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6" r:id="rId2"/>
    <p:sldId id="333" r:id="rId3"/>
    <p:sldId id="328" r:id="rId4"/>
    <p:sldId id="335" r:id="rId5"/>
    <p:sldId id="334" r:id="rId6"/>
    <p:sldId id="329" r:id="rId7"/>
    <p:sldId id="32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08E590-BCAC-414E-88CE-3A8F47B2B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9DA304-3379-428D-B3CB-88B0BBF60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BC8966-E6A8-4CF6-A4D8-68045F81E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B86F-50D8-46FF-B475-D7508684CC60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C4B48A-B697-417F-A4E3-D16DE7449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D25460-C3C5-4BC2-B2A1-F1F44D0A5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6113-3DDE-4E6E-A5A1-4CB70A74E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56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629A4-9CD4-4EDF-ADBF-D5C0A7573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F95473-5796-44A7-A751-134E5947D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125D43-3546-4B61-8FD3-49CF39327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B86F-50D8-46FF-B475-D7508684CC60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D66BA-1756-4633-9A49-4CD41E942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20BF70-07F1-4E4A-B133-768809B91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6113-3DDE-4E6E-A5A1-4CB70A74E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678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A73058-197D-499E-B7F9-FA37A3963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81C1C8-B5A7-4099-8CFD-6874CBACD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D0736A-5DF8-4411-88B9-478D38693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B86F-50D8-46FF-B475-D7508684CC60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9BE4E2-566D-4D8A-9072-BDBA4102C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B788AA-CE0A-45F1-9934-C67210C5A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6113-3DDE-4E6E-A5A1-4CB70A74E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126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예제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8"/>
          <p:cNvSpPr>
            <a:spLocks noChangeArrowheads="1"/>
          </p:cNvSpPr>
          <p:nvPr userDrawn="1"/>
        </p:nvSpPr>
        <p:spPr bwMode="auto">
          <a:xfrm>
            <a:off x="0" y="257176"/>
            <a:ext cx="1219200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>
              <a:latin typeface="+mn-lt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052736"/>
            <a:ext cx="11520000" cy="5328592"/>
          </a:xfrm>
        </p:spPr>
        <p:txBody>
          <a:bodyPr/>
          <a:lstStyle>
            <a:lvl1pPr marL="268288" indent="-268288">
              <a:lnSpc>
                <a:spcPct val="110000"/>
              </a:lnSpc>
              <a:defRPr sz="2000" b="1">
                <a:latin typeface="+mj-ea"/>
                <a:ea typeface="+mj-ea"/>
              </a:defRPr>
            </a:lvl1pPr>
            <a:lvl2pPr marL="536575" indent="-176213">
              <a:lnSpc>
                <a:spcPct val="110000"/>
              </a:lnSpc>
              <a:buFont typeface="Arial" panose="020B0604020202020204" pitchFamily="34" charset="0"/>
              <a:buChar char="-"/>
              <a:defRPr sz="1800">
                <a:latin typeface="+mj-ea"/>
                <a:ea typeface="+mj-ea"/>
              </a:defRPr>
            </a:lvl2pPr>
            <a:lvl3pPr marL="720725" indent="-184150">
              <a:lnSpc>
                <a:spcPct val="110000"/>
              </a:lnSpc>
              <a:defRPr sz="1600">
                <a:latin typeface="+mj-ea"/>
                <a:ea typeface="+mj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335360" y="260649"/>
            <a:ext cx="11521280" cy="514052"/>
          </a:xfrm>
        </p:spPr>
        <p:txBody>
          <a:bodyPr>
            <a:noAutofit/>
          </a:bodyPr>
          <a:lstStyle>
            <a:lvl1pPr algn="l">
              <a:defRPr sz="2400" b="1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Rectangle 107"/>
          <p:cNvSpPr>
            <a:spLocks noChangeArrowheads="1"/>
          </p:cNvSpPr>
          <p:nvPr userDrawn="1"/>
        </p:nvSpPr>
        <p:spPr bwMode="auto">
          <a:xfrm>
            <a:off x="10320867" y="6629401"/>
            <a:ext cx="11684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dirty="0">
                <a:solidFill>
                  <a:srgbClr val="262626"/>
                </a:solidFill>
                <a:ea typeface="맑은 고딕" pitchFamily="50" charset="-127"/>
              </a:rPr>
              <a:t>/18</a:t>
            </a:r>
          </a:p>
        </p:txBody>
      </p:sp>
      <p:graphicFrame>
        <p:nvGraphicFramePr>
          <p:cNvPr id="10" name="표 9"/>
          <p:cNvGraphicFramePr>
            <a:graphicFrameLocks noGrp="1" noChangeAspect="1"/>
          </p:cNvGraphicFramePr>
          <p:nvPr userDrawn="1">
            <p:extLst/>
          </p:nvPr>
        </p:nvGraphicFramePr>
        <p:xfrm>
          <a:off x="0" y="0"/>
          <a:ext cx="12192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내용 개체 틀 12"/>
          <p:cNvSpPr>
            <a:spLocks noGrp="1"/>
          </p:cNvSpPr>
          <p:nvPr>
            <p:ph sz="quarter" idx="10" hasCustomPrompt="1"/>
          </p:nvPr>
        </p:nvSpPr>
        <p:spPr>
          <a:xfrm>
            <a:off x="1" y="1"/>
            <a:ext cx="6073628" cy="257175"/>
          </a:xfrm>
        </p:spPr>
        <p:txBody>
          <a:bodyPr/>
          <a:lstStyle>
            <a:lvl1pPr marL="0" indent="0" algn="r">
              <a:buFontTx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/>
              <a:t>절 제목</a:t>
            </a:r>
          </a:p>
        </p:txBody>
      </p:sp>
    </p:spTree>
    <p:extLst>
      <p:ext uri="{BB962C8B-B14F-4D97-AF65-F5344CB8AC3E}">
        <p14:creationId xmlns:p14="http://schemas.microsoft.com/office/powerpoint/2010/main" val="2107423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DA4D9-5E13-4116-B3A4-5D9D1982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2DCCF2-7F51-45A0-BF39-9FDA555EB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4710D6-1CA3-42A4-A6E9-5C417781D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B86F-50D8-46FF-B475-D7508684CC60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13BDB1-59F4-4EB0-BB50-3D9375405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85DD89-C597-4962-851D-5CCC99888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6113-3DDE-4E6E-A5A1-4CB70A74E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398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B9298-697D-463C-96B7-508A3F9D0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9CBA79-5EBC-4D95-B0D4-09A0A05D9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FB7D4B-D03A-42F2-A696-9FAD05F25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B86F-50D8-46FF-B475-D7508684CC60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615556-D1C0-4545-9662-CE4647655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F132BE-A529-44B8-9829-ECFB56318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6113-3DDE-4E6E-A5A1-4CB70A74E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064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7BA14-A744-48DE-B455-1AFC4F2DA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E2DA98-09A8-4F0F-A43A-67EACAB17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BCF0F1-1DC1-4210-883F-10E788917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E1794F-9D7A-49B0-B0E1-3235A31CE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B86F-50D8-46FF-B475-D7508684CC60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AC5B88-92A4-4FCE-A4EC-3AC689114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BCE364-B2C9-47A1-A89B-F9BDB3BA3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6113-3DDE-4E6E-A5A1-4CB70A74E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385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B01E7-5AF0-4998-B190-E56A894C2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6DC7AD-B5D1-497B-83E2-4C11BC203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EF273E-1E76-4CBC-9AB5-77F881BD8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D38A0D-9177-4AE7-BBED-435EDE7FBC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54BA68-0939-46D7-9945-FA3CFEDB6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D45A5B-DD24-4573-8BEB-0922BECE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B86F-50D8-46FF-B475-D7508684CC60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0BDE37-F0AB-484C-BDB9-43C7060D3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2BE554-CA8B-4B63-AEFC-50DE8E7EB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6113-3DDE-4E6E-A5A1-4CB70A74E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614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2DB5ED-2128-4BCD-B5AE-DFA6EA140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11B7A1-4175-431F-BD74-3572FE583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B86F-50D8-46FF-B475-D7508684CC60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02D017-1BAA-4688-B500-8F8F454A3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920353-13D7-453F-A7D8-30A7EEFE5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6113-3DDE-4E6E-A5A1-4CB70A74E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210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FC3541-9470-428E-BC74-00CD7D86C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B86F-50D8-46FF-B475-D7508684CC60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F62858-C541-4A4B-86A2-C8BCCA05B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599764-CE76-4471-9C61-67FFA4437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6113-3DDE-4E6E-A5A1-4CB70A74E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150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2B0B2-D1F6-4897-A7F7-0B47284F1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A1E5BF-F795-4FD3-801C-4D9A7912A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7C11DF-DE32-44C9-B3EF-AE07D5399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3C8F42-CE5D-4556-AFBD-52242DF18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B86F-50D8-46FF-B475-D7508684CC60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7C53BA-4288-4011-8AD9-395518866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419DBB-3C81-423D-BC82-DBAC70BCB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6113-3DDE-4E6E-A5A1-4CB70A74E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61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40A56-4C99-4509-834D-7D4860720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3B926CF-73E2-4B00-81FC-47BF38F38A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F10493-79F0-4BBA-8DAB-A375A7AC5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042949-603E-46FD-B126-7447FADA7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B86F-50D8-46FF-B475-D7508684CC60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493B3D-1A78-4DE4-8F1A-94985BC0A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C2A37F-2F43-493F-B7C8-4E6941383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6113-3DDE-4E6E-A5A1-4CB70A74E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250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BF5660-C4A3-4BB5-A5F6-755F7191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92BE98-3FCF-40E1-931B-2255D316E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73DDAC-CE85-40B0-86F4-B1E365C705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2B86F-50D8-46FF-B475-D7508684CC60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B6E8B3-3F24-4D00-A816-8985BC57A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8DAE96-9F16-4C9E-B1C8-5CF67A8C4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F6113-3DDE-4E6E-A5A1-4CB70A74E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94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src/chap08/sec01/LocalClassDemo.java" TargetMode="External"/><Relationship Id="rId7" Type="http://schemas.openxmlformats.org/officeDocument/2006/relationships/image" Target="../media/image9.jpg"/><Relationship Id="rId2" Type="http://schemas.openxmlformats.org/officeDocument/2006/relationships/hyperlink" Target="src/chap08/sec01/MemberClassDemo.java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hyperlink" Target="src/chap08/sec01/InnerInterfaceDemo.jav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../source/chap08/src/sec02/MemberDemo.java" TargetMode="External"/><Relationship Id="rId7" Type="http://schemas.openxmlformats.org/officeDocument/2006/relationships/hyperlink" Target="src/chap08/sec02/Anonymous2Demo.java" TargetMode="External"/><Relationship Id="rId2" Type="http://schemas.openxmlformats.org/officeDocument/2006/relationships/hyperlink" Target="src/chap08/sec02/MemberDemo.java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src/chap08/sec02/LocalDemo.java" TargetMode="External"/><Relationship Id="rId5" Type="http://schemas.openxmlformats.org/officeDocument/2006/relationships/hyperlink" Target="../source/chap08/src/sec02/Anonymous1Demo.java" TargetMode="External"/><Relationship Id="rId10" Type="http://schemas.openxmlformats.org/officeDocument/2006/relationships/image" Target="../media/image14.jpg"/><Relationship Id="rId4" Type="http://schemas.openxmlformats.org/officeDocument/2006/relationships/hyperlink" Target="src/chap08/sec02/Anonymous1Demo.java" TargetMode="External"/><Relationship Id="rId9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775520" y="1052736"/>
            <a:ext cx="8640000" cy="5277726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내부 클래스나 내부 인터페이스는 외부로부터 스스로를 감추며</a:t>
            </a:r>
            <a:r>
              <a:rPr lang="en-US" altLang="ko-KR"/>
              <a:t>, </a:t>
            </a:r>
            <a:br>
              <a:rPr lang="en-US" altLang="ko-KR"/>
            </a:br>
            <a:r>
              <a:rPr lang="ko-KR" altLang="en-US"/>
              <a:t>외부 </a:t>
            </a:r>
            <a:r>
              <a:rPr lang="ko-KR" altLang="en-US" dirty="0"/>
              <a:t>클래스와 밀접한 관계를 가짐</a:t>
            </a:r>
          </a:p>
          <a:p>
            <a:pPr lvl="1"/>
            <a:r>
              <a:rPr lang="ko-KR" altLang="en-US" dirty="0"/>
              <a:t>내부 클래스는 외부 클래스의 </a:t>
            </a:r>
            <a:r>
              <a:rPr lang="en-US" altLang="ko-KR" dirty="0"/>
              <a:t>private</a:t>
            </a:r>
            <a:r>
              <a:rPr lang="ko-KR" altLang="en-US" dirty="0"/>
              <a:t>멤버를 비롯해 모든 멤버에 </a:t>
            </a:r>
            <a:r>
              <a:rPr lang="ko-KR" altLang="en-US"/>
              <a:t>자유롭게 </a:t>
            </a:r>
            <a:br>
              <a:rPr lang="en-US" altLang="ko-KR"/>
            </a:br>
            <a:r>
              <a:rPr lang="ko-KR" altLang="en-US"/>
              <a:t>접근 </a:t>
            </a:r>
            <a:r>
              <a:rPr lang="ko-KR" altLang="en-US" dirty="0"/>
              <a:t>가능</a:t>
            </a:r>
            <a:endParaRPr lang="en-US" altLang="ko-KR" dirty="0"/>
          </a:p>
          <a:p>
            <a:pPr lvl="1"/>
            <a:r>
              <a:rPr lang="ko-KR" altLang="en-US" dirty="0"/>
              <a:t>따라서 일반적으로 프로그램을 유지 보수하기가 쉽고 </a:t>
            </a:r>
            <a:r>
              <a:rPr lang="ko-KR" altLang="en-US"/>
              <a:t>프로그램이 </a:t>
            </a:r>
            <a:br>
              <a:rPr lang="en-US" altLang="ko-KR"/>
            </a:br>
            <a:r>
              <a:rPr lang="ko-KR" altLang="en-US"/>
              <a:t>간단해지지만 </a:t>
            </a:r>
            <a:r>
              <a:rPr lang="ko-KR" altLang="en-US" dirty="0"/>
              <a:t>내부 클래스가 복잡할 경우 </a:t>
            </a:r>
            <a:r>
              <a:rPr lang="ko-KR" altLang="en-US" dirty="0" err="1"/>
              <a:t>가독성</a:t>
            </a:r>
            <a:r>
              <a:rPr lang="ko-KR" altLang="en-US" dirty="0"/>
              <a:t> 저하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내부 클래스와 </a:t>
            </a:r>
            <a:r>
              <a:rPr lang="ko-KR" altLang="en-US"/>
              <a:t>내부 인터페이스의 개념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내부 클래스와 내부 인터페이스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883" y="1156335"/>
            <a:ext cx="69437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720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775520" y="1052736"/>
            <a:ext cx="8640000" cy="5277726"/>
          </a:xfrm>
        </p:spPr>
        <p:txBody>
          <a:bodyPr/>
          <a:lstStyle/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내부 클래스의 종류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내부 클래스와 내부 인터페이스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155" y="1147659"/>
            <a:ext cx="6359193" cy="132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267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775520" y="1052736"/>
            <a:ext cx="8640000" cy="5277726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내부 클래스와 </a:t>
            </a:r>
            <a:r>
              <a:rPr lang="ko-KR" altLang="en-US"/>
              <a:t>내부 인터페이스 구조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내부 클래스와 내부 인터페이스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493" y="1271973"/>
            <a:ext cx="76295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640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775520" y="1052736"/>
            <a:ext cx="8640000" cy="5277726"/>
          </a:xfrm>
        </p:spPr>
        <p:txBody>
          <a:bodyPr/>
          <a:lstStyle/>
          <a:p>
            <a:r>
              <a:rPr lang="ko-KR" altLang="en-US" dirty="0"/>
              <a:t>컴파일 결과 파일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내부 클래스가 외부 클래스를 참조하려면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멤버 클래스의 객체 생성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내부 클래스와 내부 인터페이스 사용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내부 클래스와 내부 인터페이스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096" y="1532740"/>
            <a:ext cx="7105650" cy="10191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096" y="3809002"/>
            <a:ext cx="1524000" cy="3524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096" y="4658406"/>
            <a:ext cx="67818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222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775520" y="1052736"/>
            <a:ext cx="8640000" cy="5277726"/>
          </a:xfrm>
        </p:spPr>
        <p:txBody>
          <a:bodyPr/>
          <a:lstStyle/>
          <a:p>
            <a:r>
              <a:rPr lang="ko-KR" altLang="en-US" dirty="0"/>
              <a:t>멤버 클래스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inner/MemberClassDemo.java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지역 클래스</a:t>
            </a:r>
            <a:endParaRPr lang="en-US" altLang="ko-KR" dirty="0"/>
          </a:p>
          <a:p>
            <a:pPr lvl="1"/>
            <a:r>
              <a:rPr lang="ko-KR" altLang="en-US" dirty="0"/>
              <a:t>메서드 내부에서만 사용하므로 접근 지정자나 </a:t>
            </a:r>
            <a:r>
              <a:rPr lang="en-US" altLang="ko-KR" dirty="0"/>
              <a:t>static</a:t>
            </a:r>
            <a:r>
              <a:rPr lang="ko-KR" altLang="en-US" dirty="0"/>
              <a:t>을 명시할 수 없다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지역 클래스는 지역 변수 </a:t>
            </a:r>
            <a:r>
              <a:rPr lang="en-US" altLang="ko-KR" dirty="0"/>
              <a:t>final</a:t>
            </a:r>
            <a:r>
              <a:rPr lang="ko-KR" altLang="en-US" dirty="0"/>
              <a:t>로만 참조 가능</a:t>
            </a:r>
            <a:endParaRPr lang="en-US" altLang="ko-KR" dirty="0"/>
          </a:p>
          <a:p>
            <a:pPr lvl="1"/>
            <a:r>
              <a:rPr lang="en-US" altLang="ko-KR" dirty="0"/>
              <a:t>JDK 8</a:t>
            </a:r>
            <a:r>
              <a:rPr lang="ko-KR" altLang="en-US" dirty="0"/>
              <a:t>부터는 지역 클래스가 참조하는 지역 변수는 </a:t>
            </a:r>
            <a:r>
              <a:rPr lang="en-US" altLang="ko-KR" dirty="0"/>
              <a:t>final</a:t>
            </a:r>
            <a:r>
              <a:rPr lang="ko-KR" altLang="en-US" dirty="0"/>
              <a:t>로 명시하지 않더라도 </a:t>
            </a:r>
            <a:r>
              <a:rPr lang="en-US" altLang="ko-KR" dirty="0"/>
              <a:t>final</a:t>
            </a:r>
            <a:r>
              <a:rPr lang="ko-KR" altLang="en-US" dirty="0"/>
              <a:t>로 간주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inner/</a:t>
            </a:r>
            <a:r>
              <a:rPr lang="en-US" altLang="ko-KR" dirty="0">
                <a:hlinkClick r:id="rId3" action="ppaction://hlinkfile"/>
              </a:rPr>
              <a:t>LocalClassDemo.java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내부 인터페이스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inner/</a:t>
            </a:r>
            <a:r>
              <a:rPr lang="en-US" altLang="ko-KR" dirty="0">
                <a:hlinkClick r:id="rId4" action="ppaction://hlinkfile"/>
              </a:rPr>
              <a:t>InnerInterfaceDemo.java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내부 클래스와 </a:t>
            </a:r>
            <a:r>
              <a:rPr lang="ko-KR" altLang="en-US"/>
              <a:t>내부 인터페이스 사용</a:t>
            </a:r>
            <a:r>
              <a:rPr lang="en-US" altLang="ko-KR"/>
              <a:t>(2)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내부 클래스와 내부 인터페이스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167" y="894775"/>
            <a:ext cx="2019196" cy="171735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21" y="4124220"/>
            <a:ext cx="1703930" cy="98034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167" y="5382598"/>
            <a:ext cx="1985312" cy="67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825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775520" y="1052736"/>
            <a:ext cx="8640000" cy="5277726"/>
          </a:xfrm>
        </p:spPr>
        <p:txBody>
          <a:bodyPr/>
          <a:lstStyle/>
          <a:p>
            <a:r>
              <a:rPr lang="ko-KR" altLang="en-US" dirty="0"/>
              <a:t>한 번만 사용하기 때문에 이름이 없는 클래스</a:t>
            </a:r>
            <a:endParaRPr lang="en-US" altLang="ko-KR" dirty="0"/>
          </a:p>
          <a:p>
            <a:r>
              <a:rPr lang="ko-KR" altLang="en-US" dirty="0"/>
              <a:t>예제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무명 클래스 개념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무명 클래스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940" y="1990109"/>
            <a:ext cx="4191000" cy="1971675"/>
          </a:xfrm>
          <a:prstGeom prst="rect">
            <a:avLst/>
          </a:prstGeom>
        </p:spPr>
      </p:pic>
      <p:sp>
        <p:nvSpPr>
          <p:cNvPr id="7" name="구름 모양 설명선 6"/>
          <p:cNvSpPr/>
          <p:nvPr/>
        </p:nvSpPr>
        <p:spPr>
          <a:xfrm>
            <a:off x="5412517" y="2792563"/>
            <a:ext cx="4461468" cy="904352"/>
          </a:xfrm>
          <a:prstGeom prst="cloudCallout">
            <a:avLst>
              <a:gd name="adj1" fmla="val -67455"/>
              <a:gd name="adj2" fmla="val 42500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>
              <a:solidFill>
                <a:schemeClr val="tx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en-US" altLang="ko-KR" sz="1600" dirty="0" err="1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OnlyOnce</a:t>
            </a:r>
            <a:r>
              <a:rPr lang="ko-KR" altLang="en-US" sz="1600" dirty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라는 이름이 필요 없음</a:t>
            </a:r>
            <a:r>
              <a:rPr lang="en-US" altLang="ko-KR" sz="1600" dirty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r>
              <a:rPr lang="ko-KR" altLang="en-US" sz="1600" dirty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필요한 것은 </a:t>
            </a:r>
            <a:r>
              <a:rPr lang="ko-KR" altLang="en-US" sz="1600" dirty="0" err="1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본체뿐</a:t>
            </a:r>
            <a:r>
              <a:rPr lang="en-US" altLang="ko-KR" sz="1600" dirty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ctr"/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940" y="4164531"/>
            <a:ext cx="7143750" cy="1476375"/>
          </a:xfrm>
          <a:prstGeom prst="rect">
            <a:avLst/>
          </a:prstGeom>
        </p:spPr>
      </p:pic>
      <p:sp>
        <p:nvSpPr>
          <p:cNvPr id="6" name="자유형 5"/>
          <p:cNvSpPr/>
          <p:nvPr/>
        </p:nvSpPr>
        <p:spPr>
          <a:xfrm>
            <a:off x="3242269" y="1858945"/>
            <a:ext cx="1507253" cy="291402"/>
          </a:xfrm>
          <a:custGeom>
            <a:avLst/>
            <a:gdLst>
              <a:gd name="connsiteX0" fmla="*/ 0 w 1507253"/>
              <a:gd name="connsiteY0" fmla="*/ 0 h 291402"/>
              <a:gd name="connsiteX1" fmla="*/ 110532 w 1507253"/>
              <a:gd name="connsiteY1" fmla="*/ 20097 h 291402"/>
              <a:gd name="connsiteX2" fmla="*/ 301451 w 1507253"/>
              <a:gd name="connsiteY2" fmla="*/ 40193 h 291402"/>
              <a:gd name="connsiteX3" fmla="*/ 331596 w 1507253"/>
              <a:gd name="connsiteY3" fmla="*/ 50242 h 291402"/>
              <a:gd name="connsiteX4" fmla="*/ 411983 w 1507253"/>
              <a:gd name="connsiteY4" fmla="*/ 80387 h 291402"/>
              <a:gd name="connsiteX5" fmla="*/ 492369 w 1507253"/>
              <a:gd name="connsiteY5" fmla="*/ 170822 h 291402"/>
              <a:gd name="connsiteX6" fmla="*/ 532563 w 1507253"/>
              <a:gd name="connsiteY6" fmla="*/ 261257 h 291402"/>
              <a:gd name="connsiteX7" fmla="*/ 542611 w 1507253"/>
              <a:gd name="connsiteY7" fmla="*/ 291402 h 291402"/>
              <a:gd name="connsiteX8" fmla="*/ 552659 w 1507253"/>
              <a:gd name="connsiteY8" fmla="*/ 261257 h 291402"/>
              <a:gd name="connsiteX9" fmla="*/ 572756 w 1507253"/>
              <a:gd name="connsiteY9" fmla="*/ 180870 h 291402"/>
              <a:gd name="connsiteX10" fmla="*/ 643095 w 1507253"/>
              <a:gd name="connsiteY10" fmla="*/ 100484 h 291402"/>
              <a:gd name="connsiteX11" fmla="*/ 673240 w 1507253"/>
              <a:gd name="connsiteY11" fmla="*/ 90435 h 291402"/>
              <a:gd name="connsiteX12" fmla="*/ 703385 w 1507253"/>
              <a:gd name="connsiteY12" fmla="*/ 70339 h 291402"/>
              <a:gd name="connsiteX13" fmla="*/ 864158 w 1507253"/>
              <a:gd name="connsiteY13" fmla="*/ 50242 h 291402"/>
              <a:gd name="connsiteX14" fmla="*/ 924448 w 1507253"/>
              <a:gd name="connsiteY14" fmla="*/ 40193 h 291402"/>
              <a:gd name="connsiteX15" fmla="*/ 1507253 w 1507253"/>
              <a:gd name="connsiteY15" fmla="*/ 30145 h 29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07253" h="291402">
                <a:moveTo>
                  <a:pt x="0" y="0"/>
                </a:moveTo>
                <a:cubicBezTo>
                  <a:pt x="32488" y="6497"/>
                  <a:pt x="78407" y="16242"/>
                  <a:pt x="110532" y="20097"/>
                </a:cubicBezTo>
                <a:cubicBezTo>
                  <a:pt x="174067" y="27721"/>
                  <a:pt x="237811" y="33494"/>
                  <a:pt x="301451" y="40193"/>
                </a:cubicBezTo>
                <a:cubicBezTo>
                  <a:pt x="311499" y="43543"/>
                  <a:pt x="321412" y="47332"/>
                  <a:pt x="331596" y="50242"/>
                </a:cubicBezTo>
                <a:cubicBezTo>
                  <a:pt x="361864" y="58890"/>
                  <a:pt x="385965" y="59573"/>
                  <a:pt x="411983" y="80387"/>
                </a:cubicBezTo>
                <a:cubicBezTo>
                  <a:pt x="427668" y="92935"/>
                  <a:pt x="479090" y="140944"/>
                  <a:pt x="492369" y="170822"/>
                </a:cubicBezTo>
                <a:cubicBezTo>
                  <a:pt x="540197" y="278437"/>
                  <a:pt x="487083" y="193038"/>
                  <a:pt x="532563" y="261257"/>
                </a:cubicBezTo>
                <a:cubicBezTo>
                  <a:pt x="535912" y="271305"/>
                  <a:pt x="532019" y="291402"/>
                  <a:pt x="542611" y="291402"/>
                </a:cubicBezTo>
                <a:cubicBezTo>
                  <a:pt x="553203" y="291402"/>
                  <a:pt x="549872" y="271476"/>
                  <a:pt x="552659" y="261257"/>
                </a:cubicBezTo>
                <a:cubicBezTo>
                  <a:pt x="559926" y="234610"/>
                  <a:pt x="557435" y="203851"/>
                  <a:pt x="572756" y="180870"/>
                </a:cubicBezTo>
                <a:cubicBezTo>
                  <a:pt x="602903" y="135650"/>
                  <a:pt x="601226" y="121419"/>
                  <a:pt x="643095" y="100484"/>
                </a:cubicBezTo>
                <a:cubicBezTo>
                  <a:pt x="652569" y="95747"/>
                  <a:pt x="663766" y="95172"/>
                  <a:pt x="673240" y="90435"/>
                </a:cubicBezTo>
                <a:cubicBezTo>
                  <a:pt x="684042" y="85034"/>
                  <a:pt x="692077" y="74579"/>
                  <a:pt x="703385" y="70339"/>
                </a:cubicBezTo>
                <a:cubicBezTo>
                  <a:pt x="737193" y="57661"/>
                  <a:pt x="850797" y="51814"/>
                  <a:pt x="864158" y="50242"/>
                </a:cubicBezTo>
                <a:cubicBezTo>
                  <a:pt x="884392" y="47861"/>
                  <a:pt x="904095" y="41118"/>
                  <a:pt x="924448" y="40193"/>
                </a:cubicBezTo>
                <a:cubicBezTo>
                  <a:pt x="1184269" y="28383"/>
                  <a:pt x="1278393" y="30145"/>
                  <a:pt x="1507253" y="30145"/>
                </a:cubicBezTo>
              </a:path>
            </a:pathLst>
          </a:cu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304391" y="1558185"/>
            <a:ext cx="1136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implements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749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775520" y="1052736"/>
            <a:ext cx="8640000" cy="5277726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개념을 살펴보기 위하여 부모로 사용할 샘플 클래스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예제</a:t>
            </a:r>
            <a:r>
              <a:rPr lang="en-US" altLang="ko-KR" dirty="0"/>
              <a:t>(</a:t>
            </a:r>
            <a:r>
              <a:rPr lang="ko-KR" altLang="en-US" dirty="0"/>
              <a:t>기명 멤버 클래스</a:t>
            </a:r>
            <a:r>
              <a:rPr lang="en-US" altLang="ko-KR" dirty="0"/>
              <a:t>) : </a:t>
            </a:r>
            <a:r>
              <a:rPr lang="en-US" altLang="ko-KR" dirty="0">
                <a:hlinkClick r:id="rId2" action="ppaction://hlinkfile"/>
              </a:rPr>
              <a:t>anonymous/MemberDemo.java</a:t>
            </a:r>
            <a:r>
              <a:rPr lang="en-US" altLang="ko-KR" dirty="0">
                <a:hlinkClick r:id="rId3" action="ppaction://hlinkfile"/>
              </a:rPr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예제</a:t>
            </a:r>
            <a:r>
              <a:rPr lang="en-US" altLang="ko-KR" dirty="0"/>
              <a:t>(</a:t>
            </a:r>
            <a:r>
              <a:rPr lang="ko-KR" altLang="en-US" dirty="0"/>
              <a:t>무명 멤버 클래스</a:t>
            </a:r>
            <a:r>
              <a:rPr lang="en-US" altLang="ko-KR" dirty="0"/>
              <a:t>) : </a:t>
            </a:r>
            <a:r>
              <a:rPr lang="en-US" altLang="ko-KR" dirty="0">
                <a:hlinkClick r:id="rId2" action="ppaction://hlinkfile"/>
              </a:rPr>
              <a:t>anonymous/</a:t>
            </a:r>
            <a:r>
              <a:rPr lang="en-US" altLang="ko-KR" dirty="0">
                <a:hlinkClick r:id="rId4" action="ppaction://hlinkfile"/>
              </a:rPr>
              <a:t>Anonymous1Demo.java</a:t>
            </a:r>
            <a:r>
              <a:rPr lang="en-US" altLang="ko-KR" dirty="0">
                <a:hlinkClick r:id="rId5" action="ppaction://hlinkfile"/>
              </a:rPr>
              <a:t> </a:t>
            </a:r>
            <a:endParaRPr lang="en-US" altLang="ko-KR" dirty="0"/>
          </a:p>
          <a:p>
            <a:r>
              <a:rPr lang="ko-KR" altLang="en-US" dirty="0"/>
              <a:t>예제</a:t>
            </a:r>
            <a:r>
              <a:rPr lang="en-US" altLang="ko-KR" dirty="0"/>
              <a:t>(</a:t>
            </a:r>
            <a:r>
              <a:rPr lang="ko-KR" altLang="en-US" dirty="0"/>
              <a:t>기명 지역 클래스</a:t>
            </a:r>
            <a:r>
              <a:rPr lang="en-US" altLang="ko-KR" dirty="0"/>
              <a:t>) : </a:t>
            </a:r>
            <a:r>
              <a:rPr lang="en-US" altLang="ko-KR" dirty="0">
                <a:hlinkClick r:id="rId2" action="ppaction://hlinkfile"/>
              </a:rPr>
              <a:t>anonymous/</a:t>
            </a:r>
            <a:r>
              <a:rPr lang="en-US" altLang="ko-KR" dirty="0">
                <a:hlinkClick r:id="rId6" action="ppaction://hlinkfile"/>
              </a:rPr>
              <a:t>LocalDemo.java</a:t>
            </a:r>
            <a:endParaRPr lang="en-US" altLang="ko-KR" dirty="0"/>
          </a:p>
          <a:p>
            <a:r>
              <a:rPr lang="ko-KR" altLang="en-US" dirty="0"/>
              <a:t>예제</a:t>
            </a:r>
            <a:r>
              <a:rPr lang="en-US" altLang="ko-KR" dirty="0"/>
              <a:t>(</a:t>
            </a:r>
            <a:r>
              <a:rPr lang="ko-KR" altLang="en-US" dirty="0"/>
              <a:t>무명 지역 클래스</a:t>
            </a:r>
            <a:r>
              <a:rPr lang="en-US" altLang="ko-KR" dirty="0"/>
              <a:t>) : </a:t>
            </a:r>
            <a:r>
              <a:rPr lang="en-US" altLang="ko-KR" dirty="0">
                <a:hlinkClick r:id="rId2" action="ppaction://hlinkfile"/>
              </a:rPr>
              <a:t>anonymous/</a:t>
            </a:r>
            <a:r>
              <a:rPr lang="en-US" altLang="ko-KR" dirty="0">
                <a:hlinkClick r:id="rId7" action="ppaction://hlinkfile"/>
              </a:rPr>
              <a:t>Anonymous2Demo.java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무명 클래스의 활용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무명 클래스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43" b="-18743"/>
          <a:stretch/>
        </p:blipFill>
        <p:spPr>
          <a:xfrm>
            <a:off x="2530036" y="1591789"/>
            <a:ext cx="6759684" cy="191327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565" y="3965747"/>
            <a:ext cx="1876185" cy="10244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252" y="4387521"/>
            <a:ext cx="2126937" cy="757234"/>
          </a:xfrm>
          <a:prstGeom prst="rect">
            <a:avLst/>
          </a:prstGeom>
        </p:spPr>
      </p:pic>
      <p:sp>
        <p:nvSpPr>
          <p:cNvPr id="8" name="자유형 7"/>
          <p:cNvSpPr/>
          <p:nvPr/>
        </p:nvSpPr>
        <p:spPr>
          <a:xfrm>
            <a:off x="8768862" y="5370825"/>
            <a:ext cx="341643" cy="733567"/>
          </a:xfrm>
          <a:custGeom>
            <a:avLst/>
            <a:gdLst>
              <a:gd name="connsiteX0" fmla="*/ 0 w 341643"/>
              <a:gd name="connsiteY0" fmla="*/ 0 h 733567"/>
              <a:gd name="connsiteX1" fmla="*/ 100483 w 341643"/>
              <a:gd name="connsiteY1" fmla="*/ 20096 h 733567"/>
              <a:gd name="connsiteX2" fmla="*/ 140676 w 341643"/>
              <a:gd name="connsiteY2" fmla="*/ 40193 h 733567"/>
              <a:gd name="connsiteX3" fmla="*/ 190918 w 341643"/>
              <a:gd name="connsiteY3" fmla="*/ 60290 h 733567"/>
              <a:gd name="connsiteX4" fmla="*/ 251208 w 341643"/>
              <a:gd name="connsiteY4" fmla="*/ 90435 h 733567"/>
              <a:gd name="connsiteX5" fmla="*/ 281353 w 341643"/>
              <a:gd name="connsiteY5" fmla="*/ 120580 h 733567"/>
              <a:gd name="connsiteX6" fmla="*/ 321547 w 341643"/>
              <a:gd name="connsiteY6" fmla="*/ 180870 h 733567"/>
              <a:gd name="connsiteX7" fmla="*/ 331595 w 341643"/>
              <a:gd name="connsiteY7" fmla="*/ 301450 h 733567"/>
              <a:gd name="connsiteX8" fmla="*/ 341643 w 341643"/>
              <a:gd name="connsiteY8" fmla="*/ 331595 h 733567"/>
              <a:gd name="connsiteX9" fmla="*/ 331595 w 341643"/>
              <a:gd name="connsiteY9" fmla="*/ 522514 h 733567"/>
              <a:gd name="connsiteX10" fmla="*/ 321547 w 341643"/>
              <a:gd name="connsiteY10" fmla="*/ 552659 h 733567"/>
              <a:gd name="connsiteX11" fmla="*/ 261257 w 341643"/>
              <a:gd name="connsiteY11" fmla="*/ 592852 h 733567"/>
              <a:gd name="connsiteX12" fmla="*/ 231112 w 341643"/>
              <a:gd name="connsiteY12" fmla="*/ 612949 h 733567"/>
              <a:gd name="connsiteX13" fmla="*/ 200967 w 341643"/>
              <a:gd name="connsiteY13" fmla="*/ 633046 h 733567"/>
              <a:gd name="connsiteX14" fmla="*/ 170822 w 341643"/>
              <a:gd name="connsiteY14" fmla="*/ 643094 h 733567"/>
              <a:gd name="connsiteX15" fmla="*/ 140676 w 341643"/>
              <a:gd name="connsiteY15" fmla="*/ 663191 h 733567"/>
              <a:gd name="connsiteX16" fmla="*/ 110531 w 341643"/>
              <a:gd name="connsiteY16" fmla="*/ 693336 h 733567"/>
              <a:gd name="connsiteX17" fmla="*/ 50241 w 341643"/>
              <a:gd name="connsiteY17" fmla="*/ 713433 h 733567"/>
              <a:gd name="connsiteX18" fmla="*/ 10048 w 341643"/>
              <a:gd name="connsiteY18" fmla="*/ 733529 h 733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1643" h="733567">
                <a:moveTo>
                  <a:pt x="0" y="0"/>
                </a:moveTo>
                <a:cubicBezTo>
                  <a:pt x="33494" y="6699"/>
                  <a:pt x="69932" y="4820"/>
                  <a:pt x="100483" y="20096"/>
                </a:cubicBezTo>
                <a:cubicBezTo>
                  <a:pt x="113881" y="26795"/>
                  <a:pt x="126988" y="34109"/>
                  <a:pt x="140676" y="40193"/>
                </a:cubicBezTo>
                <a:cubicBezTo>
                  <a:pt x="157159" y="47519"/>
                  <a:pt x="174785" y="52223"/>
                  <a:pt x="190918" y="60290"/>
                </a:cubicBezTo>
                <a:cubicBezTo>
                  <a:pt x="268837" y="99249"/>
                  <a:pt x="175435" y="65176"/>
                  <a:pt x="251208" y="90435"/>
                </a:cubicBezTo>
                <a:cubicBezTo>
                  <a:pt x="261256" y="100483"/>
                  <a:pt x="272629" y="109363"/>
                  <a:pt x="281353" y="120580"/>
                </a:cubicBezTo>
                <a:cubicBezTo>
                  <a:pt x="296182" y="139645"/>
                  <a:pt x="321547" y="180870"/>
                  <a:pt x="321547" y="180870"/>
                </a:cubicBezTo>
                <a:cubicBezTo>
                  <a:pt x="324896" y="221063"/>
                  <a:pt x="326265" y="261471"/>
                  <a:pt x="331595" y="301450"/>
                </a:cubicBezTo>
                <a:cubicBezTo>
                  <a:pt x="332995" y="311949"/>
                  <a:pt x="341643" y="321003"/>
                  <a:pt x="341643" y="331595"/>
                </a:cubicBezTo>
                <a:cubicBezTo>
                  <a:pt x="341643" y="395323"/>
                  <a:pt x="337364" y="459048"/>
                  <a:pt x="331595" y="522514"/>
                </a:cubicBezTo>
                <a:cubicBezTo>
                  <a:pt x="330636" y="533062"/>
                  <a:pt x="329037" y="545169"/>
                  <a:pt x="321547" y="552659"/>
                </a:cubicBezTo>
                <a:cubicBezTo>
                  <a:pt x="304468" y="569738"/>
                  <a:pt x="281354" y="579454"/>
                  <a:pt x="261257" y="592852"/>
                </a:cubicBezTo>
                <a:lnTo>
                  <a:pt x="231112" y="612949"/>
                </a:lnTo>
                <a:cubicBezTo>
                  <a:pt x="221064" y="619648"/>
                  <a:pt x="212424" y="629227"/>
                  <a:pt x="200967" y="633046"/>
                </a:cubicBezTo>
                <a:lnTo>
                  <a:pt x="170822" y="643094"/>
                </a:lnTo>
                <a:cubicBezTo>
                  <a:pt x="160773" y="649793"/>
                  <a:pt x="149954" y="655460"/>
                  <a:pt x="140676" y="663191"/>
                </a:cubicBezTo>
                <a:cubicBezTo>
                  <a:pt x="129759" y="672288"/>
                  <a:pt x="122953" y="686435"/>
                  <a:pt x="110531" y="693336"/>
                </a:cubicBezTo>
                <a:cubicBezTo>
                  <a:pt x="92013" y="703624"/>
                  <a:pt x="67867" y="701683"/>
                  <a:pt x="50241" y="713433"/>
                </a:cubicBezTo>
                <a:cubicBezTo>
                  <a:pt x="17309" y="735387"/>
                  <a:pt x="32172" y="733529"/>
                  <a:pt x="10048" y="733529"/>
                </a:cubicBezTo>
              </a:path>
            </a:pathLst>
          </a:cu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꺾인 연결선 9"/>
          <p:cNvCxnSpPr>
            <a:cxnSpLocks/>
          </p:cNvCxnSpPr>
          <p:nvPr/>
        </p:nvCxnSpPr>
        <p:spPr>
          <a:xfrm flipV="1">
            <a:off x="9123209" y="5116870"/>
            <a:ext cx="391886" cy="51246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115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245</Words>
  <Application>Microsoft Office PowerPoint</Application>
  <PresentationFormat>와이드스크린</PresentationFormat>
  <Paragraphs>70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나눔고딕</vt:lpstr>
      <vt:lpstr>맑은 고딕</vt:lpstr>
      <vt:lpstr>휴먼편지체</vt:lpstr>
      <vt:lpstr>Arial</vt:lpstr>
      <vt:lpstr>Office 테마</vt:lpstr>
      <vt:lpstr>내부 클래스와 내부 인터페이스의 개념</vt:lpstr>
      <vt:lpstr>내부 클래스의 종류</vt:lpstr>
      <vt:lpstr>내부 클래스와 내부 인터페이스 구조</vt:lpstr>
      <vt:lpstr>내부 클래스와 내부 인터페이스 사용</vt:lpstr>
      <vt:lpstr>내부 클래스와 내부 인터페이스 사용(2)</vt:lpstr>
      <vt:lpstr>무명 클래스 개념</vt:lpstr>
      <vt:lpstr>무명 클래스의 활용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내부 클래스와 내부 인터페이스의 개념</dc:title>
  <dc:creator>user</dc:creator>
  <cp:lastModifiedBy>user</cp:lastModifiedBy>
  <cp:revision>3</cp:revision>
  <dcterms:created xsi:type="dcterms:W3CDTF">2021-10-29T00:14:26Z</dcterms:created>
  <dcterms:modified xsi:type="dcterms:W3CDTF">2021-10-29T00:28:05Z</dcterms:modified>
</cp:coreProperties>
</file>