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2" r:id="rId1"/>
  </p:sldMasterIdLst>
  <p:sldIdLst>
    <p:sldId id="256" r:id="rId2"/>
    <p:sldId id="259" r:id="rId3"/>
    <p:sldId id="260" r:id="rId4"/>
    <p:sldId id="280" r:id="rId5"/>
    <p:sldId id="261" r:id="rId6"/>
    <p:sldId id="281" r:id="rId7"/>
    <p:sldId id="28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22" y="58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4718-9C74-4703-91BF-9D0DCA76A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77B05-161F-4879-AF9A-5494DF74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67A0B-6804-413E-BA92-E97A4BB4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69F09-2397-4631-9701-709CE104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7EB2F-32F8-4E76-B91C-BF13E92F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9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CD687-3BBC-454F-A56A-943EA194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09D8B-50AE-4E0A-BC97-EFA73602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246E6-EA77-4CE9-933C-3E9EEFA5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14864-E3FF-431F-B023-D76EA91F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405A6-4F55-445B-8E5F-D74EBEB8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9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EDF6DC-2ED9-40E1-95E2-6D97F948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2F762-0A25-4BB1-B289-E317B877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85B3B-BAD6-4E37-9B60-AA275F3D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18EE0-D8CE-410E-9817-6A02C15F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D4A49-E224-4468-B400-49F38E44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A872-6F98-4975-A3D2-E55F570F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5C7C0-82CE-4020-9F7A-F352A1F5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3105D-444D-4B3A-A610-B1C589A8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635EA-9BE5-475A-8FB0-26A05A9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039A-C6A6-4A71-89B6-2061A1FA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9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91C2-C512-41DF-8711-61DD790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3FAC-0CAF-4C09-8D21-A0DD04F3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CDD0A-DAB9-4C58-8DBE-3B56D6EF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49AE0-3DA6-45FE-A4A7-15B05724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7825F-F4F2-49C1-A582-1FD64D26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D8A1-304D-411F-940D-CC13A7EB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E0BA7-B0D7-4936-A18E-62D66AEED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70FD5-1B78-443D-8331-FC4F42D3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13D6F-061B-411C-9611-B9C756C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FDFA5-9754-410A-A8F6-178DDAD8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434DA-AF13-4DCA-BD23-1A4E11CA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4F9B-0117-4405-9A2F-55C0618F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F6F29-C6B9-4967-837A-3DF3BE05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6F3EC-25C1-49C1-A353-AF97000A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F5C05-6B9D-4645-B858-59AF7523F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CB022A-E783-4057-9545-E1404D0A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AADFC2-B5C6-4422-A720-2C98E553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2F222C-5456-4D75-BBA6-E680B39D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622D7-8833-4C66-B06C-242BF02E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D54F-8A1E-4532-83DE-BECB2612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899942-7646-4443-AE1E-3A84F7EA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C5EB1B-0BF4-4BAF-BC89-43B96F40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8BCAF-58E7-4F77-B42F-0A8E0048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36681-DF29-48F1-ACFB-1E395132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3A2B34-699C-416A-B83F-55E1B0DF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C1DF1-2B24-4A74-80B9-D06B903E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0E41-7F6B-4772-B133-2626067C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B475D-E976-4E7F-8D46-57DC8F85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1B615-371C-41D9-83C0-DDC571AA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9F2ED-7C0B-4D0F-AE81-72416D84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F4CE0-51CD-430E-AD08-864A1A76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23879-0F89-49A2-9D52-1CFD0B81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99E48-7447-4031-B7E7-A8110C1C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0B2598-6750-4050-B01C-83E92009B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EF8E4-0468-40F6-9803-E5CDEB41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035E7-AC4D-4EAE-87BF-06D73010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AB20F-795F-48E8-A396-22BD0278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371A8-B228-4D67-AAD8-D602AFC7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447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3A2C81-6950-491D-837D-C1121110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BFA6A-1CDA-48C1-BF9C-ED51BCDF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E9697-51C0-4536-8B0B-E342BB697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D74C9-CACC-4CB0-B9C2-6F8F1430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1E09B-4BAB-4BD2-B4C2-56EEC1922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.png"  /><Relationship Id="rId11" Type="http://schemas.openxmlformats.org/officeDocument/2006/relationships/image" Target="../media/image13.png"  /><Relationship Id="rId12" Type="http://schemas.openxmlformats.org/officeDocument/2006/relationships/image" Target="../media/image14.jpeg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1c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a3bcb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7721" y="2032360"/>
            <a:ext cx="8976055" cy="1251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600">
                <a:solidFill>
                  <a:schemeClr val="bg1"/>
                </a:solidFill>
                <a:latin typeface="경기천년제목 Bold"/>
                <a:ea typeface="경기천년제목 Bold"/>
              </a:rPr>
              <a:t>거듭제곱값 계산 알고리즘 조사하기</a:t>
            </a:r>
            <a:endParaRPr lang="ko-KR" altLang="en-US" sz="4400">
              <a:solidFill>
                <a:schemeClr val="bg1"/>
              </a:solidFill>
              <a:latin typeface="경기천년제목 Bold"/>
              <a:ea typeface="경기천년제목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solidFill>
                  <a:schemeClr val="bg1"/>
                </a:solidFill>
                <a:latin typeface="경기천년제목 Light"/>
                <a:ea typeface="경기천년제목 Light"/>
              </a:rPr>
              <a:t>국민대학교 소프트웨어프로젝트Ⅰ</a:t>
            </a:r>
            <a:r>
              <a:rPr lang="en-US" altLang="ko-KR" sz="3000">
                <a:solidFill>
                  <a:schemeClr val="bg1"/>
                </a:solidFill>
                <a:latin typeface="경기천년제목 Light"/>
                <a:ea typeface="경기천년제목 Light"/>
              </a:rPr>
              <a:t>1</a:t>
            </a:r>
            <a:r>
              <a:rPr lang="ko-KR" altLang="en-US" sz="3000">
                <a:solidFill>
                  <a:schemeClr val="bg1"/>
                </a:solidFill>
                <a:latin typeface="경기천년제목 Light"/>
                <a:ea typeface="경기천년제목 Light"/>
              </a:rPr>
              <a:t>학기</a:t>
            </a:r>
            <a:endParaRPr lang="ko-KR" altLang="en-US" sz="4400">
              <a:solidFill>
                <a:schemeClr val="bg1"/>
              </a:solidFill>
              <a:latin typeface="여기어때 잘난체"/>
              <a:ea typeface="여기어때 잘난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7235" y="5708533"/>
            <a:ext cx="313512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>
                <a:solidFill>
                  <a:schemeClr val="bg1"/>
                </a:solidFill>
                <a:latin typeface="경기천년제목 Light"/>
                <a:ea typeface="경기천년제목 Light"/>
              </a:rPr>
              <a:t>20213015 </a:t>
            </a:r>
            <a:r>
              <a:rPr lang="ko-KR" altLang="en-US" sz="3200">
                <a:solidFill>
                  <a:schemeClr val="bg1"/>
                </a:solidFill>
                <a:latin typeface="경기천년제목 Light"/>
                <a:ea typeface="경기천년제목 Light"/>
              </a:rPr>
              <a:t>송규원</a:t>
            </a:r>
            <a:endParaRPr lang="ko-KR" altLang="en-US" sz="3200">
              <a:solidFill>
                <a:schemeClr val="bg1"/>
              </a:solidFill>
              <a:latin typeface="경기천년제목 Light"/>
              <a:ea typeface="경기천년제목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1c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5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  <a:latin typeface="경기천년제목 Bold"/>
                <a:ea typeface="경기천년제목 Bold"/>
              </a:rPr>
              <a:t>목차</a:t>
            </a:r>
            <a:endParaRPr lang="ko-KR" altLang="en-US" sz="4400">
              <a:solidFill>
                <a:schemeClr val="bg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07381" y="2168391"/>
            <a:ext cx="9311940" cy="35161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-</a:t>
            </a:r>
            <a:r>
              <a:rPr lang="ko-KR" altLang="en-US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 거듭제곱(x의 n제곱)값 계산을 위한 반복적(iterative)인 방법</a:t>
            </a:r>
            <a:endParaRPr lang="en-US" altLang="ko-KR" sz="2500" b="1">
              <a:solidFill>
                <a:schemeClr val="lt1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endParaRPr lang="ko-KR" altLang="en-US" sz="2500" b="1">
              <a:solidFill>
                <a:schemeClr val="lt1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-</a:t>
            </a:r>
            <a:r>
              <a:rPr lang="ko-KR" altLang="en-US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 거듭제곱(x의 n제곱)값 계산을 위한 순환적(재귀적, recursive)인 방법</a:t>
            </a:r>
            <a:endParaRPr lang="ko-KR" altLang="en-US" sz="2500" b="1">
              <a:solidFill>
                <a:schemeClr val="lt1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endParaRPr lang="ko-KR" altLang="en-US" sz="2500" b="1">
              <a:solidFill>
                <a:schemeClr val="lt1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-</a:t>
            </a:r>
            <a:r>
              <a:rPr lang="ko-KR" altLang="en-US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각 방법의 알고리즘 분석 및 연산의 횟수</a:t>
            </a:r>
            <a:endParaRPr lang="ko-KR" altLang="en-US" sz="2500" b="1">
              <a:solidFill>
                <a:schemeClr val="lt1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endParaRPr lang="ko-KR" altLang="en-US" sz="2500" b="1">
              <a:solidFill>
                <a:schemeClr val="lt1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-</a:t>
            </a:r>
            <a:r>
              <a:rPr lang="ko-KR" altLang="en-US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 왜 연산의 횟수가 log n에 비례하는가</a:t>
            </a:r>
            <a:r>
              <a:rPr lang="en-US" altLang="ko-KR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?</a:t>
            </a:r>
            <a:endParaRPr lang="en-US" altLang="ko-KR" sz="2500" b="1">
              <a:solidFill>
                <a:schemeClr val="lt1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endParaRPr lang="en-US" altLang="ko-KR" sz="2500" b="1">
              <a:solidFill>
                <a:schemeClr val="lt1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-</a:t>
            </a:r>
            <a:r>
              <a:rPr lang="ko-KR" altLang="en-US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500" b="1">
                <a:solidFill>
                  <a:schemeClr val="lt1"/>
                </a:solidFill>
                <a:latin typeface="경기천년제목 Light"/>
                <a:ea typeface="경기천년제목 Light"/>
              </a:rPr>
              <a:t>Q&amp;A</a:t>
            </a:r>
            <a:endParaRPr lang="en-US" altLang="ko-KR" sz="2500" b="1">
              <a:solidFill>
                <a:schemeClr val="lt1"/>
              </a:solidFill>
              <a:latin typeface="경기천년제목 Light"/>
              <a:ea typeface="경기천년제목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1c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356240"/>
            <a:ext cx="11722100" cy="5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solidFill>
                  <a:schemeClr val="lt1"/>
                </a:solidFill>
                <a:latin typeface="경기천년제목 Bold"/>
                <a:ea typeface="경기천년제목 Bold"/>
              </a:rPr>
              <a:t>거듭제곱(x의 n제곱)값 계산을 위한 반복적(iterative)인 방법</a:t>
            </a:r>
            <a:endParaRPr lang="ko-KR" altLang="en-US" sz="3000">
              <a:solidFill>
                <a:schemeClr val="bg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98068" y="2014400"/>
            <a:ext cx="9729107" cy="30605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latin typeface="경기천년제목 Light"/>
                <a:ea typeface="경기천년제목 Light"/>
              </a:rPr>
              <a:t>매 연산마다 반복적으로</a:t>
            </a:r>
            <a:endParaRPr lang="ko-KR" altLang="en-US" sz="30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 sz="3000">
                <a:latin typeface="경기천년제목 Light"/>
                <a:ea typeface="경기천년제목 Light"/>
              </a:rPr>
              <a:t>제곱하여 연산 해주는 메커니즘 </a:t>
            </a:r>
            <a:endParaRPr lang="ko-KR" altLang="en-US" sz="3000">
              <a:latin typeface="경기천년제목 Light"/>
              <a:ea typeface="경기천년제목 Light"/>
            </a:endParaRPr>
          </a:p>
          <a:p>
            <a:pPr>
              <a:defRPr/>
            </a:pPr>
            <a:endParaRPr lang="ko-KR" altLang="en-US" sz="30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3000">
                <a:latin typeface="경기천년제목 Light"/>
                <a:ea typeface="경기천년제목 Light"/>
              </a:rPr>
              <a:t>⇒</a:t>
            </a:r>
            <a:r>
              <a:rPr lang="ko-KR" altLang="en-US" sz="3000">
                <a:latin typeface="경기천년제목 Light"/>
                <a:ea typeface="경기천년제목 Light"/>
              </a:rPr>
              <a:t> 한 번 루프에 한 번의 곱셈이 발생</a:t>
            </a:r>
            <a:endParaRPr lang="ko-KR" altLang="en-US" sz="30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3000">
                <a:latin typeface="경기천년제목 Light"/>
                <a:ea typeface="경기천년제목 Light"/>
              </a:rPr>
              <a:t>⇒</a:t>
            </a:r>
            <a:r>
              <a:rPr lang="ko-KR" altLang="en-US" sz="3000">
                <a:latin typeface="경기천년제목 Light"/>
                <a:ea typeface="경기천년제목 Light"/>
              </a:rPr>
              <a:t> 최소한 </a:t>
            </a:r>
            <a:r>
              <a:rPr lang="en-US" altLang="ko-KR" sz="3000">
                <a:latin typeface="경기천년제목 Light"/>
                <a:ea typeface="경기천년제목 Light"/>
              </a:rPr>
              <a:t>n</a:t>
            </a:r>
            <a:r>
              <a:rPr lang="ko-KR" altLang="en-US" sz="3000">
                <a:latin typeface="경기천년제목 Light"/>
                <a:ea typeface="경기천년제목 Light"/>
              </a:rPr>
              <a:t>번의 과정이 필요</a:t>
            </a:r>
            <a:endParaRPr lang="ko-KR" altLang="en-US" sz="3000">
              <a:latin typeface="경기천년제목 Light"/>
              <a:ea typeface="경기천년제목 Light"/>
            </a:endParaRPr>
          </a:p>
          <a:p>
            <a:pPr>
              <a:defRPr/>
            </a:pPr>
            <a:endParaRPr lang="ko-KR" altLang="en-US" sz="3000">
              <a:latin typeface="경기천년제목 Light"/>
              <a:ea typeface="경기천년제목 Light"/>
            </a:endParaRPr>
          </a:p>
          <a:p>
            <a:pPr>
              <a:defRPr/>
            </a:pPr>
            <a:endParaRPr lang="ko-KR" altLang="en-US" sz="1500">
              <a:latin typeface="경기천년제목 Light"/>
              <a:ea typeface="경기천년제목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1c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356240"/>
            <a:ext cx="11722100" cy="5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solidFill>
                  <a:schemeClr val="lt1"/>
                </a:solidFill>
                <a:latin typeface="경기천년제목 Bold"/>
                <a:ea typeface="경기천년제목 Bold"/>
              </a:rPr>
              <a:t>거듭제곱(x의 n제곱)값 계산을 위한 순환적(재귀적, recursive)인 방법</a:t>
            </a:r>
            <a:endParaRPr lang="ko-KR" altLang="en-US" sz="3000">
              <a:solidFill>
                <a:schemeClr val="bg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57249" y="1510770"/>
            <a:ext cx="6138335" cy="363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857250" y="1496786"/>
            <a:ext cx="7075714" cy="23684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latin typeface="경기천년제목 Light"/>
                <a:ea typeface="경기천년제목 Light"/>
              </a:rPr>
              <a:t>순환적인 방법을 사용하게 되면</a:t>
            </a:r>
            <a:r>
              <a:rPr lang="en-US" altLang="ko-KR" sz="3000">
                <a:latin typeface="경기천년제목 Light"/>
                <a:ea typeface="경기천년제목 Light"/>
              </a:rPr>
              <a:t>,</a:t>
            </a:r>
            <a:endParaRPr lang="en-US" altLang="ko-KR" sz="30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 sz="3000">
                <a:latin typeface="경기천년제목 Light"/>
                <a:ea typeface="경기천년제목 Light"/>
              </a:rPr>
              <a:t>과정을 거칠 때마다 데이터의 크기가</a:t>
            </a:r>
            <a:endParaRPr lang="ko-KR" altLang="en-US" sz="30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 sz="3000">
                <a:latin typeface="경기천년제목 Light"/>
                <a:ea typeface="경기천년제목 Light"/>
              </a:rPr>
              <a:t>절반으로 줄어들게 되는 메커니즘 </a:t>
            </a:r>
            <a:endParaRPr lang="ko-KR" altLang="en-US" sz="3000">
              <a:latin typeface="경기천년제목 Light"/>
              <a:ea typeface="경기천년제목 Light"/>
            </a:endParaRPr>
          </a:p>
          <a:p>
            <a:pPr>
              <a:defRPr/>
            </a:pPr>
            <a:endParaRPr lang="ko-KR" altLang="en-US" sz="30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3000">
                <a:latin typeface="경기천년제목 Light"/>
                <a:ea typeface="경기천년제목 Light"/>
              </a:rPr>
              <a:t>⇒</a:t>
            </a:r>
            <a:r>
              <a:rPr lang="ko-KR" altLang="en-US" sz="3000">
                <a:latin typeface="경기천년제목 Light"/>
                <a:ea typeface="경기천년제목 Light"/>
              </a:rPr>
              <a:t> </a:t>
            </a:r>
            <a:r>
              <a:rPr lang="en-US" altLang="ko-KR" sz="3000">
                <a:latin typeface="경기천년제목 Light"/>
                <a:ea typeface="경기천년제목 Light"/>
              </a:rPr>
              <a:t>k</a:t>
            </a:r>
            <a:r>
              <a:rPr lang="ko-KR" altLang="en-US" sz="3000">
                <a:latin typeface="경기천년제목 Light"/>
                <a:ea typeface="경기천년제목 Light"/>
              </a:rPr>
              <a:t>번의 과정이 필요</a:t>
            </a:r>
            <a:endParaRPr lang="ko-KR" altLang="en-US" sz="3000">
              <a:latin typeface="경기천년제목 Light"/>
              <a:ea typeface="경기천년제목 Light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884464" y="3954235"/>
            <a:ext cx="8055428" cy="8158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Ex) n = 100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인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경우</a:t>
            </a:r>
            <a:endParaRPr lang="ko-KR" altLang="en-US" sz="2400">
              <a:solidFill>
                <a:srgbClr val="808080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100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&gt;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50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&gt;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25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&gt;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12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&gt;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6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&gt;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…</a:t>
            </a:r>
            <a:r>
              <a:rPr lang="ko-KR" altLang="en-US" sz="24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endParaRPr lang="ko-KR" altLang="en-US" sz="2400">
              <a:solidFill>
                <a:srgbClr val="808080"/>
              </a:solidFill>
              <a:latin typeface="경기천년제목 Light"/>
              <a:ea typeface="경기천년제목 Light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279819" y="1891391"/>
            <a:ext cx="3878038" cy="24637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i="1">
                <a:solidFill>
                  <a:srgbClr val="d70909"/>
                </a:solidFill>
                <a:latin typeface="경기천년제목 Light"/>
                <a:ea typeface="경기천년제목 Light"/>
              </a:rPr>
              <a:t>⇒</a:t>
            </a:r>
            <a:r>
              <a:rPr lang="ko-KR" altLang="en-US" sz="2400" b="1" i="1">
                <a:solidFill>
                  <a:srgbClr val="d70909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400" b="1" i="1">
                <a:solidFill>
                  <a:srgbClr val="d70909"/>
                </a:solidFill>
                <a:latin typeface="경기천년제목 Light"/>
                <a:ea typeface="경기천년제목 Light"/>
              </a:rPr>
              <a:t>Why?</a:t>
            </a:r>
            <a:endParaRPr lang="en-US" altLang="ko-KR" sz="2400" b="1" i="1">
              <a:solidFill>
                <a:srgbClr val="d70909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400" b="1" i="1">
                <a:solidFill>
                  <a:srgbClr val="d70909"/>
                </a:solidFill>
                <a:latin typeface="경기천년제목 Light"/>
                <a:ea typeface="경기천년제목 Light"/>
              </a:rPr>
              <a:t>   </a:t>
            </a:r>
            <a:r>
              <a:rPr lang="ko-KR" altLang="en-US" sz="2400" b="1" i="1">
                <a:solidFill>
                  <a:srgbClr val="d70909"/>
                </a:solidFill>
                <a:latin typeface="경기천년제목 Light"/>
                <a:ea typeface="경기천년제목 Light"/>
              </a:rPr>
              <a:t>이진</a:t>
            </a:r>
            <a:r>
              <a:rPr lang="en-US" altLang="ko-KR" sz="2400" b="1" i="1">
                <a:solidFill>
                  <a:srgbClr val="d70909"/>
                </a:solidFill>
                <a:latin typeface="경기천년제목 Light"/>
                <a:ea typeface="경기천년제목 Light"/>
              </a:rPr>
              <a:t> </a:t>
            </a:r>
            <a:r>
              <a:rPr lang="ko-KR" altLang="en-US" sz="2400" b="1" i="1">
                <a:solidFill>
                  <a:srgbClr val="d70909"/>
                </a:solidFill>
                <a:latin typeface="경기천년제목 Light"/>
                <a:ea typeface="경기천년제목 Light"/>
              </a:rPr>
              <a:t>탐색법을 이용하기 때문</a:t>
            </a:r>
            <a:endParaRPr lang="ko-KR" altLang="en-US" i="1">
              <a:solidFill>
                <a:srgbClr val="d70909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>
                <a:solidFill>
                  <a:srgbClr val="d70909"/>
                </a:solidFill>
                <a:latin typeface="경기천년제목 Light"/>
                <a:ea typeface="경기천년제목 Light"/>
              </a:rPr>
              <a:t>    </a:t>
            </a:r>
            <a:r>
              <a:rPr lang="en-US" altLang="ko-KR">
                <a:solidFill>
                  <a:srgbClr val="808080"/>
                </a:solidFill>
                <a:latin typeface="경기천년제목 Light"/>
                <a:ea typeface="경기천년제목 Light"/>
              </a:rPr>
              <a:t>↳</a:t>
            </a:r>
            <a:r>
              <a:rPr lang="ko-KR" altLang="en-US">
                <a:solidFill>
                  <a:srgbClr val="808080"/>
                </a:solidFill>
                <a:latin typeface="경기천년제목 Light"/>
                <a:ea typeface="경기천년제목 Light"/>
              </a:rPr>
              <a:t> 이진 탐색법이란</a:t>
            </a:r>
            <a:r>
              <a:rPr lang="en-US" altLang="ko-KR">
                <a:solidFill>
                  <a:srgbClr val="808080"/>
                </a:solidFill>
                <a:latin typeface="경기천년제목 Light"/>
                <a:ea typeface="경기천년제목 Light"/>
              </a:rPr>
              <a:t>?</a:t>
            </a:r>
            <a:endParaRPr lang="en-US" altLang="ko-KR">
              <a:solidFill>
                <a:srgbClr val="808080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>
                <a:solidFill>
                  <a:srgbClr val="808080"/>
                </a:solidFill>
                <a:latin typeface="경기천년제목 Light"/>
                <a:ea typeface="경기천년제목 Light"/>
              </a:rPr>
              <a:t>       오름차순으로 정렬된</a:t>
            </a:r>
            <a:endParaRPr lang="ko-KR" altLang="en-US">
              <a:solidFill>
                <a:srgbClr val="808080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>
                <a:solidFill>
                  <a:srgbClr val="808080"/>
                </a:solidFill>
                <a:latin typeface="경기천년제목 Light"/>
                <a:ea typeface="경기천년제목 Light"/>
              </a:rPr>
              <a:t>       데이터 자료의 중간 값과 </a:t>
            </a:r>
            <a:endParaRPr lang="ko-KR" altLang="en-US">
              <a:solidFill>
                <a:srgbClr val="808080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>
                <a:solidFill>
                  <a:srgbClr val="808080"/>
                </a:solidFill>
                <a:latin typeface="경기천년제목 Light"/>
                <a:ea typeface="경기천년제목 Light"/>
              </a:rPr>
              <a:t>       내가 찾는 값을 비교하여</a:t>
            </a:r>
            <a:endParaRPr lang="ko-KR" altLang="en-US">
              <a:solidFill>
                <a:srgbClr val="808080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>
                <a:solidFill>
                  <a:srgbClr val="808080"/>
                </a:solidFill>
                <a:latin typeface="경기천년제목 Light"/>
                <a:ea typeface="경기천년제목 Light"/>
              </a:rPr>
              <a:t>       찾는 값이 존재 할 확률이</a:t>
            </a:r>
            <a:endParaRPr lang="ko-KR" altLang="en-US">
              <a:solidFill>
                <a:srgbClr val="808080"/>
              </a:solidFill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>
                <a:solidFill>
                  <a:srgbClr val="808080"/>
                </a:solidFill>
                <a:latin typeface="경기천년제목 Light"/>
                <a:ea typeface="경기천년제목 Light"/>
              </a:rPr>
              <a:t>       </a:t>
            </a:r>
            <a:r>
              <a:rPr lang="en-US" altLang="ko-KR">
                <a:solidFill>
                  <a:srgbClr val="808080"/>
                </a:solidFill>
                <a:latin typeface="경기천년제목 Light"/>
                <a:ea typeface="경기천년제목 Light"/>
              </a:rPr>
              <a:t>‘0’</a:t>
            </a:r>
            <a:r>
              <a:rPr lang="ko-KR" altLang="en-US">
                <a:solidFill>
                  <a:srgbClr val="808080"/>
                </a:solidFill>
                <a:latin typeface="경기천년제목 Light"/>
                <a:ea typeface="경기천년제목 Light"/>
              </a:rPr>
              <a:t>인 쪽을 버리는 방법</a:t>
            </a:r>
            <a:endParaRPr lang="ko-KR" altLang="en-US">
              <a:solidFill>
                <a:srgbClr val="808080"/>
              </a:solidFill>
              <a:latin typeface="경기천년제목 Light"/>
              <a:ea typeface="경기천년제목 Light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769678" y="2503714"/>
            <a:ext cx="3075216" cy="3614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1061357" y="4204608"/>
            <a:ext cx="6232071" cy="3654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884464" y="5038725"/>
            <a:ext cx="7361466" cy="8172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latin typeface="경기천년제목 Light"/>
                <a:ea typeface="경기천년제목 Light"/>
              </a:rPr>
              <a:t>그렇다면</a:t>
            </a:r>
            <a:r>
              <a:rPr lang="en-US" altLang="ko-KR" sz="2400">
                <a:latin typeface="경기천년제목 Light"/>
                <a:ea typeface="경기천년제목 Light"/>
              </a:rPr>
              <a:t>,</a:t>
            </a:r>
            <a:r>
              <a:rPr lang="ko-KR" altLang="en-US" sz="2400">
                <a:latin typeface="경기천년제목 Light"/>
                <a:ea typeface="경기천년제목 Light"/>
              </a:rPr>
              <a:t> 반복적인 방법 </a:t>
            </a:r>
            <a:r>
              <a:rPr lang="en-US" altLang="ko-KR" sz="2400">
                <a:latin typeface="경기천년제목 Light"/>
                <a:ea typeface="경기천년제목 Light"/>
              </a:rPr>
              <a:t>VS</a:t>
            </a:r>
            <a:r>
              <a:rPr lang="ko-KR" altLang="en-US" sz="2400">
                <a:latin typeface="경기천년제목 Light"/>
                <a:ea typeface="경기천년제목 Light"/>
              </a:rPr>
              <a:t> 순환적인 방법</a:t>
            </a:r>
            <a:r>
              <a:rPr lang="en-US" altLang="ko-KR" sz="2400">
                <a:latin typeface="경기천년제목 Light"/>
                <a:ea typeface="경기천년제목 Light"/>
              </a:rPr>
              <a:t>?</a:t>
            </a:r>
            <a:endParaRPr lang="en-US" altLang="ko-KR" sz="24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400">
                <a:latin typeface="경기천년제목 Light"/>
                <a:ea typeface="경기천년제목 Light"/>
              </a:rPr>
              <a:t>⇒</a:t>
            </a:r>
            <a:r>
              <a:rPr lang="ko-KR" altLang="en-US" sz="2400"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latin typeface="경기천년제목 Light"/>
                <a:ea typeface="경기천년제목 Light"/>
              </a:rPr>
              <a:t>1600</a:t>
            </a:r>
            <a:r>
              <a:rPr lang="ko-KR" altLang="en-US" sz="2400">
                <a:latin typeface="경기천년제목 Light"/>
                <a:ea typeface="경기천년제목 Light"/>
              </a:rPr>
              <a:t>을 </a:t>
            </a:r>
            <a:r>
              <a:rPr lang="en-US" altLang="ko-KR" sz="2400">
                <a:latin typeface="경기천년제목 Light"/>
                <a:ea typeface="경기천년제목 Light"/>
              </a:rPr>
              <a:t>1,000,000</a:t>
            </a:r>
            <a:r>
              <a:rPr lang="ko-KR" altLang="en-US" sz="2400">
                <a:latin typeface="경기천년제목 Light"/>
                <a:ea typeface="경기천년제목 Light"/>
              </a:rPr>
              <a:t>번 계산 하는 경우를 떠올려보자</a:t>
            </a:r>
            <a:r>
              <a:rPr lang="en-US" altLang="ko-KR" sz="2400">
                <a:latin typeface="경기천년제목 Light"/>
                <a:ea typeface="경기천년제목 Light"/>
              </a:rPr>
              <a:t>.</a:t>
            </a:r>
            <a:r>
              <a:rPr lang="ko-KR" altLang="en-US" sz="2400">
                <a:latin typeface="경기천년제목 Light"/>
                <a:ea typeface="경기천년제목 Light"/>
              </a:rPr>
              <a:t> </a:t>
            </a:r>
            <a:endParaRPr lang="ko-KR" altLang="en-US" sz="2400">
              <a:latin typeface="경기천년제목 Light"/>
              <a:ea typeface="경기천년제목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1c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9900" y="373013"/>
            <a:ext cx="10101760" cy="53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solidFill>
                  <a:schemeClr val="lt1"/>
                </a:solidFill>
                <a:latin typeface="경기천년제목 Bold"/>
                <a:ea typeface="경기천년제목 Bold"/>
              </a:rPr>
              <a:t>각 방법의 알고리즘 분석 및 연산의 횟수</a:t>
            </a:r>
            <a:endParaRPr lang="ko-KR" altLang="en-US" sz="3000">
              <a:solidFill>
                <a:schemeClr val="bg1"/>
              </a:solidFill>
              <a:latin typeface="여기어때 잘난체"/>
              <a:ea typeface="여기어때 잘난체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" y="1460500"/>
            <a:ext cx="5638800" cy="5002385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96000" y="1460500"/>
            <a:ext cx="5612378" cy="5002385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199" y="1460501"/>
            <a:ext cx="5638801" cy="787400"/>
          </a:xfrm>
          <a:prstGeom prst="rect">
            <a:avLst/>
          </a:prstGeom>
          <a:solidFill>
            <a:srgbClr val="8ba9ab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001" y="1460501"/>
            <a:ext cx="5624489" cy="787400"/>
          </a:xfrm>
          <a:prstGeom prst="rect">
            <a:avLst/>
          </a:prstGeom>
          <a:solidFill>
            <a:srgbClr val="8ba9ab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1703916" y="1669521"/>
            <a:ext cx="1468438" cy="366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365374" y="1595967"/>
            <a:ext cx="2540000" cy="5193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>
                <a:solidFill>
                  <a:schemeClr val="lt1"/>
                </a:solidFill>
                <a:latin typeface="경기천년제목 Bold"/>
                <a:ea typeface="경기천년제목 Bold"/>
              </a:rPr>
              <a:t>I</a:t>
            </a:r>
            <a:r>
              <a:rPr lang="ko-KR" altLang="en-US" sz="2800" b="1">
                <a:solidFill>
                  <a:schemeClr val="lt1"/>
                </a:solidFill>
                <a:latin typeface="경기천년제목 Bold"/>
                <a:ea typeface="경기천년제목 Bold"/>
              </a:rPr>
              <a:t>terative</a:t>
            </a:r>
            <a:endParaRPr lang="ko-KR" altLang="en-US" sz="2800" b="1">
              <a:solidFill>
                <a:schemeClr val="lt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8028515" y="1616074"/>
            <a:ext cx="2540000" cy="519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schemeClr val="lt1"/>
                </a:solidFill>
                <a:latin typeface="경기천년제목 Bold"/>
                <a:ea typeface="경기천년제목 Bold"/>
              </a:rPr>
              <a:t>R</a:t>
            </a:r>
            <a:r>
              <a:rPr lang="ko-KR" altLang="en-US" sz="2800" b="1">
                <a:solidFill>
                  <a:schemeClr val="lt1"/>
                </a:solidFill>
                <a:latin typeface="경기천년제목 Bold"/>
                <a:ea typeface="경기천년제목 Bold"/>
              </a:rPr>
              <a:t>ecursive</a:t>
            </a:r>
            <a:endParaRPr lang="ko-KR" altLang="en-US" sz="2800" b="1">
              <a:solidFill>
                <a:schemeClr val="lt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17562" y="3429000"/>
            <a:ext cx="4841879" cy="8172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 </a:t>
            </a:r>
            <a:r>
              <a:rPr lang="ko-KR" altLang="en-US" sz="2400">
                <a:latin typeface="경기천년제목 Light"/>
                <a:ea typeface="경기천년제목 Light"/>
              </a:rPr>
              <a:t>을 계산할 때</a:t>
            </a:r>
            <a:endParaRPr lang="ko-KR" altLang="en-US" sz="24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 sz="2400">
                <a:latin typeface="경기천년제목 Light"/>
                <a:ea typeface="경기천년제목 Light"/>
              </a:rPr>
              <a:t>n번만큼 반복을 수행해야 함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"/>
              <p:cNvSpPr/>
              <p:nvPr/>
            </p:nvSpPr>
            <p:spPr>
              <a:xfrm>
                <a:off x="658283" y="3381375"/>
                <a:ext cx="771525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23" name=""/>
              <p:cNvSpPr txBox="1"/>
              <p:nvPr/>
            </p:nvSpPr>
            <p:spPr>
              <a:xfrm>
                <a:off x="658283" y="3381375"/>
                <a:ext cx="771525" cy="533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6286498" y="3248025"/>
                <a:ext cx="3219450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p>
                      </m:sSup>
                      <m:r>
                        <a:rPr sz="2400" i="1">
                          <a:latin typeface="Cambria Math"/>
                          <a:sym typeface="Cambria Math"/>
                        </a:rPr>
                        <m:t xml:space="preserve">&gt; </m:t>
                      </m:r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-1</m:t>
                          </m:r>
                        </m:sup>
                      </m:sSup>
                      <m:r>
                        <a:rPr sz="2400" i="1">
                          <a:latin typeface="Cambria Math"/>
                          <a:sym typeface="Cambria Math"/>
                        </a:rPr>
                        <m:t xml:space="preserve"> &gt; </m:t>
                      </m:r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 xml:space="preserve">-2 </m:t>
                          </m:r>
                        </m:sup>
                      </m:sSup>
                      <m:r>
                        <a:rPr sz="2400" i="1">
                          <a:latin typeface="Cambria Math"/>
                          <a:sym typeface="Cambria Math"/>
                        </a:rPr>
                        <m:t>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6286498" y="3248025"/>
                <a:ext cx="3219450" cy="533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26" name=""/>
          <p:cNvSpPr txBox="1"/>
          <p:nvPr/>
        </p:nvSpPr>
        <p:spPr>
          <a:xfrm>
            <a:off x="9296929" y="3495675"/>
            <a:ext cx="1084792" cy="445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latin typeface="경기천년제목 Light"/>
                <a:ea typeface="경기천년제목 Light"/>
              </a:rPr>
              <a:t>…</a:t>
            </a:r>
            <a:endParaRPr lang="en-US" altLang="ko-KR" sz="2400">
              <a:latin typeface="경기천년제목 Light"/>
              <a:ea typeface="경기천년제목 Light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437843" y="3788833"/>
            <a:ext cx="4947708" cy="8156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latin typeface="경기천년제목 Light"/>
                <a:ea typeface="경기천년제목 Light"/>
              </a:rPr>
              <a:t>최소한 반복의 횟수보다는</a:t>
            </a:r>
            <a:endParaRPr lang="ko-KR" altLang="en-US" sz="24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ko-KR" altLang="en-US" sz="2400">
                <a:latin typeface="경기천년제목 Light"/>
                <a:ea typeface="경기천년제목 Light"/>
              </a:rPr>
              <a:t>빠르게 수행 가능 함</a:t>
            </a:r>
            <a:endParaRPr lang="ko-KR" altLang="en-US" sz="2400">
              <a:latin typeface="경기천년제목 Light"/>
              <a:ea typeface="경기천년제목 Light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377515" y="4706408"/>
            <a:ext cx="3876145" cy="444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latin typeface="경기천년제목 Light"/>
                <a:ea typeface="경기천년제목 Light"/>
              </a:rPr>
              <a:t>∴ </a:t>
            </a:r>
            <a:r>
              <a:rPr lang="en-US" altLang="ko-KR" sz="2400" b="1">
                <a:latin typeface="경기천년제목 Light"/>
                <a:ea typeface="경기천년제목 Light"/>
              </a:rPr>
              <a:t>k</a:t>
            </a:r>
            <a:r>
              <a:rPr lang="ko-KR" altLang="en-US" sz="2400" b="1">
                <a:latin typeface="경기천년제목 Light"/>
                <a:ea typeface="경기천년제목 Light"/>
              </a:rPr>
              <a:t>번의 호출이 발생</a:t>
            </a:r>
            <a:endParaRPr lang="ko-KR" altLang="en-US" sz="2400" b="1">
              <a:latin typeface="경기천년제목 Light"/>
              <a:ea typeface="경기천년제목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"/>
              <p:cNvSpPr/>
              <p:nvPr/>
            </p:nvSpPr>
            <p:spPr>
              <a:xfrm>
                <a:off x="6291527" y="2693296"/>
                <a:ext cx="1371600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</m:sSup>
                      <m:box>
                        <m:boxPr>
                          <m:opEmu m:val="on"/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box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m:rPr>
                              <m:sty m:val="p"/>
                            </m:rPr>
                            <a:rPr sz="2400" i="1">
                              <a:latin typeface="Cambria Math"/>
                              <a:sym typeface="Cambria Math"/>
                            </a:rPr>
                            <m:t>=</m:t>
                          </m:r>
                        </m:e>
                      </m:box>
                      <m:r>
                        <a:rPr sz="24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i="1">
                          <a:latin typeface="Cambria Math"/>
                          <a:sym typeface="Cambria Math"/>
                        </a:rPr>
                        <m:t>𝑛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9" name=""/>
              <p:cNvSpPr txBox="1"/>
              <p:nvPr/>
            </p:nvSpPr>
            <p:spPr>
              <a:xfrm>
                <a:off x="6291527" y="2693296"/>
                <a:ext cx="1371600" cy="53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30" name=""/>
          <p:cNvSpPr txBox="1"/>
          <p:nvPr/>
        </p:nvSpPr>
        <p:spPr>
          <a:xfrm>
            <a:off x="767291" y="4359425"/>
            <a:ext cx="3876145" cy="448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latin typeface="경기천년제목 Light"/>
                <a:ea typeface="경기천년제목 Light"/>
              </a:rPr>
              <a:t>∴ </a:t>
            </a:r>
            <a:r>
              <a:rPr lang="en-US" altLang="ko-KR" sz="2400" b="1">
                <a:latin typeface="경기천년제목 Light"/>
                <a:ea typeface="경기천년제목 Light"/>
              </a:rPr>
              <a:t>n</a:t>
            </a:r>
            <a:r>
              <a:rPr lang="ko-KR" altLang="en-US" sz="2400" b="1">
                <a:latin typeface="경기천년제목 Light"/>
                <a:ea typeface="경기천년제목 Light"/>
              </a:rPr>
              <a:t>번의 호출이 발생</a:t>
            </a:r>
            <a:endParaRPr lang="ko-KR" altLang="en-US" sz="2400" b="1">
              <a:latin typeface="경기천년제목 Light"/>
              <a:ea typeface="경기천년제목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1c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356240"/>
            <a:ext cx="11722100" cy="5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solidFill>
                  <a:schemeClr val="lt1"/>
                </a:solidFill>
                <a:latin typeface="경기천년제목 Bold"/>
                <a:ea typeface="경기천년제목 Bold"/>
              </a:rPr>
              <a:t>왜 연산의 횟수가 log n에 비례하는가</a:t>
            </a:r>
            <a:r>
              <a:rPr lang="en-US" altLang="ko-KR" sz="3000" b="1">
                <a:solidFill>
                  <a:schemeClr val="lt1"/>
                </a:solidFill>
                <a:latin typeface="경기천년제목 Bold"/>
                <a:ea typeface="경기천년제목 Bold"/>
              </a:rPr>
              <a:t>?</a:t>
            </a:r>
            <a:endParaRPr lang="ko-KR" altLang="en-US" sz="3000">
              <a:solidFill>
                <a:schemeClr val="bg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32974" y="1724526"/>
            <a:ext cx="4963026" cy="3595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882315" y="1423736"/>
            <a:ext cx="2995363" cy="3650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b="1">
              <a:solidFill>
                <a:schemeClr val="dk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56986" y="2007769"/>
            <a:ext cx="3396415" cy="7245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latin typeface="경기천년제목 Light"/>
                <a:ea typeface="경기천년제목 Light"/>
              </a:rPr>
              <a:t>만약</a:t>
            </a:r>
            <a:r>
              <a:rPr lang="en-US" altLang="ko-KR" sz="2400">
                <a:latin typeface="경기천년제목 Light"/>
                <a:ea typeface="경기천년제목 Light"/>
              </a:rPr>
              <a:t>,</a:t>
            </a:r>
            <a:r>
              <a:rPr lang="ko-KR" altLang="en-US" sz="2400">
                <a:latin typeface="경기천년제목 Light"/>
                <a:ea typeface="경기천년제목 Light"/>
              </a:rPr>
              <a:t> </a:t>
            </a:r>
            <a:r>
              <a:rPr lang="en-US" altLang="ko-KR" sz="2400">
                <a:latin typeface="경기천년제목 Light"/>
                <a:ea typeface="경기천년제목 Light"/>
              </a:rPr>
              <a:t>n=1000</a:t>
            </a:r>
            <a:r>
              <a:rPr lang="ko-KR" altLang="en-US" sz="2400">
                <a:latin typeface="경기천년제목 Light"/>
                <a:ea typeface="경기천년제목 Light"/>
              </a:rPr>
              <a:t> 이라면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"/>
              <p:cNvSpPr/>
              <p:nvPr/>
            </p:nvSpPr>
            <p:spPr>
              <a:xfrm>
                <a:off x="635166" y="2472990"/>
                <a:ext cx="895350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27" name=""/>
              <p:cNvSpPr txBox="1"/>
              <p:nvPr/>
            </p:nvSpPr>
            <p:spPr>
              <a:xfrm>
                <a:off x="635166" y="2472990"/>
                <a:ext cx="895350" cy="533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8" name=""/>
          <p:cNvSpPr txBox="1"/>
          <p:nvPr/>
        </p:nvSpPr>
        <p:spPr>
          <a:xfrm>
            <a:off x="1299411" y="2526129"/>
            <a:ext cx="1905000" cy="4467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latin typeface="경기천년제목 Light"/>
                <a:ea typeface="경기천년제목 Light"/>
              </a:rPr>
              <a:t>≒ </a:t>
            </a:r>
            <a:r>
              <a:rPr lang="en-US" altLang="ko-KR" sz="2400">
                <a:latin typeface="경기천년제목 Light"/>
                <a:ea typeface="경기천년제목 Light"/>
              </a:rPr>
              <a:t>1024</a:t>
            </a:r>
            <a:endParaRPr lang="en-US" altLang="ko-KR" sz="2400">
              <a:latin typeface="경기천년제목 Light"/>
              <a:ea typeface="경기천년제목 Light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69519" y="3305175"/>
            <a:ext cx="7335298" cy="168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latin typeface="경기천년제목 Light"/>
                <a:ea typeface="경기천년제목 Light"/>
              </a:rPr>
              <a:t>이진 탐색법 이용 </a:t>
            </a:r>
            <a:endParaRPr lang="en-US" altLang="ko-KR" sz="2400" b="1">
              <a:latin typeface="경기천년제목 Light"/>
              <a:ea typeface="경기천년제목 Light"/>
            </a:endParaRPr>
          </a:p>
          <a:p>
            <a:pPr>
              <a:defRPr/>
            </a:pPr>
            <a:endParaRPr lang="ko-KR" altLang="en-US" sz="900" b="1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400">
                <a:latin typeface="경기천년제목 Light"/>
                <a:ea typeface="경기천년제목 Light"/>
              </a:rPr>
              <a:t>1</a:t>
            </a:r>
            <a:r>
              <a:rPr lang="ko-KR" altLang="en-US" sz="2400">
                <a:latin typeface="경기천년제목 Light"/>
                <a:ea typeface="경기천년제목 Light"/>
              </a:rPr>
              <a:t>회 실패시 </a:t>
            </a:r>
            <a:r>
              <a:rPr lang="en-US" altLang="ko-KR" sz="2400">
                <a:latin typeface="경기천년제목 Light"/>
                <a:ea typeface="경기천년제목 Light"/>
              </a:rPr>
              <a:t>:</a:t>
            </a:r>
            <a:r>
              <a:rPr lang="ko-KR" altLang="en-US" sz="2400">
                <a:latin typeface="경기천년제목 Light"/>
                <a:ea typeface="경기천년제목 Light"/>
              </a:rPr>
              <a:t> </a:t>
            </a:r>
            <a:endParaRPr lang="ko-KR" altLang="en-US" sz="24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400">
                <a:latin typeface="경기천년제목 Light"/>
                <a:ea typeface="경기천년제목 Light"/>
              </a:rPr>
              <a:t>2</a:t>
            </a:r>
            <a:r>
              <a:rPr lang="ko-KR" altLang="en-US" sz="2400">
                <a:latin typeface="경기천년제목 Light"/>
                <a:ea typeface="경기천년제목 Light"/>
              </a:rPr>
              <a:t>회 실패시 </a:t>
            </a:r>
            <a:r>
              <a:rPr lang="en-US" altLang="ko-KR" sz="2400">
                <a:latin typeface="경기천년제목 Light"/>
                <a:ea typeface="경기천년제목 Light"/>
              </a:rPr>
              <a:t>:</a:t>
            </a:r>
            <a:endParaRPr lang="en-US" altLang="ko-KR" sz="24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400">
                <a:latin typeface="경기천년제목 Light"/>
                <a:ea typeface="경기천년제목 Light"/>
              </a:rPr>
              <a:t>3</a:t>
            </a:r>
            <a:r>
              <a:rPr lang="ko-KR" altLang="en-US" sz="2400">
                <a:latin typeface="경기천년제목 Light"/>
                <a:ea typeface="경기천년제목 Light"/>
              </a:rPr>
              <a:t>회 실패시 </a:t>
            </a:r>
            <a:r>
              <a:rPr lang="en-US" altLang="ko-KR" sz="2400">
                <a:latin typeface="경기천년제목 Light"/>
                <a:ea typeface="경기천년제목 Light"/>
              </a:rPr>
              <a:t>:</a:t>
            </a:r>
            <a:endParaRPr lang="en-US" altLang="ko-KR" sz="2400">
              <a:latin typeface="경기천년제목 Light"/>
              <a:ea typeface="경기천년제목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"/>
              <p:cNvSpPr/>
              <p:nvPr/>
            </p:nvSpPr>
            <p:spPr>
              <a:xfrm>
                <a:off x="2276976" y="3737310"/>
                <a:ext cx="895350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30" name=""/>
              <p:cNvSpPr txBox="1"/>
              <p:nvPr/>
            </p:nvSpPr>
            <p:spPr>
              <a:xfrm>
                <a:off x="2276976" y="3737310"/>
                <a:ext cx="895350" cy="533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2291765" y="4112795"/>
                <a:ext cx="771525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2291765" y="4112795"/>
                <a:ext cx="771525" cy="53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2288757" y="4510839"/>
                <a:ext cx="771525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2288757" y="4510839"/>
                <a:ext cx="771525" cy="533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3223209" y="3742823"/>
                <a:ext cx="771525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3223209" y="3742823"/>
                <a:ext cx="771525" cy="533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3225716" y="4107280"/>
                <a:ext cx="771525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3225716" y="4107280"/>
                <a:ext cx="771525" cy="533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3228181" y="4518422"/>
                <a:ext cx="771525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3228181" y="4518422"/>
                <a:ext cx="771525" cy="533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p:sp>
        <p:nvSpPr>
          <p:cNvPr id="36" name=""/>
          <p:cNvSpPr txBox="1"/>
          <p:nvPr/>
        </p:nvSpPr>
        <p:spPr>
          <a:xfrm>
            <a:off x="2978055" y="3815687"/>
            <a:ext cx="682387" cy="1179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latin typeface="경기천년제목 Light"/>
                <a:ea typeface="경기천년제목 Light"/>
              </a:rPr>
              <a:t>→</a:t>
            </a:r>
            <a:endParaRPr lang="en-US" altLang="ko-KR" sz="24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400">
                <a:latin typeface="경기천년제목 Light"/>
                <a:ea typeface="경기천년제목 Light"/>
              </a:rPr>
              <a:t>→</a:t>
            </a:r>
            <a:endParaRPr lang="en-US" altLang="ko-KR" sz="2400">
              <a:latin typeface="경기천년제목 Light"/>
              <a:ea typeface="경기천년제목 Light"/>
            </a:endParaRPr>
          </a:p>
          <a:p>
            <a:pPr>
              <a:defRPr/>
            </a:pPr>
            <a:r>
              <a:rPr lang="en-US" altLang="ko-KR" sz="2400">
                <a:latin typeface="경기천년제목 Light"/>
                <a:ea typeface="경기천년제목 Light"/>
              </a:rPr>
              <a:t>→</a:t>
            </a:r>
            <a:endParaRPr lang="en-US" altLang="ko-KR" sz="2400">
              <a:latin typeface="경기천년제목 Light"/>
              <a:ea typeface="경기천년제목 Light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864358" y="5057631"/>
            <a:ext cx="5231642" cy="389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solidFill>
                  <a:srgbClr val="808080"/>
                </a:solidFill>
                <a:latin typeface="경기천년제목 Light"/>
                <a:ea typeface="경기천년제목 Light"/>
              </a:rPr>
              <a:t>↳</a:t>
            </a:r>
            <a:r>
              <a:rPr lang="ko-KR" altLang="en-US" sz="2000">
                <a:solidFill>
                  <a:srgbClr val="808080"/>
                </a:solidFill>
                <a:latin typeface="경기천년제목 Light"/>
                <a:ea typeface="경기천년제목 Light"/>
              </a:rPr>
              <a:t> 남는 데이터의 양</a:t>
            </a:r>
            <a:r>
              <a:rPr lang="en-US" altLang="ko-KR" sz="2000">
                <a:solidFill>
                  <a:srgbClr val="808080"/>
                </a:solidFill>
                <a:latin typeface="경기천년제목 Light"/>
                <a:ea typeface="경기천년제목 Light"/>
              </a:rPr>
              <a:t>!</a:t>
            </a:r>
            <a:r>
              <a:rPr lang="ko-KR" altLang="en-US" sz="2000">
                <a:solidFill>
                  <a:srgbClr val="808080"/>
                </a:solidFill>
                <a:latin typeface="경기천년제목 Light"/>
                <a:ea typeface="경기천년제목 Light"/>
              </a:rPr>
              <a:t> </a:t>
            </a:r>
            <a:r>
              <a:rPr lang="en-US" altLang="ko-KR" sz="2000">
                <a:solidFill>
                  <a:srgbClr val="808080"/>
                </a:solidFill>
                <a:latin typeface="경기천년제목 Light"/>
                <a:ea typeface="경기천년제목 Light"/>
              </a:rPr>
              <a:t>(</a:t>
            </a:r>
            <a:r>
              <a:rPr lang="ko-KR" altLang="en-US" sz="2000">
                <a:solidFill>
                  <a:srgbClr val="808080"/>
                </a:solidFill>
                <a:latin typeface="경기천년제목 Light"/>
                <a:ea typeface="경기천년제목 Light"/>
              </a:rPr>
              <a:t>절반으로 줄어들기 때문에</a:t>
            </a:r>
            <a:r>
              <a:rPr lang="en-US" altLang="ko-KR" sz="2000">
                <a:solidFill>
                  <a:srgbClr val="808080"/>
                </a:solidFill>
                <a:latin typeface="경기천년제목 Light"/>
                <a:ea typeface="경기천년제목 Light"/>
              </a:rPr>
              <a:t>)</a:t>
            </a:r>
            <a:endParaRPr lang="en-US" altLang="ko-KR" sz="2000">
              <a:solidFill>
                <a:srgbClr val="808080"/>
              </a:solidFill>
              <a:latin typeface="경기천년제목 Light"/>
              <a:ea typeface="경기천년제목 Light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807493" y="5612357"/>
            <a:ext cx="4478172" cy="4531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solidFill>
                  <a:srgbClr val="3057b9"/>
                </a:solidFill>
                <a:latin typeface="경기천년제목 Light"/>
                <a:ea typeface="경기천년제목 Light"/>
              </a:rPr>
              <a:t>∴ k</a:t>
            </a:r>
            <a:r>
              <a:rPr lang="en-US" altLang="ko-KR" sz="2400" b="1">
                <a:solidFill>
                  <a:srgbClr val="3057b9"/>
                </a:solidFill>
                <a:latin typeface="경기천년제목 Light"/>
                <a:ea typeface="경기천년제목 Light"/>
              </a:rPr>
              <a:t> </a:t>
            </a:r>
            <a:r>
              <a:rPr lang="ko-KR" altLang="en-US" sz="2400" b="1">
                <a:solidFill>
                  <a:srgbClr val="3057b9"/>
                </a:solidFill>
                <a:latin typeface="경기천년제목 Light"/>
                <a:ea typeface="경기천년제목 Light"/>
              </a:rPr>
              <a:t>는 탐색횟수</a:t>
            </a:r>
            <a:endParaRPr lang="ko-KR" altLang="en-US" sz="2400" b="1">
              <a:solidFill>
                <a:srgbClr val="3057b9"/>
              </a:solidFill>
              <a:latin typeface="경기천년제목 Light"/>
              <a:ea typeface="경기천년제목 Light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89209" y="1467134"/>
            <a:ext cx="3582537" cy="359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13772867" y="671014"/>
            <a:ext cx="272698" cy="36530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7463831" y="1626997"/>
                <a:ext cx="2581275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>
                          <a:latin typeface="Cambria Math"/>
                          <a:sym typeface="Cambria Math"/>
                        </a:rPr>
                        <m:t>k</m:t>
                      </m:r>
                      <m:func>
                        <m:func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sz="2400" i="0">
                              <a:latin typeface="Cambria Math"/>
                              <a:sym typeface="Cambria Math"/>
                            </a:rPr>
                            <m:t>log</m:t>
                          </m:r>
                        </m:fName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</m:func>
                      <m:box>
                        <m:boxPr>
                          <m:opEmu m:val="on"/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box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m:rPr>
                              <m:sty m:val="p"/>
                            </m:rPr>
                            <a:rPr sz="240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func>
                            <m:funcPr>
                              <m:ctrlPr>
                                <a:rPr sz="2400" i="1">
                                  <a:latin typeface="Cambria Math"/>
                                  <a:sym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2400" i="0"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sz="24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e>
                          </m:func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box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7463831" y="1626997"/>
                <a:ext cx="2581275" cy="5048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sp>
        <p:nvSpPr>
          <p:cNvPr id="43" name=""/>
          <p:cNvSpPr txBox="1"/>
          <p:nvPr/>
        </p:nvSpPr>
        <p:spPr>
          <a:xfrm>
            <a:off x="7621566" y="2149522"/>
            <a:ext cx="2331492" cy="4488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latin typeface="경기천년제목 Light"/>
                <a:ea typeface="경기천년제목 Light"/>
              </a:rPr>
              <a:t>∴</a:t>
            </a:r>
            <a:endParaRPr lang="ko-KR" altLang="en-US" sz="2400">
              <a:latin typeface="경기천년제목 Light"/>
              <a:ea typeface="경기천년제목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7754204" y="2119667"/>
                <a:ext cx="1943100" cy="552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>
                          <a:latin typeface="Cambria Math"/>
                          <a:sym typeface="Cambria Math"/>
                        </a:rPr>
                        <m:t>k</m:t>
                      </m:r>
                      <m:box>
                        <m:boxPr>
                          <m:opEmu m:val="on"/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box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m:rPr>
                              <m:sty m:val="p"/>
                            </m:rPr>
                            <a:rPr sz="240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func>
                            <m:funcPr>
                              <m:ctrlPr>
                                <a:rPr sz="2400" i="1">
                                  <a:latin typeface="Cambria Math"/>
                                  <a:sym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sz="24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2400" i="0">
                                      <a:latin typeface="Cambria Math"/>
                                      <a:sym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sz="24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sz="24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box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7754204" y="2119667"/>
                <a:ext cx="1943100" cy="5524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651396" y="1390223"/>
                <a:ext cx="1371600" cy="533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</m:sSup>
                      <m:box>
                        <m:boxPr>
                          <m:opEmu m:val="on"/>
                          <m:ctrlPr>
                            <a:rPr sz="2400" i="1">
                              <a:latin typeface="Cambria Math"/>
                              <a:sym typeface="Cambria Math"/>
                            </a:rPr>
                          </m:ctrlPr>
                        </m:box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m:rPr>
                              <m:sty m:val="p"/>
                            </m:rPr>
                            <a:rPr sz="2400" i="1">
                              <a:latin typeface="Cambria Math"/>
                              <a:sym typeface="Cambria Math"/>
                            </a:rPr>
                            <m:t>=</m:t>
                          </m:r>
                        </m:e>
                      </m:box>
                      <m:r>
                        <a:rPr sz="24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i="1">
                          <a:latin typeface="Cambria Math"/>
                          <a:sym typeface="Cambria Math"/>
                        </a:rPr>
                        <m:t>𝑛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651396" y="1390223"/>
                <a:ext cx="1371600" cy="5334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p:pic>
        <p:nvPicPr>
          <p:cNvPr id="48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533428" y="2723197"/>
            <a:ext cx="3620664" cy="3321057"/>
          </a:xfrm>
          <a:prstGeom prst="rect">
            <a:avLst/>
          </a:prstGeom>
        </p:spPr>
      </p:pic>
      <p:sp>
        <p:nvSpPr>
          <p:cNvPr id="49" name=""/>
          <p:cNvSpPr txBox="1"/>
          <p:nvPr/>
        </p:nvSpPr>
        <p:spPr>
          <a:xfrm>
            <a:off x="-1643062" y="4698999"/>
            <a:ext cx="286702" cy="3663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1c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88590"/>
            <a:ext cx="11226800" cy="6074294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4973410" y="2722653"/>
            <a:ext cx="2245179" cy="1780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7200">
                <a:solidFill>
                  <a:srgbClr val="808080"/>
                </a:solidFill>
                <a:latin typeface="경기천년제목 Bold"/>
                <a:ea typeface="경기천년제목 Bold"/>
              </a:rPr>
              <a:t>Q&amp;A</a:t>
            </a:r>
            <a:endParaRPr lang="en-US" altLang="ko-KR" sz="7200">
              <a:solidFill>
                <a:srgbClr val="808080"/>
              </a:solidFill>
              <a:latin typeface="경기천년제목 Bold"/>
              <a:ea typeface="경기천년제목 Bold"/>
            </a:endParaRPr>
          </a:p>
          <a:p>
            <a:pPr algn="ctr">
              <a:defRPr/>
            </a:pPr>
            <a:r>
              <a:rPr lang="ko-KR" altLang="en-US" sz="2400" b="1">
                <a:solidFill>
                  <a:srgbClr val="808080"/>
                </a:solidFill>
                <a:latin typeface="경기천년제목 Light"/>
                <a:ea typeface="경기천년제목 Light"/>
              </a:rPr>
              <a:t>감사합니다 </a:t>
            </a:r>
            <a:r>
              <a:rPr lang="en-US" altLang="ko-KR" sz="2400" b="1">
                <a:solidFill>
                  <a:srgbClr val="808080"/>
                </a:solidFill>
                <a:latin typeface="경기천년제목 Light"/>
                <a:ea typeface="경기천년제목 Light"/>
              </a:rPr>
              <a:t>:)</a:t>
            </a:r>
            <a:endParaRPr lang="en-US" altLang="ko-KR" sz="2400">
              <a:solidFill>
                <a:srgbClr val="808080"/>
              </a:solidFill>
              <a:latin typeface="경기천년제목 Bold"/>
              <a:ea typeface="경기천년제목 Bold"/>
            </a:endParaRPr>
          </a:p>
          <a:p>
            <a:pPr>
              <a:defRPr/>
            </a:pPr>
            <a:endParaRPr lang="ko-KR" altLang="en-US" sz="1500">
              <a:latin typeface="경기천년제목 Light"/>
              <a:ea typeface="경기천년제목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207</ep:Words>
  <ep:PresentationFormat>와이드스크린</ep:PresentationFormat>
  <ep:Paragraphs>56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2020-03-03T05:40:27.000</dcterms:created>
  <dc:creator>경은 조</dc:creator>
  <cp:lastModifiedBy>최연우</cp:lastModifiedBy>
  <dcterms:modified xsi:type="dcterms:W3CDTF">2021-03-22T15:57:26.466</dcterms:modified>
  <cp:revision>36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