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316" r:id="rId2"/>
    <p:sldId id="299" r:id="rId3"/>
    <p:sldId id="309" r:id="rId4"/>
    <p:sldId id="296" r:id="rId5"/>
    <p:sldId id="300" r:id="rId6"/>
    <p:sldId id="312" r:id="rId7"/>
    <p:sldId id="313" r:id="rId8"/>
    <p:sldId id="315" r:id="rId9"/>
    <p:sldId id="314" r:id="rId10"/>
    <p:sldId id="295" r:id="rId11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346"/>
    <a:srgbClr val="0000FF"/>
    <a:srgbClr val="BFBFBF"/>
    <a:srgbClr val="FF8080"/>
    <a:srgbClr val="FF8181"/>
    <a:srgbClr val="CC0000"/>
    <a:srgbClr val="41719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177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r">
              <a:defRPr sz="1200"/>
            </a:lvl1pPr>
          </a:lstStyle>
          <a:p>
            <a:fld id="{2C87CA79-1837-43F8-A6BB-4649CC8C27D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4" tIns="47357" rIns="94714" bIns="473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4714" tIns="47357" rIns="94714" bIns="473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r">
              <a:defRPr sz="1200"/>
            </a:lvl1pPr>
          </a:lstStyle>
          <a:p>
            <a:fld id="{AD8606E6-D64D-4987-9BD0-DC73045C5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1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3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6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956393" cy="12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b="0" i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February, 2021</a:t>
            </a:r>
            <a:endParaRPr lang="en-US" altLang="ko-KR" sz="800" b="0" i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5" y="6606000"/>
            <a:ext cx="720081" cy="1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to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956393" cy="12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b="0" i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September, 2023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00" y="6606000"/>
            <a:ext cx="720190" cy="1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이미디어 성남캠퍼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956393" cy="12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b="0" i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September, 2023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3065" y="6562871"/>
            <a:ext cx="1137151" cy="2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1" y="2462269"/>
            <a:ext cx="8238777" cy="1363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0535" y="432435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팀 비너스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1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860000">
            <a:off x="-19154" y="3336162"/>
            <a:ext cx="994144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2400" i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2400" i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5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0375" y="1552575"/>
            <a:ext cx="41814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RPA </a:t>
            </a:r>
            <a:r>
              <a:rPr lang="ko-KR" altLang="en-US" sz="2400" dirty="0" smtClean="0"/>
              <a:t>프로젝트</a:t>
            </a:r>
            <a:r>
              <a:rPr lang="en-US" altLang="ko-KR" sz="2400" dirty="0" smtClean="0"/>
              <a:t>B </a:t>
            </a:r>
            <a:r>
              <a:rPr lang="ko-KR" altLang="en-US" sz="2400" dirty="0" smtClean="0"/>
              <a:t>작업과정</a:t>
            </a:r>
            <a:endParaRPr lang="en-US" altLang="ko-KR" sz="2400" dirty="0" smtClean="0"/>
          </a:p>
          <a:p>
            <a:pPr algn="ctr"/>
            <a:endParaRPr lang="en-US" altLang="ko-KR" sz="2000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폴더 및 </a:t>
            </a:r>
            <a:r>
              <a:rPr lang="ko-KR" altLang="en-US" dirty="0" err="1" smtClean="0"/>
              <a:t>파일정리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관세청 사이트 접속 및 데이터 수집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무역수지 지표 입력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환율 사이트 접속 및 데이터 추출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데이터 병합 및 데이터 추가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파일저장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6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AutoShape 2" descr="오라클, AI 순풍 타고 매출 17조원 달성 &lt; 뉴스위드AI &lt; AI·엔터프라이즈 &lt; 기사본문 - 디지털투데이 (DigitalToday)"/>
          <p:cNvSpPr>
            <a:spLocks noChangeAspect="1" noChangeArrowheads="1"/>
          </p:cNvSpPr>
          <p:nvPr/>
        </p:nvSpPr>
        <p:spPr bwMode="auto">
          <a:xfrm>
            <a:off x="155575" y="-144463"/>
            <a:ext cx="69417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오라클 데이터베이스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4" descr="아파치 톰캣 - 위키백과, 우리 모두의 백과사전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78" y="2268695"/>
            <a:ext cx="6133333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24269" y="194110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및 파일 정리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" y="1405775"/>
            <a:ext cx="8466667" cy="1866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1" y="3377161"/>
            <a:ext cx="4292192" cy="2827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9842" y="4485642"/>
            <a:ext cx="368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C:\RPA</a:t>
            </a:r>
            <a:r>
              <a:rPr lang="ko-KR" altLang="en-US" sz="1200" dirty="0">
                <a:latin typeface="+mn-ea"/>
              </a:rPr>
              <a:t>교육</a:t>
            </a:r>
            <a:r>
              <a:rPr lang="en-US" altLang="ko-KR" sz="1200" dirty="0">
                <a:latin typeface="+mn-ea"/>
              </a:rPr>
              <a:t>\’+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ProjectB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디렉토리 생성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무역보고서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(Template).xlsx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+mn-ea"/>
              </a:rPr>
              <a:t>복사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4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관세청 사이트 접속 및 데이터 수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96" y="1512778"/>
            <a:ext cx="2359763" cy="10912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86" y="1056323"/>
            <a:ext cx="2607030" cy="1441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96" y="3579871"/>
            <a:ext cx="4462831" cy="1202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1653" y="5758223"/>
            <a:ext cx="809105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관세청 수출입 무역 통계 사이트 접속 후 </a:t>
            </a:r>
            <a:r>
              <a:rPr lang="ko-KR" altLang="en-US" sz="1200" dirty="0">
                <a:latin typeface="+mn-ea"/>
              </a:rPr>
              <a:t>테마 별 무역통계&gt;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대 </a:t>
            </a:r>
            <a:r>
              <a:rPr lang="ko-KR" altLang="en-US" sz="1200" dirty="0" err="1">
                <a:latin typeface="+mn-ea"/>
              </a:rPr>
              <a:t>수출입통계</a:t>
            </a:r>
            <a:r>
              <a:rPr lang="ko-KR" altLang="en-US" sz="1200" dirty="0">
                <a:latin typeface="+mn-ea"/>
              </a:rPr>
              <a:t>&gt;무역수지 메뉴 이동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7" y="2839654"/>
            <a:ext cx="3576729" cy="19427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3" y="3811018"/>
            <a:ext cx="3152578" cy="16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무역수지 지표 입력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4" b="31988"/>
          <a:stretch/>
        </p:blipFill>
        <p:spPr>
          <a:xfrm>
            <a:off x="2392203" y="893427"/>
            <a:ext cx="3851580" cy="2025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243" y="5879927"/>
            <a:ext cx="367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무역수지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대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지표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추출데이터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입력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2" y="4408382"/>
            <a:ext cx="4831501" cy="12757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79" y="1626200"/>
            <a:ext cx="3321394" cy="2586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4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환율사이트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접속 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4" y="957553"/>
            <a:ext cx="4656452" cy="27384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4" y="1316748"/>
            <a:ext cx="4166753" cy="2739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4320102"/>
            <a:ext cx="4329526" cy="1607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8706" y="4433455"/>
            <a:ext cx="2778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환율 사이트 접속 후 </a:t>
            </a:r>
            <a:endParaRPr lang="en-US" altLang="ko-KR" sz="1400" dirty="0" smtClean="0"/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9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각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지역 클릭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900" dirty="0"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</a:rPr>
              <a:t>쿼리 활용하여 </a:t>
            </a:r>
            <a:r>
              <a:rPr lang="ko-KR" altLang="en-US" sz="900" dirty="0" err="1">
                <a:latin typeface="맑은 고딕" panose="020B0503020000020004" pitchFamily="50" charset="-127"/>
              </a:rPr>
              <a:t>반복문으로</a:t>
            </a:r>
            <a:r>
              <a:rPr lang="ko-KR" altLang="en-US" sz="900" dirty="0"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진행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)</a:t>
            </a:r>
            <a:endParaRPr lang="en-US" altLang="ko-KR" sz="900" dirty="0">
              <a:latin typeface="맑은 고딕" panose="020B0503020000020004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900" b="1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환율 데이터 추출하기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 전처리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전체 데이터 중 필요한 데이터로 전처리 진행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b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병합 및 데이터 추가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92" y="1059510"/>
            <a:ext cx="5704773" cy="3788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962332"/>
            <a:ext cx="521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ctr">
              <a:buFont typeface="+mj-lt"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무역수지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대 지표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추출데이터의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국가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’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참고하여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통화부호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 입력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</a:rPr>
              <a:t>유로화국가는 </a:t>
            </a:r>
            <a:r>
              <a:rPr lang="en-US" altLang="ko-KR" sz="1000" dirty="0">
                <a:latin typeface="맑은 고딕" panose="020B0503020000020004" pitchFamily="50" charset="-127"/>
              </a:rPr>
              <a:t>‘EUR’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입력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통화부호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 참고 혹은 국가 참고하여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환율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입력</a:t>
            </a: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</a:b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F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열 값과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G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열 값 곱하여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무역수지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대상국화폐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열 입력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5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파일저장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04" y="781437"/>
            <a:ext cx="6179128" cy="40016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88819" y="1133548"/>
            <a:ext cx="776287" cy="142801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57279" y="4871838"/>
            <a:ext cx="53340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ctr">
              <a:buFont typeface="+mj-lt"/>
              <a:buAutoNum type="arabicPeriod"/>
              <a:defRPr/>
            </a:pPr>
            <a:r>
              <a:rPr lang="ko-KR" altLang="en-US" sz="1050" dirty="0">
                <a:latin typeface="맑은 고딕" panose="020B0503020000020004" pitchFamily="50" charset="-127"/>
              </a:rPr>
              <a:t>관세청 사이트 데이터 자료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r>
              <a:rPr lang="ko-KR" altLang="en-US" sz="1050" dirty="0">
                <a:latin typeface="맑은 고딕" panose="020B0503020000020004" pitchFamily="50" charset="-127"/>
              </a:rPr>
              <a:t>환율 사이트 데이터 자료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</a:rPr>
              <a:t>최종 </a:t>
            </a:r>
            <a:r>
              <a:rPr lang="ko-KR" altLang="en-US" sz="1050" dirty="0">
                <a:latin typeface="맑은 고딕" panose="020B0503020000020004" pitchFamily="50" charset="-127"/>
              </a:rPr>
              <a:t>산출물 </a:t>
            </a:r>
            <a:r>
              <a:rPr lang="en-US" altLang="ko-KR" sz="1050" dirty="0">
                <a:latin typeface="맑은 고딕" panose="020B0503020000020004" pitchFamily="50" charset="-127"/>
              </a:rPr>
              <a:t>(</a:t>
            </a:r>
            <a:r>
              <a:rPr lang="ko-KR" altLang="en-US" sz="1050" dirty="0" err="1">
                <a:latin typeface="맑은 고딕" panose="020B0503020000020004" pitchFamily="50" charset="-127"/>
              </a:rPr>
              <a:t>오늘날짜</a:t>
            </a:r>
            <a:r>
              <a:rPr lang="en-US" altLang="ko-KR" sz="1050" dirty="0">
                <a:latin typeface="맑은 고딕" panose="020B0503020000020004" pitchFamily="50" charset="-127"/>
              </a:rPr>
              <a:t>)_</a:t>
            </a:r>
            <a:r>
              <a:rPr lang="ko-KR" altLang="en-US" sz="1050" dirty="0" err="1">
                <a:latin typeface="맑은 고딕" panose="020B0503020000020004" pitchFamily="50" charset="-127"/>
              </a:rPr>
              <a:t>무역보고서</a:t>
            </a:r>
            <a:r>
              <a:rPr lang="en-US" altLang="ko-KR" sz="1050" dirty="0">
                <a:latin typeface="맑은 고딕" panose="020B0503020000020004" pitchFamily="50" charset="-127"/>
              </a:rPr>
              <a:t>.</a:t>
            </a:r>
            <a:r>
              <a:rPr lang="en-US" altLang="ko-KR" sz="1050" dirty="0" err="1">
                <a:latin typeface="맑은 고딕" panose="020B0503020000020004" pitchFamily="50" charset="-127"/>
              </a:rPr>
              <a:t>xlsx</a:t>
            </a:r>
            <a:r>
              <a:rPr lang="ko-KR" altLang="en-US" sz="1050" dirty="0">
                <a:latin typeface="맑은 고딕" panose="020B0503020000020004" pitchFamily="50" charset="-127"/>
              </a:rPr>
              <a:t>로 </a:t>
            </a:r>
            <a:r>
              <a:rPr lang="ko-KR" altLang="en-US" sz="1050" dirty="0" smtClean="0">
                <a:latin typeface="맑은 고딕" panose="020B0503020000020004" pitchFamily="50" charset="-127"/>
              </a:rPr>
              <a:t>저장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lvl="0" indent="-228600" algn="ctr">
              <a:buFont typeface="+mj-lt"/>
              <a:buAutoNum type="arabicPeriod"/>
              <a:defRPr/>
            </a:pPr>
            <a:endParaRPr lang="en-US" altLang="ko-KR" sz="1050" dirty="0">
              <a:latin typeface="맑은 고딕" panose="020B0503020000020004" pitchFamily="50" charset="-127"/>
            </a:endParaRPr>
          </a:p>
          <a:p>
            <a:pPr marL="228600" indent="-228600" algn="ctr">
              <a:buFont typeface="+mj-lt"/>
              <a:buAutoNum type="arabicPeriod"/>
              <a:defRPr/>
            </a:pPr>
            <a:r>
              <a:rPr lang="en-US" altLang="ko-KR" sz="1050" dirty="0">
                <a:latin typeface="+mn-ea"/>
              </a:rPr>
              <a:t>C:\RPA</a:t>
            </a:r>
            <a:r>
              <a:rPr lang="ko-KR" altLang="en-US" sz="1050" dirty="0">
                <a:latin typeface="+mn-ea"/>
              </a:rPr>
              <a:t>교육</a:t>
            </a:r>
            <a:r>
              <a:rPr lang="en-US" altLang="ko-KR" sz="1050" dirty="0">
                <a:latin typeface="+mn-ea"/>
              </a:rPr>
              <a:t>\’+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ProjectB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디렉토리에 </a:t>
            </a:r>
            <a:r>
              <a:rPr lang="ko-KR" altLang="en-US" sz="1050" dirty="0" smtClean="0">
                <a:latin typeface="맑은 고딕" panose="020B0503020000020004" pitchFamily="50" charset="-127"/>
              </a:rPr>
              <a:t>저장</a:t>
            </a:r>
            <a:r>
              <a:rPr lang="en-US" altLang="ko-KR" sz="1050" dirty="0"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latin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</a:rPr>
              <a:t>변수 혹은 </a:t>
            </a:r>
            <a:r>
              <a:rPr lang="en-US" altLang="ko-KR" sz="1050" dirty="0">
                <a:latin typeface="맑은 고딕" panose="020B0503020000020004" pitchFamily="50" charset="-127"/>
              </a:rPr>
              <a:t>Bot</a:t>
            </a:r>
            <a:r>
              <a:rPr lang="ko-KR" altLang="en-US" sz="1050" dirty="0" err="1">
                <a:latin typeface="맑은 고딕" panose="020B0503020000020004" pitchFamily="50" charset="-127"/>
              </a:rPr>
              <a:t>내장함수</a:t>
            </a:r>
            <a:r>
              <a:rPr lang="ko-KR" altLang="en-US" sz="1050" dirty="0">
                <a:latin typeface="맑은 고딕" panose="020B0503020000020004" pitchFamily="50" charset="-127"/>
              </a:rPr>
              <a:t> 활용</a:t>
            </a:r>
            <a:r>
              <a:rPr lang="en-US" altLang="ko-KR" sz="1050" dirty="0">
                <a:latin typeface="맑은 고딕" panose="020B0503020000020004" pitchFamily="50" charset="-127"/>
              </a:rPr>
              <a:t>)</a:t>
            </a:r>
            <a:br>
              <a:rPr lang="en-US" altLang="ko-KR" sz="1050" dirty="0">
                <a:latin typeface="맑은 고딕" panose="020B0503020000020004" pitchFamily="50" charset="-127"/>
              </a:rPr>
            </a:br>
            <a:endParaRPr lang="en-US" altLang="ko-KR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9977</TotalTime>
  <Words>164</Words>
  <Application>Microsoft Office PowerPoint</Application>
  <PresentationFormat>A4 용지(210x297mm)</PresentationFormat>
  <Paragraphs>53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USER</cp:lastModifiedBy>
  <cp:revision>1069</cp:revision>
  <cp:lastPrinted>2023-07-17T07:59:14Z</cp:lastPrinted>
  <dcterms:created xsi:type="dcterms:W3CDTF">2017-07-03T04:44:06Z</dcterms:created>
  <dcterms:modified xsi:type="dcterms:W3CDTF">2024-02-07T04:16:30Z</dcterms:modified>
</cp:coreProperties>
</file>