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E502B4-98DA-416C-A937-2AF78C0B2193}" type="datetimeFigureOut">
              <a:rPr lang="en-IN" smtClean="0"/>
              <a:t>28-07-2024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99D8762D-EF27-4F4D-87A2-166957A20631}" type="slidenum">
              <a:rPr lang="en-IN" smtClean="0"/>
              <a:t>‹#›</a:t>
            </a:fld>
            <a:endParaRPr lang="en-IN"/>
          </a:p>
        </p:txBody>
      </p:sp>
    </p:spTree>
    <p:extLst>
      <p:ext uri="{BB962C8B-B14F-4D97-AF65-F5344CB8AC3E}">
        <p14:creationId xmlns:p14="http://schemas.microsoft.com/office/powerpoint/2010/main" val="20555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E502B4-98DA-416C-A937-2AF78C0B2193}" type="datetimeFigureOut">
              <a:rPr lang="en-IN" smtClean="0"/>
              <a:t>28-07-2024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D8762D-EF27-4F4D-87A2-166957A20631}" type="slidenum">
              <a:rPr lang="en-IN" smtClean="0"/>
              <a:t>‹#›</a:t>
            </a:fld>
            <a:endParaRPr lang="en-IN"/>
          </a:p>
        </p:txBody>
      </p:sp>
    </p:spTree>
    <p:extLst>
      <p:ext uri="{BB962C8B-B14F-4D97-AF65-F5344CB8AC3E}">
        <p14:creationId xmlns:p14="http://schemas.microsoft.com/office/powerpoint/2010/main" val="127451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E502B4-98DA-416C-A937-2AF78C0B2193}"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D8762D-EF27-4F4D-87A2-166957A20631}" type="slidenum">
              <a:rPr lang="en-IN" smtClean="0"/>
              <a:t>‹#›</a:t>
            </a:fld>
            <a:endParaRPr lang="en-IN"/>
          </a:p>
        </p:txBody>
      </p:sp>
    </p:spTree>
    <p:extLst>
      <p:ext uri="{BB962C8B-B14F-4D97-AF65-F5344CB8AC3E}">
        <p14:creationId xmlns:p14="http://schemas.microsoft.com/office/powerpoint/2010/main" val="2230461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E502B4-98DA-416C-A937-2AF78C0B2193}"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D8762D-EF27-4F4D-87A2-166957A20631}" type="slidenum">
              <a:rPr lang="en-IN" smtClean="0"/>
              <a:t>‹#›</a:t>
            </a:fld>
            <a:endParaRPr lang="en-IN"/>
          </a:p>
        </p:txBody>
      </p:sp>
    </p:spTree>
    <p:extLst>
      <p:ext uri="{BB962C8B-B14F-4D97-AF65-F5344CB8AC3E}">
        <p14:creationId xmlns:p14="http://schemas.microsoft.com/office/powerpoint/2010/main" val="3159989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E502B4-98DA-416C-A937-2AF78C0B2193}"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D8762D-EF27-4F4D-87A2-166957A20631}" type="slidenum">
              <a:rPr lang="en-IN" smtClean="0"/>
              <a:t>‹#›</a:t>
            </a:fld>
            <a:endParaRPr lang="en-IN"/>
          </a:p>
        </p:txBody>
      </p:sp>
    </p:spTree>
    <p:extLst>
      <p:ext uri="{BB962C8B-B14F-4D97-AF65-F5344CB8AC3E}">
        <p14:creationId xmlns:p14="http://schemas.microsoft.com/office/powerpoint/2010/main" val="3775131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E502B4-98DA-416C-A937-2AF78C0B2193}"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D8762D-EF27-4F4D-87A2-166957A20631}" type="slidenum">
              <a:rPr lang="en-IN" smtClean="0"/>
              <a:t>‹#›</a:t>
            </a:fld>
            <a:endParaRPr lang="en-IN"/>
          </a:p>
        </p:txBody>
      </p:sp>
    </p:spTree>
    <p:extLst>
      <p:ext uri="{BB962C8B-B14F-4D97-AF65-F5344CB8AC3E}">
        <p14:creationId xmlns:p14="http://schemas.microsoft.com/office/powerpoint/2010/main" val="3401991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E502B4-98DA-416C-A937-2AF78C0B2193}"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D8762D-EF27-4F4D-87A2-166957A20631}" type="slidenum">
              <a:rPr lang="en-IN" smtClean="0"/>
              <a:t>‹#›</a:t>
            </a:fld>
            <a:endParaRPr lang="en-IN"/>
          </a:p>
        </p:txBody>
      </p:sp>
    </p:spTree>
    <p:extLst>
      <p:ext uri="{BB962C8B-B14F-4D97-AF65-F5344CB8AC3E}">
        <p14:creationId xmlns:p14="http://schemas.microsoft.com/office/powerpoint/2010/main" val="39814146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E502B4-98DA-416C-A937-2AF78C0B2193}"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D8762D-EF27-4F4D-87A2-166957A20631}" type="slidenum">
              <a:rPr lang="en-IN" smtClean="0"/>
              <a:t>‹#›</a:t>
            </a:fld>
            <a:endParaRPr lang="en-IN"/>
          </a:p>
        </p:txBody>
      </p:sp>
    </p:spTree>
    <p:extLst>
      <p:ext uri="{BB962C8B-B14F-4D97-AF65-F5344CB8AC3E}">
        <p14:creationId xmlns:p14="http://schemas.microsoft.com/office/powerpoint/2010/main" val="3072717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E502B4-98DA-416C-A937-2AF78C0B2193}"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D8762D-EF27-4F4D-87A2-166957A20631}" type="slidenum">
              <a:rPr lang="en-IN" smtClean="0"/>
              <a:t>‹#›</a:t>
            </a:fld>
            <a:endParaRPr lang="en-IN"/>
          </a:p>
        </p:txBody>
      </p:sp>
    </p:spTree>
    <p:extLst>
      <p:ext uri="{BB962C8B-B14F-4D97-AF65-F5344CB8AC3E}">
        <p14:creationId xmlns:p14="http://schemas.microsoft.com/office/powerpoint/2010/main" val="2854627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E502B4-98DA-416C-A937-2AF78C0B2193}"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99D8762D-EF27-4F4D-87A2-166957A20631}" type="slidenum">
              <a:rPr lang="en-IN" smtClean="0"/>
              <a:t>‹#›</a:t>
            </a:fld>
            <a:endParaRPr lang="en-IN"/>
          </a:p>
        </p:txBody>
      </p:sp>
    </p:spTree>
    <p:extLst>
      <p:ext uri="{BB962C8B-B14F-4D97-AF65-F5344CB8AC3E}">
        <p14:creationId xmlns:p14="http://schemas.microsoft.com/office/powerpoint/2010/main" val="984839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E502B4-98DA-416C-A937-2AF78C0B2193}"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D8762D-EF27-4F4D-87A2-166957A20631}" type="slidenum">
              <a:rPr lang="en-IN" smtClean="0"/>
              <a:t>‹#›</a:t>
            </a:fld>
            <a:endParaRPr lang="en-IN"/>
          </a:p>
        </p:txBody>
      </p:sp>
    </p:spTree>
    <p:extLst>
      <p:ext uri="{BB962C8B-B14F-4D97-AF65-F5344CB8AC3E}">
        <p14:creationId xmlns:p14="http://schemas.microsoft.com/office/powerpoint/2010/main" val="2516593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E502B4-98DA-416C-A937-2AF78C0B2193}" type="datetimeFigureOut">
              <a:rPr lang="en-IN" smtClean="0"/>
              <a:t>28-07-2024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D8762D-EF27-4F4D-87A2-166957A20631}" type="slidenum">
              <a:rPr lang="en-IN" smtClean="0"/>
              <a:t>‹#›</a:t>
            </a:fld>
            <a:endParaRPr lang="en-IN"/>
          </a:p>
        </p:txBody>
      </p:sp>
    </p:spTree>
    <p:extLst>
      <p:ext uri="{BB962C8B-B14F-4D97-AF65-F5344CB8AC3E}">
        <p14:creationId xmlns:p14="http://schemas.microsoft.com/office/powerpoint/2010/main" val="2915320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E502B4-98DA-416C-A937-2AF78C0B2193}" type="datetimeFigureOut">
              <a:rPr lang="en-IN" smtClean="0"/>
              <a:t>28-07-2024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9D8762D-EF27-4F4D-87A2-166957A20631}" type="slidenum">
              <a:rPr lang="en-IN" smtClean="0"/>
              <a:t>‹#›</a:t>
            </a:fld>
            <a:endParaRPr lang="en-IN"/>
          </a:p>
        </p:txBody>
      </p:sp>
    </p:spTree>
    <p:extLst>
      <p:ext uri="{BB962C8B-B14F-4D97-AF65-F5344CB8AC3E}">
        <p14:creationId xmlns:p14="http://schemas.microsoft.com/office/powerpoint/2010/main" val="4007178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E502B4-98DA-416C-A937-2AF78C0B2193}" type="datetimeFigureOut">
              <a:rPr lang="en-IN" smtClean="0"/>
              <a:t>28-07-2024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9D8762D-EF27-4F4D-87A2-166957A20631}" type="slidenum">
              <a:rPr lang="en-IN" smtClean="0"/>
              <a:t>‹#›</a:t>
            </a:fld>
            <a:endParaRPr lang="en-IN"/>
          </a:p>
        </p:txBody>
      </p:sp>
    </p:spTree>
    <p:extLst>
      <p:ext uri="{BB962C8B-B14F-4D97-AF65-F5344CB8AC3E}">
        <p14:creationId xmlns:p14="http://schemas.microsoft.com/office/powerpoint/2010/main" val="1714818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E502B4-98DA-416C-A937-2AF78C0B2193}" type="datetimeFigureOut">
              <a:rPr lang="en-IN" smtClean="0"/>
              <a:t>28-07-2024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9D8762D-EF27-4F4D-87A2-166957A20631}" type="slidenum">
              <a:rPr lang="en-IN" smtClean="0"/>
              <a:t>‹#›</a:t>
            </a:fld>
            <a:endParaRPr lang="en-IN"/>
          </a:p>
        </p:txBody>
      </p:sp>
    </p:spTree>
    <p:extLst>
      <p:ext uri="{BB962C8B-B14F-4D97-AF65-F5344CB8AC3E}">
        <p14:creationId xmlns:p14="http://schemas.microsoft.com/office/powerpoint/2010/main" val="1057489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E502B4-98DA-416C-A937-2AF78C0B2193}" type="datetimeFigureOut">
              <a:rPr lang="en-IN" smtClean="0"/>
              <a:t>28-07-2024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D8762D-EF27-4F4D-87A2-166957A20631}" type="slidenum">
              <a:rPr lang="en-IN" smtClean="0"/>
              <a:t>‹#›</a:t>
            </a:fld>
            <a:endParaRPr lang="en-IN"/>
          </a:p>
        </p:txBody>
      </p:sp>
    </p:spTree>
    <p:extLst>
      <p:ext uri="{BB962C8B-B14F-4D97-AF65-F5344CB8AC3E}">
        <p14:creationId xmlns:p14="http://schemas.microsoft.com/office/powerpoint/2010/main" val="2419299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E502B4-98DA-416C-A937-2AF78C0B2193}" type="datetimeFigureOut">
              <a:rPr lang="en-IN" smtClean="0"/>
              <a:t>28-07-2024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D8762D-EF27-4F4D-87A2-166957A20631}" type="slidenum">
              <a:rPr lang="en-IN" smtClean="0"/>
              <a:t>‹#›</a:t>
            </a:fld>
            <a:endParaRPr lang="en-IN"/>
          </a:p>
        </p:txBody>
      </p:sp>
    </p:spTree>
    <p:extLst>
      <p:ext uri="{BB962C8B-B14F-4D97-AF65-F5344CB8AC3E}">
        <p14:creationId xmlns:p14="http://schemas.microsoft.com/office/powerpoint/2010/main" val="3180781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5E502B4-98DA-416C-A937-2AF78C0B2193}" type="datetimeFigureOut">
              <a:rPr lang="en-IN" smtClean="0"/>
              <a:t>28-07-2024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9D8762D-EF27-4F4D-87A2-166957A20631}" type="slidenum">
              <a:rPr lang="en-IN" smtClean="0"/>
              <a:t>‹#›</a:t>
            </a:fld>
            <a:endParaRPr lang="en-IN"/>
          </a:p>
        </p:txBody>
      </p:sp>
    </p:spTree>
    <p:extLst>
      <p:ext uri="{BB962C8B-B14F-4D97-AF65-F5344CB8AC3E}">
        <p14:creationId xmlns:p14="http://schemas.microsoft.com/office/powerpoint/2010/main" val="3457818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DC3BF-07C2-86A0-C251-4E014750BCEC}"/>
              </a:ext>
            </a:extLst>
          </p:cNvPr>
          <p:cNvSpPr>
            <a:spLocks noGrp="1"/>
          </p:cNvSpPr>
          <p:nvPr>
            <p:ph type="ctrTitle"/>
          </p:nvPr>
        </p:nvSpPr>
        <p:spPr/>
        <p:txBody>
          <a:bodyPr>
            <a:normAutofit fontScale="90000"/>
          </a:bodyPr>
          <a:lstStyle/>
          <a:p>
            <a:r>
              <a:rPr lang="en-IN" b="1" dirty="0"/>
              <a:t>INDUSTRIAL EQUIPMENT ANOMALY DETECTION</a:t>
            </a:r>
          </a:p>
        </p:txBody>
      </p:sp>
      <p:sp>
        <p:nvSpPr>
          <p:cNvPr id="3" name="Subtitle 2">
            <a:extLst>
              <a:ext uri="{FF2B5EF4-FFF2-40B4-BE49-F238E27FC236}">
                <a16:creationId xmlns:a16="http://schemas.microsoft.com/office/drawing/2014/main" id="{728A3287-836D-A63C-B7EC-537244A938F0}"/>
              </a:ext>
            </a:extLst>
          </p:cNvPr>
          <p:cNvSpPr>
            <a:spLocks noGrp="1"/>
          </p:cNvSpPr>
          <p:nvPr>
            <p:ph type="subTitle" idx="1"/>
          </p:nvPr>
        </p:nvSpPr>
        <p:spPr/>
        <p:txBody>
          <a:bodyPr/>
          <a:lstStyle/>
          <a:p>
            <a:r>
              <a:rPr lang="en-IN" b="1" dirty="0"/>
              <a:t>MACHINE LEARNING CLASSIFICATION MODEL</a:t>
            </a:r>
          </a:p>
        </p:txBody>
      </p:sp>
    </p:spTree>
    <p:extLst>
      <p:ext uri="{BB962C8B-B14F-4D97-AF65-F5344CB8AC3E}">
        <p14:creationId xmlns:p14="http://schemas.microsoft.com/office/powerpoint/2010/main" val="1782347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ED3BE-38DD-CE41-0C30-43CF39D1CC75}"/>
              </a:ext>
            </a:extLst>
          </p:cNvPr>
          <p:cNvSpPr>
            <a:spLocks noGrp="1"/>
          </p:cNvSpPr>
          <p:nvPr>
            <p:ph type="title"/>
          </p:nvPr>
        </p:nvSpPr>
        <p:spPr>
          <a:xfrm>
            <a:off x="1484310" y="685800"/>
            <a:ext cx="10018713" cy="1097620"/>
          </a:xfrm>
        </p:spPr>
        <p:txBody>
          <a:bodyPr>
            <a:normAutofit/>
          </a:bodyPr>
          <a:lstStyle/>
          <a:p>
            <a:pPr algn="l"/>
            <a:r>
              <a:rPr lang="en-IN" sz="4400" b="1" dirty="0"/>
              <a:t>Objective</a:t>
            </a:r>
          </a:p>
        </p:txBody>
      </p:sp>
      <p:sp>
        <p:nvSpPr>
          <p:cNvPr id="3" name="Content Placeholder 2">
            <a:extLst>
              <a:ext uri="{FF2B5EF4-FFF2-40B4-BE49-F238E27FC236}">
                <a16:creationId xmlns:a16="http://schemas.microsoft.com/office/drawing/2014/main" id="{4196600E-CD0D-CB1B-9380-88D5EEB79BC9}"/>
              </a:ext>
            </a:extLst>
          </p:cNvPr>
          <p:cNvSpPr>
            <a:spLocks noGrp="1"/>
          </p:cNvSpPr>
          <p:nvPr>
            <p:ph idx="1"/>
          </p:nvPr>
        </p:nvSpPr>
        <p:spPr>
          <a:xfrm>
            <a:off x="1484311" y="1783420"/>
            <a:ext cx="10018713" cy="3124201"/>
          </a:xfrm>
        </p:spPr>
        <p:txBody>
          <a:bodyPr/>
          <a:lstStyle/>
          <a:p>
            <a:pPr marL="0" indent="0" algn="just">
              <a:buNone/>
            </a:pPr>
            <a:r>
              <a:rPr lang="en-IN" dirty="0">
                <a:effectLst/>
                <a:latin typeface="Corbel (Body)"/>
                <a:ea typeface="Arial" panose="020B0604020202020204" pitchFamily="34" charset="0"/>
                <a:cs typeface="Times New Roman" panose="02020603050405020304" pitchFamily="18" charset="0"/>
              </a:rPr>
              <a:t>The primary goal of this project is to develop an anomaly detection system for industrial equipment. The system's objective is to identify unusual behaviour in equipment data and thereby prevent equipment failure, reduce downtime, and improve operational efficiency.</a:t>
            </a:r>
          </a:p>
          <a:p>
            <a:endParaRPr lang="en-IN" dirty="0"/>
          </a:p>
        </p:txBody>
      </p:sp>
    </p:spTree>
    <p:extLst>
      <p:ext uri="{BB962C8B-B14F-4D97-AF65-F5344CB8AC3E}">
        <p14:creationId xmlns:p14="http://schemas.microsoft.com/office/powerpoint/2010/main" val="571128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5F021-784E-BA12-2D24-2A993A1CB3E1}"/>
              </a:ext>
            </a:extLst>
          </p:cNvPr>
          <p:cNvSpPr>
            <a:spLocks noGrp="1"/>
          </p:cNvSpPr>
          <p:nvPr>
            <p:ph type="title"/>
          </p:nvPr>
        </p:nvSpPr>
        <p:spPr>
          <a:xfrm>
            <a:off x="1484310" y="254285"/>
            <a:ext cx="10018713" cy="824501"/>
          </a:xfrm>
        </p:spPr>
        <p:txBody>
          <a:bodyPr>
            <a:normAutofit/>
          </a:bodyPr>
          <a:lstStyle/>
          <a:p>
            <a:pPr algn="l"/>
            <a:r>
              <a:rPr lang="en-IN" sz="4400" b="1" dirty="0"/>
              <a:t>Approach</a:t>
            </a:r>
          </a:p>
        </p:txBody>
      </p:sp>
      <p:sp>
        <p:nvSpPr>
          <p:cNvPr id="3" name="Content Placeholder 2">
            <a:extLst>
              <a:ext uri="{FF2B5EF4-FFF2-40B4-BE49-F238E27FC236}">
                <a16:creationId xmlns:a16="http://schemas.microsoft.com/office/drawing/2014/main" id="{5B10CA55-7C17-42E2-27CD-78A8C6B90D41}"/>
              </a:ext>
            </a:extLst>
          </p:cNvPr>
          <p:cNvSpPr>
            <a:spLocks noGrp="1"/>
          </p:cNvSpPr>
          <p:nvPr>
            <p:ph idx="1"/>
          </p:nvPr>
        </p:nvSpPr>
        <p:spPr>
          <a:xfrm>
            <a:off x="1484310" y="1387011"/>
            <a:ext cx="10018713" cy="5003517"/>
          </a:xfrm>
        </p:spPr>
        <p:txBody>
          <a:bodyPr>
            <a:noAutofit/>
          </a:bodyPr>
          <a:lstStyle/>
          <a:p>
            <a:pPr algn="just"/>
            <a:r>
              <a:rPr lang="en-IN" b="1" dirty="0">
                <a:effectLst/>
                <a:latin typeface="Corbel (Body)"/>
                <a:ea typeface="Arial" panose="020B0604020202020204" pitchFamily="34" charset="0"/>
              </a:rPr>
              <a:t>Data Preprocessing:</a:t>
            </a:r>
            <a:r>
              <a:rPr lang="en-IN" dirty="0">
                <a:effectLst/>
                <a:latin typeface="Corbel (Body)"/>
                <a:ea typeface="Arial" panose="020B0604020202020204" pitchFamily="34" charset="0"/>
              </a:rPr>
              <a:t> Data preprocessing was handled using Pandas and NumPy. The preprocessing involves handling of missing values and outliers. The class imbalance was handled through SMOTEENN. </a:t>
            </a:r>
          </a:p>
          <a:p>
            <a:pPr algn="just"/>
            <a:r>
              <a:rPr lang="en-IN" b="1" dirty="0">
                <a:effectLst/>
                <a:latin typeface="Corbel (Body)"/>
                <a:ea typeface="Arial" panose="020B0604020202020204" pitchFamily="34" charset="0"/>
              </a:rPr>
              <a:t>Anomaly Detection Model:</a:t>
            </a:r>
            <a:r>
              <a:rPr lang="en-IN" dirty="0">
                <a:effectLst/>
                <a:latin typeface="Corbel (Body)"/>
                <a:ea typeface="Arial" panose="020B0604020202020204" pitchFamily="34" charset="0"/>
              </a:rPr>
              <a:t> </a:t>
            </a:r>
            <a:r>
              <a:rPr lang="en-IN" dirty="0">
                <a:latin typeface="Corbel (Body)"/>
                <a:ea typeface="Arial" panose="020B0604020202020204" pitchFamily="34" charset="0"/>
              </a:rPr>
              <a:t>The anomaly detection model was evaluated with several classification models and XGBClassifier gave the good testing accuracy. However other models were overfitted and XGB Classifier was good at handling class imbalanced datasets.</a:t>
            </a:r>
          </a:p>
          <a:p>
            <a:pPr algn="just"/>
            <a:r>
              <a:rPr lang="en-IN" b="1" dirty="0">
                <a:effectLst/>
                <a:latin typeface="Corbel (Body)"/>
                <a:ea typeface="Arial" panose="020B0604020202020204" pitchFamily="34" charset="0"/>
              </a:rPr>
              <a:t>Model Evaluation:</a:t>
            </a:r>
            <a:r>
              <a:rPr lang="en-IN" dirty="0">
                <a:effectLst/>
                <a:latin typeface="Corbel (Body)"/>
                <a:ea typeface="Arial" panose="020B0604020202020204" pitchFamily="34" charset="0"/>
              </a:rPr>
              <a:t> The classification model was evaluated using the metrics such as precision, recall, F1-score, and receiver operating characteristic (ROC) curves; all the metrics achieved the highest scores. The cross validation accuracy was also achieved at 99 %.</a:t>
            </a:r>
          </a:p>
          <a:p>
            <a:pPr algn="just"/>
            <a:r>
              <a:rPr lang="en-IN" b="1" dirty="0">
                <a:effectLst/>
                <a:latin typeface="Corbel (Body)"/>
                <a:ea typeface="Arial" panose="020B0604020202020204" pitchFamily="34" charset="0"/>
              </a:rPr>
              <a:t>Visualization &amp; Reporting:</a:t>
            </a:r>
            <a:r>
              <a:rPr lang="en-IN" dirty="0">
                <a:effectLst/>
                <a:latin typeface="Corbel (Body)"/>
                <a:ea typeface="Arial" panose="020B0604020202020204" pitchFamily="34" charset="0"/>
              </a:rPr>
              <a:t> The model was visualized and a streamlit application was created giving the user to input the data and predict the results.</a:t>
            </a:r>
            <a:endParaRPr lang="en-IN" dirty="0">
              <a:latin typeface="Corbel (Body)"/>
            </a:endParaRPr>
          </a:p>
        </p:txBody>
      </p:sp>
    </p:spTree>
    <p:extLst>
      <p:ext uri="{BB962C8B-B14F-4D97-AF65-F5344CB8AC3E}">
        <p14:creationId xmlns:p14="http://schemas.microsoft.com/office/powerpoint/2010/main" val="117143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33B5C-E430-076B-59AC-C51D7B7A4770}"/>
              </a:ext>
            </a:extLst>
          </p:cNvPr>
          <p:cNvSpPr>
            <a:spLocks noGrp="1"/>
          </p:cNvSpPr>
          <p:nvPr>
            <p:ph type="title"/>
          </p:nvPr>
        </p:nvSpPr>
        <p:spPr>
          <a:xfrm>
            <a:off x="1484311" y="472611"/>
            <a:ext cx="10018713" cy="1253448"/>
          </a:xfrm>
        </p:spPr>
        <p:txBody>
          <a:bodyPr>
            <a:normAutofit/>
          </a:bodyPr>
          <a:lstStyle/>
          <a:p>
            <a:pPr algn="l"/>
            <a:r>
              <a:rPr lang="en-IN" sz="4400" b="1" dirty="0"/>
              <a:t>Project Insights</a:t>
            </a:r>
          </a:p>
        </p:txBody>
      </p:sp>
      <p:sp>
        <p:nvSpPr>
          <p:cNvPr id="3" name="Content Placeholder 2">
            <a:extLst>
              <a:ext uri="{FF2B5EF4-FFF2-40B4-BE49-F238E27FC236}">
                <a16:creationId xmlns:a16="http://schemas.microsoft.com/office/drawing/2014/main" id="{32D3F553-356B-7F7A-0F6C-5F5E9FFC8A64}"/>
              </a:ext>
            </a:extLst>
          </p:cNvPr>
          <p:cNvSpPr>
            <a:spLocks noGrp="1"/>
          </p:cNvSpPr>
          <p:nvPr>
            <p:ph idx="1"/>
          </p:nvPr>
        </p:nvSpPr>
        <p:spPr>
          <a:xfrm>
            <a:off x="1484310" y="1890445"/>
            <a:ext cx="10018713" cy="4592548"/>
          </a:xfrm>
        </p:spPr>
        <p:txBody>
          <a:bodyPr>
            <a:normAutofit/>
          </a:bodyPr>
          <a:lstStyle/>
          <a:p>
            <a:pPr algn="just"/>
            <a:r>
              <a:rPr lang="en-IN" dirty="0"/>
              <a:t>The data which was used to build the model contains Temperature, Timestamp, Sensor location and Anomaly data.</a:t>
            </a:r>
          </a:p>
          <a:p>
            <a:pPr algn="just"/>
            <a:r>
              <a:rPr lang="en-IN" dirty="0"/>
              <a:t>The sensor anomaly was purely dependent on temperature; if the temperature in the equipment increases from the desired set value the sensor should be activated and the anomaly to be detected.</a:t>
            </a:r>
          </a:p>
          <a:p>
            <a:pPr algn="just"/>
            <a:r>
              <a:rPr lang="en-IN" dirty="0"/>
              <a:t>The sensor anomaly was independent of equipment sensor location, Date and time. Irrespective of the equipment sensor location, Date and time; if the temperature increases the sensor will setoff.</a:t>
            </a:r>
          </a:p>
          <a:p>
            <a:pPr algn="just"/>
            <a:r>
              <a:rPr lang="en-IN" dirty="0"/>
              <a:t> Hence, based on the temperature values in the dataset; model was built to predict the anomaly.</a:t>
            </a:r>
          </a:p>
          <a:p>
            <a:pPr algn="just"/>
            <a:endParaRPr lang="en-IN" dirty="0"/>
          </a:p>
        </p:txBody>
      </p:sp>
    </p:spTree>
    <p:extLst>
      <p:ext uri="{BB962C8B-B14F-4D97-AF65-F5344CB8AC3E}">
        <p14:creationId xmlns:p14="http://schemas.microsoft.com/office/powerpoint/2010/main" val="2720767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7C42B-355F-F7A1-B90B-3390098536F9}"/>
              </a:ext>
            </a:extLst>
          </p:cNvPr>
          <p:cNvSpPr>
            <a:spLocks noGrp="1"/>
          </p:cNvSpPr>
          <p:nvPr>
            <p:ph type="title"/>
          </p:nvPr>
        </p:nvSpPr>
        <p:spPr/>
        <p:txBody>
          <a:bodyPr/>
          <a:lstStyle/>
          <a:p>
            <a:pPr algn="l"/>
            <a:r>
              <a:rPr lang="en-IN" b="1" dirty="0"/>
              <a:t>Advantages </a:t>
            </a:r>
          </a:p>
        </p:txBody>
      </p:sp>
      <p:sp>
        <p:nvSpPr>
          <p:cNvPr id="3" name="Content Placeholder 2">
            <a:extLst>
              <a:ext uri="{FF2B5EF4-FFF2-40B4-BE49-F238E27FC236}">
                <a16:creationId xmlns:a16="http://schemas.microsoft.com/office/drawing/2014/main" id="{EAA72B01-6002-3F66-4228-01241E461186}"/>
              </a:ext>
            </a:extLst>
          </p:cNvPr>
          <p:cNvSpPr>
            <a:spLocks noGrp="1"/>
          </p:cNvSpPr>
          <p:nvPr>
            <p:ph idx="1"/>
          </p:nvPr>
        </p:nvSpPr>
        <p:spPr>
          <a:xfrm>
            <a:off x="1484311" y="1866899"/>
            <a:ext cx="10018713" cy="3124201"/>
          </a:xfrm>
        </p:spPr>
        <p:txBody>
          <a:bodyPr/>
          <a:lstStyle/>
          <a:p>
            <a:r>
              <a:rPr lang="en-IN" dirty="0"/>
              <a:t>Prediction of anomaly well in advance</a:t>
            </a:r>
          </a:p>
          <a:p>
            <a:r>
              <a:rPr lang="en-IN" dirty="0"/>
              <a:t>Reduce the equipment downtime</a:t>
            </a:r>
          </a:p>
          <a:p>
            <a:r>
              <a:rPr lang="en-IN" dirty="0"/>
              <a:t>Increase the equipment operational efficiency</a:t>
            </a:r>
          </a:p>
          <a:p>
            <a:r>
              <a:rPr lang="en-IN" dirty="0"/>
              <a:t>Planning of schedule preventive maintenance of equipment</a:t>
            </a:r>
          </a:p>
        </p:txBody>
      </p:sp>
    </p:spTree>
    <p:extLst>
      <p:ext uri="{BB962C8B-B14F-4D97-AF65-F5344CB8AC3E}">
        <p14:creationId xmlns:p14="http://schemas.microsoft.com/office/powerpoint/2010/main" val="13344414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36</TotalTime>
  <Words>324</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Corbel</vt:lpstr>
      <vt:lpstr>Corbel (Body)</vt:lpstr>
      <vt:lpstr>Parallax</vt:lpstr>
      <vt:lpstr>INDUSTRIAL EQUIPMENT ANOMALY DETECTION</vt:lpstr>
      <vt:lpstr>Objective</vt:lpstr>
      <vt:lpstr>Approach</vt:lpstr>
      <vt:lpstr>Project Insights</vt:lpstr>
      <vt:lpstr>Advantages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Poojitha Gorley</dc:creator>
  <cp:lastModifiedBy>Poojitha Gorley</cp:lastModifiedBy>
  <cp:revision>4</cp:revision>
  <dcterms:created xsi:type="dcterms:W3CDTF">2024-07-28T13:56:50Z</dcterms:created>
  <dcterms:modified xsi:type="dcterms:W3CDTF">2024-07-28T14:33:31Z</dcterms:modified>
</cp:coreProperties>
</file>