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522" r:id="rId3"/>
    <p:sldId id="598" r:id="rId4"/>
    <p:sldId id="310" r:id="rId6"/>
    <p:sldId id="347" r:id="rId7"/>
    <p:sldId id="594" r:id="rId8"/>
    <p:sldId id="589" r:id="rId9"/>
    <p:sldId id="596" r:id="rId10"/>
    <p:sldId id="590" r:id="rId11"/>
    <p:sldId id="591" r:id="rId12"/>
    <p:sldId id="592" r:id="rId13"/>
    <p:sldId id="593" r:id="rId14"/>
    <p:sldId id="595" r:id="rId15"/>
    <p:sldId id="597" r:id="rId16"/>
    <p:sldId id="599" r:id="rId17"/>
    <p:sldId id="611" r:id="rId1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Bill" initials="ZB" lastIdx="22" clrIdx="0"/>
  <p:cmAuthor id="2" name="Cecilia Tong" initials="CT" lastIdx="2" clrIdx="1"/>
  <p:cmAuthor id="3" name="曲悠" initials="U" lastIdx="3" clrIdx="2"/>
  <p:cmAuthor id="4" name="Jino -Q" initials="J-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8EE"/>
    <a:srgbClr val="002064"/>
    <a:srgbClr val="274DEA"/>
    <a:srgbClr val="29DFFC"/>
    <a:srgbClr val="002060"/>
    <a:srgbClr val="0066D8"/>
    <a:srgbClr val="333333"/>
    <a:srgbClr val="E8E8E8"/>
    <a:srgbClr val="A0BAD0"/>
    <a:srgbClr val="CF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2" y="56"/>
      </p:cViewPr>
      <p:guideLst>
        <p:guide orient="horz" pos="4098"/>
        <p:guide orient="horz" pos="178"/>
        <p:guide pos="180"/>
        <p:guide pos="827"/>
        <p:guide pos="826"/>
        <p:guide pos="1415"/>
        <p:guide pos="2107"/>
        <p:guide pos="3276"/>
        <p:guide pos="6317"/>
        <p:guide pos="7495"/>
        <p:guide pos="6375"/>
        <p:guide pos="5047"/>
        <p:guide pos="5811"/>
        <p:guide pos="6853"/>
        <p:guide pos="3801"/>
        <p:guide pos="2608"/>
        <p:guide pos="4424"/>
        <p:guide pos="5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87999" cy="287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CICD</a:t>
            </a:r>
            <a:r>
              <a:rPr lang="zh-CN" altLang="en-US"/>
              <a:t>优点：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080" y="-52070"/>
            <a:ext cx="12212320" cy="5648325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146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21585996222_.pic"/>
          <p:cNvPicPr>
            <a:picLocks noChangeAspect="1"/>
          </p:cNvPicPr>
          <p:nvPr userDrawn="1"/>
        </p:nvPicPr>
        <p:blipFill>
          <a:blip r:embed="rId2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8" name="图片 7" descr="达观logo 方形 白底蓝字"/>
          <p:cNvPicPr>
            <a:picLocks noChangeAspect="1"/>
          </p:cNvPicPr>
          <p:nvPr userDrawn="1"/>
        </p:nvPicPr>
        <p:blipFill>
          <a:blip r:embed="rId3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22555" y="-7620"/>
            <a:ext cx="12437110" cy="6865620"/>
          </a:xfrm>
          <a:prstGeom prst="rect">
            <a:avLst/>
          </a:prstGeom>
          <a:gradFill>
            <a:gsLst>
              <a:gs pos="0">
                <a:srgbClr val="011A4C"/>
              </a:gs>
              <a:gs pos="100000">
                <a:srgbClr val="00114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87655" y="6379845"/>
            <a:ext cx="1960245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达观数据 </a:t>
            </a:r>
            <a:r>
              <a:rPr lang="en-US" altLang="zh-CN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1201400" y="6294120"/>
            <a:ext cx="705485" cy="269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PA-矩形 98"/>
          <p:cNvSpPr/>
          <p:nvPr userDrawn="1">
            <p:custDataLst>
              <p:tags r:id="rId3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gradFill flip="none" rotWithShape="1">
            <a:gsLst>
              <a:gs pos="0">
                <a:srgbClr val="126CBF"/>
              </a:gs>
              <a:gs pos="93000">
                <a:srgbClr val="002060"/>
              </a:gs>
              <a:gs pos="38000">
                <a:srgbClr val="02368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蓝色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700" y="6290945"/>
            <a:ext cx="706120" cy="27305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87655" y="6379845"/>
            <a:ext cx="1960245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6582BB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达观数据 </a:t>
            </a:r>
            <a:r>
              <a:rPr lang="en-US" altLang="zh-CN" sz="1200">
                <a:solidFill>
                  <a:srgbClr val="6582BB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|</a:t>
            </a:r>
            <a:r>
              <a:rPr lang="en-US" altLang="zh-CN" sz="1200">
                <a:solidFill>
                  <a:srgbClr val="00206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-9525" y="-3175"/>
            <a:ext cx="624840" cy="624840"/>
          </a:xfrm>
          <a:prstGeom prst="rtTriangle">
            <a:avLst/>
          </a:prstGeom>
          <a:gradFill>
            <a:gsLst>
              <a:gs pos="0">
                <a:srgbClr val="004CD2"/>
              </a:gs>
              <a:gs pos="31000">
                <a:srgbClr val="003284"/>
              </a:gs>
              <a:gs pos="100000">
                <a:srgbClr val="00146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 rot="18900000">
            <a:off x="-256766" y="212274"/>
            <a:ext cx="982980" cy="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矩形 98"/>
          <p:cNvSpPr/>
          <p:nvPr userDrawn="1">
            <p:custDataLst>
              <p:tags r:id="rId2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21585996222_.pic"/>
          <p:cNvPicPr>
            <a:picLocks noChangeAspect="1"/>
          </p:cNvPicPr>
          <p:nvPr userDrawn="1"/>
        </p:nvPicPr>
        <p:blipFill>
          <a:blip r:embed="rId3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3" name="图片 2" descr="达观logo 方形 白底蓝字"/>
          <p:cNvPicPr>
            <a:picLocks noChangeAspect="1"/>
          </p:cNvPicPr>
          <p:nvPr userDrawn="1"/>
        </p:nvPicPr>
        <p:blipFill>
          <a:blip r:embed="rId4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287655" y="-1459547"/>
            <a:ext cx="1845945" cy="53594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97180" y="-696595"/>
            <a:ext cx="1827530" cy="53213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287655" y="-1468120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2240915" y="-1513840"/>
            <a:ext cx="2827020" cy="645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主要用于</a:t>
            </a:r>
            <a:r>
              <a:rPr lang="zh-CN" altLang="en-US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一级页面标题、二级标题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、目录文字及扉页、暗色系页面底色。</a:t>
            </a:r>
            <a:endParaRPr lang="zh-CN" altLang="en-US" sz="12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87655" y="-703580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244725" y="-749300"/>
            <a:ext cx="2827020" cy="3683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主要用于</a:t>
            </a:r>
            <a:r>
              <a:rPr lang="zh-CN" altLang="en-US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正文标准字体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颜色。</a:t>
            </a:r>
            <a:endParaRPr lang="zh-CN" altLang="en-US" sz="12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149350" y="-1170305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#002064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149350" y="-415925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#333333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387340" y="-1599565"/>
            <a:ext cx="4803775" cy="598805"/>
            <a:chOff x="442" y="6162"/>
            <a:chExt cx="7565" cy="943"/>
          </a:xfrm>
        </p:grpSpPr>
        <p:sp>
          <p:nvSpPr>
            <p:cNvPr id="20" name="矩形 19"/>
            <p:cNvSpPr/>
            <p:nvPr/>
          </p:nvSpPr>
          <p:spPr>
            <a:xfrm>
              <a:off x="442" y="6250"/>
              <a:ext cx="2919" cy="839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5" y="623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55" y="6162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小面积背景板底色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54" y="670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#f4f4f4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5402580" y="-784225"/>
            <a:ext cx="4803140" cy="587375"/>
            <a:chOff x="466" y="7449"/>
            <a:chExt cx="7564" cy="925"/>
          </a:xfrm>
        </p:grpSpPr>
        <p:sp>
          <p:nvSpPr>
            <p:cNvPr id="26" name="圆角矩形 25"/>
            <p:cNvSpPr/>
            <p:nvPr/>
          </p:nvSpPr>
          <p:spPr>
            <a:xfrm>
              <a:off x="466" y="7504"/>
              <a:ext cx="2917" cy="839"/>
            </a:xfrm>
            <a:prstGeom prst="roundRect">
              <a:avLst>
                <a:gd name="adj" fmla="val 2240"/>
              </a:avLst>
            </a:prstGeom>
            <a:solidFill>
              <a:srgbClr val="F8F9FB"/>
            </a:solidFill>
            <a:ln>
              <a:noFill/>
            </a:ln>
            <a:effectLst>
              <a:outerShdw blurRad="165100" sx="92000" sy="9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5" y="750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248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249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251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61" y="796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#F8F9FB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78" y="7449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主要用于大面积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背景板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底色。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>
            <a:off x="10676255" y="-841375"/>
            <a:ext cx="4789805" cy="645160"/>
            <a:chOff x="9699" y="1817"/>
            <a:chExt cx="7543" cy="1016"/>
          </a:xfrm>
        </p:grpSpPr>
        <p:sp>
          <p:nvSpPr>
            <p:cNvPr id="30" name="矩形 29"/>
            <p:cNvSpPr/>
            <p:nvPr userDrawn="1"/>
          </p:nvSpPr>
          <p:spPr>
            <a:xfrm>
              <a:off x="9699" y="1905"/>
              <a:ext cx="2919" cy="839"/>
            </a:xfrm>
            <a:prstGeom prst="rect">
              <a:avLst/>
            </a:prstGeom>
            <a:solidFill>
              <a:srgbClr val="006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 userDrawn="1"/>
          </p:nvSpPr>
          <p:spPr>
            <a:xfrm>
              <a:off x="9700" y="1889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102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216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12790" y="1817"/>
              <a:ext cx="445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三级标题、重点文字及内容强调、矢量图形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流程框、分割线。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11089" y="2358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0066D8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676890" y="-1609725"/>
            <a:ext cx="4803775" cy="598805"/>
            <a:chOff x="442" y="6162"/>
            <a:chExt cx="7565" cy="943"/>
          </a:xfrm>
        </p:grpSpPr>
        <p:sp>
          <p:nvSpPr>
            <p:cNvPr id="83" name="矩形 82"/>
            <p:cNvSpPr/>
            <p:nvPr/>
          </p:nvSpPr>
          <p:spPr>
            <a:xfrm>
              <a:off x="442" y="6250"/>
              <a:ext cx="2919" cy="83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65" y="623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84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130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53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555" y="6162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特殊图形文字强调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854" y="670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</a:t>
              </a:r>
              <a:r>
                <a:rPr lang="zh-CN" altLang="en-US" sz="1000">
                  <a:solidFill>
                    <a:schemeClr val="bg1"/>
                  </a:solidFill>
                  <a:sym typeface="+mn-ea"/>
                </a:rPr>
                <a:t>548235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10676255" y="-2340610"/>
            <a:ext cx="4923790" cy="645160"/>
            <a:chOff x="437" y="-5982"/>
            <a:chExt cx="7754" cy="1016"/>
          </a:xfrm>
        </p:grpSpPr>
        <p:sp>
          <p:nvSpPr>
            <p:cNvPr id="48" name="文本框 47"/>
            <p:cNvSpPr txBox="1"/>
            <p:nvPr userDrawn="1"/>
          </p:nvSpPr>
          <p:spPr>
            <a:xfrm>
              <a:off x="3519" y="-5982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pSp>
          <p:nvGrpSpPr>
            <p:cNvPr id="49" name="组合 48"/>
            <p:cNvGrpSpPr/>
            <p:nvPr userDrawn="1"/>
          </p:nvGrpSpPr>
          <p:grpSpPr>
            <a:xfrm>
              <a:off x="437" y="-5905"/>
              <a:ext cx="2926" cy="871"/>
              <a:chOff x="9693" y="7764"/>
              <a:chExt cx="2926" cy="871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9693" y="7764"/>
                <a:ext cx="2919" cy="839"/>
              </a:xfrm>
              <a:prstGeom prst="rect">
                <a:avLst/>
              </a:prstGeom>
              <a:solidFill>
                <a:srgbClr val="70AD47">
                  <a:alpha val="10000"/>
                </a:srgbClr>
              </a:solidFill>
              <a:ln w="12700" cmpd="sng">
                <a:solidFill>
                  <a:srgbClr val="70AD4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226</a:t>
                </a:r>
                <a:endParaRPr lang="zh-CN" altLang="en-US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240</a:t>
                </a:r>
                <a:endParaRPr lang="zh-CN" altLang="en-US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217</a:t>
                </a:r>
                <a:endParaRPr lang="en-US" altLang="zh-CN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1090" y="8217"/>
                <a:ext cx="1529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#70AD47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66" y="7863"/>
                <a:ext cx="1953" cy="386"/>
              </a:xfrm>
              <a:prstGeom prst="rect">
                <a:avLst/>
              </a:prstGeom>
              <a:noFill/>
            </p:spPr>
            <p:txBody>
              <a:bodyPr wrap="square" rIns="0" rtlCol="0" anchor="t">
                <a:spAutoFit/>
              </a:bodyPr>
              <a:lstStyle/>
              <a:p>
                <a:pPr algn="just"/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透明度：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0%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90%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226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240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217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5420995" y="-2348230"/>
            <a:ext cx="4923790" cy="645160"/>
            <a:chOff x="437" y="-4768"/>
            <a:chExt cx="7754" cy="1016"/>
          </a:xfrm>
        </p:grpSpPr>
        <p:sp>
          <p:nvSpPr>
            <p:cNvPr id="61" name="文本框 60"/>
            <p:cNvSpPr txBox="1"/>
            <p:nvPr userDrawn="1"/>
          </p:nvSpPr>
          <p:spPr>
            <a:xfrm>
              <a:off x="3519" y="-4768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437" y="-4691"/>
              <a:ext cx="2919" cy="839"/>
            </a:xfrm>
            <a:prstGeom prst="rect">
              <a:avLst/>
            </a:prstGeom>
            <a:solidFill>
              <a:srgbClr val="ED7D31">
                <a:alpha val="10000"/>
              </a:srgbClr>
            </a:solidFill>
            <a:ln w="12700" cmpd="sng">
              <a:solidFill>
                <a:srgbClr val="ED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68" y="-4691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237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125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49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文本框 64"/>
            <p:cNvSpPr txBox="1"/>
            <p:nvPr userDrawn="1"/>
          </p:nvSpPr>
          <p:spPr>
            <a:xfrm>
              <a:off x="1834" y="-4238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#ED7D31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文本框 65"/>
            <p:cNvSpPr txBox="1"/>
            <p:nvPr userDrawn="1"/>
          </p:nvSpPr>
          <p:spPr>
            <a:xfrm>
              <a:off x="1410" y="-4599"/>
              <a:ext cx="1953" cy="386"/>
            </a:xfrm>
            <a:prstGeom prst="rect">
              <a:avLst/>
            </a:prstGeom>
            <a:noFill/>
          </p:spPr>
          <p:txBody>
            <a:bodyPr wrap="square" rIns="0" rtlCol="0" anchor="t">
              <a:spAutoFit/>
            </a:bodyPr>
            <a:lstStyle/>
            <a:p>
              <a:pPr algn="just"/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透明度：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90%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>
            <a:off x="287655" y="-2337435"/>
            <a:ext cx="4923790" cy="645160"/>
            <a:chOff x="437" y="-3535"/>
            <a:chExt cx="7754" cy="1016"/>
          </a:xfrm>
        </p:grpSpPr>
        <p:sp>
          <p:nvSpPr>
            <p:cNvPr id="87" name="文本框 86"/>
            <p:cNvSpPr txBox="1"/>
            <p:nvPr userDrawn="1"/>
          </p:nvSpPr>
          <p:spPr>
            <a:xfrm>
              <a:off x="3519" y="-3535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pSp>
          <p:nvGrpSpPr>
            <p:cNvPr id="88" name="组合 87"/>
            <p:cNvGrpSpPr/>
            <p:nvPr userDrawn="1"/>
          </p:nvGrpSpPr>
          <p:grpSpPr>
            <a:xfrm>
              <a:off x="437" y="-3463"/>
              <a:ext cx="2926" cy="871"/>
              <a:chOff x="9693" y="7764"/>
              <a:chExt cx="2926" cy="87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9693" y="7781"/>
                <a:ext cx="2919" cy="839"/>
              </a:xfrm>
              <a:prstGeom prst="rect">
                <a:avLst/>
              </a:prstGeom>
              <a:solidFill>
                <a:srgbClr val="705FF3">
                  <a:alpha val="10000"/>
                </a:srgbClr>
              </a:solidFill>
              <a:ln w="12700" cmpd="sng">
                <a:solidFill>
                  <a:srgbClr val="705FF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112</a:t>
                </a:r>
                <a:endParaRPr 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95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243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090" y="8217"/>
                <a:ext cx="1529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#705FF3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666" y="7856"/>
                <a:ext cx="1953" cy="386"/>
              </a:xfrm>
              <a:prstGeom prst="rect">
                <a:avLst/>
              </a:prstGeom>
              <a:noFill/>
            </p:spPr>
            <p:txBody>
              <a:bodyPr wrap="square" rIns="0" rtlCol="0" anchor="t">
                <a:spAutoFit/>
              </a:bodyPr>
              <a:lstStyle/>
              <a:p>
                <a:pPr algn="just"/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透明度：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0%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90%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55" name="Shape 122"/>
          <p:cNvSpPr/>
          <p:nvPr userDrawn="1"/>
        </p:nvSpPr>
        <p:spPr>
          <a:xfrm>
            <a:off x="12465050" y="681355"/>
            <a:ext cx="273812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一级标题</a:t>
            </a:r>
            <a:r>
              <a:rPr lang="en-US" altLang="zh-CN">
                <a:solidFill>
                  <a:srgbClr val="002060"/>
                </a:solidFill>
              </a:rPr>
              <a:t>28</a:t>
            </a:r>
            <a:r>
              <a:rPr lang="zh-CN" altLang="en-US">
                <a:solidFill>
                  <a:srgbClr val="002060"/>
                </a:solidFill>
              </a:rPr>
              <a:t>号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Shape 122"/>
          <p:cNvSpPr/>
          <p:nvPr userDrawn="1"/>
        </p:nvSpPr>
        <p:spPr>
          <a:xfrm>
            <a:off x="12465050" y="1398905"/>
            <a:ext cx="1837055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800" u="sng">
                <a:solidFill>
                  <a:srgbClr val="002060"/>
                </a:solidFill>
              </a:rPr>
              <a:t>二级标题</a:t>
            </a:r>
            <a:r>
              <a:rPr lang="en-US" altLang="zh-CN" sz="1800" u="sng">
                <a:solidFill>
                  <a:srgbClr val="002060"/>
                </a:solidFill>
              </a:rPr>
              <a:t>18</a:t>
            </a:r>
            <a:r>
              <a:rPr lang="zh-CN" altLang="en-US" sz="1800" u="sng">
                <a:solidFill>
                  <a:srgbClr val="002060"/>
                </a:solidFill>
              </a:rPr>
              <a:t>号</a:t>
            </a:r>
            <a:endParaRPr lang="zh-CN" altLang="en-US" sz="1800" u="sng">
              <a:solidFill>
                <a:srgbClr val="002060"/>
              </a:solidFill>
            </a:endParaRPr>
          </a:p>
        </p:txBody>
      </p:sp>
      <p:sp>
        <p:nvSpPr>
          <p:cNvPr id="57" name="Shape 122"/>
          <p:cNvSpPr/>
          <p:nvPr userDrawn="1"/>
        </p:nvSpPr>
        <p:spPr>
          <a:xfrm>
            <a:off x="12465050" y="2014855"/>
            <a:ext cx="1837055" cy="2457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600">
                <a:solidFill>
                  <a:srgbClr val="0066D8"/>
                </a:solidFill>
              </a:rPr>
              <a:t>三级标题</a:t>
            </a:r>
            <a:r>
              <a:rPr lang="en-US" altLang="zh-CN" sz="1600">
                <a:solidFill>
                  <a:srgbClr val="0066D8"/>
                </a:solidFill>
              </a:rPr>
              <a:t>16</a:t>
            </a:r>
            <a:r>
              <a:rPr lang="zh-CN" altLang="en-US" sz="1600">
                <a:solidFill>
                  <a:srgbClr val="0066D8"/>
                </a:solidFill>
              </a:rPr>
              <a:t>号</a:t>
            </a:r>
            <a:endParaRPr lang="zh-CN" altLang="en-US" sz="1600">
              <a:solidFill>
                <a:srgbClr val="0066D8"/>
              </a:solidFill>
            </a:endParaRPr>
          </a:p>
        </p:txBody>
      </p:sp>
      <p:sp>
        <p:nvSpPr>
          <p:cNvPr id="58" name="Shape 122"/>
          <p:cNvSpPr/>
          <p:nvPr userDrawn="1"/>
        </p:nvSpPr>
        <p:spPr>
          <a:xfrm>
            <a:off x="12465050" y="2592070"/>
            <a:ext cx="1837055" cy="2152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400">
                <a:solidFill>
                  <a:srgbClr val="333333"/>
                </a:solidFill>
              </a:rPr>
              <a:t>正文</a:t>
            </a:r>
            <a:r>
              <a:rPr lang="en-US" altLang="zh-CN" sz="1400">
                <a:solidFill>
                  <a:srgbClr val="333333"/>
                </a:solidFill>
              </a:rPr>
              <a:t>14</a:t>
            </a:r>
            <a:r>
              <a:rPr lang="zh-CN" altLang="en-US" sz="1400">
                <a:solidFill>
                  <a:srgbClr val="333333"/>
                </a:solidFill>
              </a:rPr>
              <a:t>号</a:t>
            </a:r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59" name="Shape 122"/>
          <p:cNvSpPr/>
          <p:nvPr userDrawn="1"/>
        </p:nvSpPr>
        <p:spPr>
          <a:xfrm>
            <a:off x="12465050" y="3097530"/>
            <a:ext cx="1837055" cy="1841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200">
                <a:solidFill>
                  <a:srgbClr val="333333"/>
                </a:solidFill>
              </a:rPr>
              <a:t>正文</a:t>
            </a:r>
            <a:r>
              <a:rPr lang="en-US" altLang="zh-CN" sz="1200">
                <a:solidFill>
                  <a:srgbClr val="333333"/>
                </a:solidFill>
              </a:rPr>
              <a:t>12</a:t>
            </a:r>
            <a:r>
              <a:rPr lang="zh-CN" altLang="en-US" sz="1200">
                <a:solidFill>
                  <a:srgbClr val="333333"/>
                </a:solidFill>
              </a:rPr>
              <a:t>号</a:t>
            </a:r>
            <a:endParaRPr lang="zh-CN" altLang="en-US"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矩形 98"/>
          <p:cNvSpPr/>
          <p:nvPr userDrawn="1">
            <p:custDataLst>
              <p:tags r:id="rId2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21585996222_.pic"/>
          <p:cNvPicPr>
            <a:picLocks noChangeAspect="1"/>
          </p:cNvPicPr>
          <p:nvPr userDrawn="1"/>
        </p:nvPicPr>
        <p:blipFill>
          <a:blip r:embed="rId3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3" name="图片 2" descr="达观logo 方形 白底蓝字"/>
          <p:cNvPicPr>
            <a:picLocks noChangeAspect="1"/>
          </p:cNvPicPr>
          <p:nvPr userDrawn="1"/>
        </p:nvPicPr>
        <p:blipFill>
          <a:blip r:embed="rId4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6186170" y="0"/>
            <a:ext cx="6017260" cy="6858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047730" y="3317875"/>
            <a:ext cx="4850130" cy="4850130"/>
          </a:xfrm>
          <a:prstGeom prst="ellipse">
            <a:avLst/>
          </a:prstGeom>
          <a:solidFill>
            <a:srgbClr val="054B9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004175" y="5092700"/>
            <a:ext cx="4850130" cy="4850130"/>
          </a:xfrm>
          <a:prstGeom prst="ellipse">
            <a:avLst/>
          </a:prstGeom>
          <a:solidFill>
            <a:srgbClr val="0649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11191875" y="6294120"/>
            <a:ext cx="705485" cy="2698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2555" y="-133350"/>
            <a:ext cx="12437110" cy="7023735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14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22555" y="-82550"/>
            <a:ext cx="12437110" cy="7023735"/>
          </a:xfrm>
          <a:prstGeom prst="rect">
            <a:avLst/>
          </a:prstGeom>
          <a:gradFill>
            <a:gsLst>
              <a:gs pos="0">
                <a:srgbClr val="011A4C"/>
              </a:gs>
              <a:gs pos="100000">
                <a:srgbClr val="00114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6535" y="1828165"/>
            <a:ext cx="12625070" cy="5527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98"/>
          <p:cNvSpPr/>
          <p:nvPr userDrawn="1">
            <p:custDataLst>
              <p:tags r:id="rId2"/>
            </p:custDataLst>
          </p:nvPr>
        </p:nvSpPr>
        <p:spPr>
          <a:xfrm>
            <a:off x="0" y="28257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仅标题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2.png"/>
          <p:cNvPicPr>
            <a:picLocks noChangeAspect="1"/>
          </p:cNvPicPr>
          <p:nvPr userDrawn="1"/>
        </p:nvPicPr>
        <p:blipFill>
          <a:blip r:embed="rId2" cstate="email">
            <a:alphaModFix amt="90000"/>
          </a:blip>
          <a:stretch>
            <a:fillRect/>
          </a:stretch>
        </p:blipFill>
        <p:spPr>
          <a:xfrm>
            <a:off x="10567885" y="452738"/>
            <a:ext cx="1079513" cy="4125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hyperlink" Target="https://wiki.datagrand.com/pages/viewpage.action?pageId=125930165#FAQ&#32479;&#19968;&#36890;&#29992;&#22522;&#30784;&#38236;&#20687;-pi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1619250"/>
            <a:ext cx="5080000" cy="3415665"/>
          </a:xfrm>
          <a:custGeom>
            <a:avLst/>
            <a:gdLst>
              <a:gd name="connsiteX0" fmla="*/ 0 w 8000"/>
              <a:gd name="connsiteY0" fmla="*/ 0 h 4900"/>
              <a:gd name="connsiteX1" fmla="*/ 8000 w 8000"/>
              <a:gd name="connsiteY1" fmla="*/ 0 h 4900"/>
              <a:gd name="connsiteX2" fmla="*/ 6480 w 8000"/>
              <a:gd name="connsiteY2" fmla="*/ 4880 h 4900"/>
              <a:gd name="connsiteX3" fmla="*/ 0 w 8000"/>
              <a:gd name="connsiteY3" fmla="*/ 4900 h 4900"/>
              <a:gd name="connsiteX4" fmla="*/ 0 w 8000"/>
              <a:gd name="connsiteY4" fmla="*/ 0 h 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4900">
                <a:moveTo>
                  <a:pt x="0" y="0"/>
                </a:moveTo>
                <a:lnTo>
                  <a:pt x="8000" y="0"/>
                </a:lnTo>
                <a:lnTo>
                  <a:pt x="6480" y="4880"/>
                </a:lnTo>
                <a:lnTo>
                  <a:pt x="0" y="4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48000" r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25725" y="2333625"/>
            <a:ext cx="9601200" cy="1986915"/>
          </a:xfrm>
          <a:custGeom>
            <a:avLst/>
            <a:gdLst>
              <a:gd name="connsiteX0" fmla="*/ 1020 w 14020"/>
              <a:gd name="connsiteY0" fmla="*/ 0 h 2990"/>
              <a:gd name="connsiteX1" fmla="*/ 14020 w 14020"/>
              <a:gd name="connsiteY1" fmla="*/ 10 h 2990"/>
              <a:gd name="connsiteX2" fmla="*/ 14020 w 14020"/>
              <a:gd name="connsiteY2" fmla="*/ 2990 h 2990"/>
              <a:gd name="connsiteX3" fmla="*/ 0 w 14020"/>
              <a:gd name="connsiteY3" fmla="*/ 2990 h 2990"/>
              <a:gd name="connsiteX4" fmla="*/ 1020 w 14020"/>
              <a:gd name="connsiteY4" fmla="*/ 0 h 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0" h="2990">
                <a:moveTo>
                  <a:pt x="1020" y="0"/>
                </a:moveTo>
                <a:lnTo>
                  <a:pt x="14020" y="10"/>
                </a:lnTo>
                <a:lnTo>
                  <a:pt x="14020" y="2990"/>
                </a:lnTo>
                <a:lnTo>
                  <a:pt x="0" y="2990"/>
                </a:lnTo>
                <a:lnTo>
                  <a:pt x="1020" y="0"/>
                </a:lnTo>
                <a:close/>
              </a:path>
            </a:pathLst>
          </a:custGeom>
          <a:solidFill>
            <a:srgbClr val="C7D8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达观logo 长方形 透明底蓝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"/>
            <a:ext cx="2085975" cy="11055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080000" y="2468245"/>
            <a:ext cx="3213100" cy="1696720"/>
            <a:chOff x="8000" y="3645"/>
            <a:chExt cx="5060" cy="2672"/>
          </a:xfrm>
        </p:grpSpPr>
        <p:sp>
          <p:nvSpPr>
            <p:cNvPr id="95" name="Shape 95"/>
            <p:cNvSpPr/>
            <p:nvPr/>
          </p:nvSpPr>
          <p:spPr>
            <a:xfrm>
              <a:off x="8000" y="3645"/>
              <a:ext cx="5060" cy="120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8" tIns="45718" rIns="45718" bIns="45718">
              <a:spAutoFit/>
            </a:bodyPr>
            <a:lstStyle>
              <a:lvl1pPr>
                <a:defRPr sz="4400" spc="440">
                  <a:solidFill>
                    <a:srgbClr val="FFFFFF"/>
                  </a:solidFill>
                  <a:effectLst>
                    <a:outerShdw blurRad="165100" dist="88900" dir="2700000" rotWithShape="0">
                      <a:srgbClr val="000000">
                        <a:alpha val="14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b="1">
                  <a:solidFill>
                    <a:srgbClr val="002064"/>
                  </a:solidFill>
                  <a:effectLst/>
                </a:rPr>
                <a:t>CI</a:t>
              </a:r>
              <a:r>
                <a:rPr lang="zh-CN" altLang="en-US" b="1">
                  <a:solidFill>
                    <a:srgbClr val="002064"/>
                  </a:solidFill>
                  <a:effectLst/>
                </a:rPr>
                <a:t>常见</a:t>
              </a:r>
              <a:r>
                <a:rPr lang="zh-CN" altLang="en-US" b="1">
                  <a:solidFill>
                    <a:srgbClr val="002064"/>
                  </a:solidFill>
                  <a:effectLst/>
                </a:rPr>
                <a:t>问题</a:t>
              </a:r>
              <a:endParaRPr lang="zh-CN" altLang="en-US" b="1">
                <a:solidFill>
                  <a:srgbClr val="002064"/>
                </a:solidFill>
                <a:effectLst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8000" y="5704"/>
              <a:ext cx="3595" cy="613"/>
            </a:xfrm>
            <a:prstGeom prst="rect">
              <a:avLst/>
            </a:prstGeom>
            <a:ln w="12700">
              <a:miter lim="400000"/>
            </a:ln>
          </p:spPr>
          <p:txBody>
            <a:bodyPr lIns="72000" tIns="72000" rIns="72000" bIns="72000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l"/>
              <a:r>
                <a:rPr>
                  <a:solidFill>
                    <a:srgbClr val="002064"/>
                  </a:solidFill>
                </a:rPr>
                <a:t>演讲人：</a:t>
              </a:r>
              <a:r>
                <a:rPr lang="zh-CN">
                  <a:solidFill>
                    <a:srgbClr val="002064"/>
                  </a:solidFill>
                </a:rPr>
                <a:t>郭</a:t>
              </a:r>
              <a:r>
                <a:rPr lang="zh-CN">
                  <a:solidFill>
                    <a:srgbClr val="002064"/>
                  </a:solidFill>
                </a:rPr>
                <a:t>耀文</a:t>
              </a:r>
              <a:endParaRPr lang="zh-CN">
                <a:solidFill>
                  <a:srgbClr val="002064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93230" y="5872480"/>
            <a:ext cx="5154930" cy="464820"/>
            <a:chOff x="10612" y="4976"/>
            <a:chExt cx="8118" cy="7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4888" y="5623"/>
              <a:ext cx="2724" cy="0"/>
            </a:xfrm>
            <a:prstGeom prst="line">
              <a:avLst/>
            </a:prstGeom>
            <a:ln>
              <a:solidFill>
                <a:srgbClr val="CBD8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12" y="5400"/>
              <a:ext cx="8118" cy="0"/>
            </a:xfrm>
            <a:prstGeom prst="line">
              <a:avLst/>
            </a:prstGeom>
            <a:ln>
              <a:solidFill>
                <a:srgbClr val="CBD8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数据 7"/>
            <p:cNvSpPr/>
            <p:nvPr/>
          </p:nvSpPr>
          <p:spPr>
            <a:xfrm>
              <a:off x="12474" y="5223"/>
              <a:ext cx="1108" cy="354"/>
            </a:xfrm>
            <a:prstGeom prst="flowChartInputOutput">
              <a:avLst/>
            </a:prstGeom>
            <a:solidFill>
              <a:srgbClr val="006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数据 8"/>
            <p:cNvSpPr/>
            <p:nvPr/>
          </p:nvSpPr>
          <p:spPr>
            <a:xfrm>
              <a:off x="15482" y="4976"/>
              <a:ext cx="773" cy="247"/>
            </a:xfrm>
            <a:prstGeom prst="flowChartInputOutput">
              <a:avLst/>
            </a:prstGeom>
            <a:solidFill>
              <a:srgbClr val="CBD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数据 10"/>
            <p:cNvSpPr/>
            <p:nvPr/>
          </p:nvSpPr>
          <p:spPr>
            <a:xfrm>
              <a:off x="16482" y="5538"/>
              <a:ext cx="532" cy="170"/>
            </a:xfrm>
            <a:prstGeom prst="flowChartInputOutput">
              <a:avLst/>
            </a:prstGeom>
            <a:solidFill>
              <a:srgbClr val="BBC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五、</a:t>
            </a:r>
            <a:r>
              <a:rPr lang="zh-CN">
                <a:solidFill>
                  <a:srgbClr val="002060"/>
                </a:solidFill>
              </a:rPr>
              <a:t>端口问题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93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1.Command 'cd iwriting/swarm/x86 &amp;&amp; STACK_NAME=iwriting-test-write sh command/start.sh &amp;&amp; cd ../../../' failed with error code 1: Ignoring unsupported options: restart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en-US" sz="1800">
                <a:solidFill>
                  <a:srgbClr val="002064"/>
                </a:solidFill>
              </a:rPr>
              <a:t>failed to create service iwriting-test-write_extract-admin-html: Error response from daemon: rpc error: code = InvalidArgument desc = port '30072' is already in use by service 'zzpy-iwriting-pro-write_extract-admin-html' (esiqpsmgv9gx6byf3fql8xzkc) as an ingress port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原因：端口</a:t>
            </a:r>
            <a:r>
              <a:rPr lang="en-US" altLang="zh-CN" sz="1800">
                <a:solidFill>
                  <a:srgbClr val="002064"/>
                </a:solidFill>
              </a:rPr>
              <a:t>30072</a:t>
            </a:r>
            <a:r>
              <a:rPr lang="zh-CN" altLang="en-US" sz="1800">
                <a:solidFill>
                  <a:srgbClr val="002064"/>
                </a:solidFill>
              </a:rPr>
              <a:t>已经被</a:t>
            </a:r>
            <a:r>
              <a:rPr lang="zh-CN" altLang="en-US" sz="1800">
                <a:solidFill>
                  <a:srgbClr val="002064"/>
                </a:solidFill>
              </a:rPr>
              <a:t>使用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解决：换一个端口，或者验证之前的端口是否可以被</a:t>
            </a:r>
            <a:r>
              <a:rPr lang="en-US" altLang="zh-CN" sz="1800">
                <a:solidFill>
                  <a:srgbClr val="002064"/>
                </a:solidFill>
              </a:rPr>
              <a:t>kill</a:t>
            </a:r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六、</a:t>
            </a:r>
            <a:r>
              <a:rPr lang="zh-CN">
                <a:solidFill>
                  <a:srgbClr val="002060"/>
                </a:solidFill>
              </a:rPr>
              <a:t>使用问题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30467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1.error: The following untracked working tree files would be overwritten by merge: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	iwriting/swarm/x86/logs/business_layer/.gitignore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	iwriting/swarm/x86/logs/web_api/.gitignore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Please move or remove them before you can merge.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原因：存在未跟踪的工作树文件，产生了文件冲突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解决：先备份文件，在查看冲突，解决冲突，再添加、提交更改，最后再执行</a:t>
            </a:r>
            <a:r>
              <a:rPr lang="en-US" altLang="zh-CN" sz="1800">
                <a:solidFill>
                  <a:srgbClr val="002064"/>
                </a:solidFill>
              </a:rPr>
              <a:t>merge</a:t>
            </a:r>
            <a:r>
              <a:rPr lang="zh-CN" altLang="en-US" sz="1800">
                <a:solidFill>
                  <a:srgbClr val="002064"/>
                </a:solidFill>
              </a:rPr>
              <a:t>操作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2.docker login</a:t>
            </a:r>
            <a:r>
              <a:rPr lang="zh-CN" altLang="en-US" sz="1800">
                <a:solidFill>
                  <a:srgbClr val="002064"/>
                </a:solidFill>
              </a:rPr>
              <a:t>登录报错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Error: Cannot perform an interactive login from a non TTY device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原因：登录时的用户密码为空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解决：更新登录用户密码常用变量</a:t>
            </a:r>
            <a:endParaRPr lang="en-US" altLang="zh-CN" sz="1800">
              <a:solidFill>
                <a:srgbClr val="002064"/>
              </a:solidFill>
            </a:endParaRPr>
          </a:p>
          <a:p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六、</a:t>
            </a:r>
            <a:r>
              <a:rPr lang="zh-CN">
                <a:solidFill>
                  <a:srgbClr val="002060"/>
                </a:solidFill>
              </a:rPr>
              <a:t>使用问题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276987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3.mkdir: can't create directory 'builder': File exists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原因：已存在这个文件</a:t>
            </a:r>
            <a:r>
              <a:rPr lang="zh-CN" altLang="en-US" sz="1800">
                <a:solidFill>
                  <a:srgbClr val="002064"/>
                </a:solidFill>
              </a:rPr>
              <a:t>夹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解决：手动删除文件，或者在执行这行命令时，加判断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4.Step 5/39 : RUN tar -zcf /root/.ssh/id_rsa.tar.gz /root/.ssh/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---&gt; Running in 5d11bb77fa83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tar: Removing leading `/' from member names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tar: /root/.ssh: file changed as we read it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原因：成员名多</a:t>
            </a:r>
            <a:r>
              <a:rPr lang="zh-CN" altLang="en-US" sz="1800">
                <a:solidFill>
                  <a:srgbClr val="002064"/>
                </a:solidFill>
              </a:rPr>
              <a:t>了开头的“/”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tar -zcf /root/.ssh/id_rsa.tar.gz .ssh/,CI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脚本中可以确认先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cd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到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root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目录下，再执行</a:t>
            </a:r>
            <a:endParaRPr lang="zh-CN" altLang="en-US" sz="1800">
              <a:solidFill>
                <a:srgbClr val="002064"/>
              </a:solidFill>
            </a:endParaRPr>
          </a:p>
          <a:p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七、规范</a:t>
            </a:r>
            <a:r>
              <a:rPr lang="zh-CN">
                <a:solidFill>
                  <a:srgbClr val="002060"/>
                </a:solidFill>
              </a:rPr>
              <a:t>使用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8305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</a:t>
            </a:r>
            <a:r>
              <a:rPr lang="zh-CN" altLang="en-US" sz="1800">
                <a:solidFill>
                  <a:srgbClr val="002064"/>
                </a:solidFill>
              </a:rPr>
              <a:t>写完</a:t>
            </a:r>
            <a:r>
              <a:rPr lang="en-US" altLang="zh-CN" sz="1800">
                <a:solidFill>
                  <a:srgbClr val="002064"/>
                </a:solidFill>
              </a:rPr>
              <a:t>yaml</a:t>
            </a:r>
            <a:r>
              <a:rPr lang="zh-CN" altLang="en-US" sz="1800">
                <a:solidFill>
                  <a:srgbClr val="002064"/>
                </a:solidFill>
              </a:rPr>
              <a:t>，用</a:t>
            </a:r>
            <a:r>
              <a:rPr lang="en-US" altLang="zh-CN" sz="1800">
                <a:solidFill>
                  <a:srgbClr val="002064"/>
                </a:solidFill>
              </a:rPr>
              <a:t>CI Lint</a:t>
            </a:r>
            <a:r>
              <a:rPr lang="zh-CN" altLang="en-US" sz="1800">
                <a:solidFill>
                  <a:srgbClr val="002064"/>
                </a:solidFill>
              </a:rPr>
              <a:t>测试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</a:t>
            </a:r>
            <a:r>
              <a:rPr lang="zh-CN" altLang="en-US" sz="1800">
                <a:solidFill>
                  <a:srgbClr val="002064"/>
                </a:solidFill>
              </a:rPr>
              <a:t>检查是否拉取</a:t>
            </a:r>
            <a:r>
              <a:rPr lang="en-US" altLang="zh-CN" sz="1800">
                <a:solidFill>
                  <a:srgbClr val="002064"/>
                </a:solidFill>
              </a:rPr>
              <a:t>ci_test</a:t>
            </a:r>
            <a:r>
              <a:rPr lang="zh-CN" altLang="en-US" sz="1800">
                <a:solidFill>
                  <a:srgbClr val="002064"/>
                </a:solidFill>
              </a:rPr>
              <a:t>用户到项目</a:t>
            </a:r>
            <a:r>
              <a:rPr lang="zh-CN" altLang="en-US" sz="1800">
                <a:solidFill>
                  <a:srgbClr val="002064"/>
                </a:solidFill>
              </a:rPr>
              <a:t>上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3.</a:t>
            </a:r>
            <a:r>
              <a:rPr lang="zh-CN" altLang="en-US" sz="1800">
                <a:solidFill>
                  <a:srgbClr val="002064"/>
                </a:solidFill>
              </a:rPr>
              <a:t>检查使用的</a:t>
            </a:r>
            <a:r>
              <a:rPr lang="en-US" altLang="zh-CN" sz="1800">
                <a:solidFill>
                  <a:srgbClr val="002064"/>
                </a:solidFill>
              </a:rPr>
              <a:t>DOCKER_NAME</a:t>
            </a:r>
            <a:r>
              <a:rPr lang="zh-CN" altLang="en-US" sz="1800">
                <a:solidFill>
                  <a:srgbClr val="002064"/>
                </a:solidFill>
              </a:rPr>
              <a:t>等变量是否</a:t>
            </a:r>
            <a:r>
              <a:rPr lang="zh-CN" altLang="en-US" sz="1800">
                <a:solidFill>
                  <a:srgbClr val="002064"/>
                </a:solidFill>
              </a:rPr>
              <a:t>配置</a:t>
            </a:r>
            <a:endParaRPr lang="zh-CN" altLang="en-US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八、</a:t>
            </a:r>
            <a:r>
              <a:rPr lang="zh-CN">
                <a:solidFill>
                  <a:srgbClr val="002060"/>
                </a:solidFill>
              </a:rPr>
              <a:t>效率优化</a:t>
            </a:r>
            <a:r>
              <a:rPr lang="zh-CN">
                <a:solidFill>
                  <a:srgbClr val="002060"/>
                </a:solidFill>
              </a:rPr>
              <a:t>思路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1.cache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</a:t>
            </a:r>
            <a:r>
              <a:rPr lang="zh-CN" altLang="en-US" sz="1800">
                <a:solidFill>
                  <a:srgbClr val="002064"/>
                </a:solidFill>
              </a:rPr>
              <a:t>超时从大</a:t>
            </a:r>
            <a:r>
              <a:rPr lang="zh-CN" altLang="en-US" sz="1800">
                <a:solidFill>
                  <a:srgbClr val="002064"/>
                </a:solidFill>
              </a:rPr>
              <a:t>到小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3.</a:t>
            </a:r>
            <a:r>
              <a:rPr lang="zh-CN" altLang="en-US" sz="1800">
                <a:solidFill>
                  <a:srgbClr val="002064"/>
                </a:solidFill>
              </a:rPr>
              <a:t>并行</a:t>
            </a:r>
            <a:r>
              <a:rPr lang="zh-CN" altLang="en-US" sz="1800">
                <a:solidFill>
                  <a:srgbClr val="002064"/>
                </a:solidFill>
              </a:rPr>
              <a:t>机制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4.</a:t>
            </a:r>
            <a:r>
              <a:rPr lang="zh-CN" altLang="en-US" sz="1800">
                <a:solidFill>
                  <a:srgbClr val="002064"/>
                </a:solidFill>
              </a:rPr>
              <a:t>快速失败机制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5.</a:t>
            </a:r>
            <a:r>
              <a:rPr lang="zh-CN" altLang="en-US" sz="1800">
                <a:solidFill>
                  <a:srgbClr val="002064"/>
                </a:solidFill>
              </a:rPr>
              <a:t>优化</a:t>
            </a:r>
            <a:r>
              <a:rPr lang="en-US" altLang="zh-CN" sz="1800">
                <a:solidFill>
                  <a:srgbClr val="002064"/>
                </a:solidFill>
              </a:rPr>
              <a:t>docker</a:t>
            </a:r>
            <a:r>
              <a:rPr lang="zh-CN" altLang="en-US" sz="1800">
                <a:solidFill>
                  <a:srgbClr val="002064"/>
                </a:solidFill>
              </a:rPr>
              <a:t>镜像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 dive </a:t>
            </a:r>
            <a:r>
              <a:rPr lang="zh-CN" altLang="en-US" sz="1800">
                <a:solidFill>
                  <a:srgbClr val="002064"/>
                </a:solidFill>
              </a:rPr>
              <a:t>或者</a:t>
            </a:r>
            <a:r>
              <a:rPr lang="en-US" altLang="zh-CN" sz="1800">
                <a:solidFill>
                  <a:srgbClr val="002064"/>
                </a:solidFill>
              </a:rPr>
              <a:t> DockerSlim </a:t>
            </a:r>
            <a:r>
              <a:rPr lang="zh-CN" altLang="en-US" sz="1800">
                <a:solidFill>
                  <a:srgbClr val="002064"/>
                </a:solidFill>
              </a:rPr>
              <a:t>等工具分析和缩小</a:t>
            </a:r>
            <a:r>
              <a:rPr lang="zh-CN" altLang="en-US" sz="1800">
                <a:solidFill>
                  <a:srgbClr val="002064"/>
                </a:solidFill>
              </a:rPr>
              <a:t>镜像</a:t>
            </a:r>
            <a:endParaRPr lang="zh-CN" altLang="en-US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4260" y="5674995"/>
            <a:ext cx="648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END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2505" y="263144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谢谢倾听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115" y="880745"/>
            <a:ext cx="5842635" cy="106045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 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集成，频繁的将代码更改合并到共享分支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：持续交付，自动将已验证的代码发布到存储库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：持续部署，持续交付的延伸，自动将应用发布到生产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简介</a:t>
            </a:r>
            <a:endParaRPr lang="zh-CN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108835"/>
            <a:ext cx="9035415" cy="4004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115" y="898525"/>
            <a:ext cx="5842635" cy="4140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目的：快速识别语法错误，提高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效率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一、配置语法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115" y="1351280"/>
            <a:ext cx="5287645" cy="2838450"/>
          </a:xfrm>
          <a:prstGeom prst="rect">
            <a:avLst/>
          </a:prstGeom>
          <a:noFill/>
          <a:ln w="7620" cmpd="sng">
            <a:solidFill>
              <a:srgbClr val="0066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630680"/>
            <a:ext cx="4759960" cy="2270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240" y="5080000"/>
            <a:ext cx="5074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每次编辑</a:t>
            </a:r>
            <a:r>
              <a:rPr lang="en-US" altLang="zh-CN"/>
              <a:t>.gitlab-ci.yoyaml</a:t>
            </a:r>
            <a:r>
              <a:rPr lang="zh-CN" altLang="en-US"/>
              <a:t>后使用</a:t>
            </a:r>
            <a:r>
              <a:rPr lang="en-US" altLang="zh-CN"/>
              <a:t>CI-Lint</a:t>
            </a:r>
            <a:r>
              <a:rPr lang="zh-CN" altLang="en-US"/>
              <a:t>检查</a:t>
            </a:r>
            <a:br>
              <a:rPr lang="zh-CN" altLang="en-US"/>
            </a:br>
            <a:r>
              <a:rPr lang="zh-CN" altLang="en-US"/>
              <a:t>详细步骤：</a:t>
            </a:r>
            <a:r>
              <a:rPr lang="en-US" altLang="zh-CN"/>
              <a:t>CI/CD--&gt;</a:t>
            </a:r>
            <a:r>
              <a:rPr lang="zh-CN" altLang="en-US"/>
              <a:t>流水线</a:t>
            </a:r>
            <a:r>
              <a:rPr lang="en-US" altLang="zh-CN"/>
              <a:t>--&gt;</a:t>
            </a:r>
            <a:r>
              <a:rPr lang="en-US" altLang="zh-CN"/>
              <a:t>CI Lint</a:t>
            </a:r>
            <a:r>
              <a:rPr lang="zh-CN" altLang="en-US"/>
              <a:t>。请见右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77535" y="1374140"/>
            <a:ext cx="6097270" cy="2838450"/>
          </a:xfrm>
          <a:prstGeom prst="rect">
            <a:avLst/>
          </a:prstGeom>
          <a:noFill/>
          <a:ln w="7620" cmpd="sng">
            <a:solidFill>
              <a:srgbClr val="0066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5" y="1490980"/>
            <a:ext cx="5842635" cy="255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二、权限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384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1.Error response from daemon: Get "https://dockerhub.datagrand.com/v2/": unauthorized: authentication required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原因：使用的用户没权限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解决：给使用的</a:t>
            </a:r>
            <a:r>
              <a:rPr lang="en-US" altLang="zh-CN" sz="1800">
                <a:solidFill>
                  <a:srgbClr val="002064"/>
                </a:solidFill>
              </a:rPr>
              <a:t>harbor</a:t>
            </a:r>
            <a:r>
              <a:rPr lang="zh-CN" altLang="en-US" sz="1800">
                <a:solidFill>
                  <a:srgbClr val="002064"/>
                </a:solidFill>
              </a:rPr>
              <a:t>用</a:t>
            </a:r>
            <a:r>
              <a:rPr lang="zh-CN" altLang="en-US" sz="1800">
                <a:solidFill>
                  <a:srgbClr val="002064"/>
                </a:solidFill>
              </a:rPr>
              <a:t>户加对应权限，走工单申请</a:t>
            </a:r>
            <a:endParaRPr lang="en-US" altLang="zh-CN" sz="1800">
              <a:solidFill>
                <a:srgbClr val="002064"/>
              </a:solidFill>
            </a:endParaRPr>
          </a:p>
          <a:p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二、权限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384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2.docker login -u $DOCKER_USER -p $DOCKER_PW http://dockerhub.datagrand.com</a:t>
            </a:r>
            <a:br>
              <a:rPr lang="en-US" altLang="zh-CN" sz="1800">
                <a:solidFill>
                  <a:srgbClr val="002064"/>
                </a:solidFill>
              </a:rPr>
            </a:br>
            <a:r>
              <a:rPr lang="en-US" altLang="zh-CN" sz="1800">
                <a:solidFill>
                  <a:srgbClr val="002064"/>
                </a:solidFill>
              </a:rPr>
              <a:t>Error: Cannot perform an interactive login from a non TTY device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原因：未配置变量对应的值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解决：配置对应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路径：设置</a:t>
            </a:r>
            <a:r>
              <a:rPr lang="en-US" altLang="zh-CN" sz="1800">
                <a:solidFill>
                  <a:srgbClr val="002064"/>
                </a:solidFill>
              </a:rPr>
              <a:t>--&gt;CI/CD--&gt;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r>
              <a:rPr lang="en-US" altLang="zh-CN" sz="1800">
                <a:solidFill>
                  <a:srgbClr val="002064"/>
                </a:solidFill>
              </a:rPr>
              <a:t>--&gt;</a:t>
            </a:r>
            <a:r>
              <a:rPr lang="zh-CN" altLang="en-US" sz="1800">
                <a:solidFill>
                  <a:srgbClr val="002064"/>
                </a:solidFill>
              </a:rPr>
              <a:t>添加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307590"/>
            <a:ext cx="91440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二、权限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3.fatal: Remote branch testnot found in upstream origin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原因：未绑定</a:t>
            </a:r>
            <a:r>
              <a:rPr lang="en-US" altLang="zh-CN" sz="1800">
                <a:solidFill>
                  <a:srgbClr val="002064"/>
                </a:solidFill>
              </a:rPr>
              <a:t>remote</a:t>
            </a:r>
            <a:r>
              <a:rPr lang="zh-CN" altLang="en-US" sz="1800">
                <a:solidFill>
                  <a:srgbClr val="002064"/>
                </a:solidFill>
              </a:rPr>
              <a:t>仓库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解决：先初始化，并绑定远程仓库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init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remote xxxx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fetch xxx</a:t>
            </a:r>
            <a:endParaRPr lang="en-US" altLang="zh-CN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三、</a:t>
            </a:r>
            <a:r>
              <a:rPr lang="zh-CN">
                <a:solidFill>
                  <a:srgbClr val="002060"/>
                </a:solidFill>
              </a:rPr>
              <a:t>超时问题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221551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1.ERROR: Job failed: execution took longer than 1h0m0s seconds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原因：执行</a:t>
            </a:r>
            <a:r>
              <a:rPr lang="en-US" altLang="zh-CN" sz="1800">
                <a:solidFill>
                  <a:srgbClr val="002064"/>
                </a:solidFill>
              </a:rPr>
              <a:t>ci</a:t>
            </a:r>
            <a:r>
              <a:rPr lang="zh-CN" altLang="en-US" sz="1800">
                <a:solidFill>
                  <a:srgbClr val="002064"/>
                </a:solidFill>
              </a:rPr>
              <a:t>的脚本时，时间</a:t>
            </a:r>
            <a:r>
              <a:rPr lang="zh-CN" altLang="en-US" sz="1800">
                <a:solidFill>
                  <a:srgbClr val="002064"/>
                </a:solidFill>
              </a:rPr>
              <a:t>不够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 </a:t>
            </a:r>
            <a:r>
              <a:rPr lang="en-US" altLang="zh-CN" sz="1800">
                <a:solidFill>
                  <a:srgbClr val="002064"/>
                </a:solidFill>
              </a:rPr>
              <a:t>1.1.</a:t>
            </a:r>
            <a:r>
              <a:rPr lang="zh-CN" altLang="en-US" sz="1800">
                <a:solidFill>
                  <a:srgbClr val="002064"/>
                </a:solidFill>
              </a:rPr>
              <a:t>若是</a:t>
            </a:r>
            <a:r>
              <a:rPr lang="en-US" altLang="zh-CN" sz="1800">
                <a:solidFill>
                  <a:srgbClr val="002064"/>
                </a:solidFill>
              </a:rPr>
              <a:t>pip</a:t>
            </a:r>
            <a:r>
              <a:rPr lang="zh-CN" altLang="en-US" sz="1800">
                <a:solidFill>
                  <a:srgbClr val="002064"/>
                </a:solidFill>
              </a:rPr>
              <a:t>源的问题，</a:t>
            </a:r>
            <a:r>
              <a:rPr lang="en-US" altLang="zh-CN" sz="1800">
                <a:solidFill>
                  <a:srgbClr val="002064"/>
                </a:solidFill>
              </a:rPr>
              <a:t>pip install</a:t>
            </a:r>
            <a:r>
              <a:rPr lang="zh-CN" altLang="en-US" sz="1800">
                <a:solidFill>
                  <a:srgbClr val="002064"/>
                </a:solidFill>
              </a:rPr>
              <a:t>时候</a:t>
            </a:r>
            <a:r>
              <a:rPr lang="en-US" altLang="zh-CN" sz="1800">
                <a:solidFill>
                  <a:srgbClr val="002064"/>
                </a:solidFill>
              </a:rPr>
              <a:t>-i</a:t>
            </a:r>
            <a:r>
              <a:rPr lang="zh-CN" altLang="en-US" sz="1800">
                <a:solidFill>
                  <a:srgbClr val="002064"/>
                </a:solidFill>
              </a:rPr>
              <a:t>指定对应源，详情</a:t>
            </a:r>
            <a:r>
              <a:rPr lang="zh-CN" altLang="en-US" sz="1800">
                <a:solidFill>
                  <a:srgbClr val="002064"/>
                </a:solidFill>
              </a:rPr>
              <a:t>可见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  <a:hlinkClick r:id="rId1" action="ppaction://hlinkfile"/>
              </a:rPr>
              <a:t>pip源解决方法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1.2.</a:t>
            </a:r>
            <a:r>
              <a:rPr lang="zh-CN" altLang="en-US" sz="1800">
                <a:solidFill>
                  <a:srgbClr val="002064"/>
                </a:solidFill>
              </a:rPr>
              <a:t>若是本身编译时间过长，调整超时</a:t>
            </a:r>
            <a:r>
              <a:rPr lang="zh-CN" altLang="en-US" sz="1800">
                <a:solidFill>
                  <a:srgbClr val="002064"/>
                </a:solidFill>
              </a:rPr>
              <a:t>时间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设置</a:t>
            </a:r>
            <a:r>
              <a:rPr lang="en-US" altLang="zh-CN" sz="1800">
                <a:solidFill>
                  <a:srgbClr val="002064"/>
                </a:solidFill>
              </a:rPr>
              <a:t>--&gt;CI/CD--&gt;</a:t>
            </a:r>
            <a:r>
              <a:rPr lang="zh-CN" altLang="en-US" sz="1800">
                <a:solidFill>
                  <a:srgbClr val="002064"/>
                </a:solidFill>
              </a:rPr>
              <a:t>流水线通用设置</a:t>
            </a:r>
            <a:r>
              <a:rPr lang="en-US" altLang="zh-CN" sz="1800">
                <a:solidFill>
                  <a:srgbClr val="002064"/>
                </a:solidFill>
              </a:rPr>
              <a:t>--&gt;</a:t>
            </a:r>
            <a:r>
              <a:rPr lang="zh-CN" altLang="en-US" sz="1800">
                <a:solidFill>
                  <a:srgbClr val="002064"/>
                </a:solidFill>
              </a:rPr>
              <a:t>超时</a:t>
            </a:r>
            <a:endParaRPr lang="zh-CN" altLang="en-US" sz="1800">
              <a:solidFill>
                <a:srgbClr val="002064"/>
              </a:solidFill>
            </a:endParaRPr>
          </a:p>
          <a:p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2990215"/>
            <a:ext cx="965581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三、</a:t>
            </a:r>
            <a:r>
              <a:rPr lang="zh-CN">
                <a:solidFill>
                  <a:srgbClr val="002060"/>
                </a:solidFill>
              </a:rPr>
              <a:t>超时问题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1.3.</a:t>
            </a:r>
            <a:r>
              <a:rPr lang="zh-CN" altLang="en-US" sz="1800">
                <a:solidFill>
                  <a:srgbClr val="002064"/>
                </a:solidFill>
              </a:rPr>
              <a:t>优化</a:t>
            </a:r>
            <a:r>
              <a:rPr lang="en-US" altLang="zh-CN" sz="1800">
                <a:solidFill>
                  <a:srgbClr val="002064"/>
                </a:solidFill>
              </a:rPr>
              <a:t>yaml</a:t>
            </a:r>
            <a:r>
              <a:rPr lang="zh-CN" altLang="en-US" sz="1800">
                <a:solidFill>
                  <a:srgbClr val="002064"/>
                </a:solidFill>
              </a:rPr>
              <a:t>文件，设置超时时间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在需要验证的流程下</a:t>
            </a:r>
            <a:r>
              <a:rPr lang="zh-CN" altLang="en-US" sz="1800">
                <a:solidFill>
                  <a:srgbClr val="002064"/>
                </a:solidFill>
              </a:rPr>
              <a:t>加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stage: git clone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script: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 - timeout 300 git clone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timeout: 300s</a:t>
            </a:r>
            <a:endParaRPr lang="en-US" altLang="zh-CN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四、</a:t>
            </a:r>
            <a:r>
              <a:rPr lang="en-US" altLang="zh-CN">
                <a:solidFill>
                  <a:srgbClr val="002060"/>
                </a:solidFill>
              </a:rPr>
              <a:t>git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33235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1.Initialized empty Git repository in /builds/project/green/web_api/web_api/.git/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$ git remote add origin ssh://git@git.datagrand.com:58422/$PROJECT_REPO_NAMESPACE/$PROJECT_REPO_NAME.git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$ git fetch --depth=1 origin $CI_COMMIT_SHA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fatal: git upload-pack: not our ref bacd63abe484531291ecf5ee7c711f434f71c69c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fatal: remote error: upload-pack: not our ref bacd63abe484531291ecf5ee7c711f434f71c69c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可能</a:t>
            </a:r>
            <a:r>
              <a:rPr lang="zh-CN" altLang="en-US" sz="1800">
                <a:solidFill>
                  <a:srgbClr val="002064"/>
                </a:solidFill>
              </a:rPr>
              <a:t>原因：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1.</a:t>
            </a:r>
            <a:r>
              <a:rPr lang="zh-CN" altLang="en-US" sz="1800">
                <a:solidFill>
                  <a:srgbClr val="002064"/>
                </a:solidFill>
              </a:rPr>
              <a:t>仓库没有浅</a:t>
            </a:r>
            <a:r>
              <a:rPr lang="zh-CN" altLang="en-US" sz="1800">
                <a:solidFill>
                  <a:srgbClr val="002064"/>
                </a:solidFill>
              </a:rPr>
              <a:t>克隆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解决：省略</a:t>
            </a:r>
            <a:r>
              <a:rPr lang="en-US" altLang="zh-CN" sz="1800">
                <a:solidFill>
                  <a:srgbClr val="002064"/>
                </a:solidFill>
              </a:rPr>
              <a:t>--depth=1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</a:t>
            </a:r>
            <a:r>
              <a:rPr lang="zh-CN" altLang="en-US" sz="1800">
                <a:solidFill>
                  <a:srgbClr val="002064"/>
                </a:solidFill>
              </a:rPr>
              <a:t>仓库不包含所需的</a:t>
            </a:r>
            <a:r>
              <a:rPr lang="zh-CN" altLang="en-US" sz="1800">
                <a:solidFill>
                  <a:srgbClr val="002064"/>
                </a:solidFill>
              </a:rPr>
              <a:t>提交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解决：加大深度</a:t>
            </a:r>
            <a:r>
              <a:rPr lang="zh-CN" altLang="en-US" sz="1800">
                <a:solidFill>
                  <a:srgbClr val="002064"/>
                </a:solidFill>
              </a:rPr>
              <a:t>克隆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--depth=N</a:t>
            </a:r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2920</Words>
  <Application>WPS 演示</Application>
  <PresentationFormat>宽屏</PresentationFormat>
  <Paragraphs>168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苹方-简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suyuchun</dc:creator>
  <cp:lastModifiedBy>黑白</cp:lastModifiedBy>
  <cp:revision>1217</cp:revision>
  <dcterms:created xsi:type="dcterms:W3CDTF">2023-10-18T10:14:43Z</dcterms:created>
  <dcterms:modified xsi:type="dcterms:W3CDTF">2023-10-18T10:14:43Z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2052-5.5.0.7954</vt:lpwstr>
  </property>
  <property fmtid="{D5CDD505-2E9C-101B-9397-08002B2CF9AE}" pid="3" name="ICV">
    <vt:lpwstr>3BF95302A235907582040C6504151685_42</vt:lpwstr>
  </property>
</Properties>
</file>