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70" r:id="rId5"/>
    <p:sldId id="271" r:id="rId6"/>
    <p:sldId id="272" r:id="rId7"/>
    <p:sldId id="273" r:id="rId8"/>
    <p:sldId id="27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71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B1BB5-276A-4AEA-93DA-765E42E57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A17469-6AF7-4FBC-A2D9-FDF17E4CD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3E0806-E287-4FC8-9AE6-11575785B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D2C9-4A45-45E8-9D99-E5DCA746D6FA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95B798-DC34-40A3-8C80-A65893283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52606-176E-4E54-B043-404187E63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4EC26-DCCF-43D3-B09B-9E6630FA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575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68F907-D9BC-4B17-9BD2-DB91B1175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F44589-D836-4157-97DB-FB1CAA555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C9ED6D-BBE6-47AA-94CF-0FB1EE7F8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D2C9-4A45-45E8-9D99-E5DCA746D6FA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72D854-A4D7-4193-8DD4-A3A16D621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B866C6-B062-4BA3-8F16-03E08B8E1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4EC26-DCCF-43D3-B09B-9E6630FA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270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F255DB2-D35F-4B4C-BE71-831C714CB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4C453A-EBE3-40B4-B568-8A125D971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75FE83-698C-495E-BB3F-09D81695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D2C9-4A45-45E8-9D99-E5DCA746D6FA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53FEE6-F2DA-4E93-855E-D344E7249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5D76EC-ADDC-4B82-A8E9-ED5DF5E5A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4EC26-DCCF-43D3-B09B-9E6630FA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76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DB87C-3F61-48F5-8EB9-EEDA65E72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15697B-0507-49E5-915F-2CAD1169D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6BB7AD-0F00-44C3-A794-E69B18D48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D2C9-4A45-45E8-9D99-E5DCA746D6FA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E1AE16-E4E4-4A0E-AB14-2DB2DEC2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A2BE57-F3FC-47FA-84B7-68F5B541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4EC26-DCCF-43D3-B09B-9E6630FA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38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CAF978-FF64-4F7F-AA6D-87D50568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17AAB2-5F1A-41BC-A6B2-93536CA0D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0ED22-5AA7-416E-84D0-9B28E6AF4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D2C9-4A45-45E8-9D99-E5DCA746D6FA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E0E59-92EF-4034-BE68-0506F922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C3BC63-B077-4EE6-AED3-E43FCDF83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4EC26-DCCF-43D3-B09B-9E6630FA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311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0EEBA9-CA38-4B58-BC9A-05D7CD41D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0BCBA6-5B21-4A42-8277-4A16818C9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1A134E-A01C-4BD2-8DBC-B191A8E7F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960525-8C5B-4706-9A98-92C1331EE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D2C9-4A45-45E8-9D99-E5DCA746D6FA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74B036-0197-4E3A-991E-7317719CC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AAB846-D861-427D-A867-8BECDC2FD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4EC26-DCCF-43D3-B09B-9E6630FA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739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4B6F8-F259-4568-AD5B-E4B856B6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23120E-4F78-416D-A9CE-66B545E07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47F540-C2A0-4FEA-9603-6E3AB4916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FB4988-4302-48AD-AABC-BEE033D29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ED791E-DBCD-48F6-84C0-2E1EB2FD34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0A8CA4-C4E8-477E-9D43-C0488ADAB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D2C9-4A45-45E8-9D99-E5DCA746D6FA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A0E267-5A46-4226-9D9D-597E26CAD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D4C4C1-102C-4911-B74B-2D3DE193D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4EC26-DCCF-43D3-B09B-9E6630FA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485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822B8-308E-4386-BD25-A0F0C6B5A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5EC48A-5AF1-479B-A6BE-70D6B73FE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D2C9-4A45-45E8-9D99-E5DCA746D6FA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5C485F-6A76-43B7-90C5-7302055AA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3722AD-89F0-44FB-9FC7-C39B3DE48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4EC26-DCCF-43D3-B09B-9E6630FA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415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B2BA2B-09BD-4050-8F6B-72A6A7A9E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D2C9-4A45-45E8-9D99-E5DCA746D6FA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3EE7043-AA04-45F3-98BD-DA938A289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9B26EE-D97B-486C-AC75-81EA5ECA6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4EC26-DCCF-43D3-B09B-9E6630FA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785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1F1722-90DA-4E5B-AA7A-7836DB955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D79BC9-7255-4956-92B0-502AFB32E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F29732-A367-406B-B186-E7FA1E463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663F1D-5838-4C16-937A-15F4CB516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D2C9-4A45-45E8-9D99-E5DCA746D6FA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F165AA-C754-4813-8BB2-AF7F5DA65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9F9B6D-EF90-40C6-98B0-8ADF99A04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4EC26-DCCF-43D3-B09B-9E6630FA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449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8D5E1-E03D-4220-BD60-3584D6B6D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5DDABFC-29F2-48E8-A116-B34092D42C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185D03-736C-4C37-8F6A-9D51CF6F4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992364-40FA-43EF-BD28-41DB69F59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D2C9-4A45-45E8-9D99-E5DCA746D6FA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6E1350-17F0-4572-834B-7DA810613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C362E4-07F2-42B3-8320-29E9904C7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4EC26-DCCF-43D3-B09B-9E6630FA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3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13E596-F94C-4FBC-987F-F81C2BE1C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5234E7-B7B1-4A24-A83A-8551C8BBE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475B0D-EB94-4C94-8AAD-0194E4619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AD2C9-4A45-45E8-9D99-E5DCA746D6FA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6DF318-A5C5-4D67-8971-6A378739B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2BE93D-9CF6-4249-AC85-25B77C320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4EC26-DCCF-43D3-B09B-9E6630FA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56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300BDF1-1321-44AB-AAA5-E2357D38D01F}"/>
              </a:ext>
            </a:extLst>
          </p:cNvPr>
          <p:cNvGrpSpPr/>
          <p:nvPr/>
        </p:nvGrpSpPr>
        <p:grpSpPr>
          <a:xfrm>
            <a:off x="2762391" y="2707385"/>
            <a:ext cx="6865703" cy="1295399"/>
            <a:chOff x="3498758" y="2137729"/>
            <a:chExt cx="8309020" cy="129539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D9747E-7924-4584-860A-6C9527C3F2AE}"/>
                </a:ext>
              </a:extLst>
            </p:cNvPr>
            <p:cNvSpPr txBox="1"/>
            <p:nvPr/>
          </p:nvSpPr>
          <p:spPr>
            <a:xfrm>
              <a:off x="3498758" y="2509798"/>
              <a:ext cx="83090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400" dirty="0">
                  <a:solidFill>
                    <a:srgbClr val="1971DD"/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오늘의</a:t>
              </a:r>
              <a:r>
                <a:rPr lang="ko-KR" altLang="en-US" sz="5400" dirty="0"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 </a:t>
              </a:r>
              <a:r>
                <a:rPr lang="ko-KR" altLang="en-US" sz="5400" dirty="0">
                  <a:solidFill>
                    <a:srgbClr val="1971DD"/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제로</a:t>
              </a:r>
              <a:r>
                <a:rPr lang="en-US" altLang="ko-KR" sz="5400" dirty="0"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 </a:t>
              </a:r>
              <a:r>
                <a:rPr lang="ko-KR" altLang="en-US" sz="5400" dirty="0"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사용설명서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7BA56C-C3A4-4E6D-96E0-7CD7FC94F1A1}"/>
                </a:ext>
              </a:extLst>
            </p:cNvPr>
            <p:cNvSpPr txBox="1"/>
            <p:nvPr/>
          </p:nvSpPr>
          <p:spPr>
            <a:xfrm>
              <a:off x="3633229" y="2137729"/>
              <a:ext cx="2543774" cy="369332"/>
            </a:xfrm>
            <a:prstGeom prst="rect">
              <a:avLst/>
            </a:prstGeom>
            <a:solidFill>
              <a:srgbClr val="1971DD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SpoqaHanSans-Regular" panose="020B0500000000000000" pitchFamily="50" charset="-127"/>
                  <a:ea typeface="SpoqaHanSans-Regular" panose="020B0500000000000000" pitchFamily="50" charset="-127"/>
                </a:rPr>
                <a:t>내 일상 속  제로페이</a:t>
              </a:r>
              <a:r>
                <a:rPr lang="en-US" altLang="ko-KR" dirty="0">
                  <a:solidFill>
                    <a:schemeClr val="bg1"/>
                  </a:solidFill>
                  <a:latin typeface="SpoqaHanSans-Regular" panose="020B0500000000000000" pitchFamily="50" charset="-127"/>
                  <a:ea typeface="SpoqaHanSans-Regular" panose="020B0500000000000000" pitchFamily="50" charset="-127"/>
                </a:rPr>
                <a:t>,  </a:t>
              </a:r>
              <a:endParaRPr lang="ko-KR" altLang="en-US" dirty="0">
                <a:solidFill>
                  <a:schemeClr val="bg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145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D7DDD7BC-199A-4DBC-B758-2A02D7547875}"/>
              </a:ext>
            </a:extLst>
          </p:cNvPr>
          <p:cNvGrpSpPr/>
          <p:nvPr/>
        </p:nvGrpSpPr>
        <p:grpSpPr>
          <a:xfrm>
            <a:off x="1084729" y="2136811"/>
            <a:ext cx="4134524" cy="3896436"/>
            <a:chOff x="1522499" y="2110570"/>
            <a:chExt cx="4134524" cy="3896436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A6B0945-5F68-4DEC-95F6-155A3C19D74B}"/>
                </a:ext>
              </a:extLst>
            </p:cNvPr>
            <p:cNvCxnSpPr>
              <a:cxnSpLocks/>
            </p:cNvCxnSpPr>
            <p:nvPr/>
          </p:nvCxnSpPr>
          <p:spPr>
            <a:xfrm>
              <a:off x="1644420" y="2110570"/>
              <a:ext cx="3585" cy="3896436"/>
            </a:xfrm>
            <a:prstGeom prst="line">
              <a:avLst/>
            </a:prstGeom>
            <a:ln w="38100" cap="rnd">
              <a:solidFill>
                <a:srgbClr val="1971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9F637BF-3204-4E50-AB3A-BF69444D3D45}"/>
                </a:ext>
              </a:extLst>
            </p:cNvPr>
            <p:cNvSpPr/>
            <p:nvPr/>
          </p:nvSpPr>
          <p:spPr>
            <a:xfrm>
              <a:off x="1522499" y="2369650"/>
              <a:ext cx="243841" cy="243841"/>
            </a:xfrm>
            <a:prstGeom prst="ellipse">
              <a:avLst/>
            </a:prstGeom>
            <a:solidFill>
              <a:schemeClr val="bg1"/>
            </a:solidFill>
            <a:ln w="82550">
              <a:solidFill>
                <a:srgbClr val="197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B062C6B-C459-45D6-BA30-FED5D6FE2496}"/>
                </a:ext>
              </a:extLst>
            </p:cNvPr>
            <p:cNvSpPr/>
            <p:nvPr/>
          </p:nvSpPr>
          <p:spPr>
            <a:xfrm>
              <a:off x="1522499" y="3390730"/>
              <a:ext cx="243841" cy="243841"/>
            </a:xfrm>
            <a:prstGeom prst="ellipse">
              <a:avLst/>
            </a:prstGeom>
            <a:solidFill>
              <a:schemeClr val="bg1"/>
            </a:solidFill>
            <a:ln w="82550">
              <a:solidFill>
                <a:srgbClr val="197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0893678-284C-4385-A671-95A579841B5E}"/>
                </a:ext>
              </a:extLst>
            </p:cNvPr>
            <p:cNvSpPr/>
            <p:nvPr/>
          </p:nvSpPr>
          <p:spPr>
            <a:xfrm>
              <a:off x="1522499" y="4503250"/>
              <a:ext cx="243841" cy="243841"/>
            </a:xfrm>
            <a:prstGeom prst="ellipse">
              <a:avLst/>
            </a:prstGeom>
            <a:solidFill>
              <a:schemeClr val="bg1"/>
            </a:solidFill>
            <a:ln w="82550">
              <a:solidFill>
                <a:srgbClr val="197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589B4E06-B17B-4FBC-8210-A4319679B655}"/>
                </a:ext>
              </a:extLst>
            </p:cNvPr>
            <p:cNvGrpSpPr/>
            <p:nvPr/>
          </p:nvGrpSpPr>
          <p:grpSpPr>
            <a:xfrm>
              <a:off x="2049032" y="2206043"/>
              <a:ext cx="1143002" cy="646331"/>
              <a:chOff x="1654292" y="2350993"/>
              <a:chExt cx="1143002" cy="646331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83D73169-6D52-4300-9928-1E6B9B1690BF}"/>
                  </a:ext>
                </a:extLst>
              </p:cNvPr>
              <p:cNvSpPr/>
              <p:nvPr/>
            </p:nvSpPr>
            <p:spPr>
              <a:xfrm>
                <a:off x="1654292" y="2384550"/>
                <a:ext cx="1143002" cy="503940"/>
              </a:xfrm>
              <a:prstGeom prst="rect">
                <a:avLst/>
              </a:prstGeom>
              <a:solidFill>
                <a:srgbClr val="1971DD"/>
              </a:solidFill>
              <a:ln>
                <a:solidFill>
                  <a:srgbClr val="1971D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b="1" spc="3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endParaRPr lang="ko-KR" altLang="en-US" sz="2800" b="1" spc="3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CA10FE8-37DF-4707-BEC4-5790A9F275D5}"/>
                  </a:ext>
                </a:extLst>
              </p:cNvPr>
              <p:cNvSpPr txBox="1"/>
              <p:nvPr/>
            </p:nvSpPr>
            <p:spPr>
              <a:xfrm>
                <a:off x="1725507" y="2350993"/>
                <a:ext cx="1031051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600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001</a:t>
                </a:r>
                <a:endParaRPr lang="ko-KR" altLang="en-US" sz="36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CC8F5A3D-B65D-4448-B794-DE0ADE929AD7}"/>
                </a:ext>
              </a:extLst>
            </p:cNvPr>
            <p:cNvGrpSpPr/>
            <p:nvPr/>
          </p:nvGrpSpPr>
          <p:grpSpPr>
            <a:xfrm>
              <a:off x="2049032" y="3208178"/>
              <a:ext cx="1143002" cy="646331"/>
              <a:chOff x="1654292" y="3353128"/>
              <a:chExt cx="1143002" cy="646331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AE1FBD5-4316-49AB-83ED-77BD877CE342}"/>
                  </a:ext>
                </a:extLst>
              </p:cNvPr>
              <p:cNvSpPr/>
              <p:nvPr/>
            </p:nvSpPr>
            <p:spPr>
              <a:xfrm>
                <a:off x="1654292" y="3405630"/>
                <a:ext cx="1143002" cy="503940"/>
              </a:xfrm>
              <a:prstGeom prst="rect">
                <a:avLst/>
              </a:prstGeom>
              <a:solidFill>
                <a:srgbClr val="1971DD"/>
              </a:solidFill>
              <a:ln>
                <a:solidFill>
                  <a:srgbClr val="1971D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b="1" spc="3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endParaRPr lang="ko-KR" altLang="en-US" sz="2800" b="1" spc="3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283E508-6A72-410C-86E7-C01F0EEE93A8}"/>
                  </a:ext>
                </a:extLst>
              </p:cNvPr>
              <p:cNvSpPr txBox="1"/>
              <p:nvPr/>
            </p:nvSpPr>
            <p:spPr>
              <a:xfrm>
                <a:off x="1725507" y="3353128"/>
                <a:ext cx="1031051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600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002</a:t>
                </a:r>
                <a:endParaRPr lang="ko-KR" altLang="en-US" sz="36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D35900A-01EC-48E9-A100-A87DAAB1B855}"/>
                </a:ext>
              </a:extLst>
            </p:cNvPr>
            <p:cNvGrpSpPr/>
            <p:nvPr/>
          </p:nvGrpSpPr>
          <p:grpSpPr>
            <a:xfrm>
              <a:off x="2049032" y="4317066"/>
              <a:ext cx="1143002" cy="646331"/>
              <a:chOff x="1654292" y="4462016"/>
              <a:chExt cx="1143002" cy="646331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5C3528CD-42BA-4E7B-A687-5969E7CCD881}"/>
                  </a:ext>
                </a:extLst>
              </p:cNvPr>
              <p:cNvSpPr/>
              <p:nvPr/>
            </p:nvSpPr>
            <p:spPr>
              <a:xfrm>
                <a:off x="1654292" y="4518150"/>
                <a:ext cx="1143002" cy="503940"/>
              </a:xfrm>
              <a:prstGeom prst="rect">
                <a:avLst/>
              </a:prstGeom>
              <a:solidFill>
                <a:srgbClr val="1971DD"/>
              </a:solidFill>
              <a:ln>
                <a:solidFill>
                  <a:srgbClr val="1971D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b="1" spc="3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endParaRPr lang="ko-KR" altLang="en-US" sz="2800" b="1" spc="3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AA9A39F-F435-411F-8C6C-3FA8458BE506}"/>
                  </a:ext>
                </a:extLst>
              </p:cNvPr>
              <p:cNvSpPr txBox="1"/>
              <p:nvPr/>
            </p:nvSpPr>
            <p:spPr>
              <a:xfrm>
                <a:off x="1725507" y="4462016"/>
                <a:ext cx="1031051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600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003</a:t>
                </a:r>
                <a:endParaRPr lang="ko-KR" altLang="en-US" sz="36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B2325D-B653-429D-AEDD-750918E94815}"/>
                </a:ext>
              </a:extLst>
            </p:cNvPr>
            <p:cNvSpPr txBox="1"/>
            <p:nvPr/>
          </p:nvSpPr>
          <p:spPr>
            <a:xfrm>
              <a:off x="3192034" y="2269068"/>
              <a:ext cx="246498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400" spc="300" dirty="0">
                  <a:latin typeface="SpoqaHanSans-Regular" panose="020B0500000000000000" pitchFamily="50" charset="-127"/>
                  <a:ea typeface="SpoqaHanSans-Regular" panose="020B0500000000000000" pitchFamily="50" charset="-127"/>
                </a:rPr>
                <a:t>혜택 알아보기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2835929-2600-41AB-AF59-FB8A44FD075E}"/>
              </a:ext>
            </a:extLst>
          </p:cNvPr>
          <p:cNvSpPr txBox="1"/>
          <p:nvPr/>
        </p:nvSpPr>
        <p:spPr>
          <a:xfrm>
            <a:off x="496803" y="1007258"/>
            <a:ext cx="22987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40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F65414-29C6-432F-AFE2-21FDB09C4A82}"/>
              </a:ext>
            </a:extLst>
          </p:cNvPr>
          <p:cNvSpPr txBox="1"/>
          <p:nvPr/>
        </p:nvSpPr>
        <p:spPr>
          <a:xfrm>
            <a:off x="565850" y="713758"/>
            <a:ext cx="1286117" cy="369332"/>
          </a:xfrm>
          <a:prstGeom prst="rect">
            <a:avLst/>
          </a:prstGeom>
          <a:solidFill>
            <a:srgbClr val="1971DD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오늘의 제로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F7783D-8C20-4C4D-83C6-615D3D4CAA65}"/>
              </a:ext>
            </a:extLst>
          </p:cNvPr>
          <p:cNvSpPr txBox="1"/>
          <p:nvPr/>
        </p:nvSpPr>
        <p:spPr>
          <a:xfrm>
            <a:off x="2762943" y="3326751"/>
            <a:ext cx="190308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spc="3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가맹점 찾기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E997B-6E3D-4E14-96CC-5E78551A1A2C}"/>
              </a:ext>
            </a:extLst>
          </p:cNvPr>
          <p:cNvSpPr txBox="1"/>
          <p:nvPr/>
        </p:nvSpPr>
        <p:spPr>
          <a:xfrm>
            <a:off x="2762943" y="4435639"/>
            <a:ext cx="190308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spc="3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가계부 작성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7A773E4-2A60-419E-A685-04A840986F47}"/>
              </a:ext>
            </a:extLst>
          </p:cNvPr>
          <p:cNvSpPr/>
          <p:nvPr/>
        </p:nvSpPr>
        <p:spPr>
          <a:xfrm>
            <a:off x="1084729" y="5520090"/>
            <a:ext cx="243841" cy="243841"/>
          </a:xfrm>
          <a:prstGeom prst="ellipse">
            <a:avLst/>
          </a:prstGeom>
          <a:solidFill>
            <a:schemeClr val="bg1"/>
          </a:solidFill>
          <a:ln w="82550">
            <a:solidFill>
              <a:srgbClr val="1971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04D1BA3-3A30-4BDD-911B-F738E00E0B70}"/>
              </a:ext>
            </a:extLst>
          </p:cNvPr>
          <p:cNvSpPr/>
          <p:nvPr/>
        </p:nvSpPr>
        <p:spPr>
          <a:xfrm>
            <a:off x="1611262" y="5346802"/>
            <a:ext cx="1143002" cy="503940"/>
          </a:xfrm>
          <a:prstGeom prst="rect">
            <a:avLst/>
          </a:prstGeom>
          <a:solidFill>
            <a:srgbClr val="1971DD"/>
          </a:solidFill>
          <a:ln>
            <a:solidFill>
              <a:srgbClr val="1971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spc="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2800" b="1" spc="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09507B-7BE2-4AC3-8CF8-BC7AAFCA8C6A}"/>
              </a:ext>
            </a:extLst>
          </p:cNvPr>
          <p:cNvSpPr txBox="1"/>
          <p:nvPr/>
        </p:nvSpPr>
        <p:spPr>
          <a:xfrm>
            <a:off x="1689689" y="5275052"/>
            <a:ext cx="101662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004</a:t>
            </a:r>
            <a:endParaRPr lang="ko-KR" altLang="en-US" sz="3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8485DC-DB0F-4472-8C66-F09EE55EA0B8}"/>
              </a:ext>
            </a:extLst>
          </p:cNvPr>
          <p:cNvSpPr txBox="1"/>
          <p:nvPr/>
        </p:nvSpPr>
        <p:spPr>
          <a:xfrm>
            <a:off x="2748145" y="5411177"/>
            <a:ext cx="190308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spc="3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가맹점 찾기</a:t>
            </a:r>
          </a:p>
        </p:txBody>
      </p:sp>
    </p:spTree>
    <p:extLst>
      <p:ext uri="{BB962C8B-B14F-4D97-AF65-F5344CB8AC3E}">
        <p14:creationId xmlns:p14="http://schemas.microsoft.com/office/powerpoint/2010/main" val="2470097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91914030-C1E6-472A-9D32-13068F79B62F}"/>
              </a:ext>
            </a:extLst>
          </p:cNvPr>
          <p:cNvGrpSpPr/>
          <p:nvPr/>
        </p:nvGrpSpPr>
        <p:grpSpPr>
          <a:xfrm>
            <a:off x="338274" y="535651"/>
            <a:ext cx="8527820" cy="529954"/>
            <a:chOff x="347238" y="284640"/>
            <a:chExt cx="8527820" cy="529954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855AE657-B4B5-43AE-BB23-1F9FA8046803}"/>
                </a:ext>
              </a:extLst>
            </p:cNvPr>
            <p:cNvCxnSpPr>
              <a:cxnSpLocks/>
            </p:cNvCxnSpPr>
            <p:nvPr/>
          </p:nvCxnSpPr>
          <p:spPr>
            <a:xfrm>
              <a:off x="347238" y="788580"/>
              <a:ext cx="852782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EF87402-B5A7-40AA-B382-0595E2C1486A}"/>
                </a:ext>
              </a:extLst>
            </p:cNvPr>
            <p:cNvGrpSpPr/>
            <p:nvPr/>
          </p:nvGrpSpPr>
          <p:grpSpPr>
            <a:xfrm>
              <a:off x="347238" y="284640"/>
              <a:ext cx="1143002" cy="529954"/>
              <a:chOff x="5735026" y="1423158"/>
              <a:chExt cx="1143002" cy="529954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5BF565A4-DD49-48E2-8768-98009D01C2B9}"/>
                  </a:ext>
                </a:extLst>
              </p:cNvPr>
              <p:cNvSpPr/>
              <p:nvPr/>
            </p:nvSpPr>
            <p:spPr>
              <a:xfrm>
                <a:off x="5735026" y="1423158"/>
                <a:ext cx="1143002" cy="503940"/>
              </a:xfrm>
              <a:prstGeom prst="rect">
                <a:avLst/>
              </a:prstGeom>
              <a:solidFill>
                <a:srgbClr val="1971DD"/>
              </a:solidFill>
              <a:ln>
                <a:solidFill>
                  <a:srgbClr val="1971D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b="1" spc="3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endParaRPr lang="ko-KR" altLang="en-US" sz="2800" b="1" spc="3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3FB45F0-BAC9-4386-B353-CE352436BDB5}"/>
                  </a:ext>
                </a:extLst>
              </p:cNvPr>
              <p:cNvSpPr txBox="1"/>
              <p:nvPr/>
            </p:nvSpPr>
            <p:spPr>
              <a:xfrm>
                <a:off x="5891990" y="1429892"/>
                <a:ext cx="829073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001</a:t>
                </a:r>
                <a:endParaRPr lang="ko-KR" altLang="en-US" sz="28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8B667F6-3FFE-4709-888C-A903CF29FE65}"/>
                </a:ext>
              </a:extLst>
            </p:cNvPr>
            <p:cNvSpPr txBox="1"/>
            <p:nvPr/>
          </p:nvSpPr>
          <p:spPr>
            <a:xfrm>
              <a:off x="1490239" y="305777"/>
              <a:ext cx="222528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2400" spc="300" dirty="0">
                  <a:latin typeface="SpoqaHanSans-Regular" panose="020B0500000000000000" pitchFamily="50" charset="-127"/>
                  <a:ea typeface="SpoqaHanSans-Regular" panose="020B0500000000000000" pitchFamily="50" charset="-127"/>
                </a:rPr>
                <a:t>혜택 알아보기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4BD42BC-9036-459D-8711-9A3BC49EA59F}"/>
              </a:ext>
            </a:extLst>
          </p:cNvPr>
          <p:cNvSpPr/>
          <p:nvPr/>
        </p:nvSpPr>
        <p:spPr>
          <a:xfrm>
            <a:off x="495238" y="1321261"/>
            <a:ext cx="9141915" cy="461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소비 내역 기록 및 예상 소득공제 금액 제공</a:t>
            </a:r>
            <a:endParaRPr lang="en-US" altLang="ko-KR" dirty="0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D472C32-F808-4737-99F6-D51131E0DC9F}"/>
              </a:ext>
            </a:extLst>
          </p:cNvPr>
          <p:cNvSpPr/>
          <p:nvPr/>
        </p:nvSpPr>
        <p:spPr>
          <a:xfrm>
            <a:off x="3827696" y="602717"/>
            <a:ext cx="55270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1971DD"/>
                </a:solidFill>
              </a:rPr>
              <a:t>그날의 소비 내역을 작성하고</a:t>
            </a:r>
            <a:r>
              <a:rPr lang="en-US" altLang="ko-KR" sz="1600" dirty="0">
                <a:solidFill>
                  <a:srgbClr val="1971DD"/>
                </a:solidFill>
              </a:rPr>
              <a:t>, </a:t>
            </a:r>
            <a:r>
              <a:rPr lang="ko-KR" altLang="en-US" sz="1600" dirty="0">
                <a:solidFill>
                  <a:srgbClr val="1971DD"/>
                </a:solidFill>
              </a:rPr>
              <a:t>숨어있는 혜택도 찾자</a:t>
            </a:r>
            <a:r>
              <a:rPr lang="en-US" altLang="ko-KR" sz="1600" dirty="0">
                <a:solidFill>
                  <a:srgbClr val="1971DD"/>
                </a:solidFill>
              </a:rPr>
              <a:t>!</a:t>
            </a:r>
            <a:endParaRPr lang="ko-KR" altLang="en-US" sz="1600" dirty="0">
              <a:solidFill>
                <a:srgbClr val="1971DD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EBC56E5-4746-41F7-819A-10FF5AA5E94F}"/>
              </a:ext>
            </a:extLst>
          </p:cNvPr>
          <p:cNvSpPr/>
          <p:nvPr/>
        </p:nvSpPr>
        <p:spPr>
          <a:xfrm>
            <a:off x="495238" y="2377196"/>
            <a:ext cx="6096000" cy="21258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1971DD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방법</a:t>
            </a:r>
            <a:endParaRPr lang="en-US" altLang="ko-KR" dirty="0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처음 어플을 실행시킬 때</a:t>
            </a:r>
            <a:r>
              <a:rPr lang="en-US" altLang="ko-KR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, </a:t>
            </a:r>
            <a:r>
              <a:rPr lang="ko-KR" altLang="en-US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이름과 예상 연봉을 작성</a:t>
            </a:r>
            <a:endParaRPr lang="en-US" altLang="ko-KR" dirty="0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     (</a:t>
            </a:r>
            <a:r>
              <a:rPr lang="ko-KR" altLang="en-US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메뉴 선택 후 </a:t>
            </a:r>
            <a:r>
              <a:rPr lang="en-US" altLang="ko-KR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‘</a:t>
            </a:r>
            <a:r>
              <a:rPr lang="ko-KR" altLang="en-US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내 정보 수정</a:t>
            </a:r>
            <a:r>
              <a:rPr lang="en-US" altLang="ko-KR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’</a:t>
            </a:r>
            <a:r>
              <a:rPr lang="ko-KR" altLang="en-US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 선택 시 정보수정 가능</a:t>
            </a:r>
            <a:r>
              <a:rPr lang="en-US" altLang="ko-KR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2. </a:t>
            </a:r>
            <a:r>
              <a:rPr lang="ko-KR" altLang="en-US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소득공제 계산법에 의해 총 소득 대비 지출내역에 따른 총 혜택금액 확인</a:t>
            </a:r>
            <a:endParaRPr lang="en-US" altLang="ko-KR" dirty="0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</p:txBody>
      </p:sp>
      <p:pic>
        <p:nvPicPr>
          <p:cNvPr id="1025" name="_x566219008" descr="EMB00006cc8338d">
            <a:extLst>
              <a:ext uri="{FF2B5EF4-FFF2-40B4-BE49-F238E27FC236}">
                <a16:creationId xmlns:a16="http://schemas.microsoft.com/office/drawing/2014/main" id="{3FB4F5D8-B169-4EC5-9509-3EBBAC4C8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675" y="1321261"/>
            <a:ext cx="2784956" cy="505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595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91914030-C1E6-472A-9D32-13068F79B62F}"/>
              </a:ext>
            </a:extLst>
          </p:cNvPr>
          <p:cNvGrpSpPr/>
          <p:nvPr/>
        </p:nvGrpSpPr>
        <p:grpSpPr>
          <a:xfrm>
            <a:off x="338274" y="535651"/>
            <a:ext cx="8527820" cy="529954"/>
            <a:chOff x="347238" y="284640"/>
            <a:chExt cx="8527820" cy="529954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855AE657-B4B5-43AE-BB23-1F9FA8046803}"/>
                </a:ext>
              </a:extLst>
            </p:cNvPr>
            <p:cNvCxnSpPr>
              <a:cxnSpLocks/>
            </p:cNvCxnSpPr>
            <p:nvPr/>
          </p:nvCxnSpPr>
          <p:spPr>
            <a:xfrm>
              <a:off x="347238" y="788580"/>
              <a:ext cx="852782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EF87402-B5A7-40AA-B382-0595E2C1486A}"/>
                </a:ext>
              </a:extLst>
            </p:cNvPr>
            <p:cNvGrpSpPr/>
            <p:nvPr/>
          </p:nvGrpSpPr>
          <p:grpSpPr>
            <a:xfrm>
              <a:off x="347238" y="284640"/>
              <a:ext cx="1143002" cy="529954"/>
              <a:chOff x="5735026" y="1423158"/>
              <a:chExt cx="1143002" cy="529954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5BF565A4-DD49-48E2-8768-98009D01C2B9}"/>
                  </a:ext>
                </a:extLst>
              </p:cNvPr>
              <p:cNvSpPr/>
              <p:nvPr/>
            </p:nvSpPr>
            <p:spPr>
              <a:xfrm>
                <a:off x="5735026" y="1423158"/>
                <a:ext cx="1143002" cy="503940"/>
              </a:xfrm>
              <a:prstGeom prst="rect">
                <a:avLst/>
              </a:prstGeom>
              <a:solidFill>
                <a:srgbClr val="1971DD"/>
              </a:solidFill>
              <a:ln>
                <a:solidFill>
                  <a:srgbClr val="1971D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b="1" spc="3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endParaRPr lang="ko-KR" altLang="en-US" sz="2800" b="1" spc="3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3FB45F0-BAC9-4386-B353-CE352436BDB5}"/>
                  </a:ext>
                </a:extLst>
              </p:cNvPr>
              <p:cNvSpPr txBox="1"/>
              <p:nvPr/>
            </p:nvSpPr>
            <p:spPr>
              <a:xfrm>
                <a:off x="5891990" y="1429892"/>
                <a:ext cx="82907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002</a:t>
                </a:r>
                <a:endParaRPr lang="ko-KR" altLang="en-US" sz="28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8B667F6-3FFE-4709-888C-A903CF29FE65}"/>
                </a:ext>
              </a:extLst>
            </p:cNvPr>
            <p:cNvSpPr txBox="1"/>
            <p:nvPr/>
          </p:nvSpPr>
          <p:spPr>
            <a:xfrm>
              <a:off x="1490239" y="305777"/>
              <a:ext cx="190308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2400" spc="300" dirty="0">
                  <a:latin typeface="SpoqaHanSans-Regular" panose="020B0500000000000000" pitchFamily="50" charset="-127"/>
                  <a:ea typeface="SpoqaHanSans-Regular" panose="020B0500000000000000" pitchFamily="50" charset="-127"/>
                </a:rPr>
                <a:t>가맹점 찾기</a:t>
              </a: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ED472C32-F808-4737-99F6-D51131E0DC9F}"/>
              </a:ext>
            </a:extLst>
          </p:cNvPr>
          <p:cNvSpPr/>
          <p:nvPr/>
        </p:nvSpPr>
        <p:spPr>
          <a:xfrm>
            <a:off x="3424917" y="643342"/>
            <a:ext cx="55270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1971DD"/>
                </a:solidFill>
              </a:rPr>
              <a:t>제로페이 가맹점을 찾아 이용하고 혜택도 쌓자</a:t>
            </a:r>
            <a:r>
              <a:rPr lang="en-US" altLang="ko-KR" sz="1600" dirty="0">
                <a:solidFill>
                  <a:srgbClr val="1971DD"/>
                </a:solidFill>
              </a:rPr>
              <a:t>!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E6A4971-A117-48D5-BE3B-79479F82415A}"/>
              </a:ext>
            </a:extLst>
          </p:cNvPr>
          <p:cNvSpPr/>
          <p:nvPr/>
        </p:nvSpPr>
        <p:spPr>
          <a:xfrm>
            <a:off x="338274" y="1331010"/>
            <a:ext cx="3768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지역 별 가맹점 조회 및 지도 정보 제공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5D4D23-5958-48C7-97B5-3FABF2A36A9A}"/>
              </a:ext>
            </a:extLst>
          </p:cNvPr>
          <p:cNvSpPr/>
          <p:nvPr/>
        </p:nvSpPr>
        <p:spPr>
          <a:xfrm>
            <a:off x="495238" y="2293156"/>
            <a:ext cx="6096000" cy="323383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rgbClr val="1971DD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방법</a:t>
            </a:r>
            <a:endParaRPr lang="en-US" altLang="ko-KR" dirty="0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1. </a:t>
            </a:r>
            <a:r>
              <a:rPr lang="ko-KR" altLang="en-US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왼쪽 상단 메뉴 아이콘 선택</a:t>
            </a:r>
            <a:r>
              <a:rPr lang="en-US" altLang="ko-KR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, </a:t>
            </a:r>
            <a:r>
              <a:rPr lang="ko-KR" altLang="en-US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메뉴 서랍 열기</a:t>
            </a:r>
            <a:endParaRPr lang="en-US" altLang="ko-KR" dirty="0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2. </a:t>
            </a:r>
            <a:r>
              <a:rPr lang="ko-KR" altLang="en-US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가맹점 찾기 선택</a:t>
            </a:r>
            <a:endParaRPr lang="en-US" altLang="ko-KR" dirty="0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3. ‘</a:t>
            </a:r>
            <a:r>
              <a:rPr lang="ko-KR" altLang="en-US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구 </a:t>
            </a:r>
            <a:r>
              <a:rPr lang="en-US" altLang="ko-KR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– </a:t>
            </a:r>
            <a:r>
              <a:rPr lang="ko-KR" altLang="en-US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동</a:t>
            </a:r>
            <a:r>
              <a:rPr lang="en-US" altLang="ko-KR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’</a:t>
            </a:r>
            <a:r>
              <a:rPr lang="ko-KR" altLang="en-US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 순 선택</a:t>
            </a:r>
            <a:endParaRPr lang="en-US" altLang="ko-KR" dirty="0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4. </a:t>
            </a:r>
            <a:r>
              <a:rPr lang="ko-KR" altLang="en-US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상단 검색 창 </a:t>
            </a:r>
            <a:r>
              <a:rPr lang="en-US" altLang="ko-KR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/ </a:t>
            </a:r>
            <a:r>
              <a:rPr lang="ko-KR" altLang="en-US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우측 인덱스바를 이용해 가맹점 찾아 선택</a:t>
            </a:r>
            <a:endParaRPr lang="en-US" altLang="ko-KR" dirty="0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5. </a:t>
            </a:r>
            <a:r>
              <a:rPr lang="ko-KR" altLang="en-US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지도를 통한 가맹점 위치 파악</a:t>
            </a:r>
            <a:endParaRPr lang="en-US" altLang="ko-KR" dirty="0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6. ’</a:t>
            </a:r>
            <a:r>
              <a:rPr lang="ko-KR" altLang="en-US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지출 내역 추가</a:t>
            </a:r>
            <a:r>
              <a:rPr lang="en-US" altLang="ko-KR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’ </a:t>
            </a:r>
            <a:r>
              <a:rPr lang="ko-KR" altLang="en-US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선택 시</a:t>
            </a:r>
            <a:r>
              <a:rPr lang="en-US" altLang="ko-KR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,</a:t>
            </a:r>
            <a:r>
              <a:rPr lang="ko-KR" altLang="en-US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 해당 가맹점에서 지출한 내역을 바로 작성 가능 </a:t>
            </a:r>
            <a:endParaRPr lang="en-US" altLang="ko-KR" dirty="0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</p:txBody>
      </p:sp>
      <p:pic>
        <p:nvPicPr>
          <p:cNvPr id="2049" name="_x566218648" descr="EMB00006cc83391">
            <a:extLst>
              <a:ext uri="{FF2B5EF4-FFF2-40B4-BE49-F238E27FC236}">
                <a16:creationId xmlns:a16="http://schemas.microsoft.com/office/drawing/2014/main" id="{8EDCA987-D098-4BFB-8773-B13516912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8"/>
          <a:stretch>
            <a:fillRect/>
          </a:stretch>
        </p:blipFill>
        <p:spPr bwMode="auto">
          <a:xfrm>
            <a:off x="6840070" y="1976437"/>
            <a:ext cx="2111929" cy="383415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_x369489072" descr="EMB00006cc83393">
            <a:extLst>
              <a:ext uri="{FF2B5EF4-FFF2-40B4-BE49-F238E27FC236}">
                <a16:creationId xmlns:a16="http://schemas.microsoft.com/office/drawing/2014/main" id="{EB0069E8-38F3-4AD9-B37B-862BD8629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0" t="12448" r="76285" b="31334"/>
          <a:stretch>
            <a:fillRect/>
          </a:stretch>
        </p:blipFill>
        <p:spPr bwMode="auto">
          <a:xfrm>
            <a:off x="9317316" y="1976437"/>
            <a:ext cx="2111929" cy="382059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057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91914030-C1E6-472A-9D32-13068F79B62F}"/>
              </a:ext>
            </a:extLst>
          </p:cNvPr>
          <p:cNvGrpSpPr/>
          <p:nvPr/>
        </p:nvGrpSpPr>
        <p:grpSpPr>
          <a:xfrm>
            <a:off x="338274" y="535651"/>
            <a:ext cx="8527820" cy="529954"/>
            <a:chOff x="347238" y="284640"/>
            <a:chExt cx="8527820" cy="529954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855AE657-B4B5-43AE-BB23-1F9FA8046803}"/>
                </a:ext>
              </a:extLst>
            </p:cNvPr>
            <p:cNvCxnSpPr>
              <a:cxnSpLocks/>
            </p:cNvCxnSpPr>
            <p:nvPr/>
          </p:nvCxnSpPr>
          <p:spPr>
            <a:xfrm>
              <a:off x="347238" y="788580"/>
              <a:ext cx="852782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EF87402-B5A7-40AA-B382-0595E2C1486A}"/>
                </a:ext>
              </a:extLst>
            </p:cNvPr>
            <p:cNvGrpSpPr/>
            <p:nvPr/>
          </p:nvGrpSpPr>
          <p:grpSpPr>
            <a:xfrm>
              <a:off x="347238" y="284640"/>
              <a:ext cx="1143002" cy="529954"/>
              <a:chOff x="5735026" y="1423158"/>
              <a:chExt cx="1143002" cy="529954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5BF565A4-DD49-48E2-8768-98009D01C2B9}"/>
                  </a:ext>
                </a:extLst>
              </p:cNvPr>
              <p:cNvSpPr/>
              <p:nvPr/>
            </p:nvSpPr>
            <p:spPr>
              <a:xfrm>
                <a:off x="5735026" y="1423158"/>
                <a:ext cx="1143002" cy="503940"/>
              </a:xfrm>
              <a:prstGeom prst="rect">
                <a:avLst/>
              </a:prstGeom>
              <a:solidFill>
                <a:srgbClr val="1971DD"/>
              </a:solidFill>
              <a:ln>
                <a:solidFill>
                  <a:srgbClr val="1971D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b="1" spc="3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endParaRPr lang="ko-KR" altLang="en-US" sz="2800" b="1" spc="3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3FB45F0-BAC9-4386-B353-CE352436BDB5}"/>
                  </a:ext>
                </a:extLst>
              </p:cNvPr>
              <p:cNvSpPr txBox="1"/>
              <p:nvPr/>
            </p:nvSpPr>
            <p:spPr>
              <a:xfrm>
                <a:off x="5891990" y="1429892"/>
                <a:ext cx="82907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003</a:t>
                </a:r>
                <a:endParaRPr lang="ko-KR" altLang="en-US" sz="28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8B667F6-3FFE-4709-888C-A903CF29FE65}"/>
                </a:ext>
              </a:extLst>
            </p:cNvPr>
            <p:cNvSpPr txBox="1"/>
            <p:nvPr/>
          </p:nvSpPr>
          <p:spPr>
            <a:xfrm>
              <a:off x="1490239" y="305777"/>
              <a:ext cx="190308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2400" spc="300" dirty="0">
                  <a:latin typeface="SpoqaHanSans-Regular" panose="020B0500000000000000" pitchFamily="50" charset="-127"/>
                  <a:ea typeface="SpoqaHanSans-Regular" panose="020B0500000000000000" pitchFamily="50" charset="-127"/>
                </a:rPr>
                <a:t>가계부 작성</a:t>
              </a: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ED472C32-F808-4737-99F6-D51131E0DC9F}"/>
              </a:ext>
            </a:extLst>
          </p:cNvPr>
          <p:cNvSpPr/>
          <p:nvPr/>
        </p:nvSpPr>
        <p:spPr>
          <a:xfrm>
            <a:off x="3634847" y="654138"/>
            <a:ext cx="52312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1971DD"/>
                </a:solidFill>
              </a:rPr>
              <a:t>오늘의 지출 내역을 작성하고</a:t>
            </a:r>
            <a:r>
              <a:rPr lang="en-US" altLang="ko-KR" sz="1600" dirty="0">
                <a:solidFill>
                  <a:srgbClr val="1971DD"/>
                </a:solidFill>
              </a:rPr>
              <a:t>, </a:t>
            </a:r>
            <a:r>
              <a:rPr lang="ko-KR" altLang="en-US" sz="1600" dirty="0">
                <a:solidFill>
                  <a:srgbClr val="1971DD"/>
                </a:solidFill>
              </a:rPr>
              <a:t>소득공제 금액 확인하자</a:t>
            </a:r>
            <a:r>
              <a:rPr lang="en-US" altLang="ko-KR" sz="1600" dirty="0">
                <a:solidFill>
                  <a:srgbClr val="1971DD"/>
                </a:solidFill>
              </a:rPr>
              <a:t>! </a:t>
            </a:r>
            <a:endParaRPr lang="ko-KR" altLang="en-US" sz="1600" dirty="0">
              <a:solidFill>
                <a:srgbClr val="1971DD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EC7F8A-AFAE-4673-B0FA-B98A87909A20}"/>
              </a:ext>
            </a:extLst>
          </p:cNvPr>
          <p:cNvSpPr/>
          <p:nvPr/>
        </p:nvSpPr>
        <p:spPr>
          <a:xfrm>
            <a:off x="495238" y="1321261"/>
            <a:ext cx="9141915" cy="46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어플 실행 후 </a:t>
            </a:r>
            <a:r>
              <a:rPr lang="ko-KR" altLang="en-US" dirty="0" err="1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메인화면에서</a:t>
            </a:r>
            <a:r>
              <a:rPr lang="ko-KR" altLang="en-US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 해당 월의 사용 총 금액 및 혜택 금액 사용 내역 확인</a:t>
            </a:r>
            <a:endParaRPr lang="en-US" altLang="ko-KR" dirty="0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A887C5D-5C5B-430C-8696-45C957886A2A}"/>
              </a:ext>
            </a:extLst>
          </p:cNvPr>
          <p:cNvSpPr/>
          <p:nvPr/>
        </p:nvSpPr>
        <p:spPr>
          <a:xfrm>
            <a:off x="495238" y="2189679"/>
            <a:ext cx="6096000" cy="295683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1971DD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사용 내역 추가 방법</a:t>
            </a:r>
            <a:endParaRPr lang="en-US" altLang="ko-KR" dirty="0">
              <a:solidFill>
                <a:srgbClr val="1971DD"/>
              </a:solidFill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우측 하단 연필 버튼 선택</a:t>
            </a:r>
            <a:endParaRPr lang="en-US" altLang="ko-KR" dirty="0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금액</a:t>
            </a:r>
            <a:r>
              <a:rPr lang="en-US" altLang="ko-KR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,</a:t>
            </a:r>
            <a:r>
              <a:rPr lang="ko-KR" altLang="en-US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 분류</a:t>
            </a:r>
            <a:r>
              <a:rPr lang="en-US" altLang="ko-KR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,</a:t>
            </a:r>
            <a:r>
              <a:rPr lang="ko-KR" altLang="en-US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 사용처</a:t>
            </a:r>
            <a:r>
              <a:rPr lang="en-US" altLang="ko-KR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,</a:t>
            </a:r>
            <a:r>
              <a:rPr lang="ko-KR" altLang="en-US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 메모</a:t>
            </a:r>
            <a:r>
              <a:rPr lang="en-US" altLang="ko-KR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,</a:t>
            </a:r>
            <a:r>
              <a:rPr lang="ko-KR" altLang="en-US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 제로페이로 지출 여부 입력</a:t>
            </a:r>
            <a:r>
              <a:rPr lang="en-US" altLang="ko-KR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(</a:t>
            </a:r>
            <a:r>
              <a:rPr lang="ko-KR" altLang="en-US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분류</a:t>
            </a:r>
            <a:r>
              <a:rPr lang="en-US" altLang="ko-KR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,</a:t>
            </a:r>
            <a:r>
              <a:rPr lang="ko-KR" altLang="en-US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 사용처는 필수 입력</a:t>
            </a:r>
            <a:r>
              <a:rPr lang="en-US" altLang="ko-KR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,</a:t>
            </a:r>
            <a:r>
              <a:rPr lang="ko-KR" altLang="en-US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 금액은 미 </a:t>
            </a:r>
            <a:r>
              <a:rPr lang="ko-KR" altLang="en-US" dirty="0" err="1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입력시</a:t>
            </a:r>
            <a:r>
              <a:rPr lang="ko-KR" altLang="en-US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 </a:t>
            </a:r>
            <a:r>
              <a:rPr lang="en-US" altLang="ko-KR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0</a:t>
            </a:r>
            <a:r>
              <a:rPr lang="ko-KR" altLang="en-US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으로 처리</a:t>
            </a:r>
            <a:r>
              <a:rPr lang="en-US" altLang="ko-KR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우측 상단 완료 버튼을 선택하여 사용 내역 추가</a:t>
            </a:r>
            <a:endParaRPr lang="en-US" altLang="ko-KR" dirty="0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가맹점 검색 후 지도에서 지출 내역 추가 버튼 선택 후 추가도 가능</a:t>
            </a:r>
            <a:endParaRPr lang="en-US" altLang="ko-KR" dirty="0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6369C50-5641-4F0F-A232-0824D3543E3F}"/>
              </a:ext>
            </a:extLst>
          </p:cNvPr>
          <p:cNvSpPr/>
          <p:nvPr/>
        </p:nvSpPr>
        <p:spPr>
          <a:xfrm>
            <a:off x="485738" y="5172528"/>
            <a:ext cx="6096000" cy="87934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1971DD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사용 내역 수정</a:t>
            </a:r>
            <a:r>
              <a:rPr lang="en-US" altLang="ko-KR" dirty="0">
                <a:solidFill>
                  <a:srgbClr val="1971DD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,</a:t>
            </a:r>
            <a:r>
              <a:rPr lang="ko-KR" altLang="en-US" dirty="0">
                <a:solidFill>
                  <a:srgbClr val="1971DD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 삭제 방법</a:t>
            </a:r>
            <a:endParaRPr lang="en-US" altLang="ko-KR" dirty="0">
              <a:solidFill>
                <a:srgbClr val="1971DD"/>
              </a:solidFill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메인화면에서</a:t>
            </a:r>
            <a:r>
              <a:rPr lang="ko-KR" altLang="en-US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 사용 내역 선택 후 수정 및 삭제 가능</a:t>
            </a:r>
            <a:endParaRPr lang="en-US" altLang="ko-KR" dirty="0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8B11136-6A4A-4126-A6A2-1D7C41088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779" y="2158597"/>
            <a:ext cx="2060453" cy="34290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4D29573-E33C-4CB8-B3F7-9AAF20438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0273" y="2193372"/>
            <a:ext cx="2060454" cy="34188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8474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91914030-C1E6-472A-9D32-13068F79B62F}"/>
              </a:ext>
            </a:extLst>
          </p:cNvPr>
          <p:cNvGrpSpPr/>
          <p:nvPr/>
        </p:nvGrpSpPr>
        <p:grpSpPr>
          <a:xfrm>
            <a:off x="338274" y="535651"/>
            <a:ext cx="8527820" cy="529954"/>
            <a:chOff x="347238" y="284640"/>
            <a:chExt cx="8527820" cy="529954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855AE657-B4B5-43AE-BB23-1F9FA8046803}"/>
                </a:ext>
              </a:extLst>
            </p:cNvPr>
            <p:cNvCxnSpPr>
              <a:cxnSpLocks/>
            </p:cNvCxnSpPr>
            <p:nvPr/>
          </p:nvCxnSpPr>
          <p:spPr>
            <a:xfrm>
              <a:off x="347238" y="788580"/>
              <a:ext cx="852782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EF87402-B5A7-40AA-B382-0595E2C1486A}"/>
                </a:ext>
              </a:extLst>
            </p:cNvPr>
            <p:cNvGrpSpPr/>
            <p:nvPr/>
          </p:nvGrpSpPr>
          <p:grpSpPr>
            <a:xfrm>
              <a:off x="347238" y="284640"/>
              <a:ext cx="1143002" cy="529954"/>
              <a:chOff x="5735026" y="1423158"/>
              <a:chExt cx="1143002" cy="529954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5BF565A4-DD49-48E2-8768-98009D01C2B9}"/>
                  </a:ext>
                </a:extLst>
              </p:cNvPr>
              <p:cNvSpPr/>
              <p:nvPr/>
            </p:nvSpPr>
            <p:spPr>
              <a:xfrm>
                <a:off x="5735026" y="1423158"/>
                <a:ext cx="1143002" cy="503940"/>
              </a:xfrm>
              <a:prstGeom prst="rect">
                <a:avLst/>
              </a:prstGeom>
              <a:solidFill>
                <a:srgbClr val="1971DD"/>
              </a:solidFill>
              <a:ln>
                <a:solidFill>
                  <a:srgbClr val="1971D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b="1" spc="3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endParaRPr lang="ko-KR" altLang="en-US" sz="2800" b="1" spc="3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3FB45F0-BAC9-4386-B353-CE352436BDB5}"/>
                  </a:ext>
                </a:extLst>
              </p:cNvPr>
              <p:cNvSpPr txBox="1"/>
              <p:nvPr/>
            </p:nvSpPr>
            <p:spPr>
              <a:xfrm>
                <a:off x="5891990" y="1429892"/>
                <a:ext cx="82907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004</a:t>
                </a:r>
                <a:endParaRPr lang="ko-KR" altLang="en-US" sz="28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8B667F6-3FFE-4709-888C-A903CF29FE65}"/>
                </a:ext>
              </a:extLst>
            </p:cNvPr>
            <p:cNvSpPr txBox="1"/>
            <p:nvPr/>
          </p:nvSpPr>
          <p:spPr>
            <a:xfrm>
              <a:off x="1490239" y="305777"/>
              <a:ext cx="222528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2400" spc="300" dirty="0">
                  <a:latin typeface="SpoqaHanSans-Regular" panose="020B0500000000000000" pitchFamily="50" charset="-127"/>
                  <a:ea typeface="SpoqaHanSans-Regular" panose="020B0500000000000000" pitchFamily="50" charset="-127"/>
                </a:rPr>
                <a:t>제로페이 안내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4BD42BC-9036-459D-8711-9A3BC49EA59F}"/>
              </a:ext>
            </a:extLst>
          </p:cNvPr>
          <p:cNvSpPr/>
          <p:nvPr/>
        </p:nvSpPr>
        <p:spPr>
          <a:xfrm>
            <a:off x="665935" y="1310827"/>
            <a:ext cx="91419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제로페이 관련 공지사항</a:t>
            </a:r>
            <a:r>
              <a:rPr lang="en-US" altLang="ko-KR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, </a:t>
            </a:r>
            <a:r>
              <a:rPr lang="ko-KR" altLang="en-US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사용 방법</a:t>
            </a:r>
            <a:r>
              <a:rPr lang="en-US" altLang="ko-KR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, </a:t>
            </a:r>
            <a:r>
              <a:rPr lang="ko-KR" altLang="en-US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오류 신고 등의 유용한 정보 제공</a:t>
            </a:r>
            <a:endParaRPr lang="en-US" altLang="ko-KR" dirty="0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D472C32-F808-4737-99F6-D51131E0DC9F}"/>
              </a:ext>
            </a:extLst>
          </p:cNvPr>
          <p:cNvSpPr/>
          <p:nvPr/>
        </p:nvSpPr>
        <p:spPr>
          <a:xfrm>
            <a:off x="3823106" y="636488"/>
            <a:ext cx="55270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1971DD"/>
                </a:solidFill>
              </a:rPr>
              <a:t>일상 속의 제로페이를</a:t>
            </a:r>
            <a:r>
              <a:rPr lang="en-US" altLang="ko-KR" sz="1600" dirty="0">
                <a:solidFill>
                  <a:srgbClr val="1971DD"/>
                </a:solidFill>
              </a:rPr>
              <a:t> </a:t>
            </a:r>
            <a:r>
              <a:rPr lang="ko-KR" altLang="en-US" sz="1600" dirty="0">
                <a:solidFill>
                  <a:srgbClr val="1971DD"/>
                </a:solidFill>
              </a:rPr>
              <a:t>더욱 편리하게 쓰자</a:t>
            </a:r>
            <a:r>
              <a:rPr lang="en-US" altLang="ko-KR" sz="1600" dirty="0">
                <a:solidFill>
                  <a:srgbClr val="1971DD"/>
                </a:solidFill>
              </a:rPr>
              <a:t>!</a:t>
            </a:r>
            <a:endParaRPr lang="ko-KR" altLang="en-US" sz="1600" dirty="0">
              <a:solidFill>
                <a:srgbClr val="1971DD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FA8F8A-8F30-4930-93D3-E2FE0CD2BB5D}"/>
              </a:ext>
            </a:extLst>
          </p:cNvPr>
          <p:cNvSpPr txBox="1"/>
          <p:nvPr/>
        </p:nvSpPr>
        <p:spPr>
          <a:xfrm>
            <a:off x="665935" y="2036812"/>
            <a:ext cx="6012771" cy="2956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1971DD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방법</a:t>
            </a:r>
            <a:endParaRPr lang="en-US" altLang="ko-KR" dirty="0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공지사항</a:t>
            </a:r>
            <a:endParaRPr lang="en-US" altLang="ko-KR" dirty="0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제로페이 사용방법 선택 </a:t>
            </a:r>
            <a:r>
              <a:rPr lang="en-US" altLang="ko-KR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-&gt; </a:t>
            </a:r>
            <a:r>
              <a:rPr lang="ko-KR" altLang="en-US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유튜브 어플로 연결</a:t>
            </a:r>
            <a:endParaRPr lang="en-US" altLang="ko-KR" dirty="0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오류 신고 선택 </a:t>
            </a:r>
            <a:r>
              <a:rPr lang="en-US" altLang="ko-KR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-&gt; </a:t>
            </a:r>
            <a:r>
              <a:rPr lang="ko-KR" altLang="en-US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원하는 메일 어플 선택 </a:t>
            </a:r>
            <a:r>
              <a:rPr lang="en-US" altLang="ko-KR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-&gt; </a:t>
            </a:r>
            <a:r>
              <a:rPr lang="ko-KR" altLang="en-US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문의사항 작성해서 메일 전송</a:t>
            </a:r>
            <a:endParaRPr lang="en-US" altLang="ko-KR" dirty="0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페이스북</a:t>
            </a:r>
            <a:r>
              <a:rPr lang="en-US" altLang="ko-KR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, </a:t>
            </a:r>
            <a:r>
              <a:rPr lang="ko-KR" altLang="en-US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인스타그램 페이지 선택 </a:t>
            </a:r>
            <a:r>
              <a:rPr lang="en-US" altLang="ko-KR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-&gt; </a:t>
            </a:r>
            <a:r>
              <a:rPr lang="ko-KR" altLang="en-US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해당 어플 있으면 어플로 연결</a:t>
            </a:r>
            <a:r>
              <a:rPr lang="en-US" altLang="ko-KR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, </a:t>
            </a:r>
            <a:r>
              <a:rPr lang="ko-KR" altLang="en-US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없으면 웹 페이지로 연결</a:t>
            </a:r>
          </a:p>
        </p:txBody>
      </p:sp>
    </p:spTree>
    <p:extLst>
      <p:ext uri="{BB962C8B-B14F-4D97-AF65-F5344CB8AC3E}">
        <p14:creationId xmlns:p14="http://schemas.microsoft.com/office/powerpoint/2010/main" val="3013697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전자기기이(가) 표시된 사진&#10;&#10;자동 생성된 설명">
            <a:extLst>
              <a:ext uri="{FF2B5EF4-FFF2-40B4-BE49-F238E27FC236}">
                <a16:creationId xmlns:a16="http://schemas.microsoft.com/office/drawing/2014/main" id="{80C0FB4E-E6A1-4941-A9B4-80CEDD509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698" y="737140"/>
            <a:ext cx="2412000" cy="47153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그림 17" descr="스크린샷이(가) 표시된 사진&#10;&#10;자동 생성된 설명">
            <a:extLst>
              <a:ext uri="{FF2B5EF4-FFF2-40B4-BE49-F238E27FC236}">
                <a16:creationId xmlns:a16="http://schemas.microsoft.com/office/drawing/2014/main" id="{BB75A7C6-967E-406F-8346-5B16EFE4F7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623" y="737140"/>
            <a:ext cx="2411778" cy="47153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그림 18" descr="스크린샷이(가) 표시된 사진&#10;&#10;자동 생성된 설명">
            <a:extLst>
              <a:ext uri="{FF2B5EF4-FFF2-40B4-BE49-F238E27FC236}">
                <a16:creationId xmlns:a16="http://schemas.microsoft.com/office/drawing/2014/main" id="{12971E90-287F-45BA-945C-9AEDB64D16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02" y="737140"/>
            <a:ext cx="2412000" cy="47153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8559D474-759C-4862-8583-1CA99B0DF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3698" y="159571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563648536" descr="EMB00006cc8339e">
            <a:extLst>
              <a:ext uri="{FF2B5EF4-FFF2-40B4-BE49-F238E27FC236}">
                <a16:creationId xmlns:a16="http://schemas.microsoft.com/office/drawing/2014/main" id="{46215876-B0EB-4F18-8679-8C744B7DD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689" y="737140"/>
            <a:ext cx="2412000" cy="471534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0CAE04C-15C3-46BB-BAC6-A9D69A317F96}"/>
              </a:ext>
            </a:extLst>
          </p:cNvPr>
          <p:cNvSpPr/>
          <p:nvPr/>
        </p:nvSpPr>
        <p:spPr>
          <a:xfrm>
            <a:off x="1172807" y="5657015"/>
            <a:ext cx="813012" cy="46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solidFill>
                  <a:srgbClr val="1971DD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메뉴</a:t>
            </a:r>
            <a:endParaRPr lang="en-US" altLang="ko-KR" dirty="0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98645E8-7F0A-4C5B-BE26-01117A740E61}"/>
              </a:ext>
            </a:extLst>
          </p:cNvPr>
          <p:cNvSpPr/>
          <p:nvPr/>
        </p:nvSpPr>
        <p:spPr>
          <a:xfrm>
            <a:off x="4057111" y="5657013"/>
            <a:ext cx="1066801" cy="46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1971DD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공지사항</a:t>
            </a:r>
            <a:endParaRPr lang="en-US" altLang="ko-KR" dirty="0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DBF2765-8E80-4C6E-9351-7BDDB5113218}"/>
              </a:ext>
            </a:extLst>
          </p:cNvPr>
          <p:cNvSpPr/>
          <p:nvPr/>
        </p:nvSpPr>
        <p:spPr>
          <a:xfrm>
            <a:off x="6615053" y="5657013"/>
            <a:ext cx="2593602" cy="46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1971DD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제로페이 사용방법</a:t>
            </a:r>
            <a:endParaRPr lang="en-US" altLang="ko-KR" dirty="0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FC34B9-88E6-4842-BD0D-436CF1F6B243}"/>
              </a:ext>
            </a:extLst>
          </p:cNvPr>
          <p:cNvSpPr/>
          <p:nvPr/>
        </p:nvSpPr>
        <p:spPr>
          <a:xfrm>
            <a:off x="9983909" y="5657014"/>
            <a:ext cx="1344103" cy="46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solidFill>
                  <a:srgbClr val="1971DD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오류 신고</a:t>
            </a:r>
            <a:endParaRPr lang="en-US" altLang="ko-KR" dirty="0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7239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D3E5836-3A31-42FC-B68B-BD3C577439C5}"/>
              </a:ext>
            </a:extLst>
          </p:cNvPr>
          <p:cNvGrpSpPr/>
          <p:nvPr/>
        </p:nvGrpSpPr>
        <p:grpSpPr>
          <a:xfrm>
            <a:off x="2820032" y="2312946"/>
            <a:ext cx="6772204" cy="1661994"/>
            <a:chOff x="2811067" y="2187440"/>
            <a:chExt cx="6772204" cy="166199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D9747E-7924-4584-860A-6C9527C3F2AE}"/>
                </a:ext>
              </a:extLst>
            </p:cNvPr>
            <p:cNvSpPr txBox="1"/>
            <p:nvPr/>
          </p:nvSpPr>
          <p:spPr>
            <a:xfrm>
              <a:off x="2811067" y="2649105"/>
              <a:ext cx="677220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400" dirty="0"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오늘도</a:t>
              </a:r>
              <a:r>
                <a:rPr lang="ko-KR" altLang="en-US" sz="5400" dirty="0">
                  <a:solidFill>
                    <a:srgbClr val="1971DD"/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 </a:t>
              </a:r>
              <a:r>
                <a:rPr lang="en-US" altLang="ko-KR" sz="7200" dirty="0">
                  <a:solidFill>
                    <a:srgbClr val="1971DD"/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‘</a:t>
              </a:r>
              <a:r>
                <a:rPr lang="ko-KR" altLang="en-US" sz="7200" dirty="0">
                  <a:solidFill>
                    <a:srgbClr val="1971DD"/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제로</a:t>
              </a:r>
              <a:r>
                <a:rPr lang="en-US" altLang="ko-KR" sz="7200" dirty="0">
                  <a:solidFill>
                    <a:srgbClr val="1971DD"/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’</a:t>
              </a:r>
              <a:r>
                <a:rPr lang="ko-KR" altLang="en-US" sz="7200" dirty="0">
                  <a:solidFill>
                    <a:srgbClr val="1971DD"/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 </a:t>
              </a:r>
              <a:r>
                <a:rPr lang="ko-KR" altLang="en-US" sz="5400" dirty="0"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하세요</a:t>
              </a: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E080E68-C127-4957-943A-159FD12769A3}"/>
                </a:ext>
              </a:extLst>
            </p:cNvPr>
            <p:cNvSpPr/>
            <p:nvPr/>
          </p:nvSpPr>
          <p:spPr>
            <a:xfrm>
              <a:off x="2918644" y="2187440"/>
              <a:ext cx="2101857" cy="461665"/>
            </a:xfrm>
            <a:prstGeom prst="rect">
              <a:avLst/>
            </a:prstGeom>
            <a:solidFill>
              <a:srgbClr val="1971DD"/>
            </a:solidFill>
          </p:spPr>
          <p:txBody>
            <a:bodyPr wrap="none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숨은 혜택 찾고</a:t>
              </a:r>
              <a:r>
                <a:rPr lang="en-US" altLang="ko-KR" sz="2400" dirty="0">
                  <a:solidFill>
                    <a:schemeClr val="bg1"/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,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6835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342</Words>
  <Application>Microsoft Office PowerPoint</Application>
  <PresentationFormat>와이드스크린</PresentationFormat>
  <Paragraphs>65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SpoqaHanSans-Bold</vt:lpstr>
      <vt:lpstr>SpoqaHanSans-Regular</vt:lpstr>
      <vt:lpstr>나눔스퀘어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승연</dc:creator>
  <cp:lastModifiedBy>최 승연</cp:lastModifiedBy>
  <cp:revision>15</cp:revision>
  <dcterms:created xsi:type="dcterms:W3CDTF">2019-09-27T06:46:21Z</dcterms:created>
  <dcterms:modified xsi:type="dcterms:W3CDTF">2019-09-27T16:34:01Z</dcterms:modified>
</cp:coreProperties>
</file>