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yx" initials="g" lastIdx="1" clrIdx="0">
    <p:extLst>
      <p:ext uri="{19B8F6BF-5375-455C-9EA6-DF929625EA0E}">
        <p15:presenceInfo xmlns:p15="http://schemas.microsoft.com/office/powerpoint/2012/main" userId="gy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BC845-9561-D073-0CF1-2016D66E1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53A3C-3F26-4877-F297-94EE63268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03A75-FD74-8D8D-27E1-CE167F78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0E8075-5924-55EC-C426-3C9B3477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35161-6E6D-9E2D-DD54-59BFC8D9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4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E6AC2-150A-DD0F-6644-E01692362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44ACD2-8530-D70D-9388-F6E15FB7D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C6C8B-F3C2-20BB-C414-D631F978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3E36E8-D4FC-29BD-B688-12E27578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7B723-42BC-5E72-C284-296BD903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73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3632B0-DA64-140A-B4EE-F0B2005334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227C18-1B22-2E9B-CD53-7B9F019E5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F9ADA-7C57-BEC1-E6D1-9E7ABB7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B068C-72A1-A07C-1568-A0779E47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2FC444-EF7C-D9EC-F69A-3002350B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024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D8DD7-E803-612B-5366-5C53D21A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D7D34F-A1BC-B150-E15B-EB4FD3E23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CD285-3457-2BB5-7C13-216E6B24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B26DC-17B5-537B-EF04-D91DCA6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67F16B-5D77-104F-7E46-4ED2B485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31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B3B9C-1F27-717D-104C-B0C783CE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67B5EA-08EF-0451-DE36-64F8955D1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1A8AC7-971F-75D0-B7BB-28C6ADF8A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E9578-0855-235E-6C93-2F1FE581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3A7104-43D3-F719-21EA-710F0A4DB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227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A7852-87C1-4393-1B34-4A982543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404FF-409C-6469-B422-80D02DB90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9CC3AC-520A-86B3-F5BB-7A54C0E9E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AE6F22-8BFD-B990-2FB0-F7E02B783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D0C259-F151-5DED-7FAB-7EF9FB2E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24F5B-EEB4-DF4A-B3FC-1A0CB80E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0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E873-670E-5F68-1D88-F3077CFC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1D24DA-E6D0-8737-D0C1-496123BF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08DBF6-AC86-6F74-C73E-850E0A452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A533EC-BE9F-99AC-1EB5-67B86627D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83F5B7-5EE2-FE8B-F3F2-360B5F2FC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C78343-0518-4FD3-11DC-817148A8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3117DA-3664-0412-158F-B221BFF8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DAB9CB-0E42-9961-6B7B-7A4F6629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2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3C94A-96A5-270A-66DF-2B0A15C7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C16583-5E64-2357-AE92-63CEA63F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289374-C0C7-1E36-2FB3-0C084E630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507563-4F71-C2A0-6ACB-E3D7F61B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9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2C20E2-FD54-1250-4950-817D302E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E130793-26DA-3DAC-D11F-D36A4D57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7DB2A-1BBF-C0C1-5DAF-353147EF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272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7D2AD-7630-1CBC-554E-48073E62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1E134-E317-1556-B415-6FAC98B4F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9B87FC-73B4-D867-31A1-4A935FCB9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2A764-4556-6A21-8A5D-A35856B3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F95493-37BC-B66C-F867-F83BF388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6997E5-1FC2-63CB-B90A-ACA45A60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67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77A78-56F8-AAF3-1F99-D0F49740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FFBC7A-71C2-1C37-9383-1B215B297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9E087-B686-7128-FB9E-2B03F1503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901CAD-EBDD-77DE-24F3-DCA973A8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8C7351-1DEB-C751-FCF8-6203BE39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20431-A7C3-0734-3924-47426E465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0206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27272C-A78A-51BE-7F95-B70410C0D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C1789E-4E5B-4BDB-1A78-2992D8F7B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956C11-DC1E-9B23-4C12-A4189F3E5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3C8F4-28B4-4AB7-B05E-A0F8E3D1D508}" type="datetimeFigureOut">
              <a:rPr lang="zh-CN" altLang="en-US" smtClean="0"/>
              <a:t>2023/6/15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8CF1A-8E92-0A54-8FF7-F9233DBCC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C4505-3886-A9B7-B1A3-F9843C586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1467-4C24-47BC-9E9F-DFAB928B6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81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194A328-EEB0-1158-AF6A-D92C41615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58562"/>
              </p:ext>
            </p:extLst>
          </p:nvPr>
        </p:nvGraphicFramePr>
        <p:xfrm>
          <a:off x="2295362" y="97782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7116827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372291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60008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825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48150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22732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981817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433956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2638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86717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39597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041234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67932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28753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03621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15470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372914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93130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69351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401748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821418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8715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6153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89930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619770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467602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313775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58720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784890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0606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68597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134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93095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18460DB-7FD5-D5FB-38BE-9CDA32103EA1}"/>
              </a:ext>
            </a:extLst>
          </p:cNvPr>
          <p:cNvSpPr txBox="1"/>
          <p:nvPr/>
        </p:nvSpPr>
        <p:spPr>
          <a:xfrm>
            <a:off x="3586375" y="2482334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dirty="0"/>
          </a:p>
        </p:txBody>
      </p:sp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F5E9377E-2710-F315-E91A-0D847F30D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78223"/>
              </p:ext>
            </p:extLst>
          </p:nvPr>
        </p:nvGraphicFramePr>
        <p:xfrm>
          <a:off x="2295362" y="1830801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711682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72291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86717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39597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041234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67932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28753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03621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15470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372914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93130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69351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401748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821418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8715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6153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89930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619770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467602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313775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58720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784890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0606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68597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134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127+n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93095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66C3E63-D62C-76E1-873E-2B781193F71C}"/>
              </a:ext>
            </a:extLst>
          </p:cNvPr>
          <p:cNvCxnSpPr/>
          <p:nvPr/>
        </p:nvCxnSpPr>
        <p:spPr>
          <a:xfrm flipH="1">
            <a:off x="4561042" y="1348663"/>
            <a:ext cx="1280160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E117B5D-7E46-4F14-C4B2-554C1B23BA18}"/>
              </a:ext>
            </a:extLst>
          </p:cNvPr>
          <p:cNvCxnSpPr/>
          <p:nvPr/>
        </p:nvCxnSpPr>
        <p:spPr>
          <a:xfrm flipH="1">
            <a:off x="9143202" y="1347893"/>
            <a:ext cx="1280160" cy="482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表格 4">
            <a:extLst>
              <a:ext uri="{FF2B5EF4-FFF2-40B4-BE49-F238E27FC236}">
                <a16:creationId xmlns:a16="http://schemas.microsoft.com/office/drawing/2014/main" id="{CF92E028-8BF8-480F-CAAD-B69CA9030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082025"/>
              </p:ext>
            </p:extLst>
          </p:nvPr>
        </p:nvGraphicFramePr>
        <p:xfrm>
          <a:off x="2295362" y="301090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7116827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372291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8600085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51825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481502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3822732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4981817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433956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1926389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86717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39597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041234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67932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28753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03621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15470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372914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93130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69351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401748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821418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8715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6153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89930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619770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467602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313775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58720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784890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0606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68597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134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93095"/>
                  </a:ext>
                </a:extLst>
              </a:tr>
            </a:tbl>
          </a:graphicData>
        </a:graphic>
      </p:graphicFrame>
      <p:graphicFrame>
        <p:nvGraphicFramePr>
          <p:cNvPr id="12" name="表格 4">
            <a:extLst>
              <a:ext uri="{FF2B5EF4-FFF2-40B4-BE49-F238E27FC236}">
                <a16:creationId xmlns:a16="http://schemas.microsoft.com/office/drawing/2014/main" id="{BB7D4D3D-94C1-F5DF-4D35-8E847FA0ED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70905"/>
              </p:ext>
            </p:extLst>
          </p:nvPr>
        </p:nvGraphicFramePr>
        <p:xfrm>
          <a:off x="2295362" y="386388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7116827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372291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86717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3959706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0412345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1679328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287530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0362100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4154709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372914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8931302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5693518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401748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8214180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48715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261533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89930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619770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4676027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3137759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58720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7848909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606068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7685972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1346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127+n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3293095"/>
                  </a:ext>
                </a:extLst>
              </a:tr>
            </a:tbl>
          </a:graphicData>
        </a:graphic>
      </p:graphicFrame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73AA37-C472-5C21-F862-8983C4CBCF55}"/>
              </a:ext>
            </a:extLst>
          </p:cNvPr>
          <p:cNvCxnSpPr>
            <a:cxnSpLocks/>
          </p:cNvCxnSpPr>
          <p:nvPr/>
        </p:nvCxnSpPr>
        <p:spPr>
          <a:xfrm>
            <a:off x="3552345" y="3380234"/>
            <a:ext cx="1035843" cy="48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77F7602-5520-910C-41D3-718B1F51472A}"/>
              </a:ext>
            </a:extLst>
          </p:cNvPr>
          <p:cNvCxnSpPr>
            <a:cxnSpLocks/>
          </p:cNvCxnSpPr>
          <p:nvPr/>
        </p:nvCxnSpPr>
        <p:spPr>
          <a:xfrm>
            <a:off x="9414982" y="3379645"/>
            <a:ext cx="1008380" cy="480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82A8B7C3-A48B-C683-C40D-0857D5B2C081}"/>
              </a:ext>
            </a:extLst>
          </p:cNvPr>
          <p:cNvSpPr/>
          <p:nvPr/>
        </p:nvSpPr>
        <p:spPr>
          <a:xfrm>
            <a:off x="9414982" y="4577313"/>
            <a:ext cx="1008380" cy="477520"/>
          </a:xfrm>
          <a:prstGeom prst="wedgeRectCallout">
            <a:avLst>
              <a:gd name="adj1" fmla="val 33712"/>
              <a:gd name="adj2" fmla="val -11421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dirty="0">
                <a:solidFill>
                  <a:schemeClr val="tx1"/>
                </a:solidFill>
              </a:rPr>
              <a:t>此位是向偶数舍入的结果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6BA0D41-09D1-D8F0-B161-033CE30E58EA}"/>
              </a:ext>
            </a:extLst>
          </p:cNvPr>
          <p:cNvCxnSpPr/>
          <p:nvPr/>
        </p:nvCxnSpPr>
        <p:spPr>
          <a:xfrm>
            <a:off x="960592" y="2418166"/>
            <a:ext cx="976122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C13D30B-E478-158A-4A99-E6C4DCB7CC57}"/>
              </a:ext>
            </a:extLst>
          </p:cNvPr>
          <p:cNvSpPr txBox="1"/>
          <p:nvPr/>
        </p:nvSpPr>
        <p:spPr>
          <a:xfrm>
            <a:off x="1008951" y="964861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&lt;=(1&lt;&lt;23)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BAD7A7-7A03-3C7F-8457-0430A511BF5D}"/>
              </a:ext>
            </a:extLst>
          </p:cNvPr>
          <p:cNvSpPr txBox="1"/>
          <p:nvPr/>
        </p:nvSpPr>
        <p:spPr>
          <a:xfrm>
            <a:off x="1188152" y="3010313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&gt;(1&lt;&lt;23)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FF4726-2377-3241-B282-BC0578AFF768}"/>
              </a:ext>
            </a:extLst>
          </p:cNvPr>
          <p:cNvSpPr txBox="1"/>
          <p:nvPr/>
        </p:nvSpPr>
        <p:spPr>
          <a:xfrm>
            <a:off x="1543522" y="183003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浮点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AEDEDBF8-83AB-B5BD-BC5C-0AA2190FCC5F}"/>
              </a:ext>
            </a:extLst>
          </p:cNvPr>
          <p:cNvSpPr txBox="1"/>
          <p:nvPr/>
        </p:nvSpPr>
        <p:spPr>
          <a:xfrm>
            <a:off x="1543522" y="38601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浮点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741F2B-C612-81DD-220D-913AF6D662E4}"/>
                  </a:ext>
                </a:extLst>
              </p:cNvPr>
              <p:cNvSpPr txBox="1"/>
              <p:nvPr/>
            </p:nvSpPr>
            <p:spPr>
              <a:xfrm>
                <a:off x="1301732" y="4922330"/>
                <a:ext cx="22723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1.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m:rPr>
                          <m:nor/>
                        </m:rPr>
                        <a:rPr lang="en-US" altLang="zh-CN" sz="2800" b="1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m:rPr>
                          <m:nor/>
                        </m:rPr>
                        <a:rPr lang="zh-CN" altLang="en-US" sz="2800" b="1" dirty="0">
                          <a:solidFill>
                            <a:prstClr val="black"/>
                          </a:solidFill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D741F2B-C612-81DD-220D-913AF6D66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732" y="4922330"/>
                <a:ext cx="227235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18D528DF-E14B-03F6-DDB5-826555362E0E}"/>
              </a:ext>
            </a:extLst>
          </p:cNvPr>
          <p:cNvSpPr txBox="1"/>
          <p:nvPr/>
        </p:nvSpPr>
        <p:spPr>
          <a:xfrm>
            <a:off x="1301732" y="556997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 :+</a:t>
            </a:r>
            <a:r>
              <a:rPr lang="zh-CN" altLang="en-US" dirty="0"/>
              <a:t>或</a:t>
            </a:r>
            <a:r>
              <a:rPr lang="en-US" altLang="zh-CN" dirty="0"/>
              <a:t>-</a:t>
            </a:r>
          </a:p>
          <a:p>
            <a:r>
              <a:rPr lang="en-US" altLang="zh-CN" dirty="0"/>
              <a:t>b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：高位第一个</a:t>
            </a:r>
            <a:r>
              <a:rPr lang="en-US" altLang="zh-CN" dirty="0"/>
              <a:t>1</a:t>
            </a:r>
            <a:r>
              <a:rPr lang="zh-CN" altLang="en-US" dirty="0"/>
              <a:t>的位置</a:t>
            </a:r>
            <a:r>
              <a:rPr lang="en-US" altLang="zh-CN" dirty="0"/>
              <a:t>/</a:t>
            </a:r>
            <a:r>
              <a:rPr lang="zh-CN" altLang="en-US" dirty="0"/>
              <a:t>高位第一个</a:t>
            </a:r>
            <a:r>
              <a:rPr lang="en-US" altLang="zh-CN" dirty="0"/>
              <a:t>1</a:t>
            </a:r>
            <a:r>
              <a:rPr lang="zh-CN" altLang="en-US" dirty="0"/>
              <a:t>后的位数</a:t>
            </a:r>
            <a:endParaRPr lang="en-US" altLang="zh-CN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777D377-C166-09AF-6015-3111B4B24A22}"/>
              </a:ext>
            </a:extLst>
          </p:cNvPr>
          <p:cNvCxnSpPr>
            <a:cxnSpLocks/>
          </p:cNvCxnSpPr>
          <p:nvPr/>
        </p:nvCxnSpPr>
        <p:spPr>
          <a:xfrm flipV="1">
            <a:off x="5841202" y="778042"/>
            <a:ext cx="4582160" cy="23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98A07DC-89D1-DD7F-32C1-33464FE7AC5C}"/>
              </a:ext>
            </a:extLst>
          </p:cNvPr>
          <p:cNvCxnSpPr/>
          <p:nvPr/>
        </p:nvCxnSpPr>
        <p:spPr>
          <a:xfrm flipV="1">
            <a:off x="5843078" y="657726"/>
            <a:ext cx="0" cy="35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9434876-0ECB-EB2B-6D8A-F3FD8A1D1E24}"/>
              </a:ext>
            </a:extLst>
          </p:cNvPr>
          <p:cNvCxnSpPr/>
          <p:nvPr/>
        </p:nvCxnSpPr>
        <p:spPr>
          <a:xfrm flipV="1">
            <a:off x="10425238" y="624896"/>
            <a:ext cx="0" cy="35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C40B8B3-F4F0-ADE6-61D5-877ED559E22B}"/>
              </a:ext>
            </a:extLst>
          </p:cNvPr>
          <p:cNvSpPr txBox="1"/>
          <p:nvPr/>
        </p:nvSpPr>
        <p:spPr>
          <a:xfrm>
            <a:off x="7977568" y="44761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位</a:t>
            </a: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24ED4ECC-65DC-4EE4-E705-AD4D3AA4587C}"/>
              </a:ext>
            </a:extLst>
          </p:cNvPr>
          <p:cNvCxnSpPr>
            <a:cxnSpLocks/>
          </p:cNvCxnSpPr>
          <p:nvPr/>
        </p:nvCxnSpPr>
        <p:spPr>
          <a:xfrm flipV="1">
            <a:off x="3574085" y="2749407"/>
            <a:ext cx="6849277" cy="37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E9FF540-CD75-8596-46E3-FCC99CA8CFC1}"/>
              </a:ext>
            </a:extLst>
          </p:cNvPr>
          <p:cNvCxnSpPr>
            <a:cxnSpLocks/>
          </p:cNvCxnSpPr>
          <p:nvPr/>
        </p:nvCxnSpPr>
        <p:spPr>
          <a:xfrm flipV="1">
            <a:off x="10423362" y="2657386"/>
            <a:ext cx="0" cy="35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1E5483F-8CA0-B513-1463-C59ECEC99A7D}"/>
              </a:ext>
            </a:extLst>
          </p:cNvPr>
          <p:cNvCxnSpPr/>
          <p:nvPr/>
        </p:nvCxnSpPr>
        <p:spPr>
          <a:xfrm flipV="1">
            <a:off x="3574085" y="2657386"/>
            <a:ext cx="0" cy="352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66FDDC17-8A28-AE1E-3D38-DCE9834CF7E1}"/>
              </a:ext>
            </a:extLst>
          </p:cNvPr>
          <p:cNvSpPr txBox="1"/>
          <p:nvPr/>
        </p:nvSpPr>
        <p:spPr>
          <a:xfrm>
            <a:off x="6727656" y="247046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</a:t>
            </a:r>
            <a:r>
              <a:rPr lang="zh-CN" altLang="en-US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97431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5102EE1-3308-AC56-3A4E-15055A22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379508"/>
              </p:ext>
            </p:extLst>
          </p:nvPr>
        </p:nvGraphicFramePr>
        <p:xfrm>
          <a:off x="1953321" y="704019"/>
          <a:ext cx="5235072" cy="20570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0988">
                  <a:extLst>
                    <a:ext uri="{9D8B030D-6E8A-4147-A177-3AD203B41FA5}">
                      <a16:colId xmlns:a16="http://schemas.microsoft.com/office/drawing/2014/main" val="1272024334"/>
                    </a:ext>
                  </a:extLst>
                </a:gridCol>
                <a:gridCol w="2327225">
                  <a:extLst>
                    <a:ext uri="{9D8B030D-6E8A-4147-A177-3AD203B41FA5}">
                      <a16:colId xmlns:a16="http://schemas.microsoft.com/office/drawing/2014/main" val="478917124"/>
                    </a:ext>
                  </a:extLst>
                </a:gridCol>
                <a:gridCol w="1156859">
                  <a:extLst>
                    <a:ext uri="{9D8B030D-6E8A-4147-A177-3AD203B41FA5}">
                      <a16:colId xmlns:a16="http://schemas.microsoft.com/office/drawing/2014/main" val="379596512"/>
                    </a:ext>
                  </a:extLst>
                </a:gridCol>
              </a:tblGrid>
              <a:tr h="38842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2&lt;5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舍弃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21880"/>
                  </a:ext>
                </a:extLst>
              </a:tr>
              <a:tr h="38842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8&gt;5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进位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93279"/>
                  </a:ext>
                </a:extLst>
              </a:tr>
              <a:tr h="38842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5=5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看前一位的奇偶，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前面是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奇数，进位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0026"/>
                  </a:ext>
                </a:extLst>
              </a:tr>
              <a:tr h="388427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5=5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看前一位的奇偶，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前面是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偶数，舍弃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1.2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0490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9B087B6-CD00-5A31-ED59-9AE9A9EB5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002162"/>
              </p:ext>
            </p:extLst>
          </p:nvPr>
        </p:nvGraphicFramePr>
        <p:xfrm>
          <a:off x="1826514" y="3165942"/>
          <a:ext cx="5995762" cy="25368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7092">
                  <a:extLst>
                    <a:ext uri="{9D8B030D-6E8A-4147-A177-3AD203B41FA5}">
                      <a16:colId xmlns:a16="http://schemas.microsoft.com/office/drawing/2014/main" val="2904928023"/>
                    </a:ext>
                  </a:extLst>
                </a:gridCol>
                <a:gridCol w="1177092">
                  <a:extLst>
                    <a:ext uri="{9D8B030D-6E8A-4147-A177-3AD203B41FA5}">
                      <a16:colId xmlns:a16="http://schemas.microsoft.com/office/drawing/2014/main" val="1272024334"/>
                    </a:ext>
                  </a:extLst>
                </a:gridCol>
                <a:gridCol w="1243465">
                  <a:extLst>
                    <a:ext uri="{9D8B030D-6E8A-4147-A177-3AD203B41FA5}">
                      <a16:colId xmlns:a16="http://schemas.microsoft.com/office/drawing/2014/main" val="478917124"/>
                    </a:ext>
                  </a:extLst>
                </a:gridCol>
                <a:gridCol w="1233597">
                  <a:extLst>
                    <a:ext uri="{9D8B030D-6E8A-4147-A177-3AD203B41FA5}">
                      <a16:colId xmlns:a16="http://schemas.microsoft.com/office/drawing/2014/main" val="3770401256"/>
                    </a:ext>
                  </a:extLst>
                </a:gridCol>
                <a:gridCol w="1164516">
                  <a:extLst>
                    <a:ext uri="{9D8B030D-6E8A-4147-A177-3AD203B41FA5}">
                      <a16:colId xmlns:a16="http://schemas.microsoft.com/office/drawing/2014/main" val="379596512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原值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 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 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+   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zh-C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</a:p>
                    <a:p>
                      <a:r>
                        <a:rPr lang="en-US" altLang="zh-C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  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32188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舍弃半值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017602"/>
                  </a:ext>
                </a:extLst>
              </a:tr>
              <a:tr h="38842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计算值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001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altLang="zh-CN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000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93279"/>
                  </a:ext>
                </a:extLst>
              </a:tr>
              <a:tr h="388427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偶数舍入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70026"/>
                  </a:ext>
                </a:extLst>
              </a:tr>
              <a:tr h="388427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OK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0490"/>
                  </a:ext>
                </a:extLst>
              </a:tr>
              <a:tr h="512826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修正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——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101000-1</a:t>
                      </a:r>
                    </a:p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=100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111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944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54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240</Words>
  <Application>Microsoft Office PowerPoint</Application>
  <PresentationFormat>宽屏</PresentationFormat>
  <Paragraphs>150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gyx</dc:creator>
  <cp:lastModifiedBy>gyx</cp:lastModifiedBy>
  <cp:revision>4</cp:revision>
  <dcterms:created xsi:type="dcterms:W3CDTF">2023-06-15T06:45:36Z</dcterms:created>
  <dcterms:modified xsi:type="dcterms:W3CDTF">2023-06-15T13:54:09Z</dcterms:modified>
</cp:coreProperties>
</file>