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48B28-82EA-9B18-1F59-932AB7300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7D6F05-98D3-1D5C-9F8D-FC043BAEA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79529C-2DD3-B3CE-DD83-4BF5A219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080D-E0E3-433A-8EA6-87E6FC51DDD2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EC357B-BA14-5D54-EA71-564D9CAB6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6BE2A-8AAA-4765-725E-02C64A5D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C44E-E8BA-43B8-8FE1-D617DF94D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43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6E91A-28A7-4E27-20A0-27C00B2C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EAC859-670F-DDC4-34C7-1312CDC3F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D2FC76-D8F1-3320-7F03-DB47EDB0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080D-E0E3-433A-8EA6-87E6FC51DDD2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6C3D94-3B9C-30F3-43C0-4A2BA3B3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AFB67E-6C47-A1A0-3CB3-C87E2FF4D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C44E-E8BA-43B8-8FE1-D617DF94D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33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FE7CF9-60F3-837E-93CB-BE28B7B82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B53183-2C83-80F3-E62E-27B6F01B9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EA63F3-B9E3-39A2-0809-CBAFF4D1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080D-E0E3-433A-8EA6-87E6FC51DDD2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12FB1-0E5E-2398-8C0D-DC418218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B9B7E0-CDCD-6C4B-E660-FAAB84E0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C44E-E8BA-43B8-8FE1-D617DF94D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52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411E8-7CE7-214F-CBBA-592DF650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8B2D6-48CD-2FA9-4DFC-68351E2EC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578F80-AC9D-6DD8-846B-0A26E4FA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080D-E0E3-433A-8EA6-87E6FC51DDD2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8F648-F1E6-DFCE-CDCF-E32227C1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172A5C-C0D0-C885-5698-FC5274F9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C44E-E8BA-43B8-8FE1-D617DF94D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5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001C-4EA9-24BB-36FC-6030B584C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5C50AF-AB8F-F608-38DE-D4C952E19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D05BF-D75E-5117-9A1E-849DAE464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080D-E0E3-433A-8EA6-87E6FC51DDD2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9DA967-A6B6-D747-6C43-31AAEC8C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0A8F38-2D0A-D237-5BD6-85514DD9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C44E-E8BA-43B8-8FE1-D617DF94D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14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5F5A8-6EB6-4BC6-814B-E1104B5D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B22F6-2EF2-0A26-464F-E8418EE48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41585E-9C31-06D1-9B59-ABFC7C9AE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B2C9F9-ED3E-481A-6CAC-F77A0541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080D-E0E3-433A-8EA6-87E6FC51DDD2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40DDEF-0096-AF02-64D7-3790FB55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C01F4F-20AB-B832-3779-AA0D75E4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C44E-E8BA-43B8-8FE1-D617DF94D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73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67FEC-D3B9-CCEC-1028-750E5FA9C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6F8A17-0062-7F09-F9D5-16B1813B3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8229FE-859F-C1E8-E37E-54D551EDE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C1680A-C69D-C0D5-F253-E203E6298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53451F-5A06-7E99-FFDB-5E466FB23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1A16CF-B61A-094D-321D-4F3B4094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080D-E0E3-433A-8EA6-87E6FC51DDD2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885FDB-29D7-49BD-CB70-8BB09D9F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A43848-93BF-7729-EBBE-45966000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C44E-E8BA-43B8-8FE1-D617DF94D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95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E8902-6A7E-9169-3B51-5928DFDE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3C632B-EEF9-A05C-DFF5-B123A03CB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080D-E0E3-433A-8EA6-87E6FC51DDD2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F31371-16E8-4D6A-768E-12E83D36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53B3B4-FA28-3A8D-5E4D-658E6764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C44E-E8BA-43B8-8FE1-D617DF94D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85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A54419-32CF-0C2A-FBA1-D591F7A3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080D-E0E3-433A-8EA6-87E6FC51DDD2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2B49E1-B465-CCD6-B2DC-7385E48C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C8EC9-B7C7-DBE2-265C-A8674E72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C44E-E8BA-43B8-8FE1-D617DF94D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17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55E20-49AC-C3E6-8084-1EC65185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4ECD0E-AA7A-A502-2B8F-4FE098A4A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DE0C24-4D2F-C2D4-D473-14105D81D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742B16-44CD-1C02-2DD1-74B5320C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080D-E0E3-433A-8EA6-87E6FC51DDD2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39AB9B-BEF1-9435-4413-120E4CC1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1F94AF-E4DA-12AD-F611-BD43BD3E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C44E-E8BA-43B8-8FE1-D617DF94D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9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AB9DF-351C-0F8D-615B-C66B35200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B30C86-7870-CDA1-9C57-B8FAEB30A6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0EB8D6-31EA-77B6-74BB-F10E84E5A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3402A2-52BA-6D6A-90B0-3D9D435E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080D-E0E3-433A-8EA6-87E6FC51DDD2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BDE0FB-927E-3A1C-EDA3-E8E7EF59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1E65F1-FED9-9CD4-B276-3EEC3A85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1C44E-E8BA-43B8-8FE1-D617DF94D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9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C122A6-284A-2734-EA4D-BA049F162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E66538-F1CA-7CC8-2E25-7A3748E62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7B90A3-03AB-741A-4E82-B9D963E49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4080D-E0E3-433A-8EA6-87E6FC51DDD2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AC58C-105F-DEB8-F931-4D90455A5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98C4CE-8A47-35F1-49B5-274FB35AC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1C44E-E8BA-43B8-8FE1-D617DF94DE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64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8E6D796-BBCC-A472-1ED8-1010E3CC9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499767"/>
              </p:ext>
            </p:extLst>
          </p:nvPr>
        </p:nvGraphicFramePr>
        <p:xfrm>
          <a:off x="1391920" y="1983201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348773670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7586164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1370237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2840933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8478712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0517525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9409144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5205599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50863269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6078268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8132146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1678207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7708356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7928716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73635582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62930539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4388840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22270121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78561597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51637746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5644201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4992321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9203520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28134248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94002734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16166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8467612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4001732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64121432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5430546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55745424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64827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32215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8A25E5C-5768-40BD-39BF-F05D193D9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057043"/>
              </p:ext>
            </p:extLst>
          </p:nvPr>
        </p:nvGraphicFramePr>
        <p:xfrm>
          <a:off x="1391920" y="5451825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348773670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7586164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1370237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2840933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8478712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0517525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9409144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5205599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50863269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6078268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8132146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1678207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7708356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7928716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73635582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62930539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4388840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22270121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78561597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51637746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5644201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4992321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9203520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28134248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94002734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16166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8467612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4001732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64121432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5430546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55745424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64827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322157"/>
                  </a:ext>
                </a:extLst>
              </a:tr>
            </a:tbl>
          </a:graphicData>
        </a:graphic>
      </p:graphicFrame>
      <p:cxnSp>
        <p:nvCxnSpPr>
          <p:cNvPr id="8" name="直接箭头连接符 7" descr="df ">
            <a:extLst>
              <a:ext uri="{FF2B5EF4-FFF2-40B4-BE49-F238E27FC236}">
                <a16:creationId xmlns:a16="http://schemas.microsoft.com/office/drawing/2014/main" id="{A2218523-F317-6899-1AD0-5C919E7835DC}"/>
              </a:ext>
            </a:extLst>
          </p:cNvPr>
          <p:cNvCxnSpPr>
            <a:cxnSpLocks/>
          </p:cNvCxnSpPr>
          <p:nvPr/>
        </p:nvCxnSpPr>
        <p:spPr>
          <a:xfrm flipH="1">
            <a:off x="1906386" y="1837112"/>
            <a:ext cx="28069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7E0BD57-FFB3-C2B1-6186-A9C62CB41A18}"/>
              </a:ext>
            </a:extLst>
          </p:cNvPr>
          <p:cNvSpPr txBox="1"/>
          <p:nvPr/>
        </p:nvSpPr>
        <p:spPr>
          <a:xfrm>
            <a:off x="3154199" y="15408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0" name="标注: 线形 19">
            <a:extLst>
              <a:ext uri="{FF2B5EF4-FFF2-40B4-BE49-F238E27FC236}">
                <a16:creationId xmlns:a16="http://schemas.microsoft.com/office/drawing/2014/main" id="{30F22110-F030-0FA5-29AD-9DFE5E033786}"/>
              </a:ext>
            </a:extLst>
          </p:cNvPr>
          <p:cNvSpPr/>
          <p:nvPr/>
        </p:nvSpPr>
        <p:spPr>
          <a:xfrm>
            <a:off x="1783080" y="2615907"/>
            <a:ext cx="484632" cy="370840"/>
          </a:xfrm>
          <a:prstGeom prst="borderCallout1">
            <a:avLst>
              <a:gd name="adj1" fmla="val 3956"/>
              <a:gd name="adj2" fmla="val 53572"/>
              <a:gd name="adj3" fmla="val -69966"/>
              <a:gd name="adj4" fmla="val 473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29</a:t>
            </a:r>
            <a:endParaRPr lang="zh-CN" altLang="en-US" dirty="0"/>
          </a:p>
        </p:txBody>
      </p:sp>
      <p:sp>
        <p:nvSpPr>
          <p:cNvPr id="21" name="标注: 线形 20">
            <a:extLst>
              <a:ext uri="{FF2B5EF4-FFF2-40B4-BE49-F238E27FC236}">
                <a16:creationId xmlns:a16="http://schemas.microsoft.com/office/drawing/2014/main" id="{9D5A9BB4-8728-BB07-EF0F-90960A807970}"/>
              </a:ext>
            </a:extLst>
          </p:cNvPr>
          <p:cNvSpPr/>
          <p:nvPr/>
        </p:nvSpPr>
        <p:spPr>
          <a:xfrm>
            <a:off x="4404360" y="2600882"/>
            <a:ext cx="908304" cy="370840"/>
          </a:xfrm>
          <a:prstGeom prst="borderCallout1">
            <a:avLst>
              <a:gd name="adj1" fmla="val 1490"/>
              <a:gd name="adj2" fmla="val 47532"/>
              <a:gd name="adj3" fmla="val -65035"/>
              <a:gd name="adj4" fmla="val 483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29-n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5FE28B9-CC64-9418-4860-E0F335BA318C}"/>
              </a:ext>
            </a:extLst>
          </p:cNvPr>
          <p:cNvCxnSpPr>
            <a:cxnSpLocks/>
          </p:cNvCxnSpPr>
          <p:nvPr/>
        </p:nvCxnSpPr>
        <p:spPr>
          <a:xfrm flipH="1">
            <a:off x="1906386" y="5164689"/>
            <a:ext cx="128154" cy="280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8B14B5F-86C1-E47E-E579-98D4E2E66972}"/>
              </a:ext>
            </a:extLst>
          </p:cNvPr>
          <p:cNvSpPr txBox="1"/>
          <p:nvPr/>
        </p:nvSpPr>
        <p:spPr>
          <a:xfrm>
            <a:off x="380105" y="197849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</a:t>
            </a:r>
            <a:r>
              <a:rPr lang="zh-CN" altLang="en-US" dirty="0"/>
              <a:t>位为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3329887-4435-FC3B-6561-7C4330E8394B}"/>
              </a:ext>
            </a:extLst>
          </p:cNvPr>
          <p:cNvSpPr txBox="1"/>
          <p:nvPr/>
        </p:nvSpPr>
        <p:spPr>
          <a:xfrm>
            <a:off x="380105" y="544561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</a:t>
            </a:r>
            <a:r>
              <a:rPr lang="zh-CN" altLang="en-US" dirty="0"/>
              <a:t>位为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C622C69-007E-829B-80E6-F78311C8B9A5}"/>
              </a:ext>
            </a:extLst>
          </p:cNvPr>
          <p:cNvSpPr txBox="1"/>
          <p:nvPr/>
        </p:nvSpPr>
        <p:spPr>
          <a:xfrm>
            <a:off x="1736879" y="4896319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n==0</a:t>
            </a:r>
            <a:endParaRPr lang="zh-CN" altLang="en-US" dirty="0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5300E8DD-8B14-D11D-C48B-AED13F039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440322"/>
              </p:ext>
            </p:extLst>
          </p:nvPr>
        </p:nvGraphicFramePr>
        <p:xfrm>
          <a:off x="1391920" y="376180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348773670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7586164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1370237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2840933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8478712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0517525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9409144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5205599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50863269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6078268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8132146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1678207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7708356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7928716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73635582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62930539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4388840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22270121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78561597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51637746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5644201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4992321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9203520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28134248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94002734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16166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8467612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4001732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64121432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5430546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55745424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64827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322157"/>
                  </a:ext>
                </a:extLst>
              </a:tr>
            </a:tbl>
          </a:graphicData>
        </a:graphic>
      </p:graphicFrame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CFEB98E-FE38-AFC2-E0C6-25C0ADAF9FC2}"/>
              </a:ext>
            </a:extLst>
          </p:cNvPr>
          <p:cNvCxnSpPr>
            <a:cxnSpLocks/>
          </p:cNvCxnSpPr>
          <p:nvPr/>
        </p:nvCxnSpPr>
        <p:spPr>
          <a:xfrm flipH="1">
            <a:off x="1906386" y="3474672"/>
            <a:ext cx="128154" cy="280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D5FF16A5-EBAB-EA8D-20E5-EFFADBCC3202}"/>
              </a:ext>
            </a:extLst>
          </p:cNvPr>
          <p:cNvSpPr txBox="1"/>
          <p:nvPr/>
        </p:nvSpPr>
        <p:spPr>
          <a:xfrm>
            <a:off x="380105" y="375559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29</a:t>
            </a:r>
            <a:r>
              <a:rPr lang="zh-CN" altLang="en-US" dirty="0"/>
              <a:t>位为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3DFF0C3-EDD8-8852-D388-3C96E873A0A0}"/>
              </a:ext>
            </a:extLst>
          </p:cNvPr>
          <p:cNvSpPr txBox="1"/>
          <p:nvPr/>
        </p:nvSpPr>
        <p:spPr>
          <a:xfrm>
            <a:off x="1736879" y="320630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n==0</a:t>
            </a:r>
            <a:endParaRPr lang="zh-CN" altLang="en-US" dirty="0"/>
          </a:p>
        </p:txBody>
      </p:sp>
      <p:sp>
        <p:nvSpPr>
          <p:cNvPr id="35" name="标注: 线形 34">
            <a:extLst>
              <a:ext uri="{FF2B5EF4-FFF2-40B4-BE49-F238E27FC236}">
                <a16:creationId xmlns:a16="http://schemas.microsoft.com/office/drawing/2014/main" id="{C147BD9C-3A80-F5F9-1D21-7EFADD9E3AA4}"/>
              </a:ext>
            </a:extLst>
          </p:cNvPr>
          <p:cNvSpPr/>
          <p:nvPr/>
        </p:nvSpPr>
        <p:spPr>
          <a:xfrm>
            <a:off x="1664086" y="4360263"/>
            <a:ext cx="740908" cy="370840"/>
          </a:xfrm>
          <a:prstGeom prst="borderCallout1">
            <a:avLst>
              <a:gd name="adj1" fmla="val 3956"/>
              <a:gd name="adj2" fmla="val 53572"/>
              <a:gd name="adj3" fmla="val -69966"/>
              <a:gd name="adj4" fmla="val 473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29-0</a:t>
            </a:r>
            <a:endParaRPr lang="zh-CN" altLang="en-US" dirty="0"/>
          </a:p>
        </p:txBody>
      </p:sp>
      <p:sp>
        <p:nvSpPr>
          <p:cNvPr id="36" name="标注: 线形 35">
            <a:extLst>
              <a:ext uri="{FF2B5EF4-FFF2-40B4-BE49-F238E27FC236}">
                <a16:creationId xmlns:a16="http://schemas.microsoft.com/office/drawing/2014/main" id="{EC43477F-FCBE-85E8-9EFA-181D99F8FE47}"/>
              </a:ext>
            </a:extLst>
          </p:cNvPr>
          <p:cNvSpPr/>
          <p:nvPr/>
        </p:nvSpPr>
        <p:spPr>
          <a:xfrm>
            <a:off x="1094635" y="6055214"/>
            <a:ext cx="1383152" cy="370840"/>
          </a:xfrm>
          <a:prstGeom prst="borderCallout1">
            <a:avLst>
              <a:gd name="adj1" fmla="val 3956"/>
              <a:gd name="adj2" fmla="val 53572"/>
              <a:gd name="adj3" fmla="val -69966"/>
              <a:gd name="adj4" fmla="val 473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29-0+1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623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AF3F443D-6EE5-E2B7-36F3-DEF766852C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4684812"/>
                  </p:ext>
                </p:extLst>
              </p:nvPr>
            </p:nvGraphicFramePr>
            <p:xfrm>
              <a:off x="678176" y="1428789"/>
              <a:ext cx="4862575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72515">
                      <a:extLst>
                        <a:ext uri="{9D8B030D-6E8A-4147-A177-3AD203B41FA5}">
                          <a16:colId xmlns:a16="http://schemas.microsoft.com/office/drawing/2014/main" val="2169302639"/>
                        </a:ext>
                      </a:extLst>
                    </a:gridCol>
                    <a:gridCol w="972515">
                      <a:extLst>
                        <a:ext uri="{9D8B030D-6E8A-4147-A177-3AD203B41FA5}">
                          <a16:colId xmlns:a16="http://schemas.microsoft.com/office/drawing/2014/main" val="2850708128"/>
                        </a:ext>
                      </a:extLst>
                    </a:gridCol>
                    <a:gridCol w="972515">
                      <a:extLst>
                        <a:ext uri="{9D8B030D-6E8A-4147-A177-3AD203B41FA5}">
                          <a16:colId xmlns:a16="http://schemas.microsoft.com/office/drawing/2014/main" val="2273412385"/>
                        </a:ext>
                      </a:extLst>
                    </a:gridCol>
                    <a:gridCol w="972515">
                      <a:extLst>
                        <a:ext uri="{9D8B030D-6E8A-4147-A177-3AD203B41FA5}">
                          <a16:colId xmlns:a16="http://schemas.microsoft.com/office/drawing/2014/main" val="557629901"/>
                        </a:ext>
                      </a:extLst>
                    </a:gridCol>
                    <a:gridCol w="972515">
                      <a:extLst>
                        <a:ext uri="{9D8B030D-6E8A-4147-A177-3AD203B41FA5}">
                          <a16:colId xmlns:a16="http://schemas.microsoft.com/office/drawing/2014/main" val="23508042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75877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AF3F443D-6EE5-E2B7-36F3-DEF766852C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4684812"/>
                  </p:ext>
                </p:extLst>
              </p:nvPr>
            </p:nvGraphicFramePr>
            <p:xfrm>
              <a:off x="678176" y="1428789"/>
              <a:ext cx="4862575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72515">
                      <a:extLst>
                        <a:ext uri="{9D8B030D-6E8A-4147-A177-3AD203B41FA5}">
                          <a16:colId xmlns:a16="http://schemas.microsoft.com/office/drawing/2014/main" val="2169302639"/>
                        </a:ext>
                      </a:extLst>
                    </a:gridCol>
                    <a:gridCol w="972515">
                      <a:extLst>
                        <a:ext uri="{9D8B030D-6E8A-4147-A177-3AD203B41FA5}">
                          <a16:colId xmlns:a16="http://schemas.microsoft.com/office/drawing/2014/main" val="2850708128"/>
                        </a:ext>
                      </a:extLst>
                    </a:gridCol>
                    <a:gridCol w="972515">
                      <a:extLst>
                        <a:ext uri="{9D8B030D-6E8A-4147-A177-3AD203B41FA5}">
                          <a16:colId xmlns:a16="http://schemas.microsoft.com/office/drawing/2014/main" val="2273412385"/>
                        </a:ext>
                      </a:extLst>
                    </a:gridCol>
                    <a:gridCol w="972515">
                      <a:extLst>
                        <a:ext uri="{9D8B030D-6E8A-4147-A177-3AD203B41FA5}">
                          <a16:colId xmlns:a16="http://schemas.microsoft.com/office/drawing/2014/main" val="557629901"/>
                        </a:ext>
                      </a:extLst>
                    </a:gridCol>
                    <a:gridCol w="972515">
                      <a:extLst>
                        <a:ext uri="{9D8B030D-6E8A-4147-A177-3AD203B41FA5}">
                          <a16:colId xmlns:a16="http://schemas.microsoft.com/office/drawing/2014/main" val="23508042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25" t="-1613" r="-4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258" t="-1613" r="-302516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13" r="-20062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1887" t="-1613" r="-10188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99375" t="-1613" r="-1250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75877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A0F9DCE-0A0F-7A91-871D-48FAB7190154}"/>
                  </a:ext>
                </a:extLst>
              </p:cNvPr>
              <p:cNvSpPr txBox="1"/>
              <p:nvPr/>
            </p:nvSpPr>
            <p:spPr>
              <a:xfrm>
                <a:off x="5802295" y="1430297"/>
                <a:ext cx="54381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n=16*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/>
                  <a:t>+8*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+4*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+2*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A0F9DCE-0A0F-7A91-871D-48FAB7190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295" y="1430297"/>
                <a:ext cx="5438129" cy="369332"/>
              </a:xfrm>
              <a:prstGeom prst="rect">
                <a:avLst/>
              </a:prstGeom>
              <a:blipFill>
                <a:blip r:embed="rId3"/>
                <a:stretch>
                  <a:fillRect l="-33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50AC136-4C40-7557-89CD-2EA49BB9C3AE}"/>
                  </a:ext>
                </a:extLst>
              </p:cNvPr>
              <p:cNvSpPr txBox="1"/>
              <p:nvPr/>
            </p:nvSpPr>
            <p:spPr>
              <a:xfrm>
                <a:off x="768096" y="1841187"/>
                <a:ext cx="5034199" cy="1197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dirty="0" smtClean="0"/>
                          <m:t>16*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dirty="0"/>
                          <m:t>+8*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dirty="0"/>
                          <m:t>+4*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dirty="0"/>
                          <m:t>+2*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dirty="0"/>
                          <m:t>+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dirty="0" smtClean="0"/>
                          <m:t>16∗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dirty="0"/>
                          <m:t>8∗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dirty="0"/>
                          <m:t>4∗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/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dirty="0"/>
                          <m:t>2∗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=((((1&lt;&lt; 16*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/>
                  <a:t>)&lt;&lt; 8*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)&lt;&lt;4*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&lt;&lt; 2*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)&lt;&lt;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50AC136-4C40-7557-89CD-2EA49BB9C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" y="1841187"/>
                <a:ext cx="5034199" cy="1197507"/>
              </a:xfrm>
              <a:prstGeom prst="rect">
                <a:avLst/>
              </a:prstGeom>
              <a:blipFill>
                <a:blip r:embed="rId4"/>
                <a:stretch>
                  <a:fillRect l="-242" b="-11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表格 11">
                <a:extLst>
                  <a:ext uri="{FF2B5EF4-FFF2-40B4-BE49-F238E27FC236}">
                    <a16:creationId xmlns:a16="http://schemas.microsoft.com/office/drawing/2014/main" id="{0C7D9061-3282-E463-0BA8-59CAABD5D0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5393486"/>
                  </p:ext>
                </p:extLst>
              </p:nvPr>
            </p:nvGraphicFramePr>
            <p:xfrm>
              <a:off x="678176" y="3311467"/>
              <a:ext cx="10835648" cy="27623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8614">
                      <a:extLst>
                        <a:ext uri="{9D8B030D-6E8A-4147-A177-3AD203B41FA5}">
                          <a16:colId xmlns:a16="http://schemas.microsoft.com/office/drawing/2014/main" val="1294198524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1719083004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1633039729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2492123976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652542926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2504859056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1453278611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2621571670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1323216118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1318539084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3003377963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2167747429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1684946293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2233130436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680252602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2638733678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4064200688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3950235140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47566436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3767953142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2345295913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3514869248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2118892502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1958514033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2794399963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2535411948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3413661667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2009648686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3555970318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1695419132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2440859187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8183864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100" dirty="0"/>
                            <a:t>31</a:t>
                          </a:r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100" dirty="0"/>
                            <a:t>28</a:t>
                          </a:r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100" dirty="0"/>
                            <a:t>24</a:t>
                          </a:r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100" dirty="0"/>
                            <a:t>20</a:t>
                          </a:r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100" dirty="0"/>
                            <a:t>16</a:t>
                          </a:r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100" dirty="0"/>
                            <a:t>12</a:t>
                          </a:r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100" dirty="0"/>
                            <a:t>8</a:t>
                          </a:r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100" dirty="0"/>
                            <a:t>4</a:t>
                          </a:r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100" dirty="0"/>
                            <a:t>0</a:t>
                          </a:r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5083708"/>
                      </a:ext>
                    </a:extLst>
                  </a:tr>
                  <a:tr h="370840">
                    <a:tc gridSpan="16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=1</a:t>
                          </a:r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16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=0</a:t>
                          </a:r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972769"/>
                      </a:ext>
                    </a:extLst>
                  </a:tr>
                  <a:tr h="370840">
                    <a:tc gridSpan="8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=1</a:t>
                          </a:r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8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=0</a:t>
                          </a:r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8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=1</a:t>
                          </a:r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8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=0</a:t>
                          </a:r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4083921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=1</a:t>
                          </a:r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=0</a:t>
                          </a:r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=1</a:t>
                          </a:r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=0</a:t>
                          </a:r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=1</a:t>
                          </a:r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=0</a:t>
                          </a:r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=1</a:t>
                          </a:r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=0</a:t>
                          </a:r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2612061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dirty="0"/>
                            <a:t>=1</a:t>
                          </a:r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dirty="0"/>
                            <a:t>=0</a:t>
                          </a:r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dirty="0"/>
                            <a:t>=1</a:t>
                          </a:r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dirty="0"/>
                            <a:t>=0</a:t>
                          </a:r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dirty="0"/>
                            <a:t>=1</a:t>
                          </a:r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dirty="0"/>
                            <a:t>=0</a:t>
                          </a:r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dirty="0"/>
                            <a:t>=1</a:t>
                          </a:r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dirty="0"/>
                            <a:t>=0</a:t>
                          </a:r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dirty="0"/>
                            <a:t>=1</a:t>
                          </a:r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dirty="0"/>
                            <a:t>=0</a:t>
                          </a:r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dirty="0"/>
                            <a:t>=1</a:t>
                          </a:r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dirty="0"/>
                            <a:t>=0</a:t>
                          </a:r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dirty="0"/>
                            <a:t>=1</a:t>
                          </a:r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dirty="0"/>
                            <a:t>=0</a:t>
                          </a:r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dirty="0"/>
                            <a:t>=1</a:t>
                          </a:r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dirty="0"/>
                            <a:t>=0</a:t>
                          </a:r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8568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=0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98685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表格 11">
                <a:extLst>
                  <a:ext uri="{FF2B5EF4-FFF2-40B4-BE49-F238E27FC236}">
                    <a16:creationId xmlns:a16="http://schemas.microsoft.com/office/drawing/2014/main" id="{0C7D9061-3282-E463-0BA8-59CAABD5D0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5393486"/>
                  </p:ext>
                </p:extLst>
              </p:nvPr>
            </p:nvGraphicFramePr>
            <p:xfrm>
              <a:off x="678176" y="3311467"/>
              <a:ext cx="10835648" cy="276231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8614">
                      <a:extLst>
                        <a:ext uri="{9D8B030D-6E8A-4147-A177-3AD203B41FA5}">
                          <a16:colId xmlns:a16="http://schemas.microsoft.com/office/drawing/2014/main" val="1294198524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1719083004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1633039729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2492123976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652542926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2504859056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1453278611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2621571670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1323216118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1318539084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3003377963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2167747429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1684946293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2233130436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680252602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2638733678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4064200688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3950235140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47566436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3767953142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2345295913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3514869248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2118892502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1958514033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2794399963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2535411948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3413661667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2009648686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3555970318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1695419132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2440859187"/>
                        </a:ext>
                      </a:extLst>
                    </a:gridCol>
                    <a:gridCol w="338614">
                      <a:extLst>
                        <a:ext uri="{9D8B030D-6E8A-4147-A177-3AD203B41FA5}">
                          <a16:colId xmlns:a16="http://schemas.microsoft.com/office/drawing/2014/main" val="8183864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100" dirty="0"/>
                            <a:t>31</a:t>
                          </a:r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100" dirty="0"/>
                            <a:t>28</a:t>
                          </a:r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100" dirty="0"/>
                            <a:t>24</a:t>
                          </a:r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100" dirty="0"/>
                            <a:t>20</a:t>
                          </a:r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100" dirty="0"/>
                            <a:t>16</a:t>
                          </a:r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100" dirty="0"/>
                            <a:t>12</a:t>
                          </a:r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100" dirty="0"/>
                            <a:t>8</a:t>
                          </a:r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100" dirty="0"/>
                            <a:t>4</a:t>
                          </a:r>
                          <a:endParaRPr lang="zh-CN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100" dirty="0"/>
                            <a:t>0</a:t>
                          </a:r>
                          <a:endParaRPr lang="zh-CN" alt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5083708"/>
                      </a:ext>
                    </a:extLst>
                  </a:tr>
                  <a:tr h="370840">
                    <a:tc gridSpan="16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2" t="-101639" r="-100225" b="-5688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16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0112" t="-101639" r="-225" b="-5688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7972769"/>
                      </a:ext>
                    </a:extLst>
                  </a:tr>
                  <a:tr h="370840">
                    <a:tc gridSpan="8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25" t="-201639" r="-300000" b="-4688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8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0450" t="-201639" r="-200676" b="-4688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8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201639" r="-100225" b="-4688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8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0676" t="-201639" r="-450" b="-4688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4083921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50" t="-301639" r="-701802" b="-3688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301639" r="-598655" b="-3688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901" t="-301639" r="-501351" b="-3688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0901" t="-301639" r="-401351" b="-3688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00901" t="-301639" r="-301351" b="-3688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98655" t="-301639" r="-200000" b="-3688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601351" t="-301639" r="-100901" b="-3688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701351" t="-301639" r="-901" b="-3688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2612061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901" t="-401639" r="-1503604" b="-2688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0901" t="-401639" r="-1403604" b="-2688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901" t="-401639" r="-1303604" b="-2688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98214" t="-401639" r="-1191964" b="-2688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01802" t="-401639" r="-1102703" b="-2688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501802" t="-401639" r="-1002703" b="-2688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601802" t="-401639" r="-902703" b="-2688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701802" t="-401639" r="-802703" b="-2688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801802" t="-401639" r="-702703" b="-2688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901802" t="-401639" r="-602703" b="-2688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01802" t="-401639" r="-502703" b="-2688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91964" t="-401639" r="-398214" b="-2688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202703" t="-401639" r="-301802" b="-2688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302703" t="-401639" r="-201802" b="-2688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402703" t="-401639" r="-101802" b="-2688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502703" t="-401639" r="-1802" b="-2688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8568652"/>
                      </a:ext>
                    </a:extLst>
                  </a:tr>
                  <a:tr h="9081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786" t="-205369" r="-3078571" b="-100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3636" t="-205369" r="-3034545" b="-100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205369" r="-2880357" b="-100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5455" t="-205369" r="-2832727" b="-100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98214" t="-205369" r="-2682143" b="-100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507273" t="-205369" r="-2630909" b="-100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596429" t="-205369" r="-2483929" b="-100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696429" t="-205369" r="-2383929" b="-100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810909" t="-205369" r="-2327273" b="-100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894643" t="-205369" r="-2185714" b="-100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12727" t="-205369" r="-2125455" b="-100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92857" t="-205369" r="-1987500" b="-100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214545" t="-205369" r="-1923636" b="-100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291071" t="-205369" r="-1789286" b="-100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416364" t="-205369" r="-1721818" b="-100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489286" t="-205369" r="-1591071" b="-100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589286" t="-205369" r="-1491071" b="-100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720000" t="-205369" r="-1418182" b="-100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787500" t="-205369" r="-1292857" b="-100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921818" t="-205369" r="-1216364" b="-100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985714" t="-205369" r="-1094643" b="-100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123636" t="-205369" r="-1014545" b="-100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183929" t="-205369" r="-896429" b="-100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283929" t="-205369" r="-796429" b="-100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427273" t="-205369" r="-710909" b="-100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482143" t="-205369" r="-598214" b="-100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629091" t="-205369" r="-509091" b="-100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680357" t="-205369" r="-400000" b="-100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830909" t="-205369" r="-307273" b="-100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878571" t="-205369" r="-201786" b="-100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32727" t="-205369" r="-105455" b="-100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76786" t="-205369" r="-3571" b="-100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98685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30F1509-6B72-FA96-FF48-69DD57969079}"/>
                  </a:ext>
                </a:extLst>
              </p:cNvPr>
              <p:cNvSpPr txBox="1"/>
              <p:nvPr/>
            </p:nvSpPr>
            <p:spPr>
              <a:xfrm>
                <a:off x="545330" y="740900"/>
                <a:ext cx="512826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n (0&lt;=n&lt;=30)</a:t>
                </a:r>
                <a:r>
                  <a:rPr lang="zh-CN" altLang="en-US" dirty="0"/>
                  <a:t>    </a:t>
                </a:r>
                <a:endParaRPr lang="en-US" altLang="zh-CN" dirty="0"/>
              </a:p>
              <a:p>
                <a:r>
                  <a:rPr lang="zh-CN" altLang="en-US" dirty="0"/>
                  <a:t>二进制表示如下，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或者</a:t>
                </a:r>
                <a:r>
                  <a:rPr lang="en-US" altLang="zh-CN" dirty="0"/>
                  <a:t>1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30F1509-6B72-FA96-FF48-69DD57969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30" y="740900"/>
                <a:ext cx="5128265" cy="923330"/>
              </a:xfrm>
              <a:prstGeom prst="rect">
                <a:avLst/>
              </a:prstGeom>
              <a:blipFill>
                <a:blip r:embed="rId6"/>
                <a:stretch>
                  <a:fillRect l="-950" t="-3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590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407</Words>
  <Application>Microsoft Office PowerPoint</Application>
  <PresentationFormat>宽屏</PresentationFormat>
  <Paragraphs>189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gyx</dc:creator>
  <cp:lastModifiedBy>gyx</cp:lastModifiedBy>
  <cp:revision>1</cp:revision>
  <dcterms:created xsi:type="dcterms:W3CDTF">2023-06-15T10:16:12Z</dcterms:created>
  <dcterms:modified xsi:type="dcterms:W3CDTF">2023-06-15T14:58:37Z</dcterms:modified>
</cp:coreProperties>
</file>