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6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C5382-B840-47D3-BA53-7615CB7A6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4B5792-D5BB-FE8E-86F5-0F51AE8CD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2231A-ECC7-3B52-CAB2-15CA9011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7E71-58C2-4B25-8CB0-0B321C3E5BDC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EA2A8-F46B-75AE-2249-63FF14A5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86366-B1AD-8745-DDE5-47115E6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AF8-2AE6-4265-AB38-00C1488BF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51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4585C-DFC3-DC0A-6C83-818D1702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AF3C89-216E-63A3-CA1D-D5EEB1F75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4FCD7-29F2-23D0-F41E-0586906A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7E71-58C2-4B25-8CB0-0B321C3E5BDC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582B3-97D6-3B2B-6F8D-1DEC5744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EB7B9-9475-8A34-77FF-0779B230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AF8-2AE6-4265-AB38-00C1488BF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12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D3D063-C931-F85A-E030-BFD2256EA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BF92FD-E8D6-ED00-3B91-967258BFE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81568-9208-82D5-1F58-C7DD6FD0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7E71-58C2-4B25-8CB0-0B321C3E5BDC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E1E1B-254C-4362-0651-9E5029F9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1EF8F-3034-8B7C-2CE9-3F50243D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AF8-2AE6-4265-AB38-00C1488BF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30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88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8ADA7-46D2-3F79-5143-D71D4721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D6253-F642-A4C8-D859-BE9CDA377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26839-BB7F-7C77-5A2A-3D30519D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7E71-58C2-4B25-8CB0-0B321C3E5BDC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9B1CC-C196-BD4B-2E74-51234C81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5BEBC-9194-B833-87F9-99E9D8D0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AF8-2AE6-4265-AB38-00C1488BF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1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C72F3-3D15-A946-0206-3BBB6A83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4C0D2-C9A0-18CF-E8CC-920278CB1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349B0B-B655-D87B-521F-7308C855D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4DD946-781B-E776-C57E-8C374B10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7E71-58C2-4B25-8CB0-0B321C3E5BDC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0D14E7-2C8E-D75D-40A4-9D05FDDF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DCD0E5-EC63-D97E-8DA2-6ACCB305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AF8-2AE6-4265-AB38-00C1488BF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86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22414-CB0B-7B3D-03EC-CD9C00C92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D242F-91B0-E0DD-38E5-1D589353D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F2F791-7BE1-403D-173D-7FC3C2FEE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3DE900-E2C9-2EBA-9C69-8F969D26A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FF1AC6-7339-6C64-8D73-BBA024F8C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A470A2-828B-620B-FA43-2F279E0FD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7E71-58C2-4B25-8CB0-0B321C3E5BDC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69F700-AF5A-A164-4FD0-8C2DEF4E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0E3DBC-897E-7E9B-BB47-2517BA34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AF8-2AE6-4265-AB38-00C1488BF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81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C9AE3-3307-8B96-5E40-BF84ACFF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05E2FA-372B-4F39-DF1F-2BA827E8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7E71-58C2-4B25-8CB0-0B321C3E5BDC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C0AD68-6EA5-1BF8-FFE8-6CA237102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EC8725-2189-56BA-3C07-7C4D74FC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AF8-2AE6-4265-AB38-00C1488BF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2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B54430-0FF5-F940-F6E9-1EC0C30C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7E71-58C2-4B25-8CB0-0B321C3E5BDC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37C31A-4F59-59EF-C86C-56185300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F7070F-C5AD-FA74-E564-29788F57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AF8-2AE6-4265-AB38-00C1488BF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21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44D65-713D-FC01-3C3F-69033BB19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0A273F-A2D4-9A9D-325B-E4EE8C4AC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5BA995-4F16-2AC4-F212-4815719A2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6EAAA2-28D5-7C95-172B-3EFB472C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7E71-58C2-4B25-8CB0-0B321C3E5BDC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71E6B1-93DD-38C8-C956-4007EE31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F998F-BE5F-E108-3C24-3190A068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AF8-2AE6-4265-AB38-00C1488BF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59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15C41-C7DA-E101-F25A-F56782DD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F0C919-163A-1B70-DD3E-67E3B8819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2912B5-9023-C065-AB50-2D0239C1B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73C35-D1AF-12C1-CC8C-7220D00E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7E71-58C2-4B25-8CB0-0B321C3E5BDC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FC30E9-7168-0A13-C8F2-7A774D3C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C74ECF-43A6-3750-936F-CAD71014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AF8-2AE6-4265-AB38-00C1488BF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82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0CD524-233F-EFAD-D474-354FD14A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49DAC1-4EAD-3274-9C10-02D00E4AE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4A951-0453-7E98-C4BD-9DC7CD470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77E71-58C2-4B25-8CB0-0B321C3E5BDC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A9A88-4241-7D94-D156-79A9EE19B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C78DB-9D65-4674-0DEA-49DFA9B2D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B2AF8-2AE6-4265-AB38-00C1488BF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51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CD4EEF-B86E-2D32-6793-C4B1E2A1FE5F}"/>
              </a:ext>
            </a:extLst>
          </p:cNvPr>
          <p:cNvSpPr txBox="1"/>
          <p:nvPr/>
        </p:nvSpPr>
        <p:spPr>
          <a:xfrm>
            <a:off x="3918857" y="2087251"/>
            <a:ext cx="4354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下面的表达式的结果：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EBBD80-E1BB-5061-DDBE-6AE2BBFB536A}"/>
              </a:ext>
            </a:extLst>
          </p:cNvPr>
          <p:cNvSpPr txBox="1"/>
          <p:nvPr/>
        </p:nvSpPr>
        <p:spPr>
          <a:xfrm>
            <a:off x="3918857" y="2921168"/>
            <a:ext cx="43542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rgbClr val="FFFF00"/>
                </a:solidFill>
                <a:latin typeface="Consolas" panose="020B0609020204030204" pitchFamily="49" charset="0"/>
              </a:rPr>
              <a:t>1&lt;&lt;2+3&lt;&lt;4</a:t>
            </a:r>
            <a:endParaRPr lang="zh-CN" altLang="en-US" sz="60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024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653F13-8821-EFF8-CFB8-73E96692A332}"/>
              </a:ext>
            </a:extLst>
          </p:cNvPr>
          <p:cNvSpPr txBox="1"/>
          <p:nvPr/>
        </p:nvSpPr>
        <p:spPr>
          <a:xfrm>
            <a:off x="1319212" y="1690062"/>
            <a:ext cx="955357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rgbClr val="FFFF00"/>
                </a:solidFill>
                <a:latin typeface="Consolas" panose="020B0609020204030204" pitchFamily="49" charset="0"/>
              </a:rPr>
              <a:t>	float a =3.14+1e20-1e20;</a:t>
            </a:r>
          </a:p>
          <a:p>
            <a:r>
              <a:rPr lang="en-US" altLang="zh-CN" sz="4400" dirty="0">
                <a:solidFill>
                  <a:srgbClr val="FFFF00"/>
                </a:solidFill>
                <a:latin typeface="Consolas" panose="020B0609020204030204" pitchFamily="49" charset="0"/>
              </a:rPr>
              <a:t>	float b = 3.14+(1e20-1e20);</a:t>
            </a:r>
          </a:p>
          <a:p>
            <a:endParaRPr lang="en-US" altLang="zh-CN" sz="4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altLang="zh-CN" sz="4400" dirty="0">
                <a:solidFill>
                  <a:srgbClr val="FFFF00"/>
                </a:solidFill>
                <a:latin typeface="Consolas" panose="020B0609020204030204" pitchFamily="49" charset="0"/>
              </a:rPr>
              <a:t>	a</a:t>
            </a:r>
            <a:r>
              <a:rPr lang="zh-CN" altLang="en-US" sz="4400" dirty="0">
                <a:solidFill>
                  <a:srgbClr val="FFFF0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4400" dirty="0">
                <a:solidFill>
                  <a:srgbClr val="FFFF00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4400" dirty="0">
                <a:solidFill>
                  <a:srgbClr val="FFFF00"/>
                </a:solidFill>
                <a:latin typeface="Consolas" panose="020B0609020204030204" pitchFamily="49" charset="0"/>
              </a:rPr>
              <a:t>是多少？</a:t>
            </a:r>
            <a:endParaRPr lang="en-US" altLang="zh-CN" sz="4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altLang="zh-CN" sz="4400" dirty="0">
                <a:solidFill>
                  <a:srgbClr val="FFFF00"/>
                </a:solidFill>
                <a:latin typeface="Consolas" panose="020B0609020204030204" pitchFamily="49" charset="0"/>
              </a:rPr>
              <a:t>	</a:t>
            </a:r>
            <a:endParaRPr lang="en-US" altLang="zh-CN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5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4E3055-6514-778D-C8B4-D889CDD822E8}"/>
              </a:ext>
            </a:extLst>
          </p:cNvPr>
          <p:cNvSpPr txBox="1"/>
          <p:nvPr/>
        </p:nvSpPr>
        <p:spPr>
          <a:xfrm>
            <a:off x="1620825" y="1813173"/>
            <a:ext cx="895035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dirty="0">
                <a:solidFill>
                  <a:srgbClr val="FFFF00"/>
                </a:solidFill>
              </a:rPr>
              <a:t>答案：</a:t>
            </a:r>
            <a:r>
              <a:rPr lang="en-US" altLang="zh-CN" sz="6000" dirty="0">
                <a:solidFill>
                  <a:srgbClr val="FFFF00"/>
                </a:solidFill>
              </a:rPr>
              <a:t>a=0  b=3.14</a:t>
            </a:r>
          </a:p>
          <a:p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浮点数的运算会有舍入问题，</a:t>
            </a:r>
            <a:r>
              <a:rPr lang="en-US" altLang="zh-CN" sz="3600" dirty="0">
                <a:solidFill>
                  <a:schemeClr val="bg1"/>
                </a:solidFill>
              </a:rPr>
              <a:t>3.14</a:t>
            </a:r>
            <a:r>
              <a:rPr lang="zh-CN" altLang="en-US" sz="3600" dirty="0">
                <a:solidFill>
                  <a:schemeClr val="bg1"/>
                </a:solidFill>
              </a:rPr>
              <a:t>相对于</a:t>
            </a:r>
            <a:r>
              <a:rPr lang="en-US" altLang="zh-CN" sz="3600" dirty="0">
                <a:solidFill>
                  <a:schemeClr val="bg1"/>
                </a:solidFill>
              </a:rPr>
              <a:t>1e20</a:t>
            </a:r>
            <a:r>
              <a:rPr lang="zh-CN" altLang="en-US" sz="3600" dirty="0">
                <a:solidFill>
                  <a:schemeClr val="bg1"/>
                </a:solidFill>
              </a:rPr>
              <a:t>太小，他俩相加的结果由于舍入还是</a:t>
            </a:r>
            <a:r>
              <a:rPr lang="en-US" altLang="zh-CN" sz="3600" dirty="0">
                <a:solidFill>
                  <a:schemeClr val="bg1"/>
                </a:solidFill>
              </a:rPr>
              <a:t>1e20</a:t>
            </a:r>
            <a:r>
              <a:rPr lang="zh-CN" altLang="en-US" sz="3600" dirty="0">
                <a:solidFill>
                  <a:schemeClr val="bg1"/>
                </a:solidFill>
              </a:rPr>
              <a:t>。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96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383B2F-7BB6-AD36-44FD-F5095D242CA3}"/>
              </a:ext>
            </a:extLst>
          </p:cNvPr>
          <p:cNvSpPr txBox="1"/>
          <p:nvPr/>
        </p:nvSpPr>
        <p:spPr>
          <a:xfrm>
            <a:off x="2330687" y="1397168"/>
            <a:ext cx="779188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dirty="0">
                <a:solidFill>
                  <a:srgbClr val="FFFF00"/>
                </a:solidFill>
              </a:rPr>
              <a:t>答案：</a:t>
            </a:r>
            <a:r>
              <a:rPr lang="en-US" altLang="zh-CN" sz="6000" dirty="0">
                <a:solidFill>
                  <a:srgbClr val="FFFF00"/>
                </a:solidFill>
              </a:rPr>
              <a:t>32</a:t>
            </a:r>
          </a:p>
          <a:p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en-US" altLang="zh-CN" sz="3600" dirty="0">
                <a:solidFill>
                  <a:schemeClr val="bg1"/>
                </a:solidFill>
              </a:rPr>
              <a:t>+</a:t>
            </a:r>
            <a:r>
              <a:rPr lang="zh-CN" altLang="en-US" sz="3600" dirty="0">
                <a:solidFill>
                  <a:schemeClr val="bg1"/>
                </a:solidFill>
              </a:rPr>
              <a:t>的优先级高于</a:t>
            </a:r>
            <a:r>
              <a:rPr lang="en-US" altLang="zh-CN" sz="3600" dirty="0">
                <a:solidFill>
                  <a:schemeClr val="bg1"/>
                </a:solidFill>
              </a:rPr>
              <a:t>&lt;&lt;</a:t>
            </a:r>
            <a:r>
              <a:rPr lang="zh-CN" altLang="en-US" sz="3600" dirty="0">
                <a:solidFill>
                  <a:schemeClr val="bg1"/>
                </a:solidFill>
              </a:rPr>
              <a:t>，所以</a:t>
            </a:r>
            <a:r>
              <a:rPr lang="en-US" altLang="zh-CN" sz="3600" dirty="0">
                <a:solidFill>
                  <a:schemeClr val="bg1"/>
                </a:solidFill>
              </a:rPr>
              <a:t>1&lt;&lt;2+1&lt;&lt;2</a:t>
            </a:r>
            <a:r>
              <a:rPr lang="zh-CN" altLang="en-US" sz="3600" dirty="0">
                <a:solidFill>
                  <a:schemeClr val="bg1"/>
                </a:solidFill>
              </a:rPr>
              <a:t>等价于</a:t>
            </a:r>
            <a:r>
              <a:rPr lang="en-US" altLang="zh-CN" sz="3600" dirty="0">
                <a:solidFill>
                  <a:schemeClr val="bg1"/>
                </a:solidFill>
              </a:rPr>
              <a:t>(1&lt;&lt;(2+1))&lt;&lt;2</a:t>
            </a:r>
            <a:r>
              <a:rPr lang="zh-CN" altLang="en-US" sz="3600" dirty="0">
                <a:solidFill>
                  <a:schemeClr val="bg1"/>
                </a:solidFill>
              </a:rPr>
              <a:t>。这是编程常犯的错误，而且不容易发现。建议这种情况加括号显示表示计算顺序。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53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EA50DAD-31C3-CE9D-689F-92E4814CB3F7}"/>
              </a:ext>
            </a:extLst>
          </p:cNvPr>
          <p:cNvSpPr txBox="1"/>
          <p:nvPr/>
        </p:nvSpPr>
        <p:spPr>
          <a:xfrm>
            <a:off x="337600" y="1806959"/>
            <a:ext cx="1219199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rgbClr val="FFFF00"/>
                </a:solidFill>
              </a:rPr>
              <a:t>	</a:t>
            </a:r>
            <a:r>
              <a:rPr lang="en-US" altLang="zh-CN" sz="4400" dirty="0">
                <a:solidFill>
                  <a:srgbClr val="FFFF00"/>
                </a:solidFill>
                <a:latin typeface="Consolas" panose="020B0609020204030204" pitchFamily="49" charset="0"/>
              </a:rPr>
              <a:t>uint8_t </a:t>
            </a:r>
            <a:r>
              <a:rPr lang="en-US" altLang="zh-CN" sz="4400" dirty="0" err="1">
                <a:solidFill>
                  <a:srgbClr val="FFFF00"/>
                </a:solidFill>
                <a:latin typeface="Consolas" panose="020B0609020204030204" pitchFamily="49" charset="0"/>
              </a:rPr>
              <a:t>ux</a:t>
            </a:r>
            <a:r>
              <a:rPr lang="en-US" altLang="zh-CN" sz="4400" dirty="0">
                <a:solidFill>
                  <a:srgbClr val="FFFF00"/>
                </a:solidFill>
                <a:latin typeface="Consolas" panose="020B0609020204030204" pitchFamily="49" charset="0"/>
              </a:rPr>
              <a:t> = 100,uy=157,sum,sub;</a:t>
            </a:r>
          </a:p>
          <a:p>
            <a:r>
              <a:rPr lang="en-US" altLang="zh-CN" sz="4400" dirty="0">
                <a:solidFill>
                  <a:srgbClr val="FFFF00"/>
                </a:solidFill>
                <a:latin typeface="Consolas" panose="020B0609020204030204" pitchFamily="49" charset="0"/>
              </a:rPr>
              <a:t>	sum = </a:t>
            </a:r>
            <a:r>
              <a:rPr lang="en-US" altLang="zh-CN" sz="4400" dirty="0" err="1">
                <a:solidFill>
                  <a:srgbClr val="FFFF00"/>
                </a:solidFill>
                <a:latin typeface="Consolas" panose="020B0609020204030204" pitchFamily="49" charset="0"/>
              </a:rPr>
              <a:t>ux+uy</a:t>
            </a:r>
            <a:r>
              <a:rPr lang="en-US" altLang="zh-CN" sz="44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4400" dirty="0">
                <a:solidFill>
                  <a:srgbClr val="FFFF00"/>
                </a:solidFill>
                <a:latin typeface="Consolas" panose="020B0609020204030204" pitchFamily="49" charset="0"/>
              </a:rPr>
              <a:t>	sub = </a:t>
            </a:r>
            <a:r>
              <a:rPr lang="en-US" altLang="zh-CN" sz="4400" dirty="0" err="1">
                <a:solidFill>
                  <a:srgbClr val="FFFF00"/>
                </a:solidFill>
                <a:latin typeface="Consolas" panose="020B0609020204030204" pitchFamily="49" charset="0"/>
              </a:rPr>
              <a:t>ux-uy</a:t>
            </a:r>
            <a:r>
              <a:rPr lang="en-US" altLang="zh-CN" sz="44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4400" dirty="0">
                <a:solidFill>
                  <a:srgbClr val="FFFF00"/>
                </a:solidFill>
              </a:rPr>
              <a:t>	</a:t>
            </a:r>
            <a:r>
              <a:rPr lang="zh-CN" altLang="en-US" sz="4400" dirty="0">
                <a:solidFill>
                  <a:srgbClr val="FFFF00"/>
                </a:solidFill>
              </a:rPr>
              <a:t>最终</a:t>
            </a:r>
            <a:r>
              <a:rPr lang="en-US" altLang="zh-CN" sz="4400" dirty="0">
                <a:solidFill>
                  <a:srgbClr val="FFFF00"/>
                </a:solidFill>
              </a:rPr>
              <a:t>sum</a:t>
            </a:r>
            <a:r>
              <a:rPr lang="zh-CN" altLang="en-US" sz="4400" dirty="0">
                <a:solidFill>
                  <a:srgbClr val="FFFF00"/>
                </a:solidFill>
              </a:rPr>
              <a:t>和</a:t>
            </a:r>
            <a:r>
              <a:rPr lang="en-US" altLang="zh-CN" sz="4400" dirty="0">
                <a:solidFill>
                  <a:srgbClr val="FFFF00"/>
                </a:solidFill>
              </a:rPr>
              <a:t>sub</a:t>
            </a:r>
            <a:r>
              <a:rPr lang="zh-CN" altLang="en-US" sz="4400" dirty="0">
                <a:solidFill>
                  <a:srgbClr val="FFFF00"/>
                </a:solidFill>
              </a:rPr>
              <a:t>分别为多少？</a:t>
            </a:r>
            <a:endParaRPr lang="en-US" altLang="zh-CN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04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383B2F-7BB6-AD36-44FD-F5095D242CA3}"/>
                  </a:ext>
                </a:extLst>
              </p:cNvPr>
              <p:cNvSpPr txBox="1"/>
              <p:nvPr/>
            </p:nvSpPr>
            <p:spPr>
              <a:xfrm>
                <a:off x="1950261" y="982176"/>
                <a:ext cx="8950350" cy="4339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6000" dirty="0">
                    <a:solidFill>
                      <a:srgbClr val="FFFF00"/>
                    </a:solidFill>
                  </a:rPr>
                  <a:t>答案：</a:t>
                </a:r>
                <a:r>
                  <a:rPr lang="en-US" altLang="zh-CN" sz="6000" dirty="0">
                    <a:solidFill>
                      <a:srgbClr val="FFFF00"/>
                    </a:solidFill>
                  </a:rPr>
                  <a:t>sum = 1,sub=199</a:t>
                </a:r>
              </a:p>
              <a:p>
                <a:endParaRPr lang="en-US" altLang="zh-CN" sz="3600" dirty="0">
                  <a:solidFill>
                    <a:schemeClr val="bg1"/>
                  </a:solidFill>
                </a:endParaRPr>
              </a:p>
              <a:p>
                <a:r>
                  <a:rPr lang="zh-CN" altLang="en-US" sz="3600" dirty="0">
                    <a:solidFill>
                      <a:schemeClr val="bg1"/>
                    </a:solidFill>
                  </a:rPr>
                  <a:t>无符号</a:t>
                </a:r>
                <a:r>
                  <a:rPr lang="en-US" altLang="zh-CN" sz="3600" dirty="0">
                    <a:solidFill>
                      <a:schemeClr val="bg1"/>
                    </a:solidFill>
                  </a:rPr>
                  <a:t>8</a:t>
                </a:r>
                <a:r>
                  <a:rPr lang="zh-CN" altLang="en-US" sz="3600" dirty="0">
                    <a:solidFill>
                      <a:schemeClr val="bg1"/>
                    </a:solidFill>
                  </a:rPr>
                  <a:t>位的范围是</a:t>
                </a:r>
                <a:r>
                  <a:rPr lang="en-US" altLang="zh-CN" sz="3600" dirty="0">
                    <a:solidFill>
                      <a:schemeClr val="bg1"/>
                    </a:solidFill>
                  </a:rPr>
                  <a:t>0~255</a:t>
                </a:r>
                <a:r>
                  <a:rPr lang="zh-CN" altLang="en-US" sz="3600" dirty="0">
                    <a:solidFill>
                      <a:schemeClr val="bg1"/>
                    </a:solidFill>
                  </a:rPr>
                  <a:t>，</a:t>
                </a:r>
                <a:r>
                  <a:rPr lang="en-US" altLang="zh-CN" sz="3600" dirty="0">
                    <a:solidFill>
                      <a:schemeClr val="bg1"/>
                    </a:solidFill>
                  </a:rPr>
                  <a:t>100+157=257</a:t>
                </a:r>
                <a:r>
                  <a:rPr lang="zh-CN" altLang="en-US" sz="3600" dirty="0">
                    <a:solidFill>
                      <a:schemeClr val="bg1"/>
                    </a:solidFill>
                  </a:rPr>
                  <a:t>，发生了溢出，结果要减去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CN" sz="3600" dirty="0">
                    <a:solidFill>
                      <a:schemeClr val="bg1"/>
                    </a:solidFill>
                  </a:rPr>
                  <a:t>=256</a:t>
                </a:r>
                <a:r>
                  <a:rPr lang="zh-CN" altLang="en-US" sz="3600" dirty="0">
                    <a:solidFill>
                      <a:schemeClr val="bg1"/>
                    </a:solidFill>
                  </a:rPr>
                  <a:t>。</a:t>
                </a:r>
                <a:endParaRPr lang="en-US" altLang="zh-CN" sz="3600" dirty="0">
                  <a:solidFill>
                    <a:schemeClr val="bg1"/>
                  </a:solidFill>
                </a:endParaRPr>
              </a:p>
              <a:p>
                <a:r>
                  <a:rPr lang="en-US" altLang="zh-CN" sz="3600" dirty="0">
                    <a:solidFill>
                      <a:schemeClr val="bg1"/>
                    </a:solidFill>
                  </a:rPr>
                  <a:t>100-157</a:t>
                </a:r>
                <a:r>
                  <a:rPr lang="zh-CN" altLang="en-US" sz="3600" dirty="0">
                    <a:solidFill>
                      <a:schemeClr val="bg1"/>
                    </a:solidFill>
                  </a:rPr>
                  <a:t>可以看成</a:t>
                </a:r>
                <a:r>
                  <a:rPr lang="en-US" altLang="zh-CN" sz="3600" dirty="0">
                    <a:solidFill>
                      <a:schemeClr val="bg1"/>
                    </a:solidFill>
                  </a:rPr>
                  <a:t>100+(-157)</a:t>
                </a:r>
                <a:r>
                  <a:rPr lang="zh-CN" altLang="en-US" sz="3600" dirty="0">
                    <a:solidFill>
                      <a:schemeClr val="bg1"/>
                    </a:solidFill>
                  </a:rPr>
                  <a:t>，每个无符号数都有自己的逆元，</a:t>
                </a:r>
                <a:r>
                  <a:rPr lang="en-US" altLang="zh-CN" sz="3600" dirty="0">
                    <a:solidFill>
                      <a:schemeClr val="bg1"/>
                    </a:solidFill>
                  </a:rPr>
                  <a:t>157</a:t>
                </a:r>
                <a:r>
                  <a:rPr lang="zh-CN" altLang="en-US" sz="3600" dirty="0">
                    <a:solidFill>
                      <a:schemeClr val="bg1"/>
                    </a:solidFill>
                  </a:rPr>
                  <a:t>的逆元</a:t>
                </a:r>
                <a:r>
                  <a:rPr lang="en-US" altLang="zh-CN" sz="3600" dirty="0">
                    <a:solidFill>
                      <a:schemeClr val="bg1"/>
                    </a:solidFill>
                  </a:rPr>
                  <a:t>(-157)</a:t>
                </a:r>
                <a:r>
                  <a:rPr lang="zh-CN" altLang="en-US" sz="3600" dirty="0">
                    <a:solidFill>
                      <a:schemeClr val="bg1"/>
                    </a:solidFill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3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600" dirty="0">
                    <a:solidFill>
                      <a:schemeClr val="bg1"/>
                    </a:solidFill>
                  </a:rPr>
                  <a:t>-157=99</a:t>
                </a:r>
                <a:r>
                  <a:rPr lang="zh-CN" altLang="en-US" sz="3600" dirty="0">
                    <a:solidFill>
                      <a:schemeClr val="bg1"/>
                    </a:solidFill>
                  </a:rPr>
                  <a:t>，所以变成了</a:t>
                </a:r>
                <a:r>
                  <a:rPr lang="en-US" altLang="zh-CN" sz="3600" dirty="0">
                    <a:solidFill>
                      <a:schemeClr val="bg1"/>
                    </a:solidFill>
                  </a:rPr>
                  <a:t>100+99=99</a:t>
                </a:r>
                <a:r>
                  <a:rPr lang="zh-CN" altLang="en-US" sz="3600" dirty="0">
                    <a:solidFill>
                      <a:schemeClr val="bg1"/>
                    </a:solidFill>
                  </a:rPr>
                  <a:t>。</a:t>
                </a:r>
                <a:endParaRPr lang="en-US" altLang="zh-CN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383B2F-7BB6-AD36-44FD-F5095D242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61" y="982176"/>
                <a:ext cx="8950350" cy="4339650"/>
              </a:xfrm>
              <a:prstGeom prst="rect">
                <a:avLst/>
              </a:prstGeom>
              <a:blipFill>
                <a:blip r:embed="rId2"/>
                <a:stretch>
                  <a:fillRect l="-4155" t="-4213" r="-3134" b="-4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38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5F06D4-759F-D7FB-1C13-DDABA380B18C}"/>
              </a:ext>
            </a:extLst>
          </p:cNvPr>
          <p:cNvSpPr txBox="1"/>
          <p:nvPr/>
        </p:nvSpPr>
        <p:spPr>
          <a:xfrm>
            <a:off x="200025" y="660529"/>
            <a:ext cx="1162049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rgbClr val="FFFF00"/>
                </a:solidFill>
              </a:rPr>
              <a:t>	</a:t>
            </a:r>
            <a:r>
              <a:rPr lang="en-US" altLang="zh-CN" sz="4400" dirty="0">
                <a:solidFill>
                  <a:srgbClr val="FFFF00"/>
                </a:solidFill>
                <a:latin typeface="Consolas" panose="020B0609020204030204" pitchFamily="49" charset="0"/>
              </a:rPr>
              <a:t>uint8_t max(uint8_t x ,uint8_t y){</a:t>
            </a:r>
          </a:p>
          <a:p>
            <a:r>
              <a:rPr lang="en-US" altLang="zh-CN" sz="4400" dirty="0">
                <a:solidFill>
                  <a:srgbClr val="FFFF00"/>
                </a:solidFill>
                <a:latin typeface="Consolas" panose="020B0609020204030204" pitchFamily="49" charset="0"/>
              </a:rPr>
              <a:t>		if(x – y &gt; 0)</a:t>
            </a:r>
          </a:p>
          <a:p>
            <a:r>
              <a:rPr lang="en-US" altLang="zh-CN" sz="4400" dirty="0">
                <a:solidFill>
                  <a:srgbClr val="FFFF00"/>
                </a:solidFill>
                <a:latin typeface="Consolas" panose="020B0609020204030204" pitchFamily="49" charset="0"/>
              </a:rPr>
              <a:t>			return x;</a:t>
            </a:r>
          </a:p>
          <a:p>
            <a:r>
              <a:rPr lang="en-US" altLang="zh-CN" sz="4400" dirty="0">
                <a:solidFill>
                  <a:srgbClr val="FFFF00"/>
                </a:solidFill>
                <a:latin typeface="Consolas" panose="020B0609020204030204" pitchFamily="49" charset="0"/>
              </a:rPr>
              <a:t>		else</a:t>
            </a:r>
          </a:p>
          <a:p>
            <a:r>
              <a:rPr lang="en-US" altLang="zh-CN" sz="4400" dirty="0">
                <a:solidFill>
                  <a:srgbClr val="FFFF00"/>
                </a:solidFill>
                <a:latin typeface="Consolas" panose="020B0609020204030204" pitchFamily="49" charset="0"/>
              </a:rPr>
              <a:t>			return y;</a:t>
            </a:r>
          </a:p>
          <a:p>
            <a:r>
              <a:rPr lang="en-US" altLang="zh-CN" sz="4400" dirty="0">
                <a:solidFill>
                  <a:srgbClr val="FFFF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4400" dirty="0">
                <a:solidFill>
                  <a:srgbClr val="FFFF00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4400" dirty="0">
                <a:solidFill>
                  <a:srgbClr val="FFFF00"/>
                </a:solidFill>
                <a:latin typeface="Consolas" panose="020B0609020204030204" pitchFamily="49" charset="0"/>
              </a:rPr>
              <a:t>有啥问题</a:t>
            </a:r>
            <a:r>
              <a:rPr lang="zh-CN" altLang="en-US" sz="4400" dirty="0">
                <a:solidFill>
                  <a:srgbClr val="FFFF00"/>
                </a:solidFill>
              </a:rPr>
              <a:t>？</a:t>
            </a:r>
            <a:endParaRPr lang="en-US" altLang="zh-CN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9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FF0C92-7E9D-7BF2-91A4-08A7649A1108}"/>
              </a:ext>
            </a:extLst>
          </p:cNvPr>
          <p:cNvSpPr txBox="1"/>
          <p:nvPr/>
        </p:nvSpPr>
        <p:spPr>
          <a:xfrm>
            <a:off x="337600" y="1806959"/>
            <a:ext cx="1219199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rgbClr val="FFFF00"/>
                </a:solidFill>
              </a:rPr>
              <a:t>	</a:t>
            </a:r>
            <a:r>
              <a:rPr lang="en-US" altLang="zh-CN" sz="4400" dirty="0">
                <a:solidFill>
                  <a:srgbClr val="FFFF00"/>
                </a:solidFill>
                <a:latin typeface="Consolas" panose="020B0609020204030204" pitchFamily="49" charset="0"/>
              </a:rPr>
              <a:t>int8_t x = 100,y=28,z=-128;</a:t>
            </a:r>
          </a:p>
          <a:p>
            <a:r>
              <a:rPr lang="en-US" altLang="zh-CN" sz="4400" dirty="0">
                <a:solidFill>
                  <a:srgbClr val="FFFF00"/>
                </a:solidFill>
                <a:latin typeface="Consolas" panose="020B0609020204030204" pitchFamily="49" charset="0"/>
              </a:rPr>
              <a:t>	int8_t </a:t>
            </a:r>
            <a:r>
              <a:rPr lang="en-US" altLang="zh-CN" sz="4400" dirty="0" err="1">
                <a:solidFill>
                  <a:srgbClr val="FFFF00"/>
                </a:solidFill>
                <a:latin typeface="Consolas" panose="020B0609020204030204" pitchFamily="49" charset="0"/>
              </a:rPr>
              <a:t>sum,sub</a:t>
            </a:r>
            <a:r>
              <a:rPr lang="en-US" altLang="zh-CN" sz="44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4400" dirty="0">
                <a:solidFill>
                  <a:srgbClr val="FFFF00"/>
                </a:solidFill>
                <a:latin typeface="Consolas" panose="020B0609020204030204" pitchFamily="49" charset="0"/>
              </a:rPr>
              <a:t>	sum = </a:t>
            </a:r>
            <a:r>
              <a:rPr lang="en-US" altLang="zh-CN" sz="4400" dirty="0" err="1">
                <a:solidFill>
                  <a:srgbClr val="FFFF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44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4400" dirty="0">
                <a:solidFill>
                  <a:srgbClr val="FFFF00"/>
                </a:solidFill>
                <a:latin typeface="Consolas" panose="020B0609020204030204" pitchFamily="49" charset="0"/>
              </a:rPr>
              <a:t>	sub = z-x;</a:t>
            </a:r>
          </a:p>
          <a:p>
            <a:r>
              <a:rPr lang="en-US" altLang="zh-CN" sz="4400" dirty="0">
                <a:solidFill>
                  <a:srgbClr val="FFFF00"/>
                </a:solidFill>
              </a:rPr>
              <a:t>	</a:t>
            </a:r>
            <a:r>
              <a:rPr lang="zh-CN" altLang="en-US" sz="4400" dirty="0">
                <a:solidFill>
                  <a:srgbClr val="FFFF00"/>
                </a:solidFill>
              </a:rPr>
              <a:t>最终</a:t>
            </a:r>
            <a:r>
              <a:rPr lang="en-US" altLang="zh-CN" sz="4400" dirty="0">
                <a:solidFill>
                  <a:srgbClr val="FFFF00"/>
                </a:solidFill>
              </a:rPr>
              <a:t>sum</a:t>
            </a:r>
            <a:r>
              <a:rPr lang="zh-CN" altLang="en-US" sz="4400" dirty="0">
                <a:solidFill>
                  <a:srgbClr val="FFFF00"/>
                </a:solidFill>
              </a:rPr>
              <a:t>和</a:t>
            </a:r>
            <a:r>
              <a:rPr lang="en-US" altLang="zh-CN" sz="4400" dirty="0">
                <a:solidFill>
                  <a:srgbClr val="FFFF00"/>
                </a:solidFill>
              </a:rPr>
              <a:t>sub</a:t>
            </a:r>
            <a:r>
              <a:rPr lang="zh-CN" altLang="en-US" sz="4400" dirty="0">
                <a:solidFill>
                  <a:srgbClr val="FFFF00"/>
                </a:solidFill>
              </a:rPr>
              <a:t>分别为多少？</a:t>
            </a:r>
            <a:r>
              <a:rPr lang="en-US" altLang="zh-CN" sz="4400" dirty="0">
                <a:solidFill>
                  <a:srgbClr val="FFFF00"/>
                </a:solidFill>
              </a:rPr>
              <a:t>-z</a:t>
            </a:r>
            <a:r>
              <a:rPr lang="zh-CN" altLang="en-US" sz="4400" dirty="0">
                <a:solidFill>
                  <a:srgbClr val="FFFF00"/>
                </a:solidFill>
              </a:rPr>
              <a:t>是多少呢？</a:t>
            </a:r>
            <a:endParaRPr lang="en-US" altLang="zh-CN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8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9B3F5AD-5EAE-1E5B-6483-AEF551FAD275}"/>
                  </a:ext>
                </a:extLst>
              </p:cNvPr>
              <p:cNvSpPr txBox="1"/>
              <p:nvPr/>
            </p:nvSpPr>
            <p:spPr>
              <a:xfrm>
                <a:off x="617621" y="982176"/>
                <a:ext cx="10282990" cy="5201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4400" dirty="0">
                    <a:solidFill>
                      <a:srgbClr val="FFFF00"/>
                    </a:solidFill>
                  </a:rPr>
                  <a:t>答案：</a:t>
                </a:r>
                <a:r>
                  <a:rPr lang="en-US" altLang="zh-CN" sz="4400" dirty="0">
                    <a:solidFill>
                      <a:srgbClr val="FFFF00"/>
                    </a:solidFill>
                  </a:rPr>
                  <a:t>sum = -128</a:t>
                </a:r>
                <a:r>
                  <a:rPr lang="zh-CN" altLang="en-US" sz="4400" dirty="0">
                    <a:solidFill>
                      <a:srgbClr val="FFFF00"/>
                    </a:solidFill>
                  </a:rPr>
                  <a:t>，</a:t>
                </a:r>
                <a:r>
                  <a:rPr lang="en-US" altLang="zh-CN" sz="4400" dirty="0">
                    <a:solidFill>
                      <a:srgbClr val="FFFF00"/>
                    </a:solidFill>
                  </a:rPr>
                  <a:t>sub=28</a:t>
                </a:r>
                <a:r>
                  <a:rPr lang="zh-CN" altLang="en-US" sz="4400" dirty="0">
                    <a:solidFill>
                      <a:srgbClr val="FFFF00"/>
                    </a:solidFill>
                  </a:rPr>
                  <a:t>，</a:t>
                </a:r>
                <a:r>
                  <a:rPr lang="en-US" altLang="zh-CN" sz="4400" dirty="0">
                    <a:solidFill>
                      <a:srgbClr val="FFFF00"/>
                    </a:solidFill>
                  </a:rPr>
                  <a:t>-z=-128</a:t>
                </a:r>
              </a:p>
              <a:p>
                <a:endParaRPr lang="en-US" altLang="zh-CN" sz="3600" dirty="0">
                  <a:solidFill>
                    <a:schemeClr val="bg1"/>
                  </a:solidFill>
                </a:endParaRPr>
              </a:p>
              <a:p>
                <a:r>
                  <a:rPr lang="zh-CN" altLang="en-US" sz="3600" dirty="0">
                    <a:solidFill>
                      <a:schemeClr val="bg1"/>
                    </a:solidFill>
                  </a:rPr>
                  <a:t>有符号</a:t>
                </a:r>
                <a:r>
                  <a:rPr lang="en-US" altLang="zh-CN" sz="3600" dirty="0">
                    <a:solidFill>
                      <a:schemeClr val="bg1"/>
                    </a:solidFill>
                  </a:rPr>
                  <a:t>8</a:t>
                </a:r>
                <a:r>
                  <a:rPr lang="zh-CN" altLang="en-US" sz="3600" dirty="0">
                    <a:solidFill>
                      <a:schemeClr val="bg1"/>
                    </a:solidFill>
                  </a:rPr>
                  <a:t>位的范围是</a:t>
                </a:r>
                <a:r>
                  <a:rPr lang="en-US" altLang="zh-CN" sz="3600" dirty="0">
                    <a:solidFill>
                      <a:schemeClr val="bg1"/>
                    </a:solidFill>
                  </a:rPr>
                  <a:t>-128~127</a:t>
                </a:r>
                <a:r>
                  <a:rPr lang="zh-CN" altLang="en-US" sz="3600" dirty="0">
                    <a:solidFill>
                      <a:schemeClr val="bg1"/>
                    </a:solidFill>
                  </a:rPr>
                  <a:t>，</a:t>
                </a:r>
                <a:r>
                  <a:rPr lang="en-US" altLang="zh-CN" sz="3600" dirty="0">
                    <a:solidFill>
                      <a:schemeClr val="bg1"/>
                    </a:solidFill>
                  </a:rPr>
                  <a:t>100+28=128</a:t>
                </a:r>
                <a:r>
                  <a:rPr lang="zh-CN" altLang="en-US" sz="3600" dirty="0">
                    <a:solidFill>
                      <a:schemeClr val="bg1"/>
                    </a:solidFill>
                  </a:rPr>
                  <a:t>，发生了正溢出，结果要减去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CN" sz="3600" dirty="0">
                    <a:solidFill>
                      <a:schemeClr val="bg1"/>
                    </a:solidFill>
                  </a:rPr>
                  <a:t>=256</a:t>
                </a:r>
                <a:r>
                  <a:rPr lang="zh-CN" altLang="en-US" sz="3600" dirty="0">
                    <a:solidFill>
                      <a:schemeClr val="bg1"/>
                    </a:solidFill>
                  </a:rPr>
                  <a:t>，两个正数之和变成了负数。</a:t>
                </a:r>
                <a:endParaRPr lang="en-US" altLang="zh-CN" sz="3600" dirty="0">
                  <a:solidFill>
                    <a:schemeClr val="bg1"/>
                  </a:solidFill>
                </a:endParaRPr>
              </a:p>
              <a:p>
                <a:r>
                  <a:rPr lang="en-US" altLang="zh-CN" sz="3600" dirty="0">
                    <a:solidFill>
                      <a:schemeClr val="bg1"/>
                    </a:solidFill>
                  </a:rPr>
                  <a:t>-128-100=-228</a:t>
                </a:r>
                <a:r>
                  <a:rPr lang="zh-CN" altLang="en-US" sz="3600" dirty="0">
                    <a:solidFill>
                      <a:schemeClr val="bg1"/>
                    </a:solidFill>
                  </a:rPr>
                  <a:t>，发生了负溢出，结果要加上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CN" sz="3600" dirty="0">
                    <a:solidFill>
                      <a:schemeClr val="bg1"/>
                    </a:solidFill>
                  </a:rPr>
                  <a:t>=256</a:t>
                </a:r>
                <a:r>
                  <a:rPr lang="zh-CN" altLang="en-US" sz="3600" dirty="0">
                    <a:solidFill>
                      <a:schemeClr val="bg1"/>
                    </a:solidFill>
                  </a:rPr>
                  <a:t>。两个负数之和成了正数。</a:t>
                </a:r>
                <a:endParaRPr lang="en-US" altLang="zh-CN" sz="3600" dirty="0">
                  <a:solidFill>
                    <a:schemeClr val="bg1"/>
                  </a:solidFill>
                </a:endParaRPr>
              </a:p>
              <a:p>
                <a:r>
                  <a:rPr lang="zh-CN" altLang="en-US" sz="3600" dirty="0">
                    <a:solidFill>
                      <a:schemeClr val="bg1"/>
                    </a:solidFill>
                  </a:rPr>
                  <a:t>最小的负数取负是它自己，对于</a:t>
                </a:r>
                <a:r>
                  <a:rPr lang="en-US" altLang="zh-CN" sz="3600" dirty="0">
                    <a:solidFill>
                      <a:schemeClr val="bg1"/>
                    </a:solidFill>
                  </a:rPr>
                  <a:t>16</a:t>
                </a:r>
                <a:r>
                  <a:rPr lang="zh-CN" altLang="en-US" sz="3600" dirty="0">
                    <a:solidFill>
                      <a:schemeClr val="bg1"/>
                    </a:solidFill>
                  </a:rPr>
                  <a:t>、</a:t>
                </a:r>
                <a:r>
                  <a:rPr lang="en-US" altLang="zh-CN" sz="3600" dirty="0">
                    <a:solidFill>
                      <a:schemeClr val="bg1"/>
                    </a:solidFill>
                  </a:rPr>
                  <a:t>32</a:t>
                </a:r>
                <a:r>
                  <a:rPr lang="zh-CN" altLang="en-US" sz="3600" dirty="0">
                    <a:solidFill>
                      <a:schemeClr val="bg1"/>
                    </a:solidFill>
                  </a:rPr>
                  <a:t>、</a:t>
                </a:r>
                <a:r>
                  <a:rPr lang="en-US" altLang="zh-CN" sz="3600" dirty="0">
                    <a:solidFill>
                      <a:schemeClr val="bg1"/>
                    </a:solidFill>
                  </a:rPr>
                  <a:t>64</a:t>
                </a:r>
                <a:r>
                  <a:rPr lang="zh-CN" altLang="en-US" sz="3600" dirty="0">
                    <a:solidFill>
                      <a:schemeClr val="bg1"/>
                    </a:solidFill>
                  </a:rPr>
                  <a:t>位的整数也适用。</a:t>
                </a:r>
                <a:endParaRPr lang="en-US" altLang="zh-CN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9B3F5AD-5EAE-1E5B-6483-AEF551FAD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21" y="982176"/>
                <a:ext cx="10282990" cy="5201424"/>
              </a:xfrm>
              <a:prstGeom prst="rect">
                <a:avLst/>
              </a:prstGeom>
              <a:blipFill>
                <a:blip r:embed="rId2"/>
                <a:stretch>
                  <a:fillRect l="-2371" t="-2345" b="-3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95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653F13-8821-EFF8-CFB8-73E96692A332}"/>
              </a:ext>
            </a:extLst>
          </p:cNvPr>
          <p:cNvSpPr txBox="1"/>
          <p:nvPr/>
        </p:nvSpPr>
        <p:spPr>
          <a:xfrm>
            <a:off x="2337850" y="2013079"/>
            <a:ext cx="673947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rgbClr val="FFFF00"/>
                </a:solidFill>
              </a:rPr>
              <a:t>	</a:t>
            </a:r>
            <a:r>
              <a:rPr lang="en-US" altLang="zh-CN" sz="4400" dirty="0">
                <a:solidFill>
                  <a:srgbClr val="FFFF00"/>
                </a:solidFill>
                <a:latin typeface="Consolas" panose="020B0609020204030204" pitchFamily="49" charset="0"/>
              </a:rPr>
              <a:t>int8_t x = -1;</a:t>
            </a:r>
          </a:p>
          <a:p>
            <a:r>
              <a:rPr lang="en-US" altLang="zh-CN" sz="4400" dirty="0">
                <a:solidFill>
                  <a:srgbClr val="FFFF00"/>
                </a:solidFill>
                <a:latin typeface="Consolas" panose="020B0609020204030204" pitchFamily="49" charset="0"/>
              </a:rPr>
              <a:t>	uint16_t u16x = x;</a:t>
            </a:r>
          </a:p>
          <a:p>
            <a:r>
              <a:rPr lang="en-US" altLang="zh-CN" sz="4400" dirty="0">
                <a:solidFill>
                  <a:srgbClr val="FFFF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4400" dirty="0">
                <a:solidFill>
                  <a:srgbClr val="FFFF00"/>
                </a:solidFill>
              </a:rPr>
              <a:t>u16x</a:t>
            </a:r>
            <a:r>
              <a:rPr lang="zh-CN" altLang="en-US" sz="4400" dirty="0">
                <a:solidFill>
                  <a:srgbClr val="FFFF00"/>
                </a:solidFill>
              </a:rPr>
              <a:t>为多少？</a:t>
            </a:r>
            <a:endParaRPr lang="en-US" altLang="zh-CN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2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4E3055-6514-778D-C8B4-D889CDD822E8}"/>
              </a:ext>
            </a:extLst>
          </p:cNvPr>
          <p:cNvSpPr txBox="1"/>
          <p:nvPr/>
        </p:nvSpPr>
        <p:spPr>
          <a:xfrm>
            <a:off x="1620825" y="1813173"/>
            <a:ext cx="895035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dirty="0">
                <a:solidFill>
                  <a:srgbClr val="FFFF00"/>
                </a:solidFill>
              </a:rPr>
              <a:t>答案：</a:t>
            </a:r>
            <a:r>
              <a:rPr lang="en-US" altLang="zh-CN" sz="6000" dirty="0">
                <a:solidFill>
                  <a:srgbClr val="FFFF00"/>
                </a:solidFill>
              </a:rPr>
              <a:t>65535</a:t>
            </a:r>
          </a:p>
          <a:p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此处有个陷阱，是先扩展位数还是转换符号？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答案是先转换位数。即先把</a:t>
            </a:r>
            <a:r>
              <a:rPr lang="en-US" altLang="zh-CN" sz="3600" dirty="0">
                <a:solidFill>
                  <a:schemeClr val="bg1"/>
                </a:solidFill>
              </a:rPr>
              <a:t>8</a:t>
            </a:r>
            <a:r>
              <a:rPr lang="zh-CN" altLang="en-US" sz="3600" dirty="0">
                <a:solidFill>
                  <a:schemeClr val="bg1"/>
                </a:solidFill>
              </a:rPr>
              <a:t>位的</a:t>
            </a:r>
            <a:r>
              <a:rPr lang="en-US" altLang="zh-CN" sz="3600" dirty="0">
                <a:solidFill>
                  <a:schemeClr val="bg1"/>
                </a:solidFill>
              </a:rPr>
              <a:t>-1</a:t>
            </a:r>
            <a:r>
              <a:rPr lang="zh-CN" altLang="en-US" sz="3600" dirty="0">
                <a:solidFill>
                  <a:schemeClr val="bg1"/>
                </a:solidFill>
              </a:rPr>
              <a:t>转换成</a:t>
            </a:r>
            <a:r>
              <a:rPr lang="en-US" altLang="zh-CN" sz="3600" dirty="0">
                <a:solidFill>
                  <a:schemeClr val="bg1"/>
                </a:solidFill>
              </a:rPr>
              <a:t>16</a:t>
            </a:r>
            <a:r>
              <a:rPr lang="zh-CN" altLang="en-US" sz="3600" dirty="0">
                <a:solidFill>
                  <a:schemeClr val="bg1"/>
                </a:solidFill>
              </a:rPr>
              <a:t>位的</a:t>
            </a:r>
            <a:r>
              <a:rPr lang="en-US" altLang="zh-CN" sz="3600" dirty="0">
                <a:solidFill>
                  <a:schemeClr val="bg1"/>
                </a:solidFill>
              </a:rPr>
              <a:t>-1</a:t>
            </a:r>
            <a:r>
              <a:rPr lang="zh-CN" altLang="en-US" sz="3600" dirty="0">
                <a:solidFill>
                  <a:schemeClr val="bg1"/>
                </a:solidFill>
              </a:rPr>
              <a:t>，再把有符号数变成无符号数。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22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479</Words>
  <Application>Microsoft Office PowerPoint</Application>
  <PresentationFormat>宽屏</PresentationFormat>
  <Paragraphs>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gyx</dc:creator>
  <cp:lastModifiedBy>gyx</cp:lastModifiedBy>
  <cp:revision>9</cp:revision>
  <dcterms:created xsi:type="dcterms:W3CDTF">2023-05-16T06:07:18Z</dcterms:created>
  <dcterms:modified xsi:type="dcterms:W3CDTF">2023-05-16T11:47:06Z</dcterms:modified>
</cp:coreProperties>
</file>