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651" r:id="rId2"/>
    <p:sldId id="461" r:id="rId3"/>
    <p:sldId id="583" r:id="rId4"/>
    <p:sldId id="633" r:id="rId5"/>
    <p:sldId id="654" r:id="rId6"/>
    <p:sldId id="622" r:id="rId7"/>
    <p:sldId id="616" r:id="rId8"/>
    <p:sldId id="655" r:id="rId9"/>
    <p:sldId id="618" r:id="rId10"/>
    <p:sldId id="657" r:id="rId11"/>
    <p:sldId id="658" r:id="rId12"/>
    <p:sldId id="659" r:id="rId13"/>
    <p:sldId id="660" r:id="rId14"/>
    <p:sldId id="661" r:id="rId15"/>
    <p:sldId id="662" r:id="rId16"/>
    <p:sldId id="656" r:id="rId17"/>
    <p:sldId id="619" r:id="rId18"/>
    <p:sldId id="648" r:id="rId19"/>
  </p:sldIdLst>
  <p:sldSz cx="12198350" cy="6858000"/>
  <p:notesSz cx="6858000" cy="9144000"/>
  <p:custDataLst>
    <p:tags r:id="rId22"/>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3D3C"/>
    <a:srgbClr val="C00000"/>
    <a:srgbClr val="F8F8F8"/>
    <a:srgbClr val="781E19"/>
    <a:srgbClr val="A9BECB"/>
    <a:srgbClr val="DDDDDD"/>
    <a:srgbClr val="21A3D0"/>
    <a:srgbClr val="AF1D5C"/>
    <a:srgbClr val="D01C63"/>
    <a:srgbClr val="006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96318" autoAdjust="0"/>
  </p:normalViewPr>
  <p:slideViewPr>
    <p:cSldViewPr snapToObjects="1">
      <p:cViewPr varScale="1">
        <p:scale>
          <a:sx n="82" d="100"/>
          <a:sy n="82" d="100"/>
        </p:scale>
        <p:origin x="850" y="48"/>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t>2020/12/23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t>‹#›</a:t>
            </a:fld>
            <a:endParaRPr lang="zh-CN" altLang="en-US"/>
          </a:p>
        </p:txBody>
      </p:sp>
    </p:spTree>
    <p:extLst>
      <p:ext uri="{BB962C8B-B14F-4D97-AF65-F5344CB8AC3E}">
        <p14:creationId xmlns:p14="http://schemas.microsoft.com/office/powerpoint/2010/main" val="1402497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2020/12/23</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extLst>
      <p:ext uri="{BB962C8B-B14F-4D97-AF65-F5344CB8AC3E}">
        <p14:creationId xmlns:p14="http://schemas.microsoft.com/office/powerpoint/2010/main" val="20160281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1689F0-D8FB-450F-A36F-553F26501FEE}" type="slidenum">
              <a:rPr lang="zh-CN" altLang="en-US" smtClean="0"/>
              <a:t>1</a:t>
            </a:fld>
            <a:endParaRPr lang="en-US"/>
          </a:p>
        </p:txBody>
      </p:sp>
    </p:spTree>
    <p:extLst>
      <p:ext uri="{BB962C8B-B14F-4D97-AF65-F5344CB8AC3E}">
        <p14:creationId xmlns:p14="http://schemas.microsoft.com/office/powerpoint/2010/main" val="4277170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10</a:t>
            </a:fld>
            <a:endParaRPr lang="en-US"/>
          </a:p>
        </p:txBody>
      </p:sp>
    </p:spTree>
    <p:extLst>
      <p:ext uri="{BB962C8B-B14F-4D97-AF65-F5344CB8AC3E}">
        <p14:creationId xmlns:p14="http://schemas.microsoft.com/office/powerpoint/2010/main" val="1320685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11</a:t>
            </a:fld>
            <a:endParaRPr lang="en-US"/>
          </a:p>
        </p:txBody>
      </p:sp>
    </p:spTree>
    <p:extLst>
      <p:ext uri="{BB962C8B-B14F-4D97-AF65-F5344CB8AC3E}">
        <p14:creationId xmlns:p14="http://schemas.microsoft.com/office/powerpoint/2010/main" val="1083648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12</a:t>
            </a:fld>
            <a:endParaRPr lang="en-US"/>
          </a:p>
        </p:txBody>
      </p:sp>
    </p:spTree>
    <p:extLst>
      <p:ext uri="{BB962C8B-B14F-4D97-AF65-F5344CB8AC3E}">
        <p14:creationId xmlns:p14="http://schemas.microsoft.com/office/powerpoint/2010/main" val="2456278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13</a:t>
            </a:fld>
            <a:endParaRPr lang="en-US"/>
          </a:p>
        </p:txBody>
      </p:sp>
    </p:spTree>
    <p:extLst>
      <p:ext uri="{BB962C8B-B14F-4D97-AF65-F5344CB8AC3E}">
        <p14:creationId xmlns:p14="http://schemas.microsoft.com/office/powerpoint/2010/main" val="4093307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14</a:t>
            </a:fld>
            <a:endParaRPr lang="en-US"/>
          </a:p>
        </p:txBody>
      </p:sp>
    </p:spTree>
    <p:extLst>
      <p:ext uri="{BB962C8B-B14F-4D97-AF65-F5344CB8AC3E}">
        <p14:creationId xmlns:p14="http://schemas.microsoft.com/office/powerpoint/2010/main" val="4131687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15</a:t>
            </a:fld>
            <a:endParaRPr lang="en-US"/>
          </a:p>
        </p:txBody>
      </p:sp>
    </p:spTree>
    <p:extLst>
      <p:ext uri="{BB962C8B-B14F-4D97-AF65-F5344CB8AC3E}">
        <p14:creationId xmlns:p14="http://schemas.microsoft.com/office/powerpoint/2010/main" val="4104197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16</a:t>
            </a:fld>
            <a:endParaRPr lang="en-US">
              <a:solidFill>
                <a:prstClr val="black"/>
              </a:solidFill>
            </a:endParaRPr>
          </a:p>
        </p:txBody>
      </p:sp>
    </p:spTree>
    <p:extLst>
      <p:ext uri="{BB962C8B-B14F-4D97-AF65-F5344CB8AC3E}">
        <p14:creationId xmlns:p14="http://schemas.microsoft.com/office/powerpoint/2010/main" val="1794853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17</a:t>
            </a:fld>
            <a:endParaRPr lang="en-US"/>
          </a:p>
        </p:txBody>
      </p:sp>
    </p:spTree>
    <p:extLst>
      <p:ext uri="{BB962C8B-B14F-4D97-AF65-F5344CB8AC3E}">
        <p14:creationId xmlns:p14="http://schemas.microsoft.com/office/powerpoint/2010/main" val="3856035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464181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a:t>
            </a:fld>
            <a:endParaRPr lang="en-US">
              <a:solidFill>
                <a:prstClr val="black"/>
              </a:solidFill>
            </a:endParaRPr>
          </a:p>
        </p:txBody>
      </p:sp>
    </p:spTree>
    <p:extLst>
      <p:ext uri="{BB962C8B-B14F-4D97-AF65-F5344CB8AC3E}">
        <p14:creationId xmlns:p14="http://schemas.microsoft.com/office/powerpoint/2010/main" val="1368866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extLst>
      <p:ext uri="{BB962C8B-B14F-4D97-AF65-F5344CB8AC3E}">
        <p14:creationId xmlns:p14="http://schemas.microsoft.com/office/powerpoint/2010/main" val="318956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4</a:t>
            </a:fld>
            <a:endParaRPr lang="en-US"/>
          </a:p>
        </p:txBody>
      </p:sp>
    </p:spTree>
    <p:extLst>
      <p:ext uri="{BB962C8B-B14F-4D97-AF65-F5344CB8AC3E}">
        <p14:creationId xmlns:p14="http://schemas.microsoft.com/office/powerpoint/2010/main" val="836624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5</a:t>
            </a:fld>
            <a:endParaRPr lang="en-US">
              <a:solidFill>
                <a:prstClr val="black"/>
              </a:solidFill>
            </a:endParaRPr>
          </a:p>
        </p:txBody>
      </p:sp>
    </p:spTree>
    <p:extLst>
      <p:ext uri="{BB962C8B-B14F-4D97-AF65-F5344CB8AC3E}">
        <p14:creationId xmlns:p14="http://schemas.microsoft.com/office/powerpoint/2010/main" val="15250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6</a:t>
            </a:fld>
            <a:endParaRPr lang="en-US"/>
          </a:p>
        </p:txBody>
      </p:sp>
    </p:spTree>
    <p:extLst>
      <p:ext uri="{BB962C8B-B14F-4D97-AF65-F5344CB8AC3E}">
        <p14:creationId xmlns:p14="http://schemas.microsoft.com/office/powerpoint/2010/main" val="2026684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7</a:t>
            </a:fld>
            <a:endParaRPr lang="en-US"/>
          </a:p>
        </p:txBody>
      </p:sp>
    </p:spTree>
    <p:extLst>
      <p:ext uri="{BB962C8B-B14F-4D97-AF65-F5344CB8AC3E}">
        <p14:creationId xmlns:p14="http://schemas.microsoft.com/office/powerpoint/2010/main" val="184698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8</a:t>
            </a:fld>
            <a:endParaRPr lang="en-US">
              <a:solidFill>
                <a:prstClr val="black"/>
              </a:solidFill>
            </a:endParaRPr>
          </a:p>
        </p:txBody>
      </p:sp>
    </p:spTree>
    <p:extLst>
      <p:ext uri="{BB962C8B-B14F-4D97-AF65-F5344CB8AC3E}">
        <p14:creationId xmlns:p14="http://schemas.microsoft.com/office/powerpoint/2010/main" val="852960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9</a:t>
            </a:fld>
            <a:endParaRPr lang="en-US"/>
          </a:p>
        </p:txBody>
      </p:sp>
    </p:spTree>
    <p:extLst>
      <p:ext uri="{BB962C8B-B14F-4D97-AF65-F5344CB8AC3E}">
        <p14:creationId xmlns:p14="http://schemas.microsoft.com/office/powerpoint/2010/main" val="406114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a:prstGeom prst="rect">
            <a:avLst/>
          </a:prstGeo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a:prstGeom prst="rect">
            <a:avLst/>
          </a:prstGeo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41907" y="590550"/>
            <a:ext cx="10514536" cy="635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41907" y="1600201"/>
            <a:ext cx="10514536" cy="42770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userDrawn="1"/>
        </p:nvSpPr>
        <p:spPr bwMode="auto">
          <a:xfrm>
            <a:off x="11047233" y="0"/>
            <a:ext cx="457200" cy="549275"/>
          </a:xfrm>
          <a:custGeom>
            <a:avLst/>
            <a:gdLst>
              <a:gd name="T0" fmla="*/ 675 w 675"/>
              <a:gd name="T1" fmla="*/ 800 h 800"/>
              <a:gd name="T2" fmla="*/ 334 w 675"/>
              <a:gd name="T3" fmla="*/ 666 h 800"/>
              <a:gd name="T4" fmla="*/ 0 w 675"/>
              <a:gd name="T5" fmla="*/ 800 h 800"/>
              <a:gd name="T6" fmla="*/ 0 w 675"/>
              <a:gd name="T7" fmla="*/ 0 h 800"/>
              <a:gd name="T8" fmla="*/ 675 w 675"/>
              <a:gd name="T9" fmla="*/ 0 h 800"/>
              <a:gd name="T10" fmla="*/ 675 w 675"/>
              <a:gd name="T11" fmla="*/ 800 h 800"/>
            </a:gdLst>
            <a:ahLst/>
            <a:cxnLst>
              <a:cxn ang="0">
                <a:pos x="T0" y="T1"/>
              </a:cxn>
              <a:cxn ang="0">
                <a:pos x="T2" y="T3"/>
              </a:cxn>
              <a:cxn ang="0">
                <a:pos x="T4" y="T5"/>
              </a:cxn>
              <a:cxn ang="0">
                <a:pos x="T6" y="T7"/>
              </a:cxn>
              <a:cxn ang="0">
                <a:pos x="T8" y="T9"/>
              </a:cxn>
              <a:cxn ang="0">
                <a:pos x="T10" y="T11"/>
              </a:cxn>
            </a:cxnLst>
            <a:rect l="0" t="0" r="r" b="b"/>
            <a:pathLst>
              <a:path w="675" h="800">
                <a:moveTo>
                  <a:pt x="675" y="800"/>
                </a:moveTo>
                <a:lnTo>
                  <a:pt x="334" y="666"/>
                </a:lnTo>
                <a:lnTo>
                  <a:pt x="0" y="800"/>
                </a:lnTo>
                <a:lnTo>
                  <a:pt x="0" y="0"/>
                </a:lnTo>
                <a:lnTo>
                  <a:pt x="675" y="0"/>
                </a:lnTo>
                <a:lnTo>
                  <a:pt x="675" y="80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a:xfrm>
            <a:off x="841907" y="590550"/>
            <a:ext cx="10514536" cy="635000"/>
          </a:xfrm>
          <a:prstGeom prst="rect">
            <a:avLst/>
          </a:prstGeom>
        </p:spPr>
        <p:txBody>
          <a:bodyPr/>
          <a:lstStyle>
            <a:lvl1pPr>
              <a:defRPr>
                <a:solidFill>
                  <a:schemeClr val="bg1"/>
                </a:solidFill>
              </a:defRPr>
            </a:lvl1pPr>
          </a:lstStyle>
          <a:p>
            <a:r>
              <a:rPr lang="zh-CN" altLang="en-US"/>
              <a:t>单击此处编辑母版标题样式</a:t>
            </a:r>
          </a:p>
        </p:txBody>
      </p:sp>
      <p:sp>
        <p:nvSpPr>
          <p:cNvPr id="3" name="内容占位符 2"/>
          <p:cNvSpPr>
            <a:spLocks noGrp="1"/>
          </p:cNvSpPr>
          <p:nvPr>
            <p:ph idx="1"/>
          </p:nvPr>
        </p:nvSpPr>
        <p:spPr>
          <a:xfrm>
            <a:off x="841907" y="1600201"/>
            <a:ext cx="10514536" cy="427707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11047233" y="95447"/>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41907" y="590550"/>
            <a:ext cx="10514536" cy="635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矩形 7"/>
          <p:cNvSpPr/>
          <p:nvPr userDrawn="1"/>
        </p:nvSpPr>
        <p:spPr>
          <a:xfrm>
            <a:off x="8325228" y="6545425"/>
            <a:ext cx="775136" cy="230832"/>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buFontTx/>
              <a:buNone/>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pPr fontAlgn="auto">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pPr fontAlgn="auto">
              <a:spcBef>
                <a:spcPts val="0"/>
              </a:spcBef>
              <a:spcAft>
                <a:spcPts val="0"/>
              </a:spcAft>
              <a:buFontTx/>
              <a:buNone/>
            </a:pPr>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buFontTx/>
              <a:buNone/>
            </a:pPr>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pPr fontAlgn="auto">
              <a:spcBef>
                <a:spcPts val="0"/>
              </a:spcBef>
              <a:spcAft>
                <a:spcPts val="0"/>
              </a:spcAft>
              <a:buFontTx/>
              <a:buNone/>
            </a:pPr>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pPr fontAlgn="auto">
              <a:spcBef>
                <a:spcPts val="0"/>
              </a:spcBef>
              <a:spcAft>
                <a:spcPts val="0"/>
              </a:spcAft>
              <a:buFontTx/>
              <a:buNone/>
            </a:pPr>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pPr fontAlgn="auto">
              <a:spcBef>
                <a:spcPts val="0"/>
              </a:spcBef>
              <a:spcAft>
                <a:spcPts val="0"/>
              </a:spcAft>
              <a:buFontTx/>
              <a:buNone/>
            </a:pPr>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115429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41907" y="590550"/>
            <a:ext cx="10514536" cy="635000"/>
          </a:xfrm>
          <a:prstGeom prst="rect">
            <a:avLst/>
          </a:prstGeom>
        </p:spPr>
        <p:txBody>
          <a:body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8350" cy="3810000"/>
          </a:xfrm>
          <a:prstGeom prst="rect">
            <a:avLst/>
          </a:prstGeom>
        </p:spPr>
      </p:pic>
      <p:sp>
        <p:nvSpPr>
          <p:cNvPr id="5" name="矩形 4"/>
          <p:cNvSpPr/>
          <p:nvPr userDrawn="1"/>
        </p:nvSpPr>
        <p:spPr>
          <a:xfrm>
            <a:off x="9523" y="0"/>
            <a:ext cx="12180352" cy="3795586"/>
          </a:xfrm>
          <a:prstGeom prst="rect">
            <a:avLst/>
          </a:prstGeom>
          <a:solidFill>
            <a:srgbClr val="34343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548640" y="548640"/>
            <a:ext cx="11064240" cy="5807710"/>
          </a:xfrm>
          <a:prstGeom prst="rect">
            <a:avLst/>
          </a:prstGeom>
          <a:solidFill>
            <a:srgbClr val="F6F4F7"/>
          </a:solidFill>
          <a:ln>
            <a:noFill/>
          </a:ln>
          <a:effectLst>
            <a:outerShdw blurRad="571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89"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7.jp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jp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31516" y="5180229"/>
            <a:ext cx="2291995" cy="322275"/>
            <a:chOff x="3079994" y="5783863"/>
            <a:chExt cx="3383255" cy="475717"/>
          </a:xfrm>
        </p:grpSpPr>
        <p:sp>
          <p:nvSpPr>
            <p:cNvPr id="3"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rgbClr val="433D3C"/>
            </a:solidFill>
            <a:ln>
              <a:noFill/>
            </a:ln>
          </p:spPr>
          <p:txBody>
            <a:bodyPr vert="horz" wrap="square" lIns="91440" tIns="45720" rIns="91440" bIns="45720" numCol="1" anchor="t" anchorCtr="0" compatLnSpc="1"/>
            <a:lstStyle/>
            <a:p>
              <a:endParaRPr lang="zh-CN" altLang="en-US" sz="1200">
                <a:solidFill>
                  <a:schemeClr val="bg1">
                    <a:lumMod val="75000"/>
                  </a:schemeClr>
                </a:solidFill>
              </a:endParaRPr>
            </a:p>
          </p:txBody>
        </p:sp>
        <p:sp>
          <p:nvSpPr>
            <p:cNvPr id="4"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solidFill>
                  <a:schemeClr val="bg1">
                    <a:lumMod val="75000"/>
                  </a:schemeClr>
                </a:solidFill>
              </a:endParaRPr>
            </a:p>
          </p:txBody>
        </p:sp>
        <p:sp>
          <p:nvSpPr>
            <p:cNvPr id="5" name="TextBox 82"/>
            <p:cNvSpPr txBox="1"/>
            <p:nvPr/>
          </p:nvSpPr>
          <p:spPr>
            <a:xfrm>
              <a:off x="3576020" y="5805264"/>
              <a:ext cx="2887229" cy="454316"/>
            </a:xfrm>
            <a:prstGeom prst="rect">
              <a:avLst/>
            </a:prstGeom>
            <a:noFill/>
          </p:spPr>
          <p:txBody>
            <a:bodyPr wrap="square" rtlCol="0">
              <a:spAutoFit/>
            </a:bodyPr>
            <a:lstStyle/>
            <a:p>
              <a:r>
                <a:rPr lang="zh-CN" altLang="en-US" sz="1400" dirty="0">
                  <a:solidFill>
                    <a:schemeClr val="bg1">
                      <a:lumMod val="75000"/>
                    </a:schemeClr>
                  </a:solidFill>
                  <a:latin typeface="+mj-ea"/>
                  <a:ea typeface="+mj-ea"/>
                </a:rPr>
                <a:t>时间：</a:t>
              </a:r>
              <a:r>
                <a:rPr lang="en-US" altLang="zh-CN" sz="1400" dirty="0">
                  <a:solidFill>
                    <a:schemeClr val="bg1">
                      <a:lumMod val="75000"/>
                    </a:schemeClr>
                  </a:solidFill>
                  <a:latin typeface="+mj-ea"/>
                  <a:ea typeface="+mj-ea"/>
                </a:rPr>
                <a:t>2020.9.25</a:t>
              </a:r>
            </a:p>
          </p:txBody>
        </p:sp>
      </p:grpSp>
      <p:grpSp>
        <p:nvGrpSpPr>
          <p:cNvPr id="6" name="组合 5"/>
          <p:cNvGrpSpPr/>
          <p:nvPr/>
        </p:nvGrpSpPr>
        <p:grpSpPr>
          <a:xfrm>
            <a:off x="3667254" y="5187477"/>
            <a:ext cx="2036069" cy="322275"/>
            <a:chOff x="6825277" y="5783863"/>
            <a:chExt cx="3005478" cy="475717"/>
          </a:xfrm>
        </p:grpSpPr>
        <p:sp>
          <p:nvSpPr>
            <p:cNvPr id="7"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rgbClr val="C00000"/>
            </a:solidFill>
            <a:ln>
              <a:noFill/>
            </a:ln>
          </p:spPr>
          <p:txBody>
            <a:bodyPr vert="horz" wrap="square" lIns="91440" tIns="45720" rIns="91440" bIns="45720" numCol="1" anchor="t" anchorCtr="0" compatLnSpc="1"/>
            <a:lstStyle/>
            <a:p>
              <a:endParaRPr lang="zh-CN" altLang="en-US" sz="1200">
                <a:solidFill>
                  <a:schemeClr val="bg1">
                    <a:lumMod val="75000"/>
                  </a:schemeClr>
                </a:solidFill>
              </a:endParaRPr>
            </a:p>
          </p:txBody>
        </p:sp>
        <p:sp>
          <p:nvSpPr>
            <p:cNvPr id="8"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solidFill>
                  <a:schemeClr val="bg1">
                    <a:lumMod val="75000"/>
                  </a:schemeClr>
                </a:solidFill>
              </a:endParaRPr>
            </a:p>
          </p:txBody>
        </p:sp>
        <p:sp>
          <p:nvSpPr>
            <p:cNvPr id="9" name="TextBox 82"/>
            <p:cNvSpPr txBox="1"/>
            <p:nvPr/>
          </p:nvSpPr>
          <p:spPr>
            <a:xfrm>
              <a:off x="7359441" y="5805264"/>
              <a:ext cx="2471314" cy="454316"/>
            </a:xfrm>
            <a:prstGeom prst="rect">
              <a:avLst/>
            </a:prstGeom>
            <a:noFill/>
          </p:spPr>
          <p:txBody>
            <a:bodyPr wrap="square" rtlCol="0">
              <a:spAutoFit/>
            </a:bodyPr>
            <a:lstStyle/>
            <a:p>
              <a:r>
                <a:rPr lang="zh-CN" altLang="en-US" sz="1400" dirty="0">
                  <a:solidFill>
                    <a:schemeClr val="bg1">
                      <a:lumMod val="75000"/>
                    </a:schemeClr>
                  </a:solidFill>
                  <a:latin typeface="+mj-ea"/>
                  <a:ea typeface="+mj-ea"/>
                </a:rPr>
                <a:t>汇报人：郭晏银</a:t>
              </a:r>
              <a:endParaRPr lang="en-US" altLang="zh-CN" sz="1400" dirty="0">
                <a:solidFill>
                  <a:schemeClr val="bg1">
                    <a:lumMod val="75000"/>
                  </a:schemeClr>
                </a:solidFill>
                <a:latin typeface="+mj-ea"/>
                <a:ea typeface="+mj-ea"/>
              </a:endParaRPr>
            </a:p>
          </p:txBody>
        </p:sp>
      </p:grpSp>
      <p:sp>
        <p:nvSpPr>
          <p:cNvPr id="10" name="矩形 9"/>
          <p:cNvSpPr/>
          <p:nvPr/>
        </p:nvSpPr>
        <p:spPr>
          <a:xfrm>
            <a:off x="2711061" y="3284984"/>
            <a:ext cx="6724918" cy="1569660"/>
          </a:xfrm>
          <a:prstGeom prst="rect">
            <a:avLst/>
          </a:prstGeom>
          <a:noFill/>
        </p:spPr>
        <p:txBody>
          <a:bodyPr wrap="none">
            <a:spAutoFit/>
          </a:bodyPr>
          <a:lstStyle/>
          <a:p>
            <a:pPr algn="ctr" fontAlgn="auto">
              <a:spcBef>
                <a:spcPts val="0"/>
              </a:spcBef>
              <a:spcAft>
                <a:spcPts val="0"/>
              </a:spcAft>
              <a:buFontTx/>
              <a:buNone/>
            </a:pPr>
            <a:r>
              <a:rPr lang="zh-CN" altLang="en-US" sz="4800" b="1" spc="300" dirty="0">
                <a:solidFill>
                  <a:srgbClr val="C00000"/>
                </a:solidFill>
                <a:latin typeface="微软雅黑" panose="020B0503020204020204" pitchFamily="34" charset="-122"/>
                <a:ea typeface="微软雅黑" panose="020B0503020204020204" pitchFamily="34" charset="-122"/>
              </a:rPr>
              <a:t>卓工班第一次项目报告</a:t>
            </a:r>
            <a:endParaRPr lang="en-US" altLang="zh-CN" sz="4800" b="1" spc="300" dirty="0">
              <a:solidFill>
                <a:srgbClr val="C00000"/>
              </a:solidFill>
              <a:latin typeface="微软雅黑" panose="020B0503020204020204" pitchFamily="34" charset="-122"/>
              <a:ea typeface="微软雅黑" panose="020B0503020204020204" pitchFamily="34" charset="-122"/>
            </a:endParaRPr>
          </a:p>
          <a:p>
            <a:pPr algn="ctr" fontAlgn="auto">
              <a:spcBef>
                <a:spcPts val="0"/>
              </a:spcBef>
              <a:spcAft>
                <a:spcPts val="0"/>
              </a:spcAft>
              <a:buFontTx/>
              <a:buNone/>
            </a:pPr>
            <a:r>
              <a:rPr lang="en-US" altLang="zh-CN" sz="4800" b="1" spc="300" dirty="0">
                <a:solidFill>
                  <a:srgbClr val="C00000"/>
                </a:solidFill>
                <a:latin typeface="微软雅黑" panose="020B0503020204020204" pitchFamily="34" charset="-122"/>
                <a:ea typeface="微软雅黑" panose="020B0503020204020204" pitchFamily="34" charset="-122"/>
              </a:rPr>
              <a:t>——</a:t>
            </a:r>
            <a:r>
              <a:rPr lang="zh-CN" altLang="en-US" sz="4800" b="1" spc="300" dirty="0">
                <a:solidFill>
                  <a:srgbClr val="C00000"/>
                </a:solidFill>
                <a:latin typeface="微软雅黑" panose="020B0503020204020204" pitchFamily="34" charset="-122"/>
                <a:ea typeface="微软雅黑" panose="020B0503020204020204" pitchFamily="34" charset="-122"/>
              </a:rPr>
              <a:t>双音多频</a:t>
            </a:r>
            <a:endParaRPr lang="en-US" altLang="zh-CN" sz="4800" b="1" spc="300" dirty="0">
              <a:solidFill>
                <a:srgbClr val="C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042785" y="1334048"/>
            <a:ext cx="8061461" cy="369332"/>
            <a:chOff x="2743824" y="672584"/>
            <a:chExt cx="8061461" cy="369332"/>
          </a:xfrm>
        </p:grpSpPr>
        <p:sp>
          <p:nvSpPr>
            <p:cNvPr id="12" name="矩形 11"/>
            <p:cNvSpPr/>
            <p:nvPr/>
          </p:nvSpPr>
          <p:spPr>
            <a:xfrm>
              <a:off x="5251541" y="672584"/>
              <a:ext cx="31053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rPr>
                <a:t>卓越</a:t>
              </a:r>
              <a:r>
                <a:rPr kumimoji="0" lang="zh-CN" altLang="en-US" sz="18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rPr>
                <a:t>|  </a:t>
              </a:r>
              <a:r>
                <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rPr>
                <a:t>坚韧</a:t>
              </a:r>
              <a:r>
                <a:rPr kumimoji="0" lang="zh-CN" altLang="en-US" sz="18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rPr>
                <a:t>|  </a:t>
              </a:r>
              <a:r>
                <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rPr>
                <a:t>团结</a:t>
              </a:r>
              <a:r>
                <a:rPr kumimoji="0" lang="zh-CN" altLang="en-US" sz="18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rPr>
                <a:t>|  </a:t>
              </a:r>
              <a:r>
                <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rPr>
                <a:t>进取</a:t>
              </a:r>
              <a:endParaRPr kumimoji="0" lang="zh-CN" altLang="en-US" sz="18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743824" y="838200"/>
              <a:ext cx="2324100" cy="0"/>
            </a:xfrm>
            <a:prstGeom prst="line">
              <a:avLst/>
            </a:prstGeom>
            <a:noFill/>
            <a:ln w="6350" cap="flat" cmpd="sng" algn="ctr">
              <a:solidFill>
                <a:sysClr val="window" lastClr="FFFFFF">
                  <a:lumMod val="50000"/>
                </a:sysClr>
              </a:solidFill>
              <a:prstDash val="solid"/>
              <a:miter lim="800000"/>
            </a:ln>
            <a:effectLst/>
          </p:spPr>
        </p:cxnSp>
        <p:cxnSp>
          <p:nvCxnSpPr>
            <p:cNvPr id="14" name="直接连接符 13"/>
            <p:cNvCxnSpPr/>
            <p:nvPr/>
          </p:nvCxnSpPr>
          <p:spPr>
            <a:xfrm>
              <a:off x="8481185" y="838200"/>
              <a:ext cx="2324100" cy="0"/>
            </a:xfrm>
            <a:prstGeom prst="line">
              <a:avLst/>
            </a:prstGeom>
            <a:noFill/>
            <a:ln w="6350" cap="flat" cmpd="sng" algn="ctr">
              <a:solidFill>
                <a:sysClr val="window" lastClr="FFFFFF">
                  <a:lumMod val="50000"/>
                </a:sysClr>
              </a:solidFill>
              <a:prstDash val="solid"/>
              <a:miter lim="800000"/>
            </a:ln>
            <a:effectLst/>
          </p:spPr>
        </p:cxnSp>
      </p:grpSp>
      <p:sp>
        <p:nvSpPr>
          <p:cNvPr id="15" name="矩形 14"/>
          <p:cNvSpPr/>
          <p:nvPr/>
        </p:nvSpPr>
        <p:spPr>
          <a:xfrm>
            <a:off x="5065867" y="2132856"/>
            <a:ext cx="2015295" cy="1200329"/>
          </a:xfrm>
          <a:prstGeom prst="rect">
            <a:avLst/>
          </a:prstGeom>
        </p:spPr>
        <p:txBody>
          <a:bodyPr wrap="none">
            <a:spAutoFit/>
          </a:bodyPr>
          <a:lstStyle/>
          <a:p>
            <a:pPr algn="ctr" fontAlgn="auto">
              <a:spcBef>
                <a:spcPts val="0"/>
              </a:spcBef>
              <a:spcAft>
                <a:spcPts val="0"/>
              </a:spcAft>
              <a:buFontTx/>
              <a:buNone/>
            </a:pPr>
            <a:r>
              <a:rPr lang="en-US" altLang="zh-CN" sz="7200" spc="600" dirty="0">
                <a:solidFill>
                  <a:prstClr val="black">
                    <a:lumMod val="75000"/>
                    <a:lumOff val="25000"/>
                  </a:prstClr>
                </a:solidFill>
                <a:latin typeface="Agency FB" panose="020B0503020202020204" pitchFamily="34" charset="0"/>
                <a:ea typeface="微软雅黑" panose="020B0503020204020204" pitchFamily="34" charset="-122"/>
              </a:rPr>
              <a:t>2020</a:t>
            </a:r>
            <a:endParaRPr lang="zh-CN" altLang="en-US" sz="4000" spc="600" dirty="0">
              <a:solidFill>
                <a:prstClr val="black">
                  <a:lumMod val="75000"/>
                  <a:lumOff val="25000"/>
                </a:prstClr>
              </a:solidFill>
              <a:latin typeface="Agency FB" panose="020B0503020202020204" pitchFamily="34" charset="0"/>
              <a:ea typeface="微软雅黑" panose="020B0503020204020204" pitchFamily="34" charset="-122"/>
            </a:endParaRPr>
          </a:p>
        </p:txBody>
      </p:sp>
    </p:spTree>
    <p:extLst>
      <p:ext uri="{BB962C8B-B14F-4D97-AF65-F5344CB8AC3E}">
        <p14:creationId xmlns:p14="http://schemas.microsoft.com/office/powerpoint/2010/main" val="383225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anim calcmode="lin" valueType="num">
                                      <p:cBhvr>
                                        <p:cTn id="14"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anim calcmode="lin" valueType="num">
                                      <p:cBhvr>
                                        <p:cTn id="20"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fade">
                                      <p:cBhvr>
                                        <p:cTn id="26" dur="500"/>
                                        <p:tgtEl>
                                          <p:spTgt spid="10">
                                            <p:txEl>
                                              <p:pRg st="1" end="1"/>
                                            </p:txEl>
                                          </p:spTgt>
                                        </p:tgtEl>
                                      </p:cBhvr>
                                    </p:animEffect>
                                    <p:anim calcmode="lin" valueType="num">
                                      <p:cBhvr>
                                        <p:cTn id="2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8"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0-#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2" presetClass="entr" presetSubtype="2"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691463" y="7317432"/>
            <a:ext cx="646331" cy="369332"/>
          </a:xfrm>
          <a:prstGeom prst="rect">
            <a:avLst/>
          </a:prstGeom>
          <a:noFill/>
        </p:spPr>
        <p:txBody>
          <a:bodyPr wrap="none" rtlCol="0">
            <a:spAutoFit/>
          </a:bodyPr>
          <a:lstStyle/>
          <a:p>
            <a:r>
              <a:rPr lang="zh-CN" altLang="en-US" dirty="0"/>
              <a:t>延迟</a:t>
            </a:r>
          </a:p>
        </p:txBody>
      </p:sp>
      <p:grpSp>
        <p:nvGrpSpPr>
          <p:cNvPr id="21" name="组合 20"/>
          <p:cNvGrpSpPr/>
          <p:nvPr/>
        </p:nvGrpSpPr>
        <p:grpSpPr>
          <a:xfrm>
            <a:off x="791350" y="884779"/>
            <a:ext cx="4340149" cy="858098"/>
            <a:chOff x="791350" y="884779"/>
            <a:chExt cx="4340149" cy="858098"/>
          </a:xfrm>
        </p:grpSpPr>
        <p:sp>
          <p:nvSpPr>
            <p:cNvPr id="22"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3" name="文本框 22"/>
            <p:cNvSpPr txBox="1"/>
            <p:nvPr/>
          </p:nvSpPr>
          <p:spPr>
            <a:xfrm>
              <a:off x="1232675" y="911880"/>
              <a:ext cx="3898824" cy="830997"/>
            </a:xfrm>
            <a:prstGeom prst="rect">
              <a:avLst/>
            </a:prstGeom>
            <a:noFill/>
          </p:spPr>
          <p:txBody>
            <a:bodyPr wrap="none" rtlCol="0">
              <a:spAutoFit/>
            </a:bodyPr>
            <a:lstStyle/>
            <a:p>
              <a:pPr fontAlgn="auto">
                <a:spcBef>
                  <a:spcPts val="0"/>
                </a:spcBef>
                <a:spcAft>
                  <a:spcPts val="0"/>
                </a:spcAft>
              </a:pPr>
              <a:r>
                <a:rPr lang="en-US" altLang="zh-CN" sz="2400" b="1" dirty="0">
                  <a:solidFill>
                    <a:schemeClr val="bg1"/>
                  </a:solidFill>
                  <a:latin typeface="宋体" panose="02010600030101010101" pitchFamily="2" charset="-122"/>
                  <a:cs typeface="Arial" panose="020B0604020202020204" pitchFamily="34" charset="0"/>
                </a:rPr>
                <a:t>2.</a:t>
              </a:r>
              <a:r>
                <a:rPr lang="zh-CN" altLang="zh-CN" sz="2400" b="1" dirty="0">
                  <a:solidFill>
                    <a:schemeClr val="bg1"/>
                  </a:solidFill>
                  <a:latin typeface="宋体" panose="02010600030101010101" pitchFamily="2" charset="-122"/>
                  <a:cs typeface="Arial" panose="020B0604020202020204" pitchFamily="34" charset="0"/>
                </a:rPr>
                <a:t>输出录音文件的波形图。</a:t>
              </a:r>
            </a:p>
            <a:p>
              <a:pPr fontAlgn="auto">
                <a:spcBef>
                  <a:spcPts val="0"/>
                </a:spcBef>
                <a:spcAft>
                  <a:spcPts val="0"/>
                </a:spcAft>
                <a:buFontTx/>
                <a:buNone/>
              </a:pPr>
              <a:endParaRPr lang="en-US" altLang="zh-CN" sz="2400" b="1" dirty="0">
                <a:solidFill>
                  <a:schemeClr val="bg1"/>
                </a:solidFill>
                <a:ea typeface="Meiryo UI" panose="020B0604030504040204" pitchFamily="34" charset="-128"/>
                <a:cs typeface="Arial" panose="020B0604020202020204" pitchFamily="34" charset="0"/>
              </a:endParaRPr>
            </a:p>
          </p:txBody>
        </p:sp>
      </p:grpSp>
      <p:pic>
        <p:nvPicPr>
          <p:cNvPr id="7" name="图片 6">
            <a:extLst>
              <a:ext uri="{FF2B5EF4-FFF2-40B4-BE49-F238E27FC236}">
                <a16:creationId xmlns:a16="http://schemas.microsoft.com/office/drawing/2014/main" id="{519AA5CB-0215-4C3D-9B3C-C87CD92447FC}"/>
              </a:ext>
            </a:extLst>
          </p:cNvPr>
          <p:cNvPicPr/>
          <p:nvPr/>
        </p:nvPicPr>
        <p:blipFill>
          <a:blip r:embed="rId3">
            <a:extLst>
              <a:ext uri="{28A0092B-C50C-407E-A947-70E740481C1C}">
                <a14:useLocalDpi xmlns:a14="http://schemas.microsoft.com/office/drawing/2010/main" val="0"/>
              </a:ext>
            </a:extLst>
          </a:blip>
          <a:stretch>
            <a:fillRect/>
          </a:stretch>
        </p:blipFill>
        <p:spPr>
          <a:xfrm>
            <a:off x="691067" y="1942126"/>
            <a:ext cx="5768148" cy="3414135"/>
          </a:xfrm>
          <a:prstGeom prst="rect">
            <a:avLst/>
          </a:prstGeom>
        </p:spPr>
      </p:pic>
      <p:pic>
        <p:nvPicPr>
          <p:cNvPr id="8" name="图片 7">
            <a:extLst>
              <a:ext uri="{FF2B5EF4-FFF2-40B4-BE49-F238E27FC236}">
                <a16:creationId xmlns:a16="http://schemas.microsoft.com/office/drawing/2014/main" id="{334AF8EF-9243-4B90-955C-D6567DAE97C4}"/>
              </a:ext>
            </a:extLst>
          </p:cNvPr>
          <p:cNvPicPr/>
          <p:nvPr/>
        </p:nvPicPr>
        <p:blipFill>
          <a:blip r:embed="rId4">
            <a:extLst>
              <a:ext uri="{28A0092B-C50C-407E-A947-70E740481C1C}">
                <a14:useLocalDpi xmlns:a14="http://schemas.microsoft.com/office/drawing/2010/main" val="0"/>
              </a:ext>
            </a:extLst>
          </a:blip>
          <a:stretch>
            <a:fillRect/>
          </a:stretch>
        </p:blipFill>
        <p:spPr>
          <a:xfrm>
            <a:off x="6381918" y="1501738"/>
            <a:ext cx="5265420" cy="3924300"/>
          </a:xfrm>
          <a:prstGeom prst="rect">
            <a:avLst/>
          </a:prstGeom>
        </p:spPr>
      </p:pic>
    </p:spTree>
    <p:extLst>
      <p:ext uri="{BB962C8B-B14F-4D97-AF65-F5344CB8AC3E}">
        <p14:creationId xmlns:p14="http://schemas.microsoft.com/office/powerpoint/2010/main" val="18371353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691463" y="7317432"/>
            <a:ext cx="646331" cy="369332"/>
          </a:xfrm>
          <a:prstGeom prst="rect">
            <a:avLst/>
          </a:prstGeom>
          <a:noFill/>
        </p:spPr>
        <p:txBody>
          <a:bodyPr wrap="none" rtlCol="0">
            <a:spAutoFit/>
          </a:bodyPr>
          <a:lstStyle/>
          <a:p>
            <a:r>
              <a:rPr lang="zh-CN" altLang="en-US" dirty="0"/>
              <a:t>延迟</a:t>
            </a:r>
          </a:p>
        </p:txBody>
      </p:sp>
      <p:grpSp>
        <p:nvGrpSpPr>
          <p:cNvPr id="21" name="组合 20"/>
          <p:cNvGrpSpPr/>
          <p:nvPr/>
        </p:nvGrpSpPr>
        <p:grpSpPr>
          <a:xfrm>
            <a:off x="791350" y="779440"/>
            <a:ext cx="7252508" cy="630802"/>
            <a:chOff x="791350" y="779440"/>
            <a:chExt cx="7252508" cy="630802"/>
          </a:xfrm>
        </p:grpSpPr>
        <p:sp>
          <p:nvSpPr>
            <p:cNvPr id="22"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3" name="文本框 22"/>
            <p:cNvSpPr txBox="1"/>
            <p:nvPr/>
          </p:nvSpPr>
          <p:spPr>
            <a:xfrm>
              <a:off x="1241996" y="779440"/>
              <a:ext cx="6801862" cy="559769"/>
            </a:xfrm>
            <a:prstGeom prst="rect">
              <a:avLst/>
            </a:prstGeom>
            <a:noFill/>
          </p:spPr>
          <p:txBody>
            <a:bodyPr wrap="none" rtlCol="0">
              <a:spAutoFit/>
            </a:bodyPr>
            <a:lstStyle/>
            <a:p>
              <a:pPr algn="just">
                <a:lnSpc>
                  <a:spcPct val="150000"/>
                </a:lnSpc>
              </a:pPr>
              <a:r>
                <a:rPr lang="en-US" altLang="zh-CN" sz="2400" b="1" kern="100" dirty="0">
                  <a:solidFill>
                    <a:schemeClr val="bg1"/>
                  </a:solidFill>
                  <a:effectLst/>
                  <a:latin typeface="宋体" panose="02010600030101010101" pitchFamily="2" charset="-122"/>
                  <a:cs typeface="Times New Roman" panose="02020603050405020304" pitchFamily="18" charset="0"/>
                </a:rPr>
                <a:t>3. </a:t>
              </a:r>
              <a:r>
                <a:rPr lang="zh-CN" altLang="zh-CN" sz="2400" b="1" kern="100" dirty="0">
                  <a:solidFill>
                    <a:schemeClr val="bg1"/>
                  </a:solidFill>
                  <a:effectLst/>
                  <a:latin typeface="宋体" panose="02010600030101010101" pitchFamily="2" charset="-122"/>
                  <a:cs typeface="Times New Roman" panose="02020603050405020304" pitchFamily="18" charset="0"/>
                </a:rPr>
                <a:t>提取出</a:t>
              </a:r>
              <a:r>
                <a:rPr lang="en-US" altLang="zh-CN" sz="2400" b="1" kern="100" dirty="0">
                  <a:solidFill>
                    <a:schemeClr val="bg1"/>
                  </a:solidFill>
                  <a:effectLst/>
                  <a:latin typeface="宋体" panose="02010600030101010101" pitchFamily="2" charset="-122"/>
                  <a:cs typeface="Times New Roman" panose="02020603050405020304" pitchFamily="18" charset="0"/>
                </a:rPr>
                <a:t>11</a:t>
              </a:r>
              <a:r>
                <a:rPr lang="zh-CN" altLang="zh-CN" sz="2400" b="1" kern="100" dirty="0">
                  <a:solidFill>
                    <a:schemeClr val="bg1"/>
                  </a:solidFill>
                  <a:effectLst/>
                  <a:latin typeface="宋体" panose="02010600030101010101" pitchFamily="2" charset="-122"/>
                  <a:cs typeface="Times New Roman" panose="02020603050405020304" pitchFamily="18" charset="0"/>
                </a:rPr>
                <a:t>个信号，并尽可能排除噪声的干扰。</a:t>
              </a:r>
            </a:p>
          </p:txBody>
        </p:sp>
      </p:grpSp>
      <p:pic>
        <p:nvPicPr>
          <p:cNvPr id="2" name="图片 1">
            <a:extLst>
              <a:ext uri="{FF2B5EF4-FFF2-40B4-BE49-F238E27FC236}">
                <a16:creationId xmlns:a16="http://schemas.microsoft.com/office/drawing/2014/main" id="{C43A1935-BFDE-402F-8BAE-631E30403625}"/>
              </a:ext>
            </a:extLst>
          </p:cNvPr>
          <p:cNvPicPr/>
          <p:nvPr/>
        </p:nvPicPr>
        <p:blipFill>
          <a:blip r:embed="rId3">
            <a:extLst>
              <a:ext uri="{28A0092B-C50C-407E-A947-70E740481C1C}">
                <a14:useLocalDpi xmlns:a14="http://schemas.microsoft.com/office/drawing/2010/main" val="0"/>
              </a:ext>
            </a:extLst>
          </a:blip>
          <a:stretch>
            <a:fillRect/>
          </a:stretch>
        </p:blipFill>
        <p:spPr>
          <a:xfrm>
            <a:off x="626567" y="1628800"/>
            <a:ext cx="5265420" cy="3924300"/>
          </a:xfrm>
          <a:prstGeom prst="rect">
            <a:avLst/>
          </a:prstGeom>
        </p:spPr>
      </p:pic>
      <p:pic>
        <p:nvPicPr>
          <p:cNvPr id="5" name="图片 4">
            <a:extLst>
              <a:ext uri="{FF2B5EF4-FFF2-40B4-BE49-F238E27FC236}">
                <a16:creationId xmlns:a16="http://schemas.microsoft.com/office/drawing/2014/main" id="{BDC778BF-501E-4839-9DA8-7987D5245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3436" y="1826754"/>
            <a:ext cx="5480901" cy="3528392"/>
          </a:xfrm>
          <a:prstGeom prst="rect">
            <a:avLst/>
          </a:prstGeom>
        </p:spPr>
      </p:pic>
    </p:spTree>
    <p:extLst>
      <p:ext uri="{BB962C8B-B14F-4D97-AF65-F5344CB8AC3E}">
        <p14:creationId xmlns:p14="http://schemas.microsoft.com/office/powerpoint/2010/main" val="31202027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691463" y="7317432"/>
            <a:ext cx="646331" cy="369332"/>
          </a:xfrm>
          <a:prstGeom prst="rect">
            <a:avLst/>
          </a:prstGeom>
          <a:noFill/>
        </p:spPr>
        <p:txBody>
          <a:bodyPr wrap="none" rtlCol="0">
            <a:spAutoFit/>
          </a:bodyPr>
          <a:lstStyle/>
          <a:p>
            <a:r>
              <a:rPr lang="zh-CN" altLang="en-US" dirty="0"/>
              <a:t>延迟</a:t>
            </a:r>
          </a:p>
        </p:txBody>
      </p:sp>
      <p:grpSp>
        <p:nvGrpSpPr>
          <p:cNvPr id="21" name="组合 20"/>
          <p:cNvGrpSpPr/>
          <p:nvPr/>
        </p:nvGrpSpPr>
        <p:grpSpPr>
          <a:xfrm>
            <a:off x="791350" y="726545"/>
            <a:ext cx="5099182" cy="683697"/>
            <a:chOff x="791350" y="726545"/>
            <a:chExt cx="5099182" cy="683697"/>
          </a:xfrm>
        </p:grpSpPr>
        <p:sp>
          <p:nvSpPr>
            <p:cNvPr id="22"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3" name="文本框 22"/>
            <p:cNvSpPr txBox="1"/>
            <p:nvPr/>
          </p:nvSpPr>
          <p:spPr>
            <a:xfrm>
              <a:off x="1217458" y="726545"/>
              <a:ext cx="4673074" cy="665760"/>
            </a:xfrm>
            <a:prstGeom prst="rect">
              <a:avLst/>
            </a:prstGeom>
            <a:noFill/>
          </p:spPr>
          <p:txBody>
            <a:bodyPr wrap="none" rtlCol="0">
              <a:spAutoFit/>
            </a:bodyPr>
            <a:lstStyle/>
            <a:p>
              <a:pPr algn="just">
                <a:lnSpc>
                  <a:spcPct val="150000"/>
                </a:lnSpc>
              </a:pPr>
              <a:r>
                <a:rPr lang="en-US" altLang="zh-CN" sz="2800" b="1" kern="100" dirty="0">
                  <a:solidFill>
                    <a:schemeClr val="bg1"/>
                  </a:solidFill>
                  <a:effectLst/>
                  <a:latin typeface="宋体" panose="02010600030101010101" pitchFamily="2" charset="-122"/>
                  <a:ea typeface="等线" panose="02010600030101010101" pitchFamily="2" charset="-122"/>
                  <a:cs typeface="Times New Roman" panose="02020603050405020304" pitchFamily="18" charset="0"/>
                </a:rPr>
                <a:t>4. </a:t>
              </a:r>
              <a:r>
                <a:rPr lang="zh-CN" altLang="zh-CN" sz="2800" b="1" kern="100" dirty="0">
                  <a:solidFill>
                    <a:schemeClr val="bg1"/>
                  </a:solidFill>
                  <a:effectLst/>
                  <a:latin typeface="等线" panose="02010600030101010101" pitchFamily="2" charset="-122"/>
                  <a:ea typeface="宋体" panose="02010600030101010101" pitchFamily="2" charset="-122"/>
                  <a:cs typeface="Times New Roman" panose="02020603050405020304" pitchFamily="18" charset="0"/>
                </a:rPr>
                <a:t>画出每个信号的频谱图。</a:t>
              </a:r>
              <a:endParaRPr lang="zh-CN" altLang="zh-CN" sz="2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grpSp>
      <p:pic>
        <p:nvPicPr>
          <p:cNvPr id="7" name="图片 6">
            <a:extLst>
              <a:ext uri="{FF2B5EF4-FFF2-40B4-BE49-F238E27FC236}">
                <a16:creationId xmlns:a16="http://schemas.microsoft.com/office/drawing/2014/main" id="{AD777DE1-47AA-4C0E-ADD0-CAF2EEB83B4E}"/>
              </a:ext>
            </a:extLst>
          </p:cNvPr>
          <p:cNvPicPr/>
          <p:nvPr/>
        </p:nvPicPr>
        <p:blipFill>
          <a:blip r:embed="rId3">
            <a:extLst>
              <a:ext uri="{28A0092B-C50C-407E-A947-70E740481C1C}">
                <a14:useLocalDpi xmlns:a14="http://schemas.microsoft.com/office/drawing/2010/main" val="0"/>
              </a:ext>
            </a:extLst>
          </a:blip>
          <a:stretch>
            <a:fillRect/>
          </a:stretch>
        </p:blipFill>
        <p:spPr>
          <a:xfrm>
            <a:off x="930553" y="1844824"/>
            <a:ext cx="5750004" cy="3581370"/>
          </a:xfrm>
          <a:prstGeom prst="rect">
            <a:avLst/>
          </a:prstGeom>
        </p:spPr>
      </p:pic>
      <p:pic>
        <p:nvPicPr>
          <p:cNvPr id="3" name="图片 2">
            <a:extLst>
              <a:ext uri="{FF2B5EF4-FFF2-40B4-BE49-F238E27FC236}">
                <a16:creationId xmlns:a16="http://schemas.microsoft.com/office/drawing/2014/main" id="{D82ED395-1918-4825-A43A-FD376EBF6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5481" y="1844794"/>
            <a:ext cx="4876800" cy="3581400"/>
          </a:xfrm>
          <a:prstGeom prst="rect">
            <a:avLst/>
          </a:prstGeom>
        </p:spPr>
      </p:pic>
    </p:spTree>
    <p:extLst>
      <p:ext uri="{BB962C8B-B14F-4D97-AF65-F5344CB8AC3E}">
        <p14:creationId xmlns:p14="http://schemas.microsoft.com/office/powerpoint/2010/main" val="28800535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691463" y="7317432"/>
            <a:ext cx="646331" cy="369332"/>
          </a:xfrm>
          <a:prstGeom prst="rect">
            <a:avLst/>
          </a:prstGeom>
          <a:noFill/>
        </p:spPr>
        <p:txBody>
          <a:bodyPr wrap="none" rtlCol="0">
            <a:spAutoFit/>
          </a:bodyPr>
          <a:lstStyle/>
          <a:p>
            <a:r>
              <a:rPr lang="zh-CN" altLang="en-US" dirty="0"/>
              <a:t>延迟</a:t>
            </a:r>
          </a:p>
        </p:txBody>
      </p:sp>
      <p:grpSp>
        <p:nvGrpSpPr>
          <p:cNvPr id="21" name="组合 20"/>
          <p:cNvGrpSpPr/>
          <p:nvPr/>
        </p:nvGrpSpPr>
        <p:grpSpPr>
          <a:xfrm>
            <a:off x="791350" y="744482"/>
            <a:ext cx="4955702" cy="665760"/>
            <a:chOff x="791350" y="744482"/>
            <a:chExt cx="4955702" cy="665760"/>
          </a:xfrm>
        </p:grpSpPr>
        <p:sp>
          <p:nvSpPr>
            <p:cNvPr id="22"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3" name="文本框 22"/>
            <p:cNvSpPr txBox="1"/>
            <p:nvPr/>
          </p:nvSpPr>
          <p:spPr>
            <a:xfrm>
              <a:off x="1232675" y="744482"/>
              <a:ext cx="4514377" cy="665760"/>
            </a:xfrm>
            <a:prstGeom prst="rect">
              <a:avLst/>
            </a:prstGeom>
            <a:noFill/>
          </p:spPr>
          <p:txBody>
            <a:bodyPr wrap="none" rtlCol="0">
              <a:spAutoFit/>
            </a:bodyPr>
            <a:lstStyle/>
            <a:p>
              <a:pPr algn="just">
                <a:lnSpc>
                  <a:spcPct val="150000"/>
                </a:lnSpc>
              </a:pPr>
              <a:r>
                <a:rPr lang="en-US" altLang="zh-CN" sz="2800" b="1" kern="100" dirty="0">
                  <a:solidFill>
                    <a:schemeClr val="bg1"/>
                  </a:solidFill>
                  <a:effectLst/>
                  <a:latin typeface="宋体" panose="02010600030101010101" pitchFamily="2" charset="-122"/>
                  <a:ea typeface="等线" panose="02010600030101010101" pitchFamily="2" charset="-122"/>
                  <a:cs typeface="Times New Roman" panose="02020603050405020304" pitchFamily="18" charset="0"/>
                </a:rPr>
                <a:t>5.</a:t>
              </a:r>
              <a:r>
                <a:rPr lang="zh-CN" altLang="zh-CN" sz="2800" b="1" kern="100" dirty="0">
                  <a:solidFill>
                    <a:schemeClr val="bg1"/>
                  </a:solidFill>
                  <a:effectLst/>
                  <a:latin typeface="等线" panose="02010600030101010101" pitchFamily="2" charset="-122"/>
                  <a:ea typeface="宋体" panose="02010600030101010101" pitchFamily="2" charset="-122"/>
                  <a:cs typeface="Times New Roman" panose="02020603050405020304" pitchFamily="18" charset="0"/>
                </a:rPr>
                <a:t>找到信号对应的电话号码</a:t>
              </a:r>
              <a:endParaRPr lang="zh-CN" altLang="zh-CN" sz="2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grpSp>
      <p:pic>
        <p:nvPicPr>
          <p:cNvPr id="7" name="图片 6">
            <a:extLst>
              <a:ext uri="{FF2B5EF4-FFF2-40B4-BE49-F238E27FC236}">
                <a16:creationId xmlns:a16="http://schemas.microsoft.com/office/drawing/2014/main" id="{F5B979F1-3888-440F-A1EF-DCC19258C4E9}"/>
              </a:ext>
            </a:extLst>
          </p:cNvPr>
          <p:cNvPicPr/>
          <p:nvPr/>
        </p:nvPicPr>
        <p:blipFill>
          <a:blip r:embed="rId3">
            <a:extLst>
              <a:ext uri="{28A0092B-C50C-407E-A947-70E740481C1C}">
                <a14:useLocalDpi xmlns:a14="http://schemas.microsoft.com/office/drawing/2010/main" val="0"/>
              </a:ext>
            </a:extLst>
          </a:blip>
          <a:stretch>
            <a:fillRect/>
          </a:stretch>
        </p:blipFill>
        <p:spPr>
          <a:xfrm>
            <a:off x="1232675" y="1646650"/>
            <a:ext cx="5015155" cy="3888432"/>
          </a:xfrm>
          <a:prstGeom prst="rect">
            <a:avLst/>
          </a:prstGeom>
        </p:spPr>
      </p:pic>
      <p:pic>
        <p:nvPicPr>
          <p:cNvPr id="8" name="图片 7">
            <a:extLst>
              <a:ext uri="{FF2B5EF4-FFF2-40B4-BE49-F238E27FC236}">
                <a16:creationId xmlns:a16="http://schemas.microsoft.com/office/drawing/2014/main" id="{9CAC8859-98A7-44BB-89A8-33CC8C662F56}"/>
              </a:ext>
            </a:extLst>
          </p:cNvPr>
          <p:cNvPicPr/>
          <p:nvPr/>
        </p:nvPicPr>
        <p:blipFill>
          <a:blip r:embed="rId4">
            <a:extLst>
              <a:ext uri="{28A0092B-C50C-407E-A947-70E740481C1C}">
                <a14:useLocalDpi xmlns:a14="http://schemas.microsoft.com/office/drawing/2010/main" val="0"/>
              </a:ext>
            </a:extLst>
          </a:blip>
          <a:stretch>
            <a:fillRect/>
          </a:stretch>
        </p:blipFill>
        <p:spPr>
          <a:xfrm>
            <a:off x="6723636" y="768004"/>
            <a:ext cx="4142958" cy="3048277"/>
          </a:xfrm>
          <a:prstGeom prst="rect">
            <a:avLst/>
          </a:prstGeom>
        </p:spPr>
      </p:pic>
      <p:pic>
        <p:nvPicPr>
          <p:cNvPr id="2" name="图片 1">
            <a:extLst>
              <a:ext uri="{FF2B5EF4-FFF2-40B4-BE49-F238E27FC236}">
                <a16:creationId xmlns:a16="http://schemas.microsoft.com/office/drawing/2014/main" id="{61FB8AD6-F289-4E3F-AF84-81A8CB33E4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0713" y="2564904"/>
            <a:ext cx="4484254" cy="3293124"/>
          </a:xfrm>
          <a:prstGeom prst="rect">
            <a:avLst/>
          </a:prstGeom>
        </p:spPr>
      </p:pic>
    </p:spTree>
    <p:extLst>
      <p:ext uri="{BB962C8B-B14F-4D97-AF65-F5344CB8AC3E}">
        <p14:creationId xmlns:p14="http://schemas.microsoft.com/office/powerpoint/2010/main" val="10073625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691463" y="7317432"/>
            <a:ext cx="646331" cy="369332"/>
          </a:xfrm>
          <a:prstGeom prst="rect">
            <a:avLst/>
          </a:prstGeom>
          <a:noFill/>
        </p:spPr>
        <p:txBody>
          <a:bodyPr wrap="none" rtlCol="0">
            <a:spAutoFit/>
          </a:bodyPr>
          <a:lstStyle/>
          <a:p>
            <a:r>
              <a:rPr lang="zh-CN" altLang="en-US" dirty="0"/>
              <a:t>延迟</a:t>
            </a:r>
          </a:p>
        </p:txBody>
      </p:sp>
      <p:grpSp>
        <p:nvGrpSpPr>
          <p:cNvPr id="21" name="组合 20"/>
          <p:cNvGrpSpPr/>
          <p:nvPr/>
        </p:nvGrpSpPr>
        <p:grpSpPr>
          <a:xfrm>
            <a:off x="791350" y="884779"/>
            <a:ext cx="2785611" cy="525463"/>
            <a:chOff x="791350" y="884779"/>
            <a:chExt cx="2785611" cy="525463"/>
          </a:xfrm>
        </p:grpSpPr>
        <p:sp>
          <p:nvSpPr>
            <p:cNvPr id="22"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3" name="文本框 22"/>
            <p:cNvSpPr txBox="1"/>
            <p:nvPr/>
          </p:nvSpPr>
          <p:spPr>
            <a:xfrm>
              <a:off x="1289155" y="887132"/>
              <a:ext cx="2287806" cy="461665"/>
            </a:xfrm>
            <a:prstGeom prst="rect">
              <a:avLst/>
            </a:prstGeom>
            <a:noFill/>
          </p:spPr>
          <p:txBody>
            <a:bodyPr wrap="none" rtlCol="0">
              <a:spAutoFit/>
            </a:bodyPr>
            <a:lstStyle/>
            <a:p>
              <a:pPr fontAlgn="auto">
                <a:spcBef>
                  <a:spcPts val="0"/>
                </a:spcBef>
                <a:spcAft>
                  <a:spcPts val="0"/>
                </a:spcAft>
                <a:buFontTx/>
                <a:buNone/>
              </a:pPr>
              <a:r>
                <a:rPr lang="en-US" altLang="zh-CN" sz="2400" b="1" dirty="0">
                  <a:solidFill>
                    <a:schemeClr val="bg1"/>
                  </a:solidFill>
                  <a:ea typeface="Meiryo UI" panose="020B0604030504040204" pitchFamily="34" charset="-128"/>
                  <a:cs typeface="Arial" panose="020B0604020202020204" pitchFamily="34" charset="0"/>
                </a:rPr>
                <a:t>6.</a:t>
              </a:r>
              <a:r>
                <a:rPr lang="zh-CN" altLang="en-US" sz="2400" b="1" dirty="0">
                  <a:solidFill>
                    <a:schemeClr val="bg1"/>
                  </a:solidFill>
                  <a:ea typeface="Meiryo UI" panose="020B0604030504040204" pitchFamily="34" charset="-128"/>
                  <a:cs typeface="Arial" panose="020B0604020202020204" pitchFamily="34" charset="0"/>
                </a:rPr>
                <a:t>输出电话号码</a:t>
              </a:r>
              <a:endParaRPr lang="en-US" altLang="zh-CN" sz="2400" b="1" dirty="0">
                <a:solidFill>
                  <a:schemeClr val="bg1"/>
                </a:solidFill>
                <a:ea typeface="Meiryo UI" panose="020B0604030504040204" pitchFamily="34" charset="-128"/>
                <a:cs typeface="Arial" panose="020B0604020202020204" pitchFamily="34" charset="0"/>
              </a:endParaRPr>
            </a:p>
          </p:txBody>
        </p:sp>
      </p:grpSp>
      <p:pic>
        <p:nvPicPr>
          <p:cNvPr id="2" name="图片 1">
            <a:extLst>
              <a:ext uri="{FF2B5EF4-FFF2-40B4-BE49-F238E27FC236}">
                <a16:creationId xmlns:a16="http://schemas.microsoft.com/office/drawing/2014/main" id="{5B12EC29-B6DA-4381-BF55-2779CED0646A}"/>
              </a:ext>
            </a:extLst>
          </p:cNvPr>
          <p:cNvPicPr>
            <a:picLocks noChangeAspect="1"/>
          </p:cNvPicPr>
          <p:nvPr/>
        </p:nvPicPr>
        <p:blipFill>
          <a:blip r:embed="rId3"/>
          <a:stretch>
            <a:fillRect/>
          </a:stretch>
        </p:blipFill>
        <p:spPr>
          <a:xfrm>
            <a:off x="1147682" y="2151203"/>
            <a:ext cx="6679685" cy="1188823"/>
          </a:xfrm>
          <a:prstGeom prst="rect">
            <a:avLst/>
          </a:prstGeom>
        </p:spPr>
      </p:pic>
      <p:pic>
        <p:nvPicPr>
          <p:cNvPr id="8" name="图片 7">
            <a:extLst>
              <a:ext uri="{FF2B5EF4-FFF2-40B4-BE49-F238E27FC236}">
                <a16:creationId xmlns:a16="http://schemas.microsoft.com/office/drawing/2014/main" id="{BF27591A-638F-46FD-BC59-B3AE212D2BB1}"/>
              </a:ext>
            </a:extLst>
          </p:cNvPr>
          <p:cNvPicPr/>
          <p:nvPr/>
        </p:nvPicPr>
        <p:blipFill>
          <a:blip r:embed="rId4">
            <a:extLst>
              <a:ext uri="{28A0092B-C50C-407E-A947-70E740481C1C}">
                <a14:useLocalDpi xmlns:a14="http://schemas.microsoft.com/office/drawing/2010/main" val="0"/>
              </a:ext>
            </a:extLst>
          </a:blip>
          <a:stretch>
            <a:fillRect/>
          </a:stretch>
        </p:blipFill>
        <p:spPr>
          <a:xfrm>
            <a:off x="1147682" y="4005064"/>
            <a:ext cx="6488520" cy="834619"/>
          </a:xfrm>
          <a:prstGeom prst="rect">
            <a:avLst/>
          </a:prstGeom>
        </p:spPr>
      </p:pic>
    </p:spTree>
    <p:extLst>
      <p:ext uri="{BB962C8B-B14F-4D97-AF65-F5344CB8AC3E}">
        <p14:creationId xmlns:p14="http://schemas.microsoft.com/office/powerpoint/2010/main" val="36538499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691463" y="7317432"/>
            <a:ext cx="646331" cy="369332"/>
          </a:xfrm>
          <a:prstGeom prst="rect">
            <a:avLst/>
          </a:prstGeom>
          <a:noFill/>
        </p:spPr>
        <p:txBody>
          <a:bodyPr wrap="none" rtlCol="0">
            <a:spAutoFit/>
          </a:bodyPr>
          <a:lstStyle/>
          <a:p>
            <a:r>
              <a:rPr lang="zh-CN" altLang="en-US" dirty="0"/>
              <a:t>延迟</a:t>
            </a:r>
          </a:p>
        </p:txBody>
      </p:sp>
      <p:grpSp>
        <p:nvGrpSpPr>
          <p:cNvPr id="21" name="组合 20"/>
          <p:cNvGrpSpPr/>
          <p:nvPr/>
        </p:nvGrpSpPr>
        <p:grpSpPr>
          <a:xfrm>
            <a:off x="791350" y="884779"/>
            <a:ext cx="4152973" cy="525463"/>
            <a:chOff x="791350" y="884779"/>
            <a:chExt cx="4152973" cy="525463"/>
          </a:xfrm>
        </p:grpSpPr>
        <p:sp>
          <p:nvSpPr>
            <p:cNvPr id="22"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3" name="文本框 22"/>
            <p:cNvSpPr txBox="1"/>
            <p:nvPr/>
          </p:nvSpPr>
          <p:spPr>
            <a:xfrm>
              <a:off x="1289155" y="887132"/>
              <a:ext cx="3655168" cy="461665"/>
            </a:xfrm>
            <a:prstGeom prst="rect">
              <a:avLst/>
            </a:prstGeom>
            <a:noFill/>
          </p:spPr>
          <p:txBody>
            <a:bodyPr wrap="none" rtlCol="0">
              <a:spAutoFit/>
            </a:bodyPr>
            <a:lstStyle/>
            <a:p>
              <a:pPr fontAlgn="auto">
                <a:spcBef>
                  <a:spcPts val="0"/>
                </a:spcBef>
                <a:spcAft>
                  <a:spcPts val="0"/>
                </a:spcAft>
                <a:buFontTx/>
                <a:buNone/>
              </a:pPr>
              <a:r>
                <a:rPr lang="en-US" altLang="zh-CN" sz="2400" b="1" dirty="0">
                  <a:solidFill>
                    <a:schemeClr val="bg1"/>
                  </a:solidFill>
                  <a:ea typeface="Meiryo UI" panose="020B0604030504040204" pitchFamily="34" charset="-128"/>
                  <a:cs typeface="Arial" panose="020B0604020202020204" pitchFamily="34" charset="0"/>
                </a:rPr>
                <a:t>7.</a:t>
              </a:r>
              <a:r>
                <a:rPr lang="zh-CN" altLang="en-US" sz="2400" b="1" dirty="0">
                  <a:solidFill>
                    <a:schemeClr val="bg1"/>
                  </a:solidFill>
                  <a:ea typeface="Meiryo UI" panose="020B0604030504040204" pitchFamily="34" charset="-128"/>
                  <a:cs typeface="Arial" panose="020B0604020202020204" pitchFamily="34" charset="0"/>
                </a:rPr>
                <a:t>噪声环境下识别拨号音</a:t>
              </a:r>
              <a:endParaRPr lang="en-US" altLang="zh-CN" sz="2400" b="1" dirty="0">
                <a:solidFill>
                  <a:schemeClr val="bg1"/>
                </a:solidFill>
                <a:ea typeface="Meiryo UI" panose="020B0604030504040204" pitchFamily="34" charset="-128"/>
                <a:cs typeface="Arial" panose="020B0604020202020204" pitchFamily="34" charset="0"/>
              </a:endParaRPr>
            </a:p>
          </p:txBody>
        </p:sp>
      </p:grpSp>
      <p:pic>
        <p:nvPicPr>
          <p:cNvPr id="8" name="图片 7">
            <a:extLst>
              <a:ext uri="{FF2B5EF4-FFF2-40B4-BE49-F238E27FC236}">
                <a16:creationId xmlns:a16="http://schemas.microsoft.com/office/drawing/2014/main" id="{BF27591A-638F-46FD-BC59-B3AE212D2BB1}"/>
              </a:ext>
            </a:extLst>
          </p:cNvPr>
          <p:cNvPicPr/>
          <p:nvPr/>
        </p:nvPicPr>
        <p:blipFill>
          <a:blip r:embed="rId3">
            <a:extLst>
              <a:ext uri="{28A0092B-C50C-407E-A947-70E740481C1C}">
                <a14:useLocalDpi xmlns:a14="http://schemas.microsoft.com/office/drawing/2010/main" val="0"/>
              </a:ext>
            </a:extLst>
          </a:blip>
          <a:stretch>
            <a:fillRect/>
          </a:stretch>
        </p:blipFill>
        <p:spPr>
          <a:xfrm>
            <a:off x="4973123" y="5234700"/>
            <a:ext cx="6488520" cy="834619"/>
          </a:xfrm>
          <a:prstGeom prst="rect">
            <a:avLst/>
          </a:prstGeom>
        </p:spPr>
      </p:pic>
      <p:pic>
        <p:nvPicPr>
          <p:cNvPr id="10" name="图片 9">
            <a:extLst>
              <a:ext uri="{FF2B5EF4-FFF2-40B4-BE49-F238E27FC236}">
                <a16:creationId xmlns:a16="http://schemas.microsoft.com/office/drawing/2014/main" id="{DC535E95-3033-4FE6-B625-A205E29F2033}"/>
              </a:ext>
            </a:extLst>
          </p:cNvPr>
          <p:cNvPicPr/>
          <p:nvPr/>
        </p:nvPicPr>
        <p:blipFill>
          <a:blip r:embed="rId4">
            <a:extLst>
              <a:ext uri="{28A0092B-C50C-407E-A947-70E740481C1C}">
                <a14:useLocalDpi xmlns:a14="http://schemas.microsoft.com/office/drawing/2010/main" val="0"/>
              </a:ext>
            </a:extLst>
          </a:blip>
          <a:stretch>
            <a:fillRect/>
          </a:stretch>
        </p:blipFill>
        <p:spPr>
          <a:xfrm>
            <a:off x="6045418" y="980728"/>
            <a:ext cx="5292090" cy="3840480"/>
          </a:xfrm>
          <a:prstGeom prst="rect">
            <a:avLst/>
          </a:prstGeom>
        </p:spPr>
      </p:pic>
      <p:pic>
        <p:nvPicPr>
          <p:cNvPr id="11" name="图片 10">
            <a:extLst>
              <a:ext uri="{FF2B5EF4-FFF2-40B4-BE49-F238E27FC236}">
                <a16:creationId xmlns:a16="http://schemas.microsoft.com/office/drawing/2014/main" id="{0A475B76-6CA0-42D8-9A63-5B3516867217}"/>
              </a:ext>
            </a:extLst>
          </p:cNvPr>
          <p:cNvPicPr/>
          <p:nvPr/>
        </p:nvPicPr>
        <p:blipFill>
          <a:blip r:embed="rId5">
            <a:extLst>
              <a:ext uri="{28A0092B-C50C-407E-A947-70E740481C1C}">
                <a14:useLocalDpi xmlns:a14="http://schemas.microsoft.com/office/drawing/2010/main" val="0"/>
              </a:ext>
            </a:extLst>
          </a:blip>
          <a:stretch>
            <a:fillRect/>
          </a:stretch>
        </p:blipFill>
        <p:spPr>
          <a:xfrm>
            <a:off x="697187" y="1445130"/>
            <a:ext cx="4275936" cy="4398620"/>
          </a:xfrm>
          <a:prstGeom prst="rect">
            <a:avLst/>
          </a:prstGeom>
        </p:spPr>
      </p:pic>
    </p:spTree>
    <p:extLst>
      <p:ext uri="{BB962C8B-B14F-4D97-AF65-F5344CB8AC3E}">
        <p14:creationId xmlns:p14="http://schemas.microsoft.com/office/powerpoint/2010/main" val="31175108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91463" y="7317432"/>
            <a:ext cx="646331" cy="369332"/>
          </a:xfrm>
          <a:prstGeom prst="rect">
            <a:avLst/>
          </a:prstGeom>
          <a:noFill/>
        </p:spPr>
        <p:txBody>
          <a:bodyPr wrap="none" rtlCol="0">
            <a:spAutoFit/>
          </a:bodyPr>
          <a:lstStyle/>
          <a:p>
            <a:r>
              <a:rPr lang="zh-CN" altLang="en-US" dirty="0"/>
              <a:t>延迟</a:t>
            </a:r>
          </a:p>
        </p:txBody>
      </p:sp>
      <p:pic>
        <p:nvPicPr>
          <p:cNvPr id="49" name="图片 48"/>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7077456" y="548640"/>
            <a:ext cx="4537065" cy="5773111"/>
          </a:xfrm>
          <a:custGeom>
            <a:avLst/>
            <a:gdLst>
              <a:gd name="connsiteX0" fmla="*/ 3396521 w 5401456"/>
              <a:gd name="connsiteY0" fmla="*/ 0 h 6872989"/>
              <a:gd name="connsiteX1" fmla="*/ 5401456 w 5401456"/>
              <a:gd name="connsiteY1" fmla="*/ 0 h 6872989"/>
              <a:gd name="connsiteX2" fmla="*/ 2169827 w 5401456"/>
              <a:gd name="connsiteY2" fmla="*/ 6872989 h 6872989"/>
              <a:gd name="connsiteX3" fmla="*/ 0 w 5401456"/>
              <a:gd name="connsiteY3" fmla="*/ 6872989 h 6872989"/>
            </a:gdLst>
            <a:ahLst/>
            <a:cxnLst>
              <a:cxn ang="0">
                <a:pos x="connsiteX0" y="connsiteY0"/>
              </a:cxn>
              <a:cxn ang="0">
                <a:pos x="connsiteX1" y="connsiteY1"/>
              </a:cxn>
              <a:cxn ang="0">
                <a:pos x="connsiteX2" y="connsiteY2"/>
              </a:cxn>
              <a:cxn ang="0">
                <a:pos x="connsiteX3" y="connsiteY3"/>
              </a:cxn>
            </a:cxnLst>
            <a:rect l="l" t="t" r="r" b="b"/>
            <a:pathLst>
              <a:path w="5401456" h="6872989">
                <a:moveTo>
                  <a:pt x="3396521" y="0"/>
                </a:moveTo>
                <a:lnTo>
                  <a:pt x="5401456" y="0"/>
                </a:lnTo>
                <a:lnTo>
                  <a:pt x="2169827" y="6872989"/>
                </a:lnTo>
                <a:lnTo>
                  <a:pt x="0" y="6872989"/>
                </a:lnTo>
                <a:close/>
              </a:path>
            </a:pathLst>
          </a:custGeom>
        </p:spPr>
      </p:pic>
      <p:sp>
        <p:nvSpPr>
          <p:cNvPr id="50" name="矩形 49"/>
          <p:cNvSpPr/>
          <p:nvPr/>
        </p:nvSpPr>
        <p:spPr>
          <a:xfrm rot="2700000">
            <a:off x="2740335" y="4071165"/>
            <a:ext cx="370728" cy="37072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矩形 50"/>
          <p:cNvSpPr/>
          <p:nvPr/>
        </p:nvSpPr>
        <p:spPr>
          <a:xfrm rot="2700000">
            <a:off x="3411868" y="4027954"/>
            <a:ext cx="181545" cy="181545"/>
          </a:xfrm>
          <a:prstGeom prst="rect">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 name="文本框 51"/>
          <p:cNvSpPr txBox="1"/>
          <p:nvPr/>
        </p:nvSpPr>
        <p:spPr>
          <a:xfrm>
            <a:off x="2775799" y="2809046"/>
            <a:ext cx="1963492" cy="1200329"/>
          </a:xfrm>
          <a:prstGeom prst="rect">
            <a:avLst/>
          </a:prstGeom>
          <a:noFill/>
        </p:spPr>
        <p:txBody>
          <a:bodyPr wrap="square" rtlCol="0">
            <a:spAutoFit/>
          </a:bodyPr>
          <a:lstStyle/>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PART</a:t>
            </a:r>
          </a:p>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01</a:t>
            </a:r>
            <a:endParaRPr lang="zh-CN" altLang="en-US" sz="3600" b="1" dirty="0">
              <a:solidFill>
                <a:srgbClr val="444444"/>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526009" y="2673302"/>
            <a:ext cx="2582728" cy="2123658"/>
          </a:xfrm>
          <a:prstGeom prst="rect">
            <a:avLst/>
          </a:prstGeom>
          <a:noFill/>
        </p:spPr>
        <p:txBody>
          <a:bodyPr wrap="square" rtlCol="0">
            <a:spAutoFit/>
          </a:bodyPr>
          <a:lstStyle/>
          <a:p>
            <a:pPr fontAlgn="auto">
              <a:spcBef>
                <a:spcPts val="0"/>
              </a:spcBef>
              <a:spcAft>
                <a:spcPts val="0"/>
              </a:spcAft>
              <a:buFontTx/>
              <a:buNone/>
            </a:pPr>
            <a:r>
              <a:rPr lang="zh-CN" altLang="en-US" sz="6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未来展望</a:t>
            </a:r>
            <a:endParaRPr lang="en-US" altLang="zh-CN" sz="6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4" name="组合 53"/>
          <p:cNvGrpSpPr/>
          <p:nvPr/>
        </p:nvGrpSpPr>
        <p:grpSpPr>
          <a:xfrm>
            <a:off x="555172" y="2563318"/>
            <a:ext cx="5906926" cy="109452"/>
            <a:chOff x="538843" y="2563318"/>
            <a:chExt cx="5906926" cy="109452"/>
          </a:xfrm>
        </p:grpSpPr>
        <p:cxnSp>
          <p:nvCxnSpPr>
            <p:cNvPr id="55" name="直接连接符 54"/>
            <p:cNvCxnSpPr/>
            <p:nvPr/>
          </p:nvCxnSpPr>
          <p:spPr>
            <a:xfrm>
              <a:off x="538843" y="2672770"/>
              <a:ext cx="5891936" cy="0"/>
            </a:xfrm>
            <a:prstGeom prst="line">
              <a:avLst/>
            </a:prstGeom>
            <a:noFill/>
            <a:ln w="38100" cap="flat" cmpd="sng" algn="ctr">
              <a:solidFill>
                <a:sysClr val="window" lastClr="FFFFFF">
                  <a:lumMod val="75000"/>
                </a:sysClr>
              </a:solidFill>
              <a:prstDash val="solid"/>
              <a:miter lim="800000"/>
            </a:ln>
            <a:effectLst/>
          </p:spPr>
        </p:cxnSp>
        <p:sp>
          <p:nvSpPr>
            <p:cNvPr id="56" name="矩形 55"/>
            <p:cNvSpPr/>
            <p:nvPr/>
          </p:nvSpPr>
          <p:spPr>
            <a:xfrm>
              <a:off x="5156615" y="2563318"/>
              <a:ext cx="1289154" cy="109452"/>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4232321035"/>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4" presetClass="entr" presetSubtype="1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500"/>
                            </p:stCondLst>
                            <p:childTnLst>
                              <p:par>
                                <p:cTn id="13" presetID="14" presetClass="entr" presetSubtype="1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randombar(horizontal)">
                                      <p:cBhvr>
                                        <p:cTn id="15" dur="500"/>
                                        <p:tgtEl>
                                          <p:spTgt spid="50"/>
                                        </p:tgtEl>
                                      </p:cBhvr>
                                    </p:animEffect>
                                  </p:childTnLst>
                                </p:cTn>
                              </p:par>
                              <p:par>
                                <p:cTn id="16" presetID="14" presetClass="entr" presetSubtype="10" fill="hold" grpId="0" nodeType="withEffect">
                                  <p:stCondLst>
                                    <p:cond delay="500"/>
                                  </p:stCondLst>
                                  <p:childTnLst>
                                    <p:set>
                                      <p:cBhvr>
                                        <p:cTn id="17" dur="1" fill="hold">
                                          <p:stCondLst>
                                            <p:cond delay="0"/>
                                          </p:stCondLst>
                                        </p:cTn>
                                        <p:tgtEl>
                                          <p:spTgt spid="51"/>
                                        </p:tgtEl>
                                        <p:attrNameLst>
                                          <p:attrName>style.visibility</p:attrName>
                                        </p:attrNameLst>
                                      </p:cBhvr>
                                      <p:to>
                                        <p:strVal val="visible"/>
                                      </p:to>
                                    </p:set>
                                    <p:animEffect transition="in" filter="randombar(horizontal)">
                                      <p:cBhvr>
                                        <p:cTn id="18" dur="500"/>
                                        <p:tgtEl>
                                          <p:spTgt spid="51"/>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par>
                          <p:cTn id="23" fill="hold">
                            <p:stCondLst>
                              <p:cond delay="3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53"/>
                                        </p:tgtEl>
                                        <p:attrNameLst>
                                          <p:attrName>ppt_y</p:attrName>
                                        </p:attrNameLst>
                                      </p:cBhvr>
                                      <p:tavLst>
                                        <p:tav tm="0">
                                          <p:val>
                                            <p:strVal val="#ppt_y"/>
                                          </p:val>
                                        </p:tav>
                                        <p:tav tm="100000">
                                          <p:val>
                                            <p:strVal val="#ppt_y"/>
                                          </p:val>
                                        </p:tav>
                                      </p:tavLst>
                                    </p:anim>
                                    <p:anim calcmode="lin" valueType="num">
                                      <p:cBhvr>
                                        <p:cTn id="28"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53"/>
                                        </p:tgtEl>
                                      </p:cBhvr>
                                    </p:animEffect>
                                  </p:childTnLst>
                                </p:cTn>
                              </p:par>
                              <p:par>
                                <p:cTn id="31" presetID="10" presetClass="entr" presetSubtype="0" fill="hold" grpId="0" nodeType="withEffect">
                                  <p:stCondLst>
                                    <p:cond delay="225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0" grpId="0" animBg="1"/>
      <p:bldP spid="51" grpId="0" animBg="1"/>
      <p:bldP spid="52" grpId="0"/>
      <p:bldP spid="5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文本框 24"/>
          <p:cNvSpPr txBox="1"/>
          <p:nvPr/>
        </p:nvSpPr>
        <p:spPr>
          <a:xfrm>
            <a:off x="2591755" y="1238114"/>
            <a:ext cx="3054266" cy="1983492"/>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gn="l" latinLnBrk="1"/>
            <a:r>
              <a:rPr lang="zh-CN" altLang="zh-CN" sz="1600" kern="0" dirty="0">
                <a:solidFill>
                  <a:srgbClr val="333333"/>
                </a:solidFill>
                <a:effectLst/>
                <a:latin typeface="等线" panose="02010600030101010101" pitchFamily="2" charset="-122"/>
                <a:ea typeface="宋体" panose="02010600030101010101" pitchFamily="2" charset="-122"/>
                <a:cs typeface="Arial" panose="020B0604020202020204" pitchFamily="34" charset="0"/>
              </a:rPr>
              <a:t>希望将它升级成适用于噪音干扰条件下的电话号码的分析，使其可以过滤环境之中的噪音，提升它的适用范围，使其真正用于实际生活中，不再受限于理想的环境条件。</a:t>
            </a:r>
            <a:r>
              <a:rPr lang="zh-CN" altLang="en-US" sz="1600" b="1" kern="0" dirty="0">
                <a:solidFill>
                  <a:srgbClr val="333333"/>
                </a:solidFill>
                <a:effectLst/>
                <a:latin typeface="等线" panose="02010600030101010101" pitchFamily="2" charset="-122"/>
                <a:ea typeface="宋体" panose="02010600030101010101" pitchFamily="2" charset="-122"/>
                <a:cs typeface="Arial" panose="020B0604020202020204" pitchFamily="34" charset="0"/>
              </a:rPr>
              <a:t>（已部分实现）</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7" name="组合 6"/>
          <p:cNvGrpSpPr/>
          <p:nvPr/>
        </p:nvGrpSpPr>
        <p:grpSpPr>
          <a:xfrm>
            <a:off x="4294766" y="2006319"/>
            <a:ext cx="3643450" cy="3654930"/>
            <a:chOff x="4294766" y="2006319"/>
            <a:chExt cx="3643450" cy="3654930"/>
          </a:xfrm>
        </p:grpSpPr>
        <p:sp>
          <p:nvSpPr>
            <p:cNvPr id="30" name="任意多边形 23"/>
            <p:cNvSpPr/>
            <p:nvPr/>
          </p:nvSpPr>
          <p:spPr>
            <a:xfrm rot="5400000" flipV="1">
              <a:off x="5818392"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C0000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600">
                <a:solidFill>
                  <a:schemeClr val="tx2"/>
                </a:solidFill>
                <a:latin typeface="Arial" panose="020B0604020202020204" pitchFamily="34" charset="0"/>
                <a:ea typeface="微软雅黑" panose="020B0503020204020204" pitchFamily="34" charset="-122"/>
              </a:endParaRPr>
            </a:p>
          </p:txBody>
        </p:sp>
        <p:sp>
          <p:nvSpPr>
            <p:cNvPr id="31" name="任意多边形 24"/>
            <p:cNvSpPr/>
            <p:nvPr/>
          </p:nvSpPr>
          <p:spPr>
            <a:xfrm rot="16200000" flipH="1" flipV="1">
              <a:off x="4294767"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433D3C"/>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600">
                <a:solidFill>
                  <a:schemeClr val="tx2"/>
                </a:solidFill>
                <a:latin typeface="Arial" panose="020B0604020202020204" pitchFamily="34" charset="0"/>
                <a:ea typeface="微软雅黑" panose="020B0503020204020204" pitchFamily="34" charset="-122"/>
              </a:endParaRPr>
            </a:p>
          </p:txBody>
        </p:sp>
        <p:sp>
          <p:nvSpPr>
            <p:cNvPr id="32" name="任意多边形 25"/>
            <p:cNvSpPr/>
            <p:nvPr/>
          </p:nvSpPr>
          <p:spPr>
            <a:xfrm rot="5400000" flipH="1" flipV="1">
              <a:off x="5818392"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433D3C"/>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600">
                <a:solidFill>
                  <a:schemeClr val="tx2"/>
                </a:solidFill>
                <a:latin typeface="Arial" panose="020B0604020202020204" pitchFamily="34" charset="0"/>
                <a:ea typeface="微软雅黑" panose="020B0503020204020204" pitchFamily="34" charset="-122"/>
              </a:endParaRPr>
            </a:p>
          </p:txBody>
        </p:sp>
        <p:sp>
          <p:nvSpPr>
            <p:cNvPr id="33" name="任意多边形 26"/>
            <p:cNvSpPr/>
            <p:nvPr/>
          </p:nvSpPr>
          <p:spPr>
            <a:xfrm rot="16200000" flipV="1">
              <a:off x="4294767"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C0000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600">
                <a:solidFill>
                  <a:schemeClr val="tx2"/>
                </a:solidFill>
                <a:latin typeface="Arial" panose="020B0604020202020204" pitchFamily="34" charset="0"/>
                <a:ea typeface="微软雅黑" panose="020B0503020204020204" pitchFamily="34" charset="-122"/>
              </a:endParaRPr>
            </a:p>
          </p:txBody>
        </p:sp>
        <p:sp>
          <p:nvSpPr>
            <p:cNvPr id="34" name="TextBox 83"/>
            <p:cNvSpPr txBox="1"/>
            <p:nvPr/>
          </p:nvSpPr>
          <p:spPr>
            <a:xfrm>
              <a:off x="5660603" y="3454609"/>
              <a:ext cx="880609" cy="707886"/>
            </a:xfrm>
            <a:prstGeom prst="rect">
              <a:avLst/>
            </a:prstGeom>
            <a:noFill/>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r>
                <a:rPr lang="zh-CN" altLang="en-US" sz="2000" dirty="0">
                  <a:solidFill>
                    <a:schemeClr val="bg1"/>
                  </a:solidFill>
                </a:rPr>
                <a:t>未来发展</a:t>
              </a:r>
            </a:p>
          </p:txBody>
        </p:sp>
        <p:sp>
          <p:nvSpPr>
            <p:cNvPr id="49" name="Oval 10"/>
            <p:cNvSpPr>
              <a:spLocks noChangeArrowheads="1"/>
            </p:cNvSpPr>
            <p:nvPr/>
          </p:nvSpPr>
          <p:spPr bwMode="auto">
            <a:xfrm>
              <a:off x="5878795" y="2109857"/>
              <a:ext cx="366598" cy="36659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sz="1400" dirty="0">
                  <a:solidFill>
                    <a:schemeClr val="bg1"/>
                  </a:solidFill>
                  <a:latin typeface="微软雅黑" panose="020B0503020204020204" pitchFamily="34" charset="-122"/>
                  <a:ea typeface="微软雅黑" panose="020B0503020204020204" pitchFamily="34" charset="-122"/>
                </a:rPr>
                <a:t>1</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0" name="Oval 10"/>
            <p:cNvSpPr>
              <a:spLocks noChangeArrowheads="1"/>
            </p:cNvSpPr>
            <p:nvPr/>
          </p:nvSpPr>
          <p:spPr bwMode="auto">
            <a:xfrm>
              <a:off x="7439592" y="3657964"/>
              <a:ext cx="366598" cy="36659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sz="1400" dirty="0">
                  <a:solidFill>
                    <a:schemeClr val="bg1"/>
                  </a:solidFill>
                  <a:latin typeface="微软雅黑" panose="020B0503020204020204" pitchFamily="34" charset="-122"/>
                  <a:ea typeface="微软雅黑" panose="020B0503020204020204" pitchFamily="34" charset="-122"/>
                </a:rPr>
                <a:t>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Oval 10"/>
            <p:cNvSpPr>
              <a:spLocks noChangeArrowheads="1"/>
            </p:cNvSpPr>
            <p:nvPr/>
          </p:nvSpPr>
          <p:spPr bwMode="auto">
            <a:xfrm>
              <a:off x="5929551" y="5180694"/>
              <a:ext cx="366598" cy="36659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sz="1400" dirty="0">
                  <a:solidFill>
                    <a:schemeClr val="bg1"/>
                  </a:solidFill>
                  <a:latin typeface="微软雅黑" panose="020B0503020204020204" pitchFamily="34" charset="-122"/>
                  <a:ea typeface="微软雅黑" panose="020B0503020204020204" pitchFamily="34" charset="-122"/>
                </a:rPr>
                <a:t>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2" name="Oval 10"/>
            <p:cNvSpPr>
              <a:spLocks noChangeArrowheads="1"/>
            </p:cNvSpPr>
            <p:nvPr/>
          </p:nvSpPr>
          <p:spPr bwMode="auto">
            <a:xfrm>
              <a:off x="4406821" y="3657964"/>
              <a:ext cx="366598" cy="36659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sz="1400" dirty="0">
                  <a:solidFill>
                    <a:schemeClr val="bg1"/>
                  </a:solidFill>
                  <a:latin typeface="微软雅黑" panose="020B0503020204020204" pitchFamily="34" charset="-122"/>
                  <a:ea typeface="微软雅黑" panose="020B0503020204020204" pitchFamily="34" charset="-122"/>
                </a:rPr>
                <a:t>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791350" y="858778"/>
            <a:ext cx="2125174" cy="551464"/>
            <a:chOff x="791350" y="858778"/>
            <a:chExt cx="2125174" cy="551464"/>
          </a:xfrm>
        </p:grpSpPr>
        <p:sp>
          <p:nvSpPr>
            <p:cNvPr id="3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40" name="文本框 39"/>
            <p:cNvSpPr txBox="1"/>
            <p:nvPr/>
          </p:nvSpPr>
          <p:spPr>
            <a:xfrm>
              <a:off x="1289155" y="858778"/>
              <a:ext cx="1627369" cy="523220"/>
            </a:xfrm>
            <a:prstGeom prst="rect">
              <a:avLst/>
            </a:prstGeom>
            <a:noFill/>
          </p:spPr>
          <p:txBody>
            <a:bodyPr wrap="none" rtlCol="0">
              <a:spAutoFit/>
            </a:bodyPr>
            <a:lstStyle/>
            <a:p>
              <a:pPr fontAlgn="auto">
                <a:spcBef>
                  <a:spcPts val="0"/>
                </a:spcBef>
                <a:spcAft>
                  <a:spcPts val="0"/>
                </a:spcAft>
                <a:buFontTx/>
                <a:buNone/>
              </a:pPr>
              <a:r>
                <a:rPr lang="zh-CN" altLang="en-US" sz="2800" b="1" dirty="0">
                  <a:solidFill>
                    <a:schemeClr val="bg1"/>
                  </a:solidFill>
                  <a:latin typeface="宋体" panose="02010600030101010101" pitchFamily="2" charset="-122"/>
                  <a:cs typeface="Arial" panose="020B0604020202020204" pitchFamily="34" charset="0"/>
                </a:rPr>
                <a:t>提升空间</a:t>
              </a:r>
              <a:endParaRPr lang="en-US" altLang="zh-CN" sz="2800" b="1" dirty="0">
                <a:solidFill>
                  <a:schemeClr val="bg1"/>
                </a:solidFill>
                <a:latin typeface="宋体" panose="02010600030101010101" pitchFamily="2" charset="-122"/>
                <a:cs typeface="Arial" panose="020B0604020202020204" pitchFamily="34" charset="0"/>
              </a:endParaRPr>
            </a:p>
          </p:txBody>
        </p:sp>
      </p:grpSp>
      <p:sp>
        <p:nvSpPr>
          <p:cNvPr id="36" name="文本框 35">
            <a:extLst>
              <a:ext uri="{FF2B5EF4-FFF2-40B4-BE49-F238E27FC236}">
                <a16:creationId xmlns:a16="http://schemas.microsoft.com/office/drawing/2014/main" id="{D8BAFCE2-7BD3-4CEE-9ADD-54CC3091681F}"/>
              </a:ext>
            </a:extLst>
          </p:cNvPr>
          <p:cNvSpPr txBox="1"/>
          <p:nvPr/>
        </p:nvSpPr>
        <p:spPr>
          <a:xfrm>
            <a:off x="7931716" y="2497325"/>
            <a:ext cx="3057502" cy="923330"/>
          </a:xfrm>
          <a:prstGeom prst="rect">
            <a:avLst/>
          </a:prstGeom>
          <a:noFill/>
        </p:spPr>
        <p:txBody>
          <a:bodyPr wrap="square">
            <a:spAutoFit/>
          </a:bodyPr>
          <a:lstStyle/>
          <a:p>
            <a:pPr algn="l" latinLnBrk="1"/>
            <a:r>
              <a:rPr lang="zh-CN" altLang="zh-CN" sz="1800" kern="0" dirty="0">
                <a:solidFill>
                  <a:srgbClr val="333333"/>
                </a:solidFill>
                <a:effectLst/>
                <a:ea typeface="宋体" panose="02010600030101010101" pitchFamily="2" charset="-122"/>
                <a:cs typeface="Arial" panose="020B0604020202020204" pitchFamily="34" charset="0"/>
              </a:rPr>
              <a:t>希望可以输入多段电话号码也能分析出每一段声音所对应的电话号码。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9" name="文本框 38">
            <a:extLst>
              <a:ext uri="{FF2B5EF4-FFF2-40B4-BE49-F238E27FC236}">
                <a16:creationId xmlns:a16="http://schemas.microsoft.com/office/drawing/2014/main" id="{81105212-DD74-41E0-9D11-A1ED4D53CC64}"/>
              </a:ext>
            </a:extLst>
          </p:cNvPr>
          <p:cNvSpPr txBox="1"/>
          <p:nvPr/>
        </p:nvSpPr>
        <p:spPr>
          <a:xfrm>
            <a:off x="6747247" y="4728998"/>
            <a:ext cx="3205743" cy="1477328"/>
          </a:xfrm>
          <a:prstGeom prst="rect">
            <a:avLst/>
          </a:prstGeom>
          <a:noFill/>
        </p:spPr>
        <p:txBody>
          <a:bodyPr wrap="square">
            <a:spAutoFit/>
          </a:bodyPr>
          <a:lstStyle/>
          <a:p>
            <a:r>
              <a:rPr lang="zh-CN" altLang="zh-CN" sz="1800" kern="0" dirty="0">
                <a:solidFill>
                  <a:srgbClr val="333333"/>
                </a:solidFill>
                <a:effectLst/>
                <a:ea typeface="宋体" panose="02010600030101010101" pitchFamily="2" charset="-122"/>
                <a:cs typeface="Arial" panose="020B0604020202020204" pitchFamily="34" charset="0"/>
              </a:rPr>
              <a:t>能够有自动纠错功能，如果输入的信号有误，得到错误的分析结果或者误差相对较大的结果，可以进行自我纠正，报错或者输出正确的电话号码。</a:t>
            </a:r>
            <a:endParaRPr lang="zh-CN" altLang="en-US" dirty="0"/>
          </a:p>
        </p:txBody>
      </p:sp>
      <p:sp>
        <p:nvSpPr>
          <p:cNvPr id="41" name="文本框 40">
            <a:extLst>
              <a:ext uri="{FF2B5EF4-FFF2-40B4-BE49-F238E27FC236}">
                <a16:creationId xmlns:a16="http://schemas.microsoft.com/office/drawing/2014/main" id="{7B4072D6-F2C2-4E49-B927-B5B32B699EBF}"/>
              </a:ext>
            </a:extLst>
          </p:cNvPr>
          <p:cNvSpPr txBox="1"/>
          <p:nvPr/>
        </p:nvSpPr>
        <p:spPr>
          <a:xfrm>
            <a:off x="1181739" y="4141102"/>
            <a:ext cx="3354151" cy="1200329"/>
          </a:xfrm>
          <a:prstGeom prst="rect">
            <a:avLst/>
          </a:prstGeom>
          <a:noFill/>
        </p:spPr>
        <p:txBody>
          <a:bodyPr wrap="square">
            <a:spAutoFit/>
          </a:bodyPr>
          <a:lstStyle/>
          <a:p>
            <a:pPr algn="l" latinLnBrk="1"/>
            <a:r>
              <a:rPr lang="zh-CN" altLang="zh-CN" sz="1800" kern="0" dirty="0">
                <a:solidFill>
                  <a:srgbClr val="333333"/>
                </a:solidFill>
                <a:effectLst/>
                <a:latin typeface="等线" panose="02010600030101010101" pitchFamily="2" charset="-122"/>
                <a:ea typeface="宋体" panose="02010600030101010101" pitchFamily="2" charset="-122"/>
                <a:cs typeface="Arial" panose="020B0604020202020204" pitchFamily="34" charset="0"/>
              </a:rPr>
              <a:t>现在只能用于对</a:t>
            </a:r>
            <a:r>
              <a:rPr lang="en-US" altLang="zh-CN" sz="1800" kern="0" dirty="0">
                <a:solidFill>
                  <a:srgbClr val="333333"/>
                </a:solidFill>
                <a:effectLst/>
                <a:latin typeface="等线" panose="02010600030101010101" pitchFamily="2" charset="-122"/>
                <a:ea typeface="宋体" panose="02010600030101010101" pitchFamily="2" charset="-122"/>
                <a:cs typeface="Arial" panose="020B0604020202020204" pitchFamily="34" charset="0"/>
              </a:rPr>
              <a:t>wav</a:t>
            </a:r>
            <a:r>
              <a:rPr lang="zh-CN" altLang="zh-CN" sz="1800" kern="0" dirty="0">
                <a:solidFill>
                  <a:srgbClr val="333333"/>
                </a:solidFill>
                <a:effectLst/>
                <a:latin typeface="等线" panose="02010600030101010101" pitchFamily="2" charset="-122"/>
                <a:ea typeface="宋体" panose="02010600030101010101" pitchFamily="2" charset="-122"/>
                <a:cs typeface="Arial" panose="020B0604020202020204" pitchFamily="34" charset="0"/>
              </a:rPr>
              <a:t>文件的分析，未来希望它能够用于各种格式的音乐文件，包括</a:t>
            </a:r>
            <a:r>
              <a:rPr lang="en-US" altLang="zh-CN" sz="1800" kern="0" dirty="0">
                <a:solidFill>
                  <a:srgbClr val="333333"/>
                </a:solidFill>
                <a:effectLst/>
                <a:latin typeface="等线" panose="02010600030101010101" pitchFamily="2" charset="-122"/>
                <a:ea typeface="宋体" panose="02010600030101010101" pitchFamily="2" charset="-122"/>
                <a:cs typeface="Arial" panose="020B0604020202020204" pitchFamily="34" charset="0"/>
              </a:rPr>
              <a:t>wav</a:t>
            </a:r>
            <a:r>
              <a:rPr lang="zh-CN" altLang="zh-CN" sz="1800" kern="0" dirty="0">
                <a:solidFill>
                  <a:srgbClr val="333333"/>
                </a:solidFill>
                <a:effectLst/>
                <a:latin typeface="等线" panose="02010600030101010101" pitchFamily="2" charset="-122"/>
                <a:ea typeface="宋体" panose="02010600030101010101" pitchFamily="2" charset="-122"/>
                <a:cs typeface="Arial" panose="020B0604020202020204" pitchFamily="34" charset="0"/>
              </a:rPr>
              <a:t>，</a:t>
            </a:r>
            <a:r>
              <a:rPr lang="en-US" altLang="zh-CN" sz="1800" kern="0" dirty="0">
                <a:solidFill>
                  <a:srgbClr val="333333"/>
                </a:solidFill>
                <a:effectLst/>
                <a:latin typeface="等线" panose="02010600030101010101" pitchFamily="2" charset="-122"/>
                <a:ea typeface="宋体" panose="02010600030101010101" pitchFamily="2" charset="-122"/>
                <a:cs typeface="Arial" panose="020B0604020202020204" pitchFamily="34" charset="0"/>
              </a:rPr>
              <a:t>MP3</a:t>
            </a:r>
            <a:r>
              <a:rPr lang="zh-CN" altLang="zh-CN" sz="1800" kern="0" dirty="0">
                <a:solidFill>
                  <a:srgbClr val="333333"/>
                </a:solidFill>
                <a:effectLst/>
                <a:latin typeface="等线" panose="02010600030101010101" pitchFamily="2" charset="-122"/>
                <a:ea typeface="宋体" panose="02010600030101010101" pitchFamily="2" charset="-122"/>
                <a:cs typeface="Arial" panose="020B0604020202020204" pitchFamily="34" charset="0"/>
              </a:rPr>
              <a:t>等格式。</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4935541" y="3709670"/>
            <a:ext cx="2147887" cy="4524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ct val="130000"/>
              </a:lnSpc>
              <a:spcBef>
                <a:spcPts val="0"/>
              </a:spcBef>
              <a:spcAft>
                <a:spcPts val="0"/>
              </a:spcAft>
              <a:defRPr/>
            </a:pPr>
            <a:r>
              <a:rPr lang="zh-CN" altLang="en-US" sz="1600" b="1" dirty="0">
                <a:solidFill>
                  <a:schemeClr val="bg1"/>
                </a:solidFill>
                <a:latin typeface="宋体" panose="02010600030101010101" pitchFamily="2" charset="-122"/>
              </a:rPr>
              <a:t>郭晏银</a:t>
            </a:r>
          </a:p>
        </p:txBody>
      </p:sp>
      <p:grpSp>
        <p:nvGrpSpPr>
          <p:cNvPr id="8" name="组合 7"/>
          <p:cNvGrpSpPr/>
          <p:nvPr/>
        </p:nvGrpSpPr>
        <p:grpSpPr>
          <a:xfrm>
            <a:off x="3474322" y="3954624"/>
            <a:ext cx="1641701" cy="45719"/>
            <a:chOff x="3060700" y="4724400"/>
            <a:chExt cx="5955507" cy="31432"/>
          </a:xfrm>
        </p:grpSpPr>
        <p:cxnSp>
          <p:nvCxnSpPr>
            <p:cNvPr id="9" name="直接连接符 8"/>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902312" y="3935891"/>
            <a:ext cx="1641701" cy="45719"/>
            <a:chOff x="3060700" y="4724400"/>
            <a:chExt cx="5955507" cy="31432"/>
          </a:xfrm>
        </p:grpSpPr>
        <p:cxnSp>
          <p:nvCxnSpPr>
            <p:cNvPr id="12" name="直接连接符 11"/>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custDataLst>
              <p:tags r:id="rId2"/>
            </p:custDataLst>
          </p:nvPr>
        </p:nvSpPr>
        <p:spPr>
          <a:xfrm>
            <a:off x="4430715" y="4220531"/>
            <a:ext cx="3157538" cy="335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ct val="130000"/>
              </a:lnSpc>
              <a:spcBef>
                <a:spcPts val="0"/>
              </a:spcBef>
              <a:spcAft>
                <a:spcPts val="0"/>
              </a:spcAft>
              <a:defRPr/>
            </a:pPr>
            <a:r>
              <a:rPr lang="en-US" altLang="zh-CN" sz="1600" dirty="0">
                <a:solidFill>
                  <a:prstClr val="white">
                    <a:lumMod val="50000"/>
                  </a:prstClr>
                </a:solidFill>
                <a:latin typeface="宋体" panose="02010600030101010101" pitchFamily="2" charset="-122"/>
              </a:rPr>
              <a:t>2020</a:t>
            </a:r>
            <a:r>
              <a:rPr lang="zh-CN" altLang="en-US" sz="1600" dirty="0">
                <a:solidFill>
                  <a:prstClr val="white">
                    <a:lumMod val="50000"/>
                  </a:prstClr>
                </a:solidFill>
                <a:latin typeface="宋体" panose="02010600030101010101" pitchFamily="2" charset="-122"/>
              </a:rPr>
              <a:t>年</a:t>
            </a:r>
            <a:r>
              <a:rPr lang="en-US" altLang="zh-CN" sz="1600" dirty="0">
                <a:solidFill>
                  <a:prstClr val="white">
                    <a:lumMod val="50000"/>
                  </a:prstClr>
                </a:solidFill>
                <a:latin typeface="宋体" panose="02010600030101010101" pitchFamily="2" charset="-122"/>
              </a:rPr>
              <a:t>-09</a:t>
            </a:r>
            <a:r>
              <a:rPr lang="zh-CN" altLang="en-US" sz="1600" dirty="0">
                <a:solidFill>
                  <a:prstClr val="white">
                    <a:lumMod val="50000"/>
                  </a:prstClr>
                </a:solidFill>
                <a:latin typeface="宋体" panose="02010600030101010101" pitchFamily="2" charset="-122"/>
              </a:rPr>
              <a:t>月</a:t>
            </a:r>
            <a:r>
              <a:rPr lang="en-US" altLang="zh-CN" sz="1600" dirty="0">
                <a:solidFill>
                  <a:prstClr val="white">
                    <a:lumMod val="50000"/>
                  </a:prstClr>
                </a:solidFill>
                <a:latin typeface="宋体" panose="02010600030101010101" pitchFamily="2" charset="-122"/>
              </a:rPr>
              <a:t>-26</a:t>
            </a:r>
            <a:r>
              <a:rPr lang="zh-CN" altLang="en-US" sz="1600" dirty="0">
                <a:solidFill>
                  <a:prstClr val="white">
                    <a:lumMod val="50000"/>
                  </a:prstClr>
                </a:solidFill>
                <a:latin typeface="宋体" panose="02010600030101010101" pitchFamily="2" charset="-122"/>
              </a:rPr>
              <a:t>日</a:t>
            </a:r>
            <a:endParaRPr lang="en-US" altLang="zh-CN" sz="1600" dirty="0">
              <a:solidFill>
                <a:prstClr val="white">
                  <a:lumMod val="50000"/>
                </a:prstClr>
              </a:solidFill>
              <a:latin typeface="宋体" panose="02010600030101010101" pitchFamily="2" charset="-122"/>
            </a:endParaRPr>
          </a:p>
        </p:txBody>
      </p:sp>
      <p:grpSp>
        <p:nvGrpSpPr>
          <p:cNvPr id="16" name="组合 15"/>
          <p:cNvGrpSpPr/>
          <p:nvPr/>
        </p:nvGrpSpPr>
        <p:grpSpPr>
          <a:xfrm>
            <a:off x="4980066" y="2351154"/>
            <a:ext cx="1995666" cy="879873"/>
            <a:chOff x="6773864" y="2460169"/>
            <a:chExt cx="4042249" cy="792000"/>
          </a:xfrm>
        </p:grpSpPr>
        <p:sp>
          <p:nvSpPr>
            <p:cNvPr id="17" name="圆角矩形 16"/>
            <p:cNvSpPr/>
            <p:nvPr/>
          </p:nvSpPr>
          <p:spPr>
            <a:xfrm>
              <a:off x="6874356" y="2460169"/>
              <a:ext cx="3941757" cy="792000"/>
            </a:xfrm>
            <a:prstGeom prst="roundRect">
              <a:avLst/>
            </a:prstGeom>
            <a:solidFill>
              <a:srgbClr val="C00000"/>
            </a:solidFill>
            <a:ln w="25400">
              <a:solidFill>
                <a:schemeClr val="accent3"/>
              </a:soli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sz="1600">
                <a:solidFill>
                  <a:prstClr val="black"/>
                </a:solidFill>
                <a:latin typeface="Calibri" panose="020F0502020204030204"/>
              </a:endParaRPr>
            </a:p>
          </p:txBody>
        </p:sp>
        <p:sp>
          <p:nvSpPr>
            <p:cNvPr id="18" name="文本框 32"/>
            <p:cNvSpPr txBox="1"/>
            <p:nvPr/>
          </p:nvSpPr>
          <p:spPr>
            <a:xfrm>
              <a:off x="6773864" y="2462665"/>
              <a:ext cx="1201278" cy="637189"/>
            </a:xfrm>
            <a:prstGeom prst="rect">
              <a:avLst/>
            </a:prstGeom>
            <a:noFill/>
          </p:spPr>
          <p:txBody>
            <a:bodyPr wrap="square" rtlCol="0">
              <a:spAutoFit/>
            </a:bodyPr>
            <a:lstStyle/>
            <a:p>
              <a:pPr algn="ctr" fontAlgn="auto">
                <a:spcBef>
                  <a:spcPts val="0"/>
                </a:spcBef>
                <a:spcAft>
                  <a:spcPts val="0"/>
                </a:spcAft>
                <a:defRPr/>
              </a:pPr>
              <a:endParaRPr lang="zh-CN" altLang="en-US" sz="4000" kern="0" dirty="0">
                <a:solidFill>
                  <a:sysClr val="window" lastClr="FFFFFF"/>
                </a:solidFill>
                <a:latin typeface="Impact" panose="020B0806030902050204" pitchFamily="34" charset="0"/>
              </a:endParaRPr>
            </a:p>
          </p:txBody>
        </p:sp>
        <p:sp>
          <p:nvSpPr>
            <p:cNvPr id="19" name="文本框 33"/>
            <p:cNvSpPr txBox="1"/>
            <p:nvPr/>
          </p:nvSpPr>
          <p:spPr>
            <a:xfrm>
              <a:off x="7086893" y="2599819"/>
              <a:ext cx="3501562" cy="581782"/>
            </a:xfrm>
            <a:prstGeom prst="rect">
              <a:avLst/>
            </a:prstGeom>
            <a:noFill/>
          </p:spPr>
          <p:txBody>
            <a:bodyPr wrap="square" rtlCol="0">
              <a:spAutoFit/>
            </a:bodyPr>
            <a:lstStyle/>
            <a:p>
              <a:pPr algn="ctr" fontAlgn="auto">
                <a:spcBef>
                  <a:spcPts val="0"/>
                </a:spcBef>
                <a:spcAft>
                  <a:spcPts val="0"/>
                </a:spcAft>
              </a:pPr>
              <a:r>
                <a:rPr lang="zh-CN" altLang="en-US" sz="2400" kern="0" spc="300" dirty="0">
                  <a:solidFill>
                    <a:sysClr val="window" lastClr="FFFFFF"/>
                  </a:solidFill>
                  <a:latin typeface="微软雅黑" panose="020B0503020204020204" pitchFamily="34" charset="-122"/>
                  <a:ea typeface="微软雅黑" panose="020B0503020204020204" pitchFamily="34" charset="-122"/>
                </a:rPr>
                <a:t>谢谢观看</a:t>
              </a:r>
              <a:endParaRPr lang="en-US" altLang="zh-CN" sz="2400" kern="0" spc="300" dirty="0">
                <a:solidFill>
                  <a:sysClr val="window" lastClr="FFFFFF"/>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en-US" altLang="zh-CN" sz="1200" dirty="0">
                  <a:solidFill>
                    <a:prstClr val="white"/>
                  </a:solidFill>
                  <a:latin typeface="微软雅黑" panose="020B0503020204020204" pitchFamily="34" charset="-122"/>
                  <a:ea typeface="微软雅黑" panose="020B0503020204020204" pitchFamily="34" charset="-122"/>
                </a:rPr>
                <a:t>THANK YOU</a:t>
              </a:r>
              <a:endParaRPr lang="zh-CN" altLang="en-US" sz="1200" dirty="0">
                <a:solidFill>
                  <a:prstClr val="whit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12653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par>
                                <p:cTn id="15" presetID="2" presetClass="entr" presetSubtype="2" decel="10000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文本框 28"/>
          <p:cNvSpPr txBox="1"/>
          <p:nvPr/>
        </p:nvSpPr>
        <p:spPr>
          <a:xfrm>
            <a:off x="8691463" y="7317432"/>
            <a:ext cx="646331" cy="369332"/>
          </a:xfrm>
          <a:prstGeom prst="rect">
            <a:avLst/>
          </a:prstGeom>
          <a:noFill/>
        </p:spPr>
        <p:txBody>
          <a:bodyPr wrap="none" rtlCol="0">
            <a:spAutoFit/>
          </a:bodyPr>
          <a:lstStyle/>
          <a:p>
            <a:r>
              <a:rPr lang="zh-CN" altLang="en-US" dirty="0"/>
              <a:t>延迟</a:t>
            </a:r>
          </a:p>
        </p:txBody>
      </p:sp>
      <p:sp>
        <p:nvSpPr>
          <p:cNvPr id="55" name="文本框 54"/>
          <p:cNvSpPr txBox="1"/>
          <p:nvPr/>
        </p:nvSpPr>
        <p:spPr>
          <a:xfrm>
            <a:off x="4956735" y="1392438"/>
            <a:ext cx="2180557" cy="1200329"/>
          </a:xfrm>
          <a:prstGeom prst="rect">
            <a:avLst/>
          </a:prstGeom>
          <a:noFill/>
        </p:spPr>
        <p:txBody>
          <a:bodyPr wrap="square" rtlCol="0">
            <a:spAutoFit/>
          </a:bodyPr>
          <a:lstStyle/>
          <a:p>
            <a:pPr fontAlgn="auto">
              <a:spcBef>
                <a:spcPts val="0"/>
              </a:spcBef>
              <a:spcAft>
                <a:spcPts val="0"/>
              </a:spcAft>
              <a:buFontTx/>
              <a:buNone/>
            </a:pPr>
            <a:r>
              <a:rPr lang="zh-CN" altLang="en-US" sz="7200" b="1" dirty="0">
                <a:solidFill>
                  <a:srgbClr val="C00000"/>
                </a:solidFill>
                <a:latin typeface="微软雅黑" panose="020B0503020204020204" pitchFamily="34" charset="-122"/>
                <a:ea typeface="微软雅黑" panose="020B0503020204020204" pitchFamily="34" charset="-122"/>
              </a:rPr>
              <a:t>目录</a:t>
            </a:r>
          </a:p>
        </p:txBody>
      </p:sp>
      <p:sp>
        <p:nvSpPr>
          <p:cNvPr id="56" name="文本框 55"/>
          <p:cNvSpPr txBox="1"/>
          <p:nvPr/>
        </p:nvSpPr>
        <p:spPr>
          <a:xfrm>
            <a:off x="4970148" y="2592767"/>
            <a:ext cx="2153731" cy="523220"/>
          </a:xfrm>
          <a:prstGeom prst="rect">
            <a:avLst/>
          </a:prstGeom>
          <a:noFill/>
        </p:spPr>
        <p:txBody>
          <a:bodyPr wrap="none" rtlCol="0">
            <a:spAutoFit/>
          </a:bodyPr>
          <a:lstStyle/>
          <a:p>
            <a:pPr algn="ctr" fontAlgn="auto">
              <a:spcBef>
                <a:spcPts val="0"/>
              </a:spcBef>
              <a:spcAft>
                <a:spcPts val="0"/>
              </a:spcAft>
              <a:buFontTx/>
              <a:buNone/>
            </a:pPr>
            <a:r>
              <a:rPr lang="en-US" altLang="zh-CN" sz="2800" b="1" dirty="0">
                <a:solidFill>
                  <a:prstClr val="black">
                    <a:lumMod val="65000"/>
                    <a:lumOff val="35000"/>
                  </a:prstClr>
                </a:solidFill>
                <a:ea typeface="Meiryo UI" panose="020B0604030504040204" pitchFamily="34" charset="-128"/>
                <a:cs typeface="Arial" panose="020B0604020202020204" pitchFamily="34" charset="0"/>
              </a:rPr>
              <a:t>CONTANTS</a:t>
            </a:r>
            <a:endParaRPr lang="zh-CN" altLang="en-US" sz="2800" b="1" dirty="0">
              <a:solidFill>
                <a:prstClr val="black">
                  <a:lumMod val="65000"/>
                  <a:lumOff val="35000"/>
                </a:prstClr>
              </a:solidFill>
              <a:ea typeface="Meiryo UI" panose="020B0604030504040204" pitchFamily="34" charset="-128"/>
              <a:cs typeface="Arial" panose="020B0604020202020204" pitchFamily="34" charset="0"/>
            </a:endParaRPr>
          </a:p>
        </p:txBody>
      </p:sp>
      <p:grpSp>
        <p:nvGrpSpPr>
          <p:cNvPr id="57" name="组合 56"/>
          <p:cNvGrpSpPr/>
          <p:nvPr/>
        </p:nvGrpSpPr>
        <p:grpSpPr>
          <a:xfrm>
            <a:off x="1867272" y="4003272"/>
            <a:ext cx="1620958" cy="1276375"/>
            <a:chOff x="1235186" y="4179178"/>
            <a:chExt cx="1620958" cy="1276375"/>
          </a:xfrm>
        </p:grpSpPr>
        <p:sp>
          <p:nvSpPr>
            <p:cNvPr id="58" name="文本框 57"/>
            <p:cNvSpPr txBox="1"/>
            <p:nvPr/>
          </p:nvSpPr>
          <p:spPr>
            <a:xfrm>
              <a:off x="1671973" y="4179178"/>
              <a:ext cx="747377" cy="646331"/>
            </a:xfrm>
            <a:prstGeom prst="rect">
              <a:avLst/>
            </a:prstGeom>
            <a:noFill/>
          </p:spPr>
          <p:txBody>
            <a:bodyPr wrap="square" rtlCol="0">
              <a:spAutoFit/>
            </a:bodyPr>
            <a:lstStyle/>
            <a:p>
              <a:pPr fontAlgn="auto">
                <a:spcBef>
                  <a:spcPts val="0"/>
                </a:spcBef>
                <a:spcAft>
                  <a:spcPts val="0"/>
                </a:spcAft>
                <a:buFontTx/>
                <a:buNone/>
              </a:pPr>
              <a:r>
                <a:rPr lang="en-US" altLang="zh-CN" sz="3600" dirty="0">
                  <a:solidFill>
                    <a:srgbClr val="C00000"/>
                  </a:solidFill>
                  <a:latin typeface="微软雅黑" panose="020B0503020204020204" pitchFamily="34" charset="-122"/>
                  <a:ea typeface="微软雅黑" panose="020B0503020204020204" pitchFamily="34" charset="-122"/>
                </a:rPr>
                <a:t>01</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1235186" y="4932333"/>
              <a:ext cx="1620958" cy="523220"/>
            </a:xfrm>
            <a:prstGeom prst="rect">
              <a:avLst/>
            </a:prstGeom>
            <a:noFill/>
          </p:spPr>
          <p:txBody>
            <a:bodyPr wrap="none" rtlCol="0">
              <a:spAutoFit/>
            </a:bodyPr>
            <a:lstStyle/>
            <a:p>
              <a:pPr algn="ctr" fontAlgn="auto">
                <a:spcBef>
                  <a:spcPts val="0"/>
                </a:spcBef>
                <a:spcAft>
                  <a:spcPts val="0"/>
                </a:spcAft>
                <a:buFontTx/>
                <a:buNone/>
              </a:pPr>
              <a:r>
                <a:rPr lang="zh-CN" altLang="en-US" sz="2800" b="1" dirty="0">
                  <a:solidFill>
                    <a:schemeClr val="bg1"/>
                  </a:solidFill>
                  <a:latin typeface="微软雅黑" panose="020B0503020204020204" pitchFamily="34" charset="-122"/>
                  <a:ea typeface="微软雅黑" panose="020B0503020204020204" pitchFamily="34" charset="-122"/>
                  <a:cs typeface="Segoe UI Semilight" panose="020B0402040204020203" pitchFamily="34" charset="0"/>
                </a:rPr>
                <a:t>项目背景</a:t>
              </a:r>
            </a:p>
          </p:txBody>
        </p:sp>
      </p:grpSp>
      <p:grpSp>
        <p:nvGrpSpPr>
          <p:cNvPr id="60" name="组合 59"/>
          <p:cNvGrpSpPr/>
          <p:nvPr/>
        </p:nvGrpSpPr>
        <p:grpSpPr>
          <a:xfrm>
            <a:off x="4045025" y="4011415"/>
            <a:ext cx="1620958" cy="1276375"/>
            <a:chOff x="1235186" y="4179178"/>
            <a:chExt cx="1620958" cy="1276375"/>
          </a:xfrm>
        </p:grpSpPr>
        <p:sp>
          <p:nvSpPr>
            <p:cNvPr id="61" name="文本框 60"/>
            <p:cNvSpPr txBox="1"/>
            <p:nvPr/>
          </p:nvSpPr>
          <p:spPr>
            <a:xfrm>
              <a:off x="1671973" y="4179178"/>
              <a:ext cx="747377" cy="646331"/>
            </a:xfrm>
            <a:prstGeom prst="rect">
              <a:avLst/>
            </a:prstGeom>
            <a:noFill/>
          </p:spPr>
          <p:txBody>
            <a:bodyPr wrap="square" rtlCol="0">
              <a:spAutoFit/>
            </a:bodyPr>
            <a:lstStyle/>
            <a:p>
              <a:pPr fontAlgn="auto">
                <a:spcBef>
                  <a:spcPts val="0"/>
                </a:spcBef>
                <a:spcAft>
                  <a:spcPts val="0"/>
                </a:spcAft>
                <a:buFontTx/>
                <a:buNone/>
              </a:pPr>
              <a:r>
                <a:rPr lang="en-US" altLang="zh-CN" sz="3600" dirty="0">
                  <a:solidFill>
                    <a:srgbClr val="C00000"/>
                  </a:solidFill>
                  <a:latin typeface="微软雅黑" panose="020B0503020204020204" pitchFamily="34" charset="-122"/>
                  <a:ea typeface="微软雅黑" panose="020B0503020204020204" pitchFamily="34" charset="-122"/>
                </a:rPr>
                <a:t>02</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1235186" y="4932333"/>
              <a:ext cx="1620958" cy="523220"/>
            </a:xfrm>
            <a:prstGeom prst="rect">
              <a:avLst/>
            </a:prstGeom>
            <a:noFill/>
          </p:spPr>
          <p:txBody>
            <a:bodyPr wrap="none" rtlCol="0">
              <a:spAutoFit/>
            </a:bodyPr>
            <a:lstStyle/>
            <a:p>
              <a:pPr algn="ctr" fontAlgn="auto">
                <a:spcBef>
                  <a:spcPts val="0"/>
                </a:spcBef>
                <a:spcAft>
                  <a:spcPts val="0"/>
                </a:spcAft>
                <a:buFontTx/>
                <a:buNone/>
              </a:pPr>
              <a:r>
                <a:rPr lang="zh-CN" altLang="en-US" sz="2800" b="1" dirty="0">
                  <a:solidFill>
                    <a:schemeClr val="bg1"/>
                  </a:solidFill>
                  <a:latin typeface="微软雅黑" panose="020B0503020204020204" pitchFamily="34" charset="-122"/>
                  <a:ea typeface="微软雅黑" panose="020B0503020204020204" pitchFamily="34" charset="-122"/>
                  <a:cs typeface="Segoe UI Semilight" panose="020B0402040204020203" pitchFamily="34" charset="0"/>
                </a:rPr>
                <a:t>实现思路</a:t>
              </a:r>
            </a:p>
          </p:txBody>
        </p:sp>
      </p:grpSp>
      <p:grpSp>
        <p:nvGrpSpPr>
          <p:cNvPr id="63" name="组合 62"/>
          <p:cNvGrpSpPr/>
          <p:nvPr/>
        </p:nvGrpSpPr>
        <p:grpSpPr>
          <a:xfrm>
            <a:off x="6348664" y="4003272"/>
            <a:ext cx="1980030" cy="1707262"/>
            <a:chOff x="1055650" y="4179178"/>
            <a:chExt cx="1980030" cy="1707262"/>
          </a:xfrm>
        </p:grpSpPr>
        <p:sp>
          <p:nvSpPr>
            <p:cNvPr id="64" name="文本框 63"/>
            <p:cNvSpPr txBox="1"/>
            <p:nvPr/>
          </p:nvSpPr>
          <p:spPr>
            <a:xfrm>
              <a:off x="1671973" y="4179178"/>
              <a:ext cx="747377" cy="646331"/>
            </a:xfrm>
            <a:prstGeom prst="rect">
              <a:avLst/>
            </a:prstGeom>
            <a:noFill/>
          </p:spPr>
          <p:txBody>
            <a:bodyPr wrap="square" rtlCol="0">
              <a:spAutoFit/>
            </a:bodyPr>
            <a:lstStyle/>
            <a:p>
              <a:pPr fontAlgn="auto">
                <a:spcBef>
                  <a:spcPts val="0"/>
                </a:spcBef>
                <a:spcAft>
                  <a:spcPts val="0"/>
                </a:spcAft>
                <a:buFontTx/>
                <a:buNone/>
              </a:pPr>
              <a:r>
                <a:rPr lang="en-US" altLang="zh-CN" sz="3600" dirty="0">
                  <a:solidFill>
                    <a:srgbClr val="C00000"/>
                  </a:solidFill>
                  <a:latin typeface="微软雅黑" panose="020B0503020204020204" pitchFamily="34" charset="-122"/>
                  <a:ea typeface="微软雅黑" panose="020B0503020204020204" pitchFamily="34" charset="-122"/>
                </a:rPr>
                <a:t>03</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055650" y="4932333"/>
              <a:ext cx="1980030" cy="954107"/>
            </a:xfrm>
            <a:prstGeom prst="rect">
              <a:avLst/>
            </a:prstGeom>
            <a:noFill/>
          </p:spPr>
          <p:txBody>
            <a:bodyPr wrap="none" rtlCol="0">
              <a:spAutoFit/>
            </a:bodyPr>
            <a:lstStyle/>
            <a:p>
              <a:pPr algn="ctr" fontAlgn="auto">
                <a:spcBef>
                  <a:spcPts val="0"/>
                </a:spcBef>
                <a:spcAft>
                  <a:spcPts val="0"/>
                </a:spcAft>
                <a:buFontTx/>
                <a:buNone/>
              </a:pPr>
              <a:r>
                <a:rPr lang="zh-CN" altLang="en-US" sz="2800" b="1" dirty="0">
                  <a:solidFill>
                    <a:prstClr val="black">
                      <a:lumMod val="65000"/>
                      <a:lumOff val="35000"/>
                    </a:prstClr>
                  </a:solidFill>
                  <a:latin typeface="微软雅黑" panose="020B0503020204020204" pitchFamily="34" charset="-122"/>
                  <a:ea typeface="微软雅黑" panose="020B0503020204020204" pitchFamily="34" charset="-122"/>
                  <a:cs typeface="Segoe UI Semilight" panose="020B0402040204020203" pitchFamily="34" charset="0"/>
                </a:rPr>
                <a:t>部分代码及</a:t>
              </a:r>
              <a:endParaRPr lang="en-US" altLang="zh-CN" sz="2800" b="1" dirty="0">
                <a:solidFill>
                  <a:prstClr val="black">
                    <a:lumMod val="65000"/>
                    <a:lumOff val="35000"/>
                  </a:prstClr>
                </a:solidFill>
                <a:latin typeface="微软雅黑" panose="020B0503020204020204" pitchFamily="34" charset="-122"/>
                <a:ea typeface="微软雅黑" panose="020B0503020204020204" pitchFamily="34" charset="-122"/>
                <a:cs typeface="Segoe UI Semilight" panose="020B0402040204020203" pitchFamily="34" charset="0"/>
              </a:endParaRPr>
            </a:p>
            <a:p>
              <a:pPr algn="ctr" fontAlgn="auto">
                <a:spcBef>
                  <a:spcPts val="0"/>
                </a:spcBef>
                <a:spcAft>
                  <a:spcPts val="0"/>
                </a:spcAft>
                <a:buFontTx/>
                <a:buNone/>
              </a:pPr>
              <a:r>
                <a:rPr lang="zh-CN" altLang="en-US" sz="2800" b="1" dirty="0">
                  <a:solidFill>
                    <a:prstClr val="black">
                      <a:lumMod val="65000"/>
                      <a:lumOff val="35000"/>
                    </a:prstClr>
                  </a:solidFill>
                  <a:latin typeface="微软雅黑" panose="020B0503020204020204" pitchFamily="34" charset="-122"/>
                  <a:ea typeface="微软雅黑" panose="020B0503020204020204" pitchFamily="34" charset="-122"/>
                  <a:cs typeface="Segoe UI Semilight" panose="020B0402040204020203" pitchFamily="34" charset="0"/>
                </a:rPr>
                <a:t>成果展示</a:t>
              </a:r>
            </a:p>
          </p:txBody>
        </p:sp>
      </p:grpSp>
      <p:grpSp>
        <p:nvGrpSpPr>
          <p:cNvPr id="66" name="组合 65"/>
          <p:cNvGrpSpPr/>
          <p:nvPr/>
        </p:nvGrpSpPr>
        <p:grpSpPr>
          <a:xfrm>
            <a:off x="8640938" y="4035448"/>
            <a:ext cx="1620958" cy="1276375"/>
            <a:chOff x="1235184" y="4179178"/>
            <a:chExt cx="1620958" cy="1276375"/>
          </a:xfrm>
        </p:grpSpPr>
        <p:sp>
          <p:nvSpPr>
            <p:cNvPr id="70" name="文本框 69"/>
            <p:cNvSpPr txBox="1"/>
            <p:nvPr/>
          </p:nvSpPr>
          <p:spPr>
            <a:xfrm>
              <a:off x="1671973" y="4179178"/>
              <a:ext cx="747377" cy="646331"/>
            </a:xfrm>
            <a:prstGeom prst="rect">
              <a:avLst/>
            </a:prstGeom>
            <a:noFill/>
          </p:spPr>
          <p:txBody>
            <a:bodyPr wrap="square" rtlCol="0">
              <a:spAutoFit/>
            </a:bodyPr>
            <a:lstStyle/>
            <a:p>
              <a:pPr fontAlgn="auto">
                <a:spcBef>
                  <a:spcPts val="0"/>
                </a:spcBef>
                <a:spcAft>
                  <a:spcPts val="0"/>
                </a:spcAft>
                <a:buFontTx/>
                <a:buNone/>
              </a:pPr>
              <a:r>
                <a:rPr lang="en-US" altLang="zh-CN" sz="3600" dirty="0">
                  <a:solidFill>
                    <a:srgbClr val="C00000"/>
                  </a:solidFill>
                  <a:latin typeface="微软雅黑" panose="020B0503020204020204" pitchFamily="34" charset="-122"/>
                  <a:ea typeface="微软雅黑" panose="020B0503020204020204" pitchFamily="34" charset="-122"/>
                </a:rPr>
                <a:t>04</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1235184" y="4932333"/>
              <a:ext cx="1620958" cy="523220"/>
            </a:xfrm>
            <a:prstGeom prst="rect">
              <a:avLst/>
            </a:prstGeom>
            <a:noFill/>
          </p:spPr>
          <p:txBody>
            <a:bodyPr wrap="none" rtlCol="0">
              <a:spAutoFit/>
            </a:bodyPr>
            <a:lstStyle/>
            <a:p>
              <a:pPr algn="ctr" fontAlgn="auto">
                <a:spcBef>
                  <a:spcPts val="0"/>
                </a:spcBef>
                <a:spcAft>
                  <a:spcPts val="0"/>
                </a:spcAft>
                <a:buFontTx/>
                <a:buNone/>
              </a:pPr>
              <a:r>
                <a:rPr lang="zh-CN" altLang="en-US" sz="2800" b="1" dirty="0">
                  <a:solidFill>
                    <a:schemeClr val="bg1"/>
                  </a:solidFill>
                  <a:latin typeface="微软雅黑" panose="020B0503020204020204" pitchFamily="34" charset="-122"/>
                  <a:ea typeface="微软雅黑" panose="020B0503020204020204" pitchFamily="34" charset="-122"/>
                  <a:cs typeface="Segoe UI Semilight" panose="020B0402040204020203" pitchFamily="34" charset="0"/>
                </a:rPr>
                <a:t>未来展望</a:t>
              </a:r>
            </a:p>
          </p:txBody>
        </p:sp>
      </p:grpSp>
      <p:cxnSp>
        <p:nvCxnSpPr>
          <p:cNvPr id="78" name="直接连接符 77"/>
          <p:cNvCxnSpPr/>
          <p:nvPr/>
        </p:nvCxnSpPr>
        <p:spPr>
          <a:xfrm>
            <a:off x="2498271" y="3559629"/>
            <a:ext cx="7057802" cy="0"/>
          </a:xfrm>
          <a:prstGeom prst="line">
            <a:avLst/>
          </a:prstGeom>
          <a:noFill/>
          <a:ln w="19050" cap="flat" cmpd="sng" algn="ctr">
            <a:solidFill>
              <a:sysClr val="window" lastClr="FFFFFF">
                <a:lumMod val="75000"/>
              </a:sysClr>
            </a:solidFill>
            <a:prstDash val="solid"/>
            <a:miter lim="800000"/>
          </a:ln>
          <a:effectLst/>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barn(inVertical)">
                                      <p:cBhvr>
                                        <p:cTn id="16" dur="500"/>
                                        <p:tgtEl>
                                          <p:spTgt spid="78"/>
                                        </p:tgtEl>
                                      </p:cBhvr>
                                    </p:animEffect>
                                  </p:childTnLst>
                                </p:cTn>
                              </p:par>
                              <p:par>
                                <p:cTn id="17" presetID="42"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anim calcmode="lin" valueType="num">
                                      <p:cBhvr>
                                        <p:cTn id="20" dur="1000" fill="hold"/>
                                        <p:tgtEl>
                                          <p:spTgt spid="57"/>
                                        </p:tgtEl>
                                        <p:attrNameLst>
                                          <p:attrName>ppt_x</p:attrName>
                                        </p:attrNameLst>
                                      </p:cBhvr>
                                      <p:tavLst>
                                        <p:tav tm="0">
                                          <p:val>
                                            <p:strVal val="#ppt_x"/>
                                          </p:val>
                                        </p:tav>
                                        <p:tav tm="100000">
                                          <p:val>
                                            <p:strVal val="#ppt_x"/>
                                          </p:val>
                                        </p:tav>
                                      </p:tavLst>
                                    </p:anim>
                                    <p:anim calcmode="lin" valueType="num">
                                      <p:cBhvr>
                                        <p:cTn id="21" dur="1000" fill="hold"/>
                                        <p:tgtEl>
                                          <p:spTgt spid="5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1000"/>
                                        <p:tgtEl>
                                          <p:spTgt spid="60"/>
                                        </p:tgtEl>
                                      </p:cBhvr>
                                    </p:animEffect>
                                    <p:anim calcmode="lin" valueType="num">
                                      <p:cBhvr>
                                        <p:cTn id="26" dur="1000" fill="hold"/>
                                        <p:tgtEl>
                                          <p:spTgt spid="60"/>
                                        </p:tgtEl>
                                        <p:attrNameLst>
                                          <p:attrName>ppt_x</p:attrName>
                                        </p:attrNameLst>
                                      </p:cBhvr>
                                      <p:tavLst>
                                        <p:tav tm="0">
                                          <p:val>
                                            <p:strVal val="#ppt_x"/>
                                          </p:val>
                                        </p:tav>
                                        <p:tav tm="100000">
                                          <p:val>
                                            <p:strVal val="#ppt_x"/>
                                          </p:val>
                                        </p:tav>
                                      </p:tavLst>
                                    </p:anim>
                                    <p:anim calcmode="lin" valueType="num">
                                      <p:cBhvr>
                                        <p:cTn id="27" dur="1000" fill="hold"/>
                                        <p:tgtEl>
                                          <p:spTgt spid="60"/>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1000"/>
                                        <p:tgtEl>
                                          <p:spTgt spid="63"/>
                                        </p:tgtEl>
                                      </p:cBhvr>
                                    </p:animEffect>
                                    <p:anim calcmode="lin" valueType="num">
                                      <p:cBhvr>
                                        <p:cTn id="32" dur="1000" fill="hold"/>
                                        <p:tgtEl>
                                          <p:spTgt spid="63"/>
                                        </p:tgtEl>
                                        <p:attrNameLst>
                                          <p:attrName>ppt_x</p:attrName>
                                        </p:attrNameLst>
                                      </p:cBhvr>
                                      <p:tavLst>
                                        <p:tav tm="0">
                                          <p:val>
                                            <p:strVal val="#ppt_x"/>
                                          </p:val>
                                        </p:tav>
                                        <p:tav tm="100000">
                                          <p:val>
                                            <p:strVal val="#ppt_x"/>
                                          </p:val>
                                        </p:tav>
                                      </p:tavLst>
                                    </p:anim>
                                    <p:anim calcmode="lin" valueType="num">
                                      <p:cBhvr>
                                        <p:cTn id="33" dur="1000" fill="hold"/>
                                        <p:tgtEl>
                                          <p:spTgt spid="63"/>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1000"/>
                                        <p:tgtEl>
                                          <p:spTgt spid="66"/>
                                        </p:tgtEl>
                                      </p:cBhvr>
                                    </p:animEffect>
                                    <p:anim calcmode="lin" valueType="num">
                                      <p:cBhvr>
                                        <p:cTn id="38" dur="1000" fill="hold"/>
                                        <p:tgtEl>
                                          <p:spTgt spid="66"/>
                                        </p:tgtEl>
                                        <p:attrNameLst>
                                          <p:attrName>ppt_x</p:attrName>
                                        </p:attrNameLst>
                                      </p:cBhvr>
                                      <p:tavLst>
                                        <p:tav tm="0">
                                          <p:val>
                                            <p:strVal val="#ppt_x"/>
                                          </p:val>
                                        </p:tav>
                                        <p:tav tm="100000">
                                          <p:val>
                                            <p:strVal val="#ppt_x"/>
                                          </p:val>
                                        </p:tav>
                                      </p:tavLst>
                                    </p:anim>
                                    <p:anim calcmode="lin" valueType="num">
                                      <p:cBhvr>
                                        <p:cTn id="39" dur="1000" fill="hold"/>
                                        <p:tgtEl>
                                          <p:spTgt spid="66"/>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5" grpId="0"/>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nvSpPr>
        <p:spPr>
          <a:xfrm>
            <a:off x="8691463" y="7317432"/>
            <a:ext cx="646331" cy="369332"/>
          </a:xfrm>
          <a:prstGeom prst="rect">
            <a:avLst/>
          </a:prstGeom>
          <a:noFill/>
        </p:spPr>
        <p:txBody>
          <a:bodyPr wrap="none" rtlCol="0">
            <a:spAutoFit/>
          </a:bodyPr>
          <a:lstStyle/>
          <a:p>
            <a:r>
              <a:rPr lang="zh-CN" altLang="en-US" dirty="0"/>
              <a:t>延迟</a:t>
            </a:r>
          </a:p>
        </p:txBody>
      </p:sp>
      <p:pic>
        <p:nvPicPr>
          <p:cNvPr id="49" name="图片 48"/>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7077456" y="548640"/>
            <a:ext cx="4537065" cy="5773111"/>
          </a:xfrm>
          <a:custGeom>
            <a:avLst/>
            <a:gdLst>
              <a:gd name="connsiteX0" fmla="*/ 3396521 w 5401456"/>
              <a:gd name="connsiteY0" fmla="*/ 0 h 6872989"/>
              <a:gd name="connsiteX1" fmla="*/ 5401456 w 5401456"/>
              <a:gd name="connsiteY1" fmla="*/ 0 h 6872989"/>
              <a:gd name="connsiteX2" fmla="*/ 2169827 w 5401456"/>
              <a:gd name="connsiteY2" fmla="*/ 6872989 h 6872989"/>
              <a:gd name="connsiteX3" fmla="*/ 0 w 5401456"/>
              <a:gd name="connsiteY3" fmla="*/ 6872989 h 6872989"/>
            </a:gdLst>
            <a:ahLst/>
            <a:cxnLst>
              <a:cxn ang="0">
                <a:pos x="connsiteX0" y="connsiteY0"/>
              </a:cxn>
              <a:cxn ang="0">
                <a:pos x="connsiteX1" y="connsiteY1"/>
              </a:cxn>
              <a:cxn ang="0">
                <a:pos x="connsiteX2" y="connsiteY2"/>
              </a:cxn>
              <a:cxn ang="0">
                <a:pos x="connsiteX3" y="connsiteY3"/>
              </a:cxn>
            </a:cxnLst>
            <a:rect l="l" t="t" r="r" b="b"/>
            <a:pathLst>
              <a:path w="5401456" h="6872989">
                <a:moveTo>
                  <a:pt x="3396521" y="0"/>
                </a:moveTo>
                <a:lnTo>
                  <a:pt x="5401456" y="0"/>
                </a:lnTo>
                <a:lnTo>
                  <a:pt x="2169827" y="6872989"/>
                </a:lnTo>
                <a:lnTo>
                  <a:pt x="0" y="6872989"/>
                </a:lnTo>
                <a:close/>
              </a:path>
            </a:pathLst>
          </a:custGeom>
        </p:spPr>
      </p:pic>
      <p:sp>
        <p:nvSpPr>
          <p:cNvPr id="50" name="矩形 49"/>
          <p:cNvSpPr/>
          <p:nvPr/>
        </p:nvSpPr>
        <p:spPr>
          <a:xfrm rot="2700000">
            <a:off x="2740335" y="4071165"/>
            <a:ext cx="370728" cy="37072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矩形 50"/>
          <p:cNvSpPr/>
          <p:nvPr/>
        </p:nvSpPr>
        <p:spPr>
          <a:xfrm rot="2700000">
            <a:off x="3411868" y="4027954"/>
            <a:ext cx="181545" cy="181545"/>
          </a:xfrm>
          <a:prstGeom prst="rect">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 name="文本框 51"/>
          <p:cNvSpPr txBox="1"/>
          <p:nvPr/>
        </p:nvSpPr>
        <p:spPr>
          <a:xfrm>
            <a:off x="2775799" y="2809046"/>
            <a:ext cx="1963492" cy="1200329"/>
          </a:xfrm>
          <a:prstGeom prst="rect">
            <a:avLst/>
          </a:prstGeom>
          <a:noFill/>
        </p:spPr>
        <p:txBody>
          <a:bodyPr wrap="square" rtlCol="0">
            <a:spAutoFit/>
          </a:bodyPr>
          <a:lstStyle/>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PART</a:t>
            </a:r>
          </a:p>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01</a:t>
            </a:r>
            <a:endParaRPr lang="zh-CN" altLang="en-US" sz="3600" b="1" dirty="0">
              <a:solidFill>
                <a:srgbClr val="444444"/>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526009" y="2673302"/>
            <a:ext cx="2582728" cy="2123658"/>
          </a:xfrm>
          <a:prstGeom prst="rect">
            <a:avLst/>
          </a:prstGeom>
          <a:noFill/>
        </p:spPr>
        <p:txBody>
          <a:bodyPr wrap="square" rtlCol="0">
            <a:spAutoFit/>
          </a:bodyPr>
          <a:lstStyle/>
          <a:p>
            <a:pPr fontAlgn="auto">
              <a:spcBef>
                <a:spcPts val="0"/>
              </a:spcBef>
              <a:spcAft>
                <a:spcPts val="0"/>
              </a:spcAft>
              <a:buFontTx/>
              <a:buNone/>
            </a:pPr>
            <a:r>
              <a:rPr lang="zh-CN" altLang="en-US" sz="6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项目</a:t>
            </a:r>
            <a:endParaRPr lang="en-US" altLang="zh-CN" sz="6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fontAlgn="auto">
              <a:spcBef>
                <a:spcPts val="0"/>
              </a:spcBef>
              <a:spcAft>
                <a:spcPts val="0"/>
              </a:spcAft>
              <a:buFontTx/>
              <a:buNone/>
            </a:pPr>
            <a:r>
              <a:rPr lang="zh-CN" altLang="en-US" sz="6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背景</a:t>
            </a:r>
          </a:p>
        </p:txBody>
      </p:sp>
      <p:grpSp>
        <p:nvGrpSpPr>
          <p:cNvPr id="54" name="组合 53"/>
          <p:cNvGrpSpPr/>
          <p:nvPr/>
        </p:nvGrpSpPr>
        <p:grpSpPr>
          <a:xfrm>
            <a:off x="555172" y="2563318"/>
            <a:ext cx="5906926" cy="109452"/>
            <a:chOff x="538843" y="2563318"/>
            <a:chExt cx="5906926" cy="109452"/>
          </a:xfrm>
        </p:grpSpPr>
        <p:cxnSp>
          <p:nvCxnSpPr>
            <p:cNvPr id="55" name="直接连接符 54"/>
            <p:cNvCxnSpPr/>
            <p:nvPr/>
          </p:nvCxnSpPr>
          <p:spPr>
            <a:xfrm>
              <a:off x="538843" y="2672770"/>
              <a:ext cx="5891936" cy="0"/>
            </a:xfrm>
            <a:prstGeom prst="line">
              <a:avLst/>
            </a:prstGeom>
            <a:noFill/>
            <a:ln w="38100" cap="flat" cmpd="sng" algn="ctr">
              <a:solidFill>
                <a:sysClr val="window" lastClr="FFFFFF">
                  <a:lumMod val="75000"/>
                </a:sysClr>
              </a:solidFill>
              <a:prstDash val="solid"/>
              <a:miter lim="800000"/>
            </a:ln>
            <a:effectLst/>
          </p:spPr>
        </p:cxnSp>
        <p:sp>
          <p:nvSpPr>
            <p:cNvPr id="56" name="矩形 55"/>
            <p:cNvSpPr/>
            <p:nvPr/>
          </p:nvSpPr>
          <p:spPr>
            <a:xfrm>
              <a:off x="5156615" y="2563318"/>
              <a:ext cx="1289154" cy="109452"/>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4" presetClass="entr" presetSubtype="1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500"/>
                            </p:stCondLst>
                            <p:childTnLst>
                              <p:par>
                                <p:cTn id="13" presetID="14" presetClass="entr" presetSubtype="1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randombar(horizontal)">
                                      <p:cBhvr>
                                        <p:cTn id="15" dur="500"/>
                                        <p:tgtEl>
                                          <p:spTgt spid="50"/>
                                        </p:tgtEl>
                                      </p:cBhvr>
                                    </p:animEffect>
                                  </p:childTnLst>
                                </p:cTn>
                              </p:par>
                              <p:par>
                                <p:cTn id="16" presetID="14" presetClass="entr" presetSubtype="10" fill="hold" grpId="0" nodeType="withEffect">
                                  <p:stCondLst>
                                    <p:cond delay="500"/>
                                  </p:stCondLst>
                                  <p:childTnLst>
                                    <p:set>
                                      <p:cBhvr>
                                        <p:cTn id="17" dur="1" fill="hold">
                                          <p:stCondLst>
                                            <p:cond delay="0"/>
                                          </p:stCondLst>
                                        </p:cTn>
                                        <p:tgtEl>
                                          <p:spTgt spid="51"/>
                                        </p:tgtEl>
                                        <p:attrNameLst>
                                          <p:attrName>style.visibility</p:attrName>
                                        </p:attrNameLst>
                                      </p:cBhvr>
                                      <p:to>
                                        <p:strVal val="visible"/>
                                      </p:to>
                                    </p:set>
                                    <p:animEffect transition="in" filter="randombar(horizontal)">
                                      <p:cBhvr>
                                        <p:cTn id="18" dur="500"/>
                                        <p:tgtEl>
                                          <p:spTgt spid="51"/>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par>
                          <p:cTn id="23" fill="hold">
                            <p:stCondLst>
                              <p:cond delay="3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53"/>
                                        </p:tgtEl>
                                        <p:attrNameLst>
                                          <p:attrName>ppt_y</p:attrName>
                                        </p:attrNameLst>
                                      </p:cBhvr>
                                      <p:tavLst>
                                        <p:tav tm="0">
                                          <p:val>
                                            <p:strVal val="#ppt_y"/>
                                          </p:val>
                                        </p:tav>
                                        <p:tav tm="100000">
                                          <p:val>
                                            <p:strVal val="#ppt_y"/>
                                          </p:val>
                                        </p:tav>
                                      </p:tavLst>
                                    </p:anim>
                                    <p:anim calcmode="lin" valueType="num">
                                      <p:cBhvr>
                                        <p:cTn id="28"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53"/>
                                        </p:tgtEl>
                                      </p:cBhvr>
                                    </p:animEffect>
                                  </p:childTnLst>
                                </p:cTn>
                              </p:par>
                              <p:par>
                                <p:cTn id="31" presetID="10" presetClass="entr" presetSubtype="0" fill="hold" grpId="0" nodeType="withEffect">
                                  <p:stCondLst>
                                    <p:cond delay="225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0" grpId="0" animBg="1"/>
      <p:bldP spid="51" grpId="0" animBg="1"/>
      <p:bldP spid="52"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3"/>
          <p:cNvGrpSpPr/>
          <p:nvPr/>
        </p:nvGrpSpPr>
        <p:grpSpPr>
          <a:xfrm>
            <a:off x="1706687" y="2061912"/>
            <a:ext cx="4217953" cy="3743352"/>
            <a:chOff x="1706687" y="2061912"/>
            <a:chExt cx="4217953" cy="3743352"/>
          </a:xfrm>
        </p:grpSpPr>
        <p:sp>
          <p:nvSpPr>
            <p:cNvPr id="15" name="矩形 14"/>
            <p:cNvSpPr/>
            <p:nvPr/>
          </p:nvSpPr>
          <p:spPr bwMode="auto">
            <a:xfrm>
              <a:off x="1706687" y="2190078"/>
              <a:ext cx="4217953" cy="3615186"/>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sz="1200">
                <a:solidFill>
                  <a:schemeClr val="bg1"/>
                </a:solidFill>
              </a:endParaRPr>
            </a:p>
          </p:txBody>
        </p:sp>
        <p:sp>
          <p:nvSpPr>
            <p:cNvPr id="17"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solidFill>
                  <a:schemeClr val="bg2"/>
                </a:solidFill>
              </a:endParaRPr>
            </a:p>
          </p:txBody>
        </p:sp>
        <p:sp>
          <p:nvSpPr>
            <p:cNvPr id="18"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C00000"/>
            </a:solidFill>
            <a:ln>
              <a:noFill/>
            </a:ln>
          </p:spPr>
          <p:txBody>
            <a:bodyPr vert="horz" wrap="square" lIns="91440" tIns="45720" rIns="91440" bIns="45720" numCol="1" anchor="t" anchorCtr="0" compatLnSpc="1"/>
            <a:lstStyle/>
            <a:p>
              <a:endParaRPr lang="zh-CN" altLang="en-US" sz="1200"/>
            </a:p>
          </p:txBody>
        </p:sp>
        <p:sp>
          <p:nvSpPr>
            <p:cNvPr id="19" name="矩形 18"/>
            <p:cNvSpPr/>
            <p:nvPr/>
          </p:nvSpPr>
          <p:spPr>
            <a:xfrm>
              <a:off x="2403511" y="2111300"/>
              <a:ext cx="2646879" cy="584775"/>
            </a:xfrm>
            <a:prstGeom prst="rect">
              <a:avLst/>
            </a:prstGeom>
          </p:spPr>
          <p:txBody>
            <a:bodyPr wrap="none">
              <a:spAutoFit/>
            </a:bodyPr>
            <a:lstStyle/>
            <a:p>
              <a:pPr algn="ctr"/>
              <a:r>
                <a:rPr lang="zh-CN" altLang="en-US" sz="1600" b="1" dirty="0">
                  <a:solidFill>
                    <a:schemeClr val="bg2"/>
                  </a:solidFill>
                  <a:latin typeface="+mj-ea"/>
                  <a:ea typeface="+mj-ea"/>
                </a:rPr>
                <a:t>新闻回放：</a:t>
              </a:r>
              <a:endParaRPr lang="en-US" altLang="zh-CN" sz="1600" b="1" dirty="0">
                <a:solidFill>
                  <a:schemeClr val="bg2"/>
                </a:solidFill>
                <a:latin typeface="+mj-ea"/>
                <a:ea typeface="+mj-ea"/>
              </a:endParaRPr>
            </a:p>
            <a:p>
              <a:pPr algn="ctr"/>
              <a:r>
                <a:rPr lang="zh-CN" altLang="en-US" sz="1600" b="1" i="0" dirty="0">
                  <a:solidFill>
                    <a:schemeClr val="bg2"/>
                  </a:solidFill>
                  <a:effectLst/>
                  <a:latin typeface="Microsoft YaHei" panose="020B0503020204020204" pitchFamily="34" charset="-122"/>
                  <a:ea typeface="Microsoft YaHei" panose="020B0503020204020204" pitchFamily="34" charset="-122"/>
                </a:rPr>
                <a:t>技术男破解周鸿祎电话号码</a:t>
              </a:r>
              <a:endParaRPr lang="zh-CN" altLang="en-US" sz="1600" b="1" dirty="0">
                <a:solidFill>
                  <a:schemeClr val="bg2"/>
                </a:solidFill>
                <a:latin typeface="+mj-ea"/>
                <a:ea typeface="+mj-ea"/>
              </a:endParaRPr>
            </a:p>
          </p:txBody>
        </p:sp>
        <p:sp>
          <p:nvSpPr>
            <p:cNvPr id="9" name="TextBox 10"/>
            <p:cNvSpPr txBox="1"/>
            <p:nvPr/>
          </p:nvSpPr>
          <p:spPr>
            <a:xfrm>
              <a:off x="2117138" y="2970046"/>
              <a:ext cx="3544643" cy="2631490"/>
            </a:xfrm>
            <a:prstGeom prst="rect">
              <a:avLst/>
            </a:prstGeom>
            <a:noFill/>
          </p:spPr>
          <p:txBody>
            <a:bodyPr wrap="square" rtlCol="0">
              <a:spAutoFit/>
            </a:bodyPr>
            <a:lstStyle/>
            <a:p>
              <a:pPr algn="l"/>
              <a:r>
                <a:rPr lang="zh-CN" altLang="en-US" sz="1500" b="0" i="0" dirty="0">
                  <a:solidFill>
                    <a:schemeClr val="bg1"/>
                  </a:solidFill>
                  <a:effectLst/>
                  <a:latin typeface="Microsoft YaHei" panose="020B0503020204020204" pitchFamily="34" charset="-122"/>
                  <a:ea typeface="Microsoft YaHei" panose="020B0503020204020204" pitchFamily="34" charset="-122"/>
                </a:rPr>
                <a:t>日前，南京大学学生刘靖康凭借新闻视频中一段</a:t>
              </a:r>
              <a:r>
                <a:rPr lang="en-US" altLang="zh-CN" sz="1500" b="0" i="0" dirty="0">
                  <a:solidFill>
                    <a:schemeClr val="bg1"/>
                  </a:solidFill>
                  <a:effectLst/>
                  <a:latin typeface="Microsoft YaHei" panose="020B0503020204020204" pitchFamily="34" charset="-122"/>
                  <a:ea typeface="Microsoft YaHei" panose="020B0503020204020204" pitchFamily="34" charset="-122"/>
                </a:rPr>
                <a:t>10</a:t>
              </a:r>
              <a:r>
                <a:rPr lang="zh-CN" altLang="en-US" sz="1500" b="0" i="0" dirty="0">
                  <a:solidFill>
                    <a:schemeClr val="bg1"/>
                  </a:solidFill>
                  <a:effectLst/>
                  <a:latin typeface="Microsoft YaHei" panose="020B0503020204020204" pitchFamily="34" charset="-122"/>
                  <a:ea typeface="Microsoft YaHei" panose="020B0503020204020204" pitchFamily="34" charset="-122"/>
                </a:rPr>
                <a:t>秒钟的电话按键音，破译出</a:t>
              </a:r>
              <a:r>
                <a:rPr lang="en-US" altLang="zh-CN" sz="1500" b="0" i="0" dirty="0">
                  <a:solidFill>
                    <a:schemeClr val="bg1"/>
                  </a:solidFill>
                  <a:effectLst/>
                  <a:latin typeface="Microsoft YaHei" panose="020B0503020204020204" pitchFamily="34" charset="-122"/>
                  <a:ea typeface="Microsoft YaHei" panose="020B0503020204020204" pitchFamily="34" charset="-122"/>
                </a:rPr>
                <a:t>360</a:t>
              </a:r>
              <a:r>
                <a:rPr lang="zh-CN" altLang="en-US" sz="1500" b="0" i="0" dirty="0">
                  <a:solidFill>
                    <a:schemeClr val="bg1"/>
                  </a:solidFill>
                  <a:effectLst/>
                  <a:latin typeface="Microsoft YaHei" panose="020B0503020204020204" pitchFamily="34" charset="-122"/>
                  <a:ea typeface="Microsoft YaHei" panose="020B0503020204020204" pitchFamily="34" charset="-122"/>
                </a:rPr>
                <a:t>董事长周鸿祎的手机号码。</a:t>
              </a:r>
            </a:p>
            <a:p>
              <a:pPr algn="l"/>
              <a:r>
                <a:rPr lang="zh-CN" altLang="en-US" sz="1500" b="0" i="0" dirty="0">
                  <a:solidFill>
                    <a:schemeClr val="bg1"/>
                  </a:solidFill>
                  <a:effectLst/>
                  <a:latin typeface="Microsoft YaHei" panose="020B0503020204020204" pitchFamily="34" charset="-122"/>
                  <a:ea typeface="Microsoft YaHei" panose="020B0503020204020204" pitchFamily="34" charset="-122"/>
                </a:rPr>
                <a:t>刘靖康透露，当晚他就拨打电话验证了破译号码，接电话的确是“周先生”。此事已得到周鸿祎的微博证实。随后，周鸿祎用微博向刘靖康发出邀请，希望其来</a:t>
              </a:r>
              <a:r>
                <a:rPr lang="en-US" altLang="zh-CN" sz="1500" b="0" i="0" dirty="0">
                  <a:solidFill>
                    <a:schemeClr val="bg1"/>
                  </a:solidFill>
                  <a:effectLst/>
                  <a:latin typeface="Microsoft YaHei" panose="020B0503020204020204" pitchFamily="34" charset="-122"/>
                  <a:ea typeface="Microsoft YaHei" panose="020B0503020204020204" pitchFamily="34" charset="-122"/>
                </a:rPr>
                <a:t>360</a:t>
              </a:r>
              <a:r>
                <a:rPr lang="zh-CN" altLang="en-US" sz="1500" b="0" i="0" dirty="0">
                  <a:solidFill>
                    <a:schemeClr val="bg1"/>
                  </a:solidFill>
                  <a:effectLst/>
                  <a:latin typeface="Microsoft YaHei" panose="020B0503020204020204" pitchFamily="34" charset="-122"/>
                  <a:ea typeface="Microsoft YaHei" panose="020B0503020204020204" pitchFamily="34" charset="-122"/>
                </a:rPr>
                <a:t>实习。周鸿祎话音未落，李开复也在微博上向小伙子抛出了橄榄枝，并相约其两周后见面。</a:t>
              </a:r>
            </a:p>
            <a:p>
              <a:pPr algn="l"/>
              <a:r>
                <a:rPr lang="zh-CN" altLang="en-US" sz="1500" b="0" i="0" dirty="0">
                  <a:solidFill>
                    <a:schemeClr val="bg1"/>
                  </a:solidFill>
                  <a:effectLst/>
                  <a:latin typeface="Microsoft YaHei" panose="020B0503020204020204" pitchFamily="34" charset="-122"/>
                  <a:ea typeface="Microsoft YaHei" panose="020B0503020204020204" pitchFamily="34" charset="-122"/>
                </a:rPr>
                <a:t>一时间，刘靖康成了网络红人。</a:t>
              </a:r>
            </a:p>
          </p:txBody>
        </p:sp>
      </p:grpSp>
      <p:grpSp>
        <p:nvGrpSpPr>
          <p:cNvPr id="5" name="组合 4"/>
          <p:cNvGrpSpPr/>
          <p:nvPr/>
        </p:nvGrpSpPr>
        <p:grpSpPr>
          <a:xfrm>
            <a:off x="6216660" y="2061912"/>
            <a:ext cx="4217953" cy="3743352"/>
            <a:chOff x="6216660" y="2061912"/>
            <a:chExt cx="4217953" cy="3743352"/>
          </a:xfrm>
        </p:grpSpPr>
        <p:sp>
          <p:nvSpPr>
            <p:cNvPr id="16" name="矩形 15"/>
            <p:cNvSpPr/>
            <p:nvPr/>
          </p:nvSpPr>
          <p:spPr bwMode="auto">
            <a:xfrm>
              <a:off x="6216660" y="2190078"/>
              <a:ext cx="4217953" cy="3615186"/>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sz="1200">
                <a:solidFill>
                  <a:schemeClr val="bg1"/>
                </a:solidFill>
              </a:endParaRPr>
            </a:p>
          </p:txBody>
        </p:sp>
        <p:sp>
          <p:nvSpPr>
            <p:cNvPr id="21" name="Freeform 6"/>
            <p:cNvSpPr/>
            <p:nvPr/>
          </p:nvSpPr>
          <p:spPr bwMode="auto">
            <a:xfrm>
              <a:off x="6546985"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solidFill>
                  <a:schemeClr val="bg2"/>
                </a:solidFill>
              </a:endParaRPr>
            </a:p>
          </p:txBody>
        </p:sp>
        <p:sp>
          <p:nvSpPr>
            <p:cNvPr id="22" name="Freeform 7"/>
            <p:cNvSpPr/>
            <p:nvPr/>
          </p:nvSpPr>
          <p:spPr bwMode="auto">
            <a:xfrm>
              <a:off x="6784903"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433D3C"/>
            </a:solidFill>
            <a:ln>
              <a:noFill/>
            </a:ln>
          </p:spPr>
          <p:txBody>
            <a:bodyPr vert="horz" wrap="square" lIns="91440" tIns="45720" rIns="91440" bIns="45720" numCol="1" anchor="t" anchorCtr="0" compatLnSpc="1"/>
            <a:lstStyle/>
            <a:p>
              <a:endParaRPr lang="zh-CN" altLang="en-US" sz="1200"/>
            </a:p>
          </p:txBody>
        </p:sp>
        <p:sp>
          <p:nvSpPr>
            <p:cNvPr id="23" name="矩形 22"/>
            <p:cNvSpPr/>
            <p:nvPr/>
          </p:nvSpPr>
          <p:spPr>
            <a:xfrm>
              <a:off x="7321027" y="2215327"/>
              <a:ext cx="2092844" cy="338554"/>
            </a:xfrm>
            <a:prstGeom prst="rect">
              <a:avLst/>
            </a:prstGeom>
          </p:spPr>
          <p:txBody>
            <a:bodyPr wrap="square">
              <a:spAutoFit/>
            </a:bodyPr>
            <a:lstStyle/>
            <a:p>
              <a:pPr algn="ctr"/>
              <a:r>
                <a:rPr lang="en-US" altLang="zh-CN" sz="1600" b="1" dirty="0">
                  <a:solidFill>
                    <a:schemeClr val="bg2"/>
                  </a:solidFill>
                  <a:latin typeface="+mj-ea"/>
                  <a:ea typeface="+mj-ea"/>
                </a:rPr>
                <a:t>《</a:t>
              </a:r>
              <a:r>
                <a:rPr lang="zh-CN" altLang="en-US" sz="1600" b="1" dirty="0">
                  <a:solidFill>
                    <a:schemeClr val="bg2"/>
                  </a:solidFill>
                  <a:latin typeface="+mj-ea"/>
                  <a:ea typeface="+mj-ea"/>
                </a:rPr>
                <a:t>名侦探柯南</a:t>
              </a:r>
              <a:r>
                <a:rPr lang="en-US" altLang="zh-CN" sz="1600" b="1" dirty="0">
                  <a:solidFill>
                    <a:schemeClr val="bg2"/>
                  </a:solidFill>
                  <a:latin typeface="+mj-ea"/>
                  <a:ea typeface="+mj-ea"/>
                </a:rPr>
                <a:t>》</a:t>
              </a:r>
              <a:endParaRPr lang="zh-CN" altLang="en-US" sz="1600" b="1" dirty="0">
                <a:solidFill>
                  <a:schemeClr val="bg2"/>
                </a:solidFill>
                <a:latin typeface="+mj-ea"/>
                <a:ea typeface="+mj-ea"/>
              </a:endParaRPr>
            </a:p>
          </p:txBody>
        </p:sp>
        <p:sp>
          <p:nvSpPr>
            <p:cNvPr id="14" name="TextBox 15"/>
            <p:cNvSpPr txBox="1"/>
            <p:nvPr/>
          </p:nvSpPr>
          <p:spPr>
            <a:xfrm>
              <a:off x="6644107" y="3000949"/>
              <a:ext cx="3544643" cy="2264851"/>
            </a:xfrm>
            <a:prstGeom prst="rect">
              <a:avLst/>
            </a:prstGeom>
            <a:noFill/>
          </p:spPr>
          <p:txBody>
            <a:bodyPr wrap="square" rtlCol="0">
              <a:spAutoFit/>
            </a:bodyPr>
            <a:lstStyle/>
            <a:p>
              <a:pPr algn="just">
                <a:lnSpc>
                  <a:spcPct val="150000"/>
                </a:lnSpc>
              </a:pPr>
              <a:r>
                <a:rPr lang="en-US" altLang="zh-CN" sz="1600" b="0" i="0" dirty="0">
                  <a:solidFill>
                    <a:srgbClr val="333333"/>
                  </a:solidFill>
                  <a:effectLst/>
                  <a:latin typeface="Microsoft YaHei" panose="020B0503020204020204" pitchFamily="34" charset="-122"/>
                  <a:ea typeface="Microsoft YaHei" panose="020B0503020204020204" pitchFamily="34" charset="-122"/>
                </a:rPr>
                <a:t>《</a:t>
              </a:r>
              <a:r>
                <a:rPr lang="zh-CN" altLang="en-US" sz="1600" b="0" i="0" dirty="0">
                  <a:solidFill>
                    <a:srgbClr val="333333"/>
                  </a:solidFill>
                  <a:effectLst/>
                  <a:latin typeface="Microsoft YaHei" panose="020B0503020204020204" pitchFamily="34" charset="-122"/>
                  <a:ea typeface="Microsoft YaHei" panose="020B0503020204020204" pitchFamily="34" charset="-122"/>
                </a:rPr>
                <a:t>名侦探柯南</a:t>
              </a:r>
              <a:r>
                <a:rPr lang="en-US" altLang="zh-CN" sz="1600" b="0" i="0" dirty="0">
                  <a:solidFill>
                    <a:srgbClr val="333333"/>
                  </a:solidFill>
                  <a:effectLst/>
                  <a:latin typeface="Microsoft YaHei" panose="020B0503020204020204" pitchFamily="34" charset="-122"/>
                  <a:ea typeface="Microsoft YaHei" panose="020B0503020204020204" pitchFamily="34" charset="-122"/>
                </a:rPr>
                <a:t>》</a:t>
              </a:r>
              <a:r>
                <a:rPr lang="zh-CN" altLang="en-US" sz="1600" b="0" i="0" dirty="0">
                  <a:solidFill>
                    <a:srgbClr val="333333"/>
                  </a:solidFill>
                  <a:effectLst/>
                  <a:latin typeface="Microsoft YaHei" panose="020B0503020204020204" pitchFamily="34" charset="-122"/>
                  <a:ea typeface="Microsoft YaHei" panose="020B0503020204020204" pitchFamily="34" charset="-122"/>
                </a:rPr>
                <a:t>剧场版</a:t>
              </a:r>
              <a:r>
                <a:rPr lang="en-US" altLang="zh-CN" sz="1600" b="0" i="0" dirty="0">
                  <a:solidFill>
                    <a:srgbClr val="333333"/>
                  </a:solidFill>
                  <a:effectLst/>
                  <a:latin typeface="Microsoft YaHei" panose="020B0503020204020204" pitchFamily="34" charset="-122"/>
                  <a:ea typeface="Microsoft YaHei" panose="020B0503020204020204" pitchFamily="34" charset="-122"/>
                </a:rPr>
                <a:t>《</a:t>
              </a:r>
              <a:r>
                <a:rPr lang="zh-CN" altLang="en-US" sz="1600" b="0" i="0" dirty="0">
                  <a:solidFill>
                    <a:srgbClr val="333333"/>
                  </a:solidFill>
                  <a:effectLst/>
                  <a:latin typeface="Microsoft YaHei" panose="020B0503020204020204" pitchFamily="34" charset="-122"/>
                  <a:ea typeface="Microsoft YaHei" panose="020B0503020204020204" pitchFamily="34" charset="-122"/>
                </a:rPr>
                <a:t>战栗的乐谱</a:t>
              </a:r>
              <a:r>
                <a:rPr lang="en-US" altLang="zh-CN" sz="1600" b="0" i="0" dirty="0">
                  <a:solidFill>
                    <a:srgbClr val="333333"/>
                  </a:solidFill>
                  <a:effectLst/>
                  <a:latin typeface="Microsoft YaHei" panose="020B0503020204020204" pitchFamily="34" charset="-122"/>
                  <a:ea typeface="Microsoft YaHei" panose="020B0503020204020204" pitchFamily="34" charset="-122"/>
                </a:rPr>
                <a:t>》</a:t>
              </a:r>
              <a:r>
                <a:rPr lang="zh-CN" altLang="en-US" sz="1600" b="0" i="0" dirty="0">
                  <a:solidFill>
                    <a:srgbClr val="333333"/>
                  </a:solidFill>
                  <a:effectLst/>
                  <a:latin typeface="Microsoft YaHei" panose="020B0503020204020204" pitchFamily="34" charset="-122"/>
                  <a:ea typeface="Microsoft YaHei" panose="020B0503020204020204" pitchFamily="34" charset="-122"/>
                </a:rPr>
                <a:t>中有这样一个片段：柯南踢出足球，击飞了电话机的听筒，同时一位女高音和他一起模拟电话按键音，唱出了特定频率的声音，这个声音直接拨通了报警电话。</a:t>
              </a:r>
              <a:endParaRPr lang="zh-CN" altLang="en-US" sz="1600" dirty="0">
                <a:solidFill>
                  <a:schemeClr val="bg1"/>
                </a:solidFill>
                <a:latin typeface="+mn-ea"/>
                <a:ea typeface="+mn-ea"/>
              </a:endParaRPr>
            </a:p>
          </p:txBody>
        </p:sp>
      </p:grpSp>
      <p:grpSp>
        <p:nvGrpSpPr>
          <p:cNvPr id="20" name="组合 19"/>
          <p:cNvGrpSpPr/>
          <p:nvPr/>
        </p:nvGrpSpPr>
        <p:grpSpPr>
          <a:xfrm>
            <a:off x="791350" y="884779"/>
            <a:ext cx="2118762" cy="525463"/>
            <a:chOff x="791350" y="884779"/>
            <a:chExt cx="2118762" cy="525463"/>
          </a:xfrm>
        </p:grpSpPr>
        <p:sp>
          <p:nvSpPr>
            <p:cNvPr id="24"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7" name="文本框 26"/>
            <p:cNvSpPr txBox="1"/>
            <p:nvPr/>
          </p:nvSpPr>
          <p:spPr>
            <a:xfrm>
              <a:off x="1289155" y="884779"/>
              <a:ext cx="1620957" cy="523220"/>
            </a:xfrm>
            <a:prstGeom prst="rect">
              <a:avLst/>
            </a:prstGeom>
            <a:noFill/>
          </p:spPr>
          <p:txBody>
            <a:bodyPr wrap="none" rtlCol="0">
              <a:spAutoFit/>
            </a:bodyPr>
            <a:lstStyle/>
            <a:p>
              <a:pPr fontAlgn="auto">
                <a:spcBef>
                  <a:spcPts val="0"/>
                </a:spcBef>
                <a:spcAft>
                  <a:spcPts val="0"/>
                </a:spcAft>
                <a:buFontTx/>
                <a:buNone/>
              </a:pPr>
              <a:r>
                <a:rPr lang="zh-CN" altLang="en-US" sz="2800" b="1" dirty="0">
                  <a:solidFill>
                    <a:srgbClr val="333333"/>
                  </a:solidFill>
                  <a:latin typeface="Microsoft YaHei" panose="020B0503020204020204" pitchFamily="34" charset="-122"/>
                  <a:ea typeface="Microsoft YaHei" panose="020B0503020204020204" pitchFamily="34" charset="-122"/>
                  <a:cs typeface="Arial" panose="020B0604020202020204" pitchFamily="34" charset="0"/>
                </a:rPr>
                <a:t>背景介绍</a:t>
              </a:r>
              <a:endParaRPr lang="en-US" altLang="zh-CN" sz="2800" dirty="0">
                <a:solidFill>
                  <a:prstClr val="black">
                    <a:lumMod val="65000"/>
                    <a:lumOff val="35000"/>
                  </a:prstClr>
                </a:solidFill>
                <a:ea typeface="Meiryo UI" panose="020B0604030504040204" pitchFamily="34" charset="-128"/>
                <a:cs typeface="Arial" panose="020B0604020202020204"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91463" y="7317432"/>
            <a:ext cx="646331" cy="369332"/>
          </a:xfrm>
          <a:prstGeom prst="rect">
            <a:avLst/>
          </a:prstGeom>
          <a:noFill/>
        </p:spPr>
        <p:txBody>
          <a:bodyPr wrap="none" rtlCol="0">
            <a:spAutoFit/>
          </a:bodyPr>
          <a:lstStyle/>
          <a:p>
            <a:r>
              <a:rPr lang="zh-CN" altLang="en-US" dirty="0"/>
              <a:t>延迟</a:t>
            </a:r>
          </a:p>
        </p:txBody>
      </p:sp>
      <p:pic>
        <p:nvPicPr>
          <p:cNvPr id="49" name="图片 48"/>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7077456" y="548640"/>
            <a:ext cx="4537065" cy="5773111"/>
          </a:xfrm>
          <a:custGeom>
            <a:avLst/>
            <a:gdLst>
              <a:gd name="connsiteX0" fmla="*/ 3396521 w 5401456"/>
              <a:gd name="connsiteY0" fmla="*/ 0 h 6872989"/>
              <a:gd name="connsiteX1" fmla="*/ 5401456 w 5401456"/>
              <a:gd name="connsiteY1" fmla="*/ 0 h 6872989"/>
              <a:gd name="connsiteX2" fmla="*/ 2169827 w 5401456"/>
              <a:gd name="connsiteY2" fmla="*/ 6872989 h 6872989"/>
              <a:gd name="connsiteX3" fmla="*/ 0 w 5401456"/>
              <a:gd name="connsiteY3" fmla="*/ 6872989 h 6872989"/>
            </a:gdLst>
            <a:ahLst/>
            <a:cxnLst>
              <a:cxn ang="0">
                <a:pos x="connsiteX0" y="connsiteY0"/>
              </a:cxn>
              <a:cxn ang="0">
                <a:pos x="connsiteX1" y="connsiteY1"/>
              </a:cxn>
              <a:cxn ang="0">
                <a:pos x="connsiteX2" y="connsiteY2"/>
              </a:cxn>
              <a:cxn ang="0">
                <a:pos x="connsiteX3" y="connsiteY3"/>
              </a:cxn>
            </a:cxnLst>
            <a:rect l="l" t="t" r="r" b="b"/>
            <a:pathLst>
              <a:path w="5401456" h="6872989">
                <a:moveTo>
                  <a:pt x="3396521" y="0"/>
                </a:moveTo>
                <a:lnTo>
                  <a:pt x="5401456" y="0"/>
                </a:lnTo>
                <a:lnTo>
                  <a:pt x="2169827" y="6872989"/>
                </a:lnTo>
                <a:lnTo>
                  <a:pt x="0" y="6872989"/>
                </a:lnTo>
                <a:close/>
              </a:path>
            </a:pathLst>
          </a:custGeom>
        </p:spPr>
      </p:pic>
      <p:sp>
        <p:nvSpPr>
          <p:cNvPr id="50" name="矩形 49"/>
          <p:cNvSpPr/>
          <p:nvPr/>
        </p:nvSpPr>
        <p:spPr>
          <a:xfrm rot="2700000">
            <a:off x="2740335" y="4071165"/>
            <a:ext cx="370728" cy="37072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矩形 50"/>
          <p:cNvSpPr/>
          <p:nvPr/>
        </p:nvSpPr>
        <p:spPr>
          <a:xfrm rot="2700000">
            <a:off x="3411868" y="4027954"/>
            <a:ext cx="181545" cy="181545"/>
          </a:xfrm>
          <a:prstGeom prst="rect">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 name="文本框 51"/>
          <p:cNvSpPr txBox="1"/>
          <p:nvPr/>
        </p:nvSpPr>
        <p:spPr>
          <a:xfrm>
            <a:off x="2775799" y="2809046"/>
            <a:ext cx="1963492" cy="1200329"/>
          </a:xfrm>
          <a:prstGeom prst="rect">
            <a:avLst/>
          </a:prstGeom>
          <a:noFill/>
        </p:spPr>
        <p:txBody>
          <a:bodyPr wrap="square" rtlCol="0">
            <a:spAutoFit/>
          </a:bodyPr>
          <a:lstStyle/>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PART</a:t>
            </a:r>
          </a:p>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02</a:t>
            </a:r>
            <a:endParaRPr lang="zh-CN" altLang="en-US" sz="3600" b="1" dirty="0">
              <a:solidFill>
                <a:srgbClr val="444444"/>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526009" y="2673302"/>
            <a:ext cx="2582728" cy="2123658"/>
          </a:xfrm>
          <a:prstGeom prst="rect">
            <a:avLst/>
          </a:prstGeom>
          <a:noFill/>
        </p:spPr>
        <p:txBody>
          <a:bodyPr wrap="square" rtlCol="0">
            <a:spAutoFit/>
          </a:bodyPr>
          <a:lstStyle/>
          <a:p>
            <a:pPr fontAlgn="auto">
              <a:spcBef>
                <a:spcPts val="0"/>
              </a:spcBef>
              <a:spcAft>
                <a:spcPts val="0"/>
              </a:spcAft>
              <a:buFontTx/>
              <a:buNone/>
            </a:pPr>
            <a:r>
              <a:rPr lang="zh-CN" altLang="en-US" sz="6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实现思路</a:t>
            </a:r>
            <a:endParaRPr lang="en-US" altLang="zh-CN" sz="6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4" name="组合 53"/>
          <p:cNvGrpSpPr/>
          <p:nvPr/>
        </p:nvGrpSpPr>
        <p:grpSpPr>
          <a:xfrm>
            <a:off x="555172" y="2563318"/>
            <a:ext cx="5906926" cy="109452"/>
            <a:chOff x="538843" y="2563318"/>
            <a:chExt cx="5906926" cy="109452"/>
          </a:xfrm>
        </p:grpSpPr>
        <p:cxnSp>
          <p:nvCxnSpPr>
            <p:cNvPr id="55" name="直接连接符 54"/>
            <p:cNvCxnSpPr/>
            <p:nvPr/>
          </p:nvCxnSpPr>
          <p:spPr>
            <a:xfrm>
              <a:off x="538843" y="2672770"/>
              <a:ext cx="5891936" cy="0"/>
            </a:xfrm>
            <a:prstGeom prst="line">
              <a:avLst/>
            </a:prstGeom>
            <a:noFill/>
            <a:ln w="38100" cap="flat" cmpd="sng" algn="ctr">
              <a:solidFill>
                <a:sysClr val="window" lastClr="FFFFFF">
                  <a:lumMod val="75000"/>
                </a:sysClr>
              </a:solidFill>
              <a:prstDash val="solid"/>
              <a:miter lim="800000"/>
            </a:ln>
            <a:effectLst/>
          </p:spPr>
        </p:cxnSp>
        <p:sp>
          <p:nvSpPr>
            <p:cNvPr id="56" name="矩形 55"/>
            <p:cNvSpPr/>
            <p:nvPr/>
          </p:nvSpPr>
          <p:spPr>
            <a:xfrm>
              <a:off x="5156615" y="2563318"/>
              <a:ext cx="1289154" cy="109452"/>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191540156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4" presetClass="entr" presetSubtype="1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500"/>
                            </p:stCondLst>
                            <p:childTnLst>
                              <p:par>
                                <p:cTn id="13" presetID="14" presetClass="entr" presetSubtype="1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randombar(horizontal)">
                                      <p:cBhvr>
                                        <p:cTn id="15" dur="500"/>
                                        <p:tgtEl>
                                          <p:spTgt spid="50"/>
                                        </p:tgtEl>
                                      </p:cBhvr>
                                    </p:animEffect>
                                  </p:childTnLst>
                                </p:cTn>
                              </p:par>
                              <p:par>
                                <p:cTn id="16" presetID="14" presetClass="entr" presetSubtype="10" fill="hold" grpId="0" nodeType="withEffect">
                                  <p:stCondLst>
                                    <p:cond delay="500"/>
                                  </p:stCondLst>
                                  <p:childTnLst>
                                    <p:set>
                                      <p:cBhvr>
                                        <p:cTn id="17" dur="1" fill="hold">
                                          <p:stCondLst>
                                            <p:cond delay="0"/>
                                          </p:stCondLst>
                                        </p:cTn>
                                        <p:tgtEl>
                                          <p:spTgt spid="51"/>
                                        </p:tgtEl>
                                        <p:attrNameLst>
                                          <p:attrName>style.visibility</p:attrName>
                                        </p:attrNameLst>
                                      </p:cBhvr>
                                      <p:to>
                                        <p:strVal val="visible"/>
                                      </p:to>
                                    </p:set>
                                    <p:animEffect transition="in" filter="randombar(horizontal)">
                                      <p:cBhvr>
                                        <p:cTn id="18" dur="500"/>
                                        <p:tgtEl>
                                          <p:spTgt spid="51"/>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par>
                          <p:cTn id="23" fill="hold">
                            <p:stCondLst>
                              <p:cond delay="3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53"/>
                                        </p:tgtEl>
                                        <p:attrNameLst>
                                          <p:attrName>ppt_y</p:attrName>
                                        </p:attrNameLst>
                                      </p:cBhvr>
                                      <p:tavLst>
                                        <p:tav tm="0">
                                          <p:val>
                                            <p:strVal val="#ppt_y"/>
                                          </p:val>
                                        </p:tav>
                                        <p:tav tm="100000">
                                          <p:val>
                                            <p:strVal val="#ppt_y"/>
                                          </p:val>
                                        </p:tav>
                                      </p:tavLst>
                                    </p:anim>
                                    <p:anim calcmode="lin" valueType="num">
                                      <p:cBhvr>
                                        <p:cTn id="28"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53"/>
                                        </p:tgtEl>
                                      </p:cBhvr>
                                    </p:animEffect>
                                  </p:childTnLst>
                                </p:cTn>
                              </p:par>
                              <p:par>
                                <p:cTn id="31" presetID="10" presetClass="entr" presetSubtype="0" fill="hold" grpId="0" nodeType="withEffect">
                                  <p:stCondLst>
                                    <p:cond delay="225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0" grpId="0" animBg="1"/>
      <p:bldP spid="51" grpId="0" animBg="1"/>
      <p:bldP spid="52" grpId="0"/>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矩形 22"/>
          <p:cNvSpPr/>
          <p:nvPr/>
        </p:nvSpPr>
        <p:spPr>
          <a:xfrm>
            <a:off x="765992" y="1985596"/>
            <a:ext cx="4536504" cy="3477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66700" indent="-266700"/>
            <a:r>
              <a:rPr lang="zh-CN" altLang="en-US" sz="2000" dirty="0">
                <a:solidFill>
                  <a:schemeClr val="bg1"/>
                </a:solidFill>
                <a:ea typeface="等线" panose="02010600030101010101" pitchFamily="2" charset="-122"/>
                <a:cs typeface="Times New Roman" panose="02020603050405020304" pitchFamily="18" charset="0"/>
              </a:rPr>
              <a:t>双音多频（</a:t>
            </a:r>
            <a:r>
              <a:rPr lang="en-US" altLang="zh-CN" sz="2000" dirty="0">
                <a:solidFill>
                  <a:schemeClr val="bg1"/>
                </a:solidFill>
                <a:ea typeface="等线" panose="02010600030101010101" pitchFamily="2" charset="-122"/>
                <a:cs typeface="Times New Roman" panose="02020603050405020304" pitchFamily="18" charset="0"/>
              </a:rPr>
              <a:t>Dual Tone Multi Frequency</a:t>
            </a:r>
            <a:r>
              <a:rPr lang="zh-CN" altLang="en-US" sz="2000" dirty="0">
                <a:solidFill>
                  <a:schemeClr val="bg1"/>
                </a:solidFill>
                <a:ea typeface="等线" panose="02010600030101010101" pitchFamily="2" charset="-122"/>
                <a:cs typeface="Times New Roman" panose="02020603050405020304" pitchFamily="18" charset="0"/>
              </a:rPr>
              <a:t>，</a:t>
            </a:r>
            <a:endParaRPr lang="en-US" altLang="zh-CN" sz="2000" dirty="0">
              <a:solidFill>
                <a:schemeClr val="bg1"/>
              </a:solidFill>
              <a:ea typeface="等线" panose="02010600030101010101" pitchFamily="2" charset="-122"/>
              <a:cs typeface="Times New Roman" panose="02020603050405020304" pitchFamily="18" charset="0"/>
            </a:endParaRPr>
          </a:p>
          <a:p>
            <a:pPr marL="266700" indent="-266700"/>
            <a:r>
              <a:rPr lang="en-US" altLang="zh-CN" sz="2000" dirty="0">
                <a:solidFill>
                  <a:schemeClr val="bg1"/>
                </a:solidFill>
                <a:ea typeface="等线" panose="02010600030101010101" pitchFamily="2" charset="-122"/>
                <a:cs typeface="Times New Roman" panose="02020603050405020304" pitchFamily="18" charset="0"/>
              </a:rPr>
              <a:t>DTMF</a:t>
            </a:r>
            <a:r>
              <a:rPr lang="zh-CN" altLang="en-US" sz="2000" dirty="0">
                <a:solidFill>
                  <a:schemeClr val="bg1"/>
                </a:solidFill>
                <a:ea typeface="等线" panose="02010600030101010101" pitchFamily="2" charset="-122"/>
                <a:cs typeface="Times New Roman" panose="02020603050405020304" pitchFamily="18" charset="0"/>
              </a:rPr>
              <a:t>）信号是音频电话中的拨号信号，</a:t>
            </a:r>
            <a:endParaRPr lang="en-US" altLang="zh-CN" sz="2000" dirty="0">
              <a:solidFill>
                <a:schemeClr val="bg1"/>
              </a:solidFill>
              <a:ea typeface="等线" panose="02010600030101010101" pitchFamily="2" charset="-122"/>
              <a:cs typeface="Times New Roman" panose="02020603050405020304" pitchFamily="18" charset="0"/>
            </a:endParaRPr>
          </a:p>
          <a:p>
            <a:pPr marL="266700" indent="-266700"/>
            <a:r>
              <a:rPr lang="zh-CN" altLang="en-US" sz="2000" dirty="0">
                <a:solidFill>
                  <a:schemeClr val="bg1"/>
                </a:solidFill>
                <a:ea typeface="等线" panose="02010600030101010101" pitchFamily="2" charset="-122"/>
                <a:cs typeface="Times New Roman" panose="02020603050405020304" pitchFamily="18" charset="0"/>
              </a:rPr>
              <a:t>由美国贝尔实验室研制，并用于电话网</a:t>
            </a:r>
            <a:endParaRPr lang="en-US" altLang="zh-CN" sz="2000" dirty="0">
              <a:solidFill>
                <a:schemeClr val="bg1"/>
              </a:solidFill>
              <a:ea typeface="等线" panose="02010600030101010101" pitchFamily="2" charset="-122"/>
              <a:cs typeface="Times New Roman" panose="02020603050405020304" pitchFamily="18" charset="0"/>
            </a:endParaRPr>
          </a:p>
          <a:p>
            <a:pPr marL="266700" indent="-266700"/>
            <a:r>
              <a:rPr lang="zh-CN" altLang="en-US" sz="2000" dirty="0">
                <a:solidFill>
                  <a:schemeClr val="bg1"/>
                </a:solidFill>
                <a:ea typeface="等线" panose="02010600030101010101" pitchFamily="2" charset="-122"/>
                <a:cs typeface="Times New Roman" panose="02020603050405020304" pitchFamily="18" charset="0"/>
              </a:rPr>
              <a:t>络中。</a:t>
            </a:r>
            <a:endParaRPr lang="en-US" altLang="zh-CN" sz="2000" dirty="0">
              <a:solidFill>
                <a:schemeClr val="bg1"/>
              </a:solidFill>
              <a:effectLst/>
              <a:ea typeface="等线" panose="02010600030101010101" pitchFamily="2" charset="-122"/>
              <a:cs typeface="Times New Roman" panose="02020603050405020304" pitchFamily="18" charset="0"/>
            </a:endParaRPr>
          </a:p>
          <a:p>
            <a:r>
              <a:rPr lang="en-US" altLang="zh-CN" sz="2000" dirty="0">
                <a:solidFill>
                  <a:schemeClr val="bg1"/>
                </a:solidFill>
                <a:effectLst/>
                <a:ea typeface="等线" panose="02010600030101010101" pitchFamily="2" charset="-122"/>
                <a:cs typeface="Times New Roman" panose="02020603050405020304" pitchFamily="18" charset="0"/>
              </a:rPr>
              <a:t> </a:t>
            </a:r>
            <a:r>
              <a:rPr lang="zh-CN" altLang="zh-CN" sz="2000" dirty="0">
                <a:solidFill>
                  <a:schemeClr val="bg1"/>
                </a:solidFill>
                <a:effectLst/>
                <a:ea typeface="等线" panose="02010600030101010101" pitchFamily="2" charset="-122"/>
                <a:cs typeface="Times New Roman" panose="02020603050405020304" pitchFamily="18" charset="0"/>
              </a:rPr>
              <a:t>数字</a:t>
            </a:r>
            <a:r>
              <a:rPr lang="en-US" altLang="zh-CN" sz="2000" dirty="0">
                <a:solidFill>
                  <a:schemeClr val="bg1"/>
                </a:solidFill>
                <a:effectLst/>
                <a:ea typeface="等线" panose="02010600030101010101" pitchFamily="2" charset="-122"/>
                <a:cs typeface="Times New Roman" panose="02020603050405020304" pitchFamily="18" charset="0"/>
              </a:rPr>
              <a:t>0~9</a:t>
            </a:r>
            <a:r>
              <a:rPr lang="zh-CN" altLang="en-US" sz="2000" dirty="0">
                <a:solidFill>
                  <a:schemeClr val="bg1"/>
                </a:solidFill>
                <a:effectLst/>
                <a:ea typeface="等线" panose="02010600030101010101" pitchFamily="2" charset="-122"/>
                <a:cs typeface="Times New Roman" panose="02020603050405020304" pitchFamily="18" charset="0"/>
              </a:rPr>
              <a:t>以及其它按键</a:t>
            </a:r>
            <a:r>
              <a:rPr lang="zh-CN" altLang="zh-CN" sz="2000" dirty="0">
                <a:solidFill>
                  <a:schemeClr val="bg1"/>
                </a:solidFill>
                <a:effectLst/>
                <a:ea typeface="等线" panose="02010600030101010101" pitchFamily="2" charset="-122"/>
                <a:cs typeface="Times New Roman" panose="02020603050405020304" pitchFamily="18" charset="0"/>
              </a:rPr>
              <a:t>每一个都用两个不同的单音频传输</a:t>
            </a:r>
            <a:r>
              <a:rPr lang="en-US" altLang="zh-CN" sz="2000" dirty="0">
                <a:solidFill>
                  <a:schemeClr val="bg1"/>
                </a:solidFill>
                <a:effectLst/>
                <a:ea typeface="等线" panose="02010600030101010101" pitchFamily="2" charset="-122"/>
                <a:cs typeface="Times New Roman" panose="02020603050405020304" pitchFamily="18" charset="0"/>
              </a:rPr>
              <a:t>,</a:t>
            </a:r>
            <a:r>
              <a:rPr lang="zh-CN" altLang="zh-CN" sz="2000" dirty="0">
                <a:solidFill>
                  <a:schemeClr val="bg1"/>
                </a:solidFill>
                <a:effectLst/>
                <a:ea typeface="等线" panose="02010600030101010101" pitchFamily="2" charset="-122"/>
                <a:cs typeface="Times New Roman" panose="02020603050405020304" pitchFamily="18" charset="0"/>
              </a:rPr>
              <a:t>所用的</a:t>
            </a:r>
            <a:r>
              <a:rPr lang="en-US" altLang="zh-CN" sz="2000" dirty="0">
                <a:solidFill>
                  <a:schemeClr val="bg1"/>
                </a:solidFill>
                <a:effectLst/>
                <a:ea typeface="等线" panose="02010600030101010101" pitchFamily="2" charset="-122"/>
                <a:cs typeface="Times New Roman" panose="02020603050405020304" pitchFamily="18" charset="0"/>
              </a:rPr>
              <a:t>8</a:t>
            </a:r>
            <a:r>
              <a:rPr lang="zh-CN" altLang="zh-CN" sz="2000" dirty="0">
                <a:solidFill>
                  <a:schemeClr val="bg1"/>
                </a:solidFill>
                <a:effectLst/>
                <a:ea typeface="等线" panose="02010600030101010101" pitchFamily="2" charset="-122"/>
                <a:cs typeface="Times New Roman" panose="02020603050405020304" pitchFamily="18" charset="0"/>
              </a:rPr>
              <a:t>个频率分成高频带和低频带两组</a:t>
            </a:r>
            <a:r>
              <a:rPr lang="en-US" altLang="zh-CN" sz="2000" dirty="0">
                <a:solidFill>
                  <a:schemeClr val="bg1"/>
                </a:solidFill>
                <a:effectLst/>
                <a:ea typeface="等线" panose="02010600030101010101" pitchFamily="2" charset="-122"/>
                <a:cs typeface="Times New Roman" panose="02020603050405020304" pitchFamily="18" charset="0"/>
              </a:rPr>
              <a:t>,</a:t>
            </a:r>
            <a:r>
              <a:rPr lang="zh-CN" altLang="zh-CN" sz="2000" dirty="0">
                <a:solidFill>
                  <a:schemeClr val="bg1"/>
                </a:solidFill>
                <a:effectLst/>
                <a:ea typeface="等线" panose="02010600030101010101" pitchFamily="2" charset="-122"/>
                <a:cs typeface="Times New Roman" panose="02020603050405020304" pitchFamily="18" charset="0"/>
              </a:rPr>
              <a:t>低频带有四个频率</a:t>
            </a:r>
            <a:r>
              <a:rPr lang="en-US" altLang="zh-CN" sz="2000" dirty="0">
                <a:solidFill>
                  <a:schemeClr val="bg1"/>
                </a:solidFill>
                <a:effectLst/>
                <a:ea typeface="等线" panose="02010600030101010101" pitchFamily="2" charset="-122"/>
                <a:cs typeface="Times New Roman" panose="02020603050405020304" pitchFamily="18" charset="0"/>
              </a:rPr>
              <a:t>:679Hz,770Hz,852Hz</a:t>
            </a:r>
            <a:r>
              <a:rPr lang="zh-CN" altLang="zh-CN" sz="2000" dirty="0">
                <a:solidFill>
                  <a:schemeClr val="bg1"/>
                </a:solidFill>
                <a:effectLst/>
                <a:ea typeface="等线" panose="02010600030101010101" pitchFamily="2" charset="-122"/>
                <a:cs typeface="Times New Roman" panose="02020603050405020304" pitchFamily="18" charset="0"/>
              </a:rPr>
              <a:t>和</a:t>
            </a:r>
            <a:r>
              <a:rPr lang="en-US" altLang="zh-CN" sz="2000" dirty="0">
                <a:solidFill>
                  <a:schemeClr val="bg1"/>
                </a:solidFill>
                <a:effectLst/>
                <a:ea typeface="等线" panose="02010600030101010101" pitchFamily="2" charset="-122"/>
                <a:cs typeface="Times New Roman" panose="02020603050405020304" pitchFamily="18" charset="0"/>
              </a:rPr>
              <a:t>941Hz:</a:t>
            </a:r>
            <a:r>
              <a:rPr lang="zh-CN" altLang="zh-CN" sz="2000" dirty="0">
                <a:solidFill>
                  <a:schemeClr val="bg1"/>
                </a:solidFill>
                <a:effectLst/>
                <a:ea typeface="等线" panose="02010600030101010101" pitchFamily="2" charset="-122"/>
                <a:cs typeface="Times New Roman" panose="02020603050405020304" pitchFamily="18" charset="0"/>
              </a:rPr>
              <a:t>高频带也有四个频率</a:t>
            </a:r>
            <a:r>
              <a:rPr lang="en-US" altLang="zh-CN" sz="2000" dirty="0">
                <a:solidFill>
                  <a:schemeClr val="bg1"/>
                </a:solidFill>
                <a:effectLst/>
                <a:ea typeface="等线" panose="02010600030101010101" pitchFamily="2" charset="-122"/>
                <a:cs typeface="Times New Roman" panose="02020603050405020304" pitchFamily="18" charset="0"/>
              </a:rPr>
              <a:t>1209Hz,1336HZ,</a:t>
            </a:r>
            <a:endParaRPr lang="en-US" altLang="zh-CN" sz="2000" dirty="0">
              <a:solidFill>
                <a:schemeClr val="bg1"/>
              </a:solidFill>
              <a:ea typeface="等线" panose="02010600030101010101" pitchFamily="2" charset="-122"/>
              <a:cs typeface="Times New Roman" panose="02020603050405020304" pitchFamily="18" charset="0"/>
            </a:endParaRPr>
          </a:p>
          <a:p>
            <a:r>
              <a:rPr lang="en-US" altLang="zh-CN" sz="2000" dirty="0">
                <a:solidFill>
                  <a:schemeClr val="bg1"/>
                </a:solidFill>
                <a:effectLst/>
                <a:ea typeface="等线" panose="02010600030101010101" pitchFamily="2" charset="-122"/>
                <a:cs typeface="Times New Roman" panose="02020603050405020304" pitchFamily="18" charset="0"/>
              </a:rPr>
              <a:t>1477Hz</a:t>
            </a:r>
            <a:r>
              <a:rPr lang="zh-CN" altLang="zh-CN" sz="2000" dirty="0">
                <a:solidFill>
                  <a:schemeClr val="bg1"/>
                </a:solidFill>
                <a:effectLst/>
                <a:ea typeface="等线" panose="02010600030101010101" pitchFamily="2" charset="-122"/>
                <a:cs typeface="Times New Roman" panose="02020603050405020304" pitchFamily="18" charset="0"/>
              </a:rPr>
              <a:t>和</a:t>
            </a:r>
            <a:r>
              <a:rPr lang="en-US" altLang="zh-CN" sz="2000" dirty="0">
                <a:solidFill>
                  <a:schemeClr val="bg1"/>
                </a:solidFill>
                <a:effectLst/>
                <a:ea typeface="等线" panose="02010600030101010101" pitchFamily="2" charset="-122"/>
                <a:cs typeface="Times New Roman" panose="02020603050405020304" pitchFamily="18" charset="0"/>
              </a:rPr>
              <a:t>1633Hz</a:t>
            </a:r>
            <a:r>
              <a:rPr lang="zh-CN" altLang="zh-CN" sz="2000" dirty="0">
                <a:solidFill>
                  <a:schemeClr val="bg1"/>
                </a:solidFill>
                <a:effectLst/>
                <a:ea typeface="等线" panose="02010600030101010101" pitchFamily="2" charset="-122"/>
                <a:cs typeface="Times New Roman" panose="02020603050405020304" pitchFamily="18" charset="0"/>
              </a:rPr>
              <a:t>。</a:t>
            </a:r>
            <a:endParaRPr lang="en-US" altLang="zh-CN" sz="2000" dirty="0">
              <a:solidFill>
                <a:schemeClr val="bg1"/>
              </a:solidFill>
              <a:effectLst/>
              <a:ea typeface="等线" panose="02010600030101010101" pitchFamily="2" charset="-122"/>
              <a:cs typeface="Times New Roman" panose="02020603050405020304" pitchFamily="18" charset="0"/>
            </a:endParaRPr>
          </a:p>
          <a:p>
            <a:endParaRPr lang="zh-CN" altLang="en-US" sz="2000" dirty="0">
              <a:solidFill>
                <a:schemeClr val="bg1"/>
              </a:solidFill>
              <a:latin typeface="+mn-ea"/>
              <a:ea typeface="+mn-ea"/>
              <a:sym typeface="Arial" panose="020B0604020202020204" pitchFamily="34" charset="0"/>
            </a:endParaRPr>
          </a:p>
        </p:txBody>
      </p:sp>
      <p:grpSp>
        <p:nvGrpSpPr>
          <p:cNvPr id="17" name="组合 16"/>
          <p:cNvGrpSpPr/>
          <p:nvPr/>
        </p:nvGrpSpPr>
        <p:grpSpPr>
          <a:xfrm>
            <a:off x="791350" y="858778"/>
            <a:ext cx="2118762" cy="551464"/>
            <a:chOff x="791350" y="858778"/>
            <a:chExt cx="2118762" cy="551464"/>
          </a:xfrm>
        </p:grpSpPr>
        <p:sp>
          <p:nvSpPr>
            <p:cNvPr id="27"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8" name="文本框 27"/>
            <p:cNvSpPr txBox="1"/>
            <p:nvPr/>
          </p:nvSpPr>
          <p:spPr>
            <a:xfrm>
              <a:off x="1289155" y="858778"/>
              <a:ext cx="1620957" cy="523220"/>
            </a:xfrm>
            <a:prstGeom prst="rect">
              <a:avLst/>
            </a:prstGeom>
            <a:noFill/>
          </p:spPr>
          <p:txBody>
            <a:bodyPr wrap="none" rtlCol="0">
              <a:spAutoFit/>
            </a:bodyPr>
            <a:lstStyle/>
            <a:p>
              <a:pPr fontAlgn="auto">
                <a:spcBef>
                  <a:spcPts val="0"/>
                </a:spcBef>
                <a:spcAft>
                  <a:spcPts val="0"/>
                </a:spcAft>
                <a:buFontTx/>
                <a:buNone/>
              </a:pPr>
              <a:r>
                <a:rPr lang="zh-CN" altLang="en-US" sz="2800" b="1" dirty="0">
                  <a:solidFill>
                    <a:schemeClr val="bg1"/>
                  </a:solidFill>
                  <a:latin typeface="+mj-ea"/>
                  <a:ea typeface="+mj-ea"/>
                  <a:cs typeface="Arial" panose="020B0604020202020204" pitchFamily="34" charset="0"/>
                </a:rPr>
                <a:t>原理分析</a:t>
              </a:r>
              <a:endParaRPr lang="en-US" altLang="zh-CN" sz="2800" b="1" dirty="0">
                <a:solidFill>
                  <a:schemeClr val="bg1"/>
                </a:solidFill>
                <a:latin typeface="+mj-ea"/>
                <a:ea typeface="+mj-ea"/>
                <a:cs typeface="Arial" panose="020B0604020202020204" pitchFamily="34" charset="0"/>
              </a:endParaRPr>
            </a:p>
          </p:txBody>
        </p:sp>
      </p:grpSp>
      <p:pic>
        <p:nvPicPr>
          <p:cNvPr id="19" name="图片 18">
            <a:extLst>
              <a:ext uri="{FF2B5EF4-FFF2-40B4-BE49-F238E27FC236}">
                <a16:creationId xmlns:a16="http://schemas.microsoft.com/office/drawing/2014/main" id="{1472DD0B-1D31-4E47-9B1C-266B00C1F1D6}"/>
              </a:ext>
            </a:extLst>
          </p:cNvPr>
          <p:cNvPicPr/>
          <p:nvPr/>
        </p:nvPicPr>
        <p:blipFill rotWithShape="1">
          <a:blip r:embed="rId3">
            <a:extLst>
              <a:ext uri="{28A0092B-C50C-407E-A947-70E740481C1C}">
                <a14:useLocalDpi xmlns:a14="http://schemas.microsoft.com/office/drawing/2010/main" val="0"/>
              </a:ext>
            </a:extLst>
          </a:blip>
          <a:srcRect l="8314" t="24851" r="8071" b="24055"/>
          <a:stretch/>
        </p:blipFill>
        <p:spPr bwMode="auto">
          <a:xfrm>
            <a:off x="5451103" y="1700808"/>
            <a:ext cx="6139891" cy="4047453"/>
          </a:xfrm>
          <a:prstGeom prst="rect">
            <a:avLst/>
          </a:prstGeom>
          <a:noFill/>
          <a:ln>
            <a:noFill/>
          </a:ln>
          <a:extLst>
            <a:ext uri="{53640926-AAD7-44D8-BBD7-CCE9431645EC}">
              <a14:shadowObscured xmlns:a14="http://schemas.microsoft.com/office/drawing/2010/main"/>
            </a:ext>
          </a:extLst>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组合 2"/>
          <p:cNvGrpSpPr/>
          <p:nvPr/>
        </p:nvGrpSpPr>
        <p:grpSpPr>
          <a:xfrm>
            <a:off x="2252070" y="1844824"/>
            <a:ext cx="1824404" cy="2516376"/>
            <a:chOff x="2252070" y="1844824"/>
            <a:chExt cx="1824404" cy="2516376"/>
          </a:xfrm>
        </p:grpSpPr>
        <p:sp>
          <p:nvSpPr>
            <p:cNvPr id="74" name="Freeform 5"/>
            <p:cNvSpPr/>
            <p:nvPr/>
          </p:nvSpPr>
          <p:spPr bwMode="auto">
            <a:xfrm>
              <a:off x="2252070" y="2149955"/>
              <a:ext cx="1824404" cy="2211245"/>
            </a:xfrm>
            <a:custGeom>
              <a:avLst/>
              <a:gdLst>
                <a:gd name="T0" fmla="*/ 1551 w 3102"/>
                <a:gd name="T1" fmla="*/ 0 h 3756"/>
                <a:gd name="T2" fmla="*/ 3102 w 3102"/>
                <a:gd name="T3" fmla="*/ 1551 h 3756"/>
                <a:gd name="T4" fmla="*/ 2632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7" y="0"/>
                    <a:pt x="3102" y="695"/>
                    <a:pt x="3102" y="1551"/>
                  </a:cubicBezTo>
                  <a:cubicBezTo>
                    <a:pt x="3102" y="1987"/>
                    <a:pt x="2922" y="2381"/>
                    <a:pt x="2632" y="2662"/>
                  </a:cubicBezTo>
                  <a:cubicBezTo>
                    <a:pt x="2558" y="2748"/>
                    <a:pt x="1656" y="3650"/>
                    <a:pt x="1551" y="3756"/>
                  </a:cubicBezTo>
                  <a:cubicBezTo>
                    <a:pt x="1437" y="3642"/>
                    <a:pt x="576" y="2768"/>
                    <a:pt x="507" y="2698"/>
                  </a:cubicBezTo>
                  <a:cubicBezTo>
                    <a:pt x="195" y="2414"/>
                    <a:pt x="0" y="2006"/>
                    <a:pt x="0" y="1551"/>
                  </a:cubicBezTo>
                  <a:cubicBezTo>
                    <a:pt x="0" y="695"/>
                    <a:pt x="694" y="0"/>
                    <a:pt x="1551" y="0"/>
                  </a:cubicBezTo>
                  <a:close/>
                </a:path>
              </a:pathLst>
            </a:custGeom>
            <a:solidFill>
              <a:srgbClr val="C00000"/>
            </a:solidFill>
            <a:ln>
              <a:solidFill>
                <a:schemeClr val="tx2">
                  <a:lumMod val="75000"/>
                </a:schemeClr>
              </a:solidFill>
            </a:ln>
          </p:spPr>
          <p:txBody>
            <a:bodyPr vert="horz" wrap="square" lIns="91440" tIns="45720" rIns="91440" bIns="45720" numCol="1" anchor="t" anchorCtr="0" compatLnSpc="1"/>
            <a:lstStyle/>
            <a:p>
              <a:endParaRPr lang="zh-CN" altLang="en-US" sz="1400"/>
            </a:p>
          </p:txBody>
        </p:sp>
        <p:sp>
          <p:nvSpPr>
            <p:cNvPr id="75" name="Oval 6"/>
            <p:cNvSpPr>
              <a:spLocks noChangeArrowheads="1"/>
            </p:cNvSpPr>
            <p:nvPr/>
          </p:nvSpPr>
          <p:spPr bwMode="auto">
            <a:xfrm>
              <a:off x="2864886" y="1844824"/>
              <a:ext cx="598772" cy="598773"/>
            </a:xfrm>
            <a:prstGeom prst="ellipse">
              <a:avLst/>
            </a:prstGeom>
            <a:solidFill>
              <a:srgbClr val="433D3C"/>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sz="1400"/>
            </a:p>
          </p:txBody>
        </p:sp>
        <p:sp>
          <p:nvSpPr>
            <p:cNvPr id="85" name="TextBox 15"/>
            <p:cNvSpPr txBox="1"/>
            <p:nvPr/>
          </p:nvSpPr>
          <p:spPr>
            <a:xfrm>
              <a:off x="2452873" y="2610016"/>
              <a:ext cx="1398556" cy="1169551"/>
            </a:xfrm>
            <a:prstGeom prst="rect">
              <a:avLst/>
            </a:prstGeom>
            <a:noFill/>
          </p:spPr>
          <p:txBody>
            <a:bodyPr wrap="square" rtlCol="0">
              <a:spAutoFit/>
            </a:bodyPr>
            <a:lstStyle/>
            <a:p>
              <a:pPr algn="just"/>
              <a:r>
                <a:rPr lang="zh-CN" altLang="zh-CN" sz="1400" b="1" kern="100" dirty="0">
                  <a:solidFill>
                    <a:schemeClr val="bg2"/>
                  </a:solidFill>
                  <a:effectLst/>
                  <a:latin typeface="等线" panose="02010600030101010101" pitchFamily="2" charset="-122"/>
                  <a:ea typeface="宋体" panose="02010600030101010101" pitchFamily="2" charset="-122"/>
                  <a:cs typeface="Times New Roman" panose="02020603050405020304" pitchFamily="18" charset="0"/>
                </a:rPr>
                <a:t>首先要能够读取输入的音频的文件，并将数据保存在矩阵中；</a:t>
              </a:r>
              <a:endParaRPr lang="zh-CN" altLang="zh-CN" sz="1400" b="1"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6" name="文本框 85"/>
            <p:cNvSpPr txBox="1"/>
            <p:nvPr/>
          </p:nvSpPr>
          <p:spPr>
            <a:xfrm>
              <a:off x="2975924" y="1911200"/>
              <a:ext cx="486030" cy="400110"/>
            </a:xfrm>
            <a:prstGeom prst="rect">
              <a:avLst/>
            </a:prstGeom>
            <a:noFill/>
          </p:spPr>
          <p:txBody>
            <a:bodyPr wrap="none" rtlCol="0">
              <a:spAutoFit/>
            </a:bodyPr>
            <a:lstStyle/>
            <a:p>
              <a:r>
                <a:rPr lang="en-US" altLang="zh-CN" sz="2000" dirty="0">
                  <a:solidFill>
                    <a:schemeClr val="bg2"/>
                  </a:solidFill>
                  <a:latin typeface="微软雅黑" panose="020B0503020204020204" pitchFamily="34" charset="-122"/>
                </a:rPr>
                <a:t>01</a:t>
              </a:r>
              <a:endParaRPr lang="zh-CN" altLang="en-US" sz="2000" dirty="0">
                <a:solidFill>
                  <a:schemeClr val="bg2"/>
                </a:solidFill>
                <a:latin typeface="微软雅黑" panose="020B0503020204020204" pitchFamily="34" charset="-122"/>
              </a:endParaRPr>
            </a:p>
          </p:txBody>
        </p:sp>
      </p:grpSp>
      <p:grpSp>
        <p:nvGrpSpPr>
          <p:cNvPr id="5" name="组合 4"/>
          <p:cNvGrpSpPr/>
          <p:nvPr/>
        </p:nvGrpSpPr>
        <p:grpSpPr>
          <a:xfrm>
            <a:off x="5027616" y="1844824"/>
            <a:ext cx="1824404" cy="2516376"/>
            <a:chOff x="5027616" y="1844824"/>
            <a:chExt cx="1824404" cy="2516376"/>
          </a:xfrm>
        </p:grpSpPr>
        <p:sp>
          <p:nvSpPr>
            <p:cNvPr id="76" name="Freeform 7"/>
            <p:cNvSpPr/>
            <p:nvPr/>
          </p:nvSpPr>
          <p:spPr bwMode="auto">
            <a:xfrm>
              <a:off x="5027616" y="2149955"/>
              <a:ext cx="1824404" cy="2211245"/>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8" y="2748"/>
                    <a:pt x="1657" y="3650"/>
                    <a:pt x="1551" y="3756"/>
                  </a:cubicBezTo>
                  <a:cubicBezTo>
                    <a:pt x="1437" y="3642"/>
                    <a:pt x="576" y="2768"/>
                    <a:pt x="507" y="2698"/>
                  </a:cubicBezTo>
                  <a:cubicBezTo>
                    <a:pt x="196" y="2414"/>
                    <a:pt x="0" y="2006"/>
                    <a:pt x="0" y="1551"/>
                  </a:cubicBezTo>
                  <a:cubicBezTo>
                    <a:pt x="0" y="695"/>
                    <a:pt x="695" y="0"/>
                    <a:pt x="1551" y="0"/>
                  </a:cubicBezTo>
                  <a:close/>
                </a:path>
              </a:pathLst>
            </a:custGeom>
            <a:solidFill>
              <a:srgbClr val="C00000"/>
            </a:solidFill>
            <a:ln>
              <a:solidFill>
                <a:schemeClr val="tx2">
                  <a:lumMod val="75000"/>
                </a:schemeClr>
              </a:solidFill>
            </a:ln>
          </p:spPr>
          <p:txBody>
            <a:bodyPr vert="horz" wrap="square" lIns="91440" tIns="45720" rIns="91440" bIns="45720" numCol="1" anchor="t" anchorCtr="0" compatLnSpc="1"/>
            <a:lstStyle/>
            <a:p>
              <a:endParaRPr lang="zh-CN" altLang="en-US" sz="1400"/>
            </a:p>
          </p:txBody>
        </p:sp>
        <p:sp>
          <p:nvSpPr>
            <p:cNvPr id="77" name="Oval 8"/>
            <p:cNvSpPr>
              <a:spLocks noChangeArrowheads="1"/>
            </p:cNvSpPr>
            <p:nvPr/>
          </p:nvSpPr>
          <p:spPr bwMode="auto">
            <a:xfrm>
              <a:off x="5640432" y="1844824"/>
              <a:ext cx="598772" cy="598773"/>
            </a:xfrm>
            <a:prstGeom prst="ellipse">
              <a:avLst/>
            </a:prstGeom>
            <a:solidFill>
              <a:srgbClr val="433D3C"/>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sz="1400"/>
            </a:p>
          </p:txBody>
        </p:sp>
        <p:sp>
          <p:nvSpPr>
            <p:cNvPr id="88" name="TextBox 15"/>
            <p:cNvSpPr txBox="1"/>
            <p:nvPr/>
          </p:nvSpPr>
          <p:spPr>
            <a:xfrm>
              <a:off x="5222274" y="2443597"/>
              <a:ext cx="1398556" cy="1384995"/>
            </a:xfrm>
            <a:prstGeom prst="rect">
              <a:avLst/>
            </a:prstGeom>
            <a:noFill/>
          </p:spPr>
          <p:txBody>
            <a:bodyPr wrap="square" rtlCol="0">
              <a:spAutoFit/>
            </a:bodyPr>
            <a:lstStyle/>
            <a:p>
              <a:pPr algn="ctr"/>
              <a:r>
                <a:rPr lang="zh-CN" altLang="zh-CN" sz="1400" b="1" dirty="0">
                  <a:solidFill>
                    <a:schemeClr val="bg2"/>
                  </a:solidFill>
                  <a:effectLst/>
                  <a:ea typeface="宋体" panose="02010600030101010101" pitchFamily="2" charset="-122"/>
                  <a:cs typeface="Times New Roman" panose="02020603050405020304" pitchFamily="18" charset="0"/>
                </a:rPr>
                <a:t>将</a:t>
              </a:r>
              <a:r>
                <a:rPr lang="en-US" altLang="zh-CN" sz="1400" b="1" dirty="0">
                  <a:solidFill>
                    <a:schemeClr val="bg2"/>
                  </a:solidFill>
                  <a:effectLst/>
                  <a:ea typeface="宋体" panose="02010600030101010101" pitchFamily="2" charset="-122"/>
                  <a:cs typeface="Times New Roman" panose="02020603050405020304" pitchFamily="18" charset="0"/>
                </a:rPr>
                <a:t>11</a:t>
              </a:r>
              <a:r>
                <a:rPr lang="zh-CN" altLang="zh-CN" sz="1400" b="1" dirty="0">
                  <a:solidFill>
                    <a:schemeClr val="bg2"/>
                  </a:solidFill>
                  <a:effectLst/>
                  <a:ea typeface="宋体" panose="02010600030101010101" pitchFamily="2" charset="-122"/>
                  <a:cs typeface="Times New Roman" panose="02020603050405020304" pitchFamily="18" charset="0"/>
                </a:rPr>
                <a:t>个电话号码的信号提取出来分别放入矩阵中</a:t>
              </a:r>
              <a:r>
                <a:rPr lang="zh-CN" altLang="en-US" sz="1400" b="1" dirty="0">
                  <a:solidFill>
                    <a:schemeClr val="bg2"/>
                  </a:solidFill>
                  <a:effectLst/>
                  <a:ea typeface="宋体" panose="02010600030101010101" pitchFamily="2" charset="-122"/>
                  <a:cs typeface="Times New Roman" panose="02020603050405020304" pitchFamily="18" charset="0"/>
                </a:rPr>
                <a:t>，</a:t>
              </a:r>
              <a:r>
                <a:rPr lang="zh-CN" altLang="zh-CN" sz="1400" b="1" dirty="0">
                  <a:solidFill>
                    <a:schemeClr val="bg2"/>
                  </a:solidFill>
                  <a:effectLst/>
                  <a:ea typeface="宋体" panose="02010600030101010101" pitchFamily="2" charset="-122"/>
                  <a:cs typeface="Times New Roman" panose="02020603050405020304" pitchFamily="18" charset="0"/>
                </a:rPr>
                <a:t>要</a:t>
              </a:r>
              <a:r>
                <a:rPr lang="zh-CN" altLang="en-US" sz="1400" b="1" dirty="0">
                  <a:solidFill>
                    <a:schemeClr val="bg2"/>
                  </a:solidFill>
                  <a:effectLst/>
                  <a:ea typeface="宋体" panose="02010600030101010101" pitchFamily="2" charset="-122"/>
                  <a:cs typeface="Times New Roman" panose="02020603050405020304" pitchFamily="18" charset="0"/>
                </a:rPr>
                <a:t>尽可</a:t>
              </a:r>
              <a:r>
                <a:rPr lang="zh-CN" altLang="zh-CN" sz="1400" b="1" dirty="0">
                  <a:solidFill>
                    <a:schemeClr val="bg2"/>
                  </a:solidFill>
                  <a:effectLst/>
                  <a:ea typeface="宋体" panose="02010600030101010101" pitchFamily="2" charset="-122"/>
                  <a:cs typeface="Times New Roman" panose="02020603050405020304" pitchFamily="18" charset="0"/>
                </a:rPr>
                <a:t>能忽略微小的噪音；</a:t>
              </a:r>
              <a:endParaRPr lang="zh-CN" altLang="en-US" sz="1400" b="1" dirty="0">
                <a:solidFill>
                  <a:schemeClr val="bg2"/>
                </a:solidFill>
                <a:latin typeface="+mn-ea"/>
                <a:ea typeface="+mn-ea"/>
              </a:endParaRPr>
            </a:p>
          </p:txBody>
        </p:sp>
        <p:sp>
          <p:nvSpPr>
            <p:cNvPr id="89" name="文本框 88"/>
            <p:cNvSpPr txBox="1"/>
            <p:nvPr/>
          </p:nvSpPr>
          <p:spPr>
            <a:xfrm>
              <a:off x="5732140" y="1911200"/>
              <a:ext cx="486030" cy="400110"/>
            </a:xfrm>
            <a:prstGeom prst="rect">
              <a:avLst/>
            </a:prstGeom>
            <a:noFill/>
          </p:spPr>
          <p:txBody>
            <a:bodyPr wrap="none" rtlCol="0">
              <a:spAutoFit/>
            </a:bodyPr>
            <a:lstStyle/>
            <a:p>
              <a:r>
                <a:rPr lang="en-US" altLang="zh-CN" sz="2000" dirty="0">
                  <a:solidFill>
                    <a:schemeClr val="bg2"/>
                  </a:solidFill>
                  <a:latin typeface="微软雅黑" panose="020B0503020204020204" pitchFamily="34" charset="-122"/>
                </a:rPr>
                <a:t>03</a:t>
              </a:r>
              <a:endParaRPr lang="zh-CN" altLang="en-US" sz="2000" dirty="0">
                <a:solidFill>
                  <a:schemeClr val="bg2"/>
                </a:solidFill>
                <a:latin typeface="微软雅黑" panose="020B0503020204020204" pitchFamily="34" charset="-122"/>
              </a:endParaRPr>
            </a:p>
          </p:txBody>
        </p:sp>
      </p:grpSp>
      <p:grpSp>
        <p:nvGrpSpPr>
          <p:cNvPr id="7" name="组合 6"/>
          <p:cNvGrpSpPr/>
          <p:nvPr/>
        </p:nvGrpSpPr>
        <p:grpSpPr>
          <a:xfrm>
            <a:off x="7803163" y="1844824"/>
            <a:ext cx="1824404" cy="2516376"/>
            <a:chOff x="7803163" y="1844824"/>
            <a:chExt cx="1824404" cy="2516376"/>
          </a:xfrm>
        </p:grpSpPr>
        <p:sp>
          <p:nvSpPr>
            <p:cNvPr id="78" name="Freeform 9"/>
            <p:cNvSpPr/>
            <p:nvPr/>
          </p:nvSpPr>
          <p:spPr bwMode="auto">
            <a:xfrm>
              <a:off x="7803163" y="2149955"/>
              <a:ext cx="1824404" cy="2211245"/>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9" y="2748"/>
                    <a:pt x="1657" y="3650"/>
                    <a:pt x="1551" y="3756"/>
                  </a:cubicBezTo>
                  <a:cubicBezTo>
                    <a:pt x="1438" y="3642"/>
                    <a:pt x="576" y="2768"/>
                    <a:pt x="507" y="2698"/>
                  </a:cubicBezTo>
                  <a:cubicBezTo>
                    <a:pt x="196" y="2414"/>
                    <a:pt x="0" y="2006"/>
                    <a:pt x="0" y="1551"/>
                  </a:cubicBezTo>
                  <a:cubicBezTo>
                    <a:pt x="0" y="695"/>
                    <a:pt x="695" y="0"/>
                    <a:pt x="1551" y="0"/>
                  </a:cubicBezTo>
                  <a:close/>
                </a:path>
              </a:pathLst>
            </a:custGeom>
            <a:solidFill>
              <a:srgbClr val="C00000"/>
            </a:solidFill>
            <a:ln>
              <a:solidFill>
                <a:schemeClr val="tx2">
                  <a:lumMod val="75000"/>
                </a:schemeClr>
              </a:solidFill>
            </a:ln>
          </p:spPr>
          <p:txBody>
            <a:bodyPr vert="horz" wrap="square" lIns="91440" tIns="45720" rIns="91440" bIns="45720" numCol="1" anchor="t" anchorCtr="0" compatLnSpc="1"/>
            <a:lstStyle/>
            <a:p>
              <a:endParaRPr lang="zh-CN" altLang="en-US" sz="1400"/>
            </a:p>
          </p:txBody>
        </p:sp>
        <p:sp>
          <p:nvSpPr>
            <p:cNvPr id="79" name="Oval 10"/>
            <p:cNvSpPr>
              <a:spLocks noChangeArrowheads="1"/>
            </p:cNvSpPr>
            <p:nvPr/>
          </p:nvSpPr>
          <p:spPr bwMode="auto">
            <a:xfrm>
              <a:off x="8415979" y="1844824"/>
              <a:ext cx="598772" cy="598773"/>
            </a:xfrm>
            <a:prstGeom prst="ellipse">
              <a:avLst/>
            </a:prstGeom>
            <a:solidFill>
              <a:srgbClr val="433D3C"/>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sz="1400"/>
            </a:p>
          </p:txBody>
        </p:sp>
        <p:sp>
          <p:nvSpPr>
            <p:cNvPr id="91" name="TextBox 15"/>
            <p:cNvSpPr txBox="1"/>
            <p:nvPr/>
          </p:nvSpPr>
          <p:spPr>
            <a:xfrm>
              <a:off x="8093244" y="2455358"/>
              <a:ext cx="1398556" cy="1600438"/>
            </a:xfrm>
            <a:prstGeom prst="rect">
              <a:avLst/>
            </a:prstGeom>
            <a:noFill/>
          </p:spPr>
          <p:txBody>
            <a:bodyPr wrap="square" rtlCol="0">
              <a:spAutoFit/>
            </a:bodyPr>
            <a:lstStyle/>
            <a:p>
              <a:pPr algn="just"/>
              <a:r>
                <a:rPr lang="zh-CN" altLang="zh-CN" sz="1400" b="1" kern="100" dirty="0">
                  <a:solidFill>
                    <a:schemeClr val="bg2"/>
                  </a:solidFill>
                  <a:effectLst/>
                  <a:latin typeface="等线" panose="02010600030101010101" pitchFamily="2" charset="-122"/>
                  <a:ea typeface="宋体" panose="02010600030101010101" pitchFamily="2" charset="-122"/>
                  <a:cs typeface="Times New Roman" panose="02020603050405020304" pitchFamily="18" charset="0"/>
                </a:rPr>
                <a:t>根据频谱图，提取出低频和高频两个区间的峰值，根据峰值判断</a:t>
              </a:r>
              <a:r>
                <a:rPr lang="zh-CN" altLang="en-US" sz="1400" b="1" kern="100" dirty="0">
                  <a:solidFill>
                    <a:schemeClr val="bg2"/>
                  </a:solidFill>
                  <a:effectLst/>
                  <a:latin typeface="等线" panose="02010600030101010101" pitchFamily="2" charset="-122"/>
                  <a:ea typeface="宋体" panose="02010600030101010101" pitchFamily="2" charset="-122"/>
                  <a:cs typeface="Times New Roman" panose="02020603050405020304" pitchFamily="18" charset="0"/>
                </a:rPr>
                <a:t>对应的</a:t>
              </a:r>
              <a:r>
                <a:rPr lang="zh-CN" altLang="zh-CN" sz="1400" b="1" kern="100" dirty="0">
                  <a:solidFill>
                    <a:schemeClr val="bg2"/>
                  </a:solidFill>
                  <a:effectLst/>
                  <a:latin typeface="等线" panose="02010600030101010101" pitchFamily="2" charset="-122"/>
                  <a:ea typeface="宋体" panose="02010600030101010101" pitchFamily="2" charset="-122"/>
                  <a:cs typeface="Times New Roman" panose="02020603050405020304" pitchFamily="18" charset="0"/>
                </a:rPr>
                <a:t>号码</a:t>
              </a:r>
              <a:r>
                <a:rPr lang="zh-CN" altLang="en-US" sz="1400" b="1" kern="100" dirty="0">
                  <a:solidFill>
                    <a:schemeClr val="bg2"/>
                  </a:solidFill>
                  <a:latin typeface="等线" panose="02010600030101010101" pitchFamily="2" charset="-122"/>
                  <a:cs typeface="Times New Roman" panose="02020603050405020304" pitchFamily="18" charset="0"/>
                </a:rPr>
                <a:t>并输出</a:t>
              </a:r>
              <a:endParaRPr lang="zh-CN" altLang="zh-CN" sz="1400" b="1"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p>
              <a:pPr algn="ctr"/>
              <a:endParaRPr lang="zh-CN" altLang="en-US" sz="1400" b="1" dirty="0">
                <a:solidFill>
                  <a:schemeClr val="bg2"/>
                </a:solidFill>
                <a:latin typeface="+mn-ea"/>
                <a:ea typeface="+mn-ea"/>
              </a:endParaRPr>
            </a:p>
          </p:txBody>
        </p:sp>
        <p:sp>
          <p:nvSpPr>
            <p:cNvPr id="92" name="文本框 91"/>
            <p:cNvSpPr txBox="1"/>
            <p:nvPr/>
          </p:nvSpPr>
          <p:spPr>
            <a:xfrm>
              <a:off x="8501389" y="1911200"/>
              <a:ext cx="486030" cy="400110"/>
            </a:xfrm>
            <a:prstGeom prst="rect">
              <a:avLst/>
            </a:prstGeom>
            <a:noFill/>
          </p:spPr>
          <p:txBody>
            <a:bodyPr wrap="none" rtlCol="0">
              <a:spAutoFit/>
            </a:bodyPr>
            <a:lstStyle/>
            <a:p>
              <a:r>
                <a:rPr lang="en-US" altLang="zh-CN" sz="2000" dirty="0">
                  <a:solidFill>
                    <a:schemeClr val="bg2"/>
                  </a:solidFill>
                  <a:latin typeface="微软雅黑" panose="020B0503020204020204" pitchFamily="34" charset="-122"/>
                </a:rPr>
                <a:t>05</a:t>
              </a:r>
              <a:endParaRPr lang="zh-CN" altLang="en-US" sz="2000" dirty="0">
                <a:solidFill>
                  <a:schemeClr val="bg2"/>
                </a:solidFill>
                <a:latin typeface="微软雅黑" panose="020B0503020204020204" pitchFamily="34" charset="-122"/>
              </a:endParaRPr>
            </a:p>
          </p:txBody>
        </p:sp>
      </p:grpSp>
      <p:grpSp>
        <p:nvGrpSpPr>
          <p:cNvPr id="4" name="组合 3"/>
          <p:cNvGrpSpPr/>
          <p:nvPr/>
        </p:nvGrpSpPr>
        <p:grpSpPr>
          <a:xfrm>
            <a:off x="3639843" y="3236320"/>
            <a:ext cx="1824404" cy="2465309"/>
            <a:chOff x="3639843" y="3236320"/>
            <a:chExt cx="1824404" cy="2465309"/>
          </a:xfrm>
        </p:grpSpPr>
        <p:sp>
          <p:nvSpPr>
            <p:cNvPr id="80" name="Freeform 11"/>
            <p:cNvSpPr/>
            <p:nvPr/>
          </p:nvSpPr>
          <p:spPr bwMode="auto">
            <a:xfrm>
              <a:off x="3639843" y="3236320"/>
              <a:ext cx="1824404" cy="2209969"/>
            </a:xfrm>
            <a:custGeom>
              <a:avLst/>
              <a:gdLst>
                <a:gd name="T0" fmla="*/ 1550 w 3101"/>
                <a:gd name="T1" fmla="*/ 3756 h 3756"/>
                <a:gd name="T2" fmla="*/ 3101 w 3101"/>
                <a:gd name="T3" fmla="*/ 2205 h 3756"/>
                <a:gd name="T4" fmla="*/ 2632 w 3101"/>
                <a:gd name="T5" fmla="*/ 1093 h 3756"/>
                <a:gd name="T6" fmla="*/ 1551 w 3101"/>
                <a:gd name="T7" fmla="*/ 0 h 3756"/>
                <a:gd name="T8" fmla="*/ 506 w 3101"/>
                <a:gd name="T9" fmla="*/ 1058 h 3756"/>
                <a:gd name="T10" fmla="*/ 0 w 3101"/>
                <a:gd name="T11" fmla="*/ 2205 h 3756"/>
                <a:gd name="T12" fmla="*/ 1550 w 3101"/>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1" h="3756">
                  <a:moveTo>
                    <a:pt x="1550" y="3756"/>
                  </a:moveTo>
                  <a:cubicBezTo>
                    <a:pt x="2407" y="3756"/>
                    <a:pt x="3101" y="3061"/>
                    <a:pt x="3101" y="2205"/>
                  </a:cubicBezTo>
                  <a:cubicBezTo>
                    <a:pt x="3101" y="1769"/>
                    <a:pt x="2922" y="1375"/>
                    <a:pt x="2632" y="1093"/>
                  </a:cubicBezTo>
                  <a:cubicBezTo>
                    <a:pt x="2558" y="1008"/>
                    <a:pt x="1656" y="106"/>
                    <a:pt x="1551" y="0"/>
                  </a:cubicBezTo>
                  <a:cubicBezTo>
                    <a:pt x="1437" y="114"/>
                    <a:pt x="575" y="988"/>
                    <a:pt x="506" y="1058"/>
                  </a:cubicBezTo>
                  <a:cubicBezTo>
                    <a:pt x="195" y="1342"/>
                    <a:pt x="0" y="1750"/>
                    <a:pt x="0" y="2205"/>
                  </a:cubicBezTo>
                  <a:cubicBezTo>
                    <a:pt x="0" y="3061"/>
                    <a:pt x="694" y="3756"/>
                    <a:pt x="1550" y="3756"/>
                  </a:cubicBezTo>
                  <a:close/>
                </a:path>
              </a:pathLst>
            </a:custGeom>
            <a:solidFill>
              <a:srgbClr val="433D3C"/>
            </a:solidFill>
            <a:ln>
              <a:solidFill>
                <a:schemeClr val="tx2">
                  <a:lumMod val="75000"/>
                </a:schemeClr>
              </a:solidFill>
            </a:ln>
          </p:spPr>
          <p:txBody>
            <a:bodyPr vert="horz" wrap="square" lIns="91440" tIns="45720" rIns="91440" bIns="45720" numCol="1" anchor="t" anchorCtr="0" compatLnSpc="1"/>
            <a:lstStyle/>
            <a:p>
              <a:endParaRPr lang="zh-CN" altLang="en-US" sz="1400"/>
            </a:p>
          </p:txBody>
        </p:sp>
        <p:sp>
          <p:nvSpPr>
            <p:cNvPr id="81" name="Oval 12"/>
            <p:cNvSpPr>
              <a:spLocks noChangeArrowheads="1"/>
            </p:cNvSpPr>
            <p:nvPr/>
          </p:nvSpPr>
          <p:spPr bwMode="auto">
            <a:xfrm>
              <a:off x="4252659" y="5102856"/>
              <a:ext cx="598772" cy="598773"/>
            </a:xfrm>
            <a:prstGeom prst="ellipse">
              <a:avLst/>
            </a:prstGeom>
            <a:solidFill>
              <a:srgbClr val="C0000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sz="1400"/>
            </a:p>
          </p:txBody>
        </p:sp>
        <p:sp>
          <p:nvSpPr>
            <p:cNvPr id="93" name="文本框 92"/>
            <p:cNvSpPr txBox="1"/>
            <p:nvPr/>
          </p:nvSpPr>
          <p:spPr>
            <a:xfrm>
              <a:off x="4322101" y="5177688"/>
              <a:ext cx="486030" cy="400110"/>
            </a:xfrm>
            <a:prstGeom prst="rect">
              <a:avLst/>
            </a:prstGeom>
            <a:noFill/>
          </p:spPr>
          <p:txBody>
            <a:bodyPr wrap="none" rtlCol="0">
              <a:spAutoFit/>
            </a:bodyPr>
            <a:lstStyle/>
            <a:p>
              <a:r>
                <a:rPr lang="en-US" altLang="zh-CN" sz="2000" dirty="0">
                  <a:solidFill>
                    <a:schemeClr val="bg2"/>
                  </a:solidFill>
                  <a:latin typeface="微软雅黑" panose="020B0503020204020204" pitchFamily="34" charset="-122"/>
                </a:rPr>
                <a:t>02</a:t>
              </a:r>
              <a:endParaRPr lang="zh-CN" altLang="en-US" sz="2000" dirty="0">
                <a:solidFill>
                  <a:schemeClr val="bg2"/>
                </a:solidFill>
                <a:latin typeface="微软雅黑" panose="020B0503020204020204" pitchFamily="34" charset="-122"/>
              </a:endParaRPr>
            </a:p>
          </p:txBody>
        </p:sp>
        <p:sp>
          <p:nvSpPr>
            <p:cNvPr id="96" name="TextBox 15"/>
            <p:cNvSpPr txBox="1"/>
            <p:nvPr/>
          </p:nvSpPr>
          <p:spPr>
            <a:xfrm>
              <a:off x="3864888" y="3904095"/>
              <a:ext cx="1398556" cy="1169551"/>
            </a:xfrm>
            <a:prstGeom prst="rect">
              <a:avLst/>
            </a:prstGeom>
            <a:noFill/>
          </p:spPr>
          <p:txBody>
            <a:bodyPr wrap="square" rtlCol="0">
              <a:spAutoFit/>
            </a:bodyPr>
            <a:lstStyle/>
            <a:p>
              <a:pPr algn="ctr"/>
              <a:r>
                <a:rPr lang="zh-CN" altLang="zh-CN" sz="1400" b="1" dirty="0">
                  <a:solidFill>
                    <a:schemeClr val="bg2"/>
                  </a:solidFill>
                  <a:effectLst/>
                  <a:ea typeface="宋体" panose="02010600030101010101" pitchFamily="2" charset="-122"/>
                  <a:cs typeface="Times New Roman" panose="02020603050405020304" pitchFamily="18" charset="0"/>
                </a:rPr>
                <a:t>根据得到的矩阵，按时间和采样的数据画出信号的波形图；</a:t>
              </a:r>
              <a:endParaRPr lang="zh-CN" altLang="en-US" sz="1400" b="1" dirty="0">
                <a:solidFill>
                  <a:schemeClr val="bg2"/>
                </a:solidFill>
                <a:latin typeface="+mn-ea"/>
                <a:ea typeface="+mn-ea"/>
              </a:endParaRPr>
            </a:p>
          </p:txBody>
        </p:sp>
      </p:grpSp>
      <p:grpSp>
        <p:nvGrpSpPr>
          <p:cNvPr id="6" name="组合 5"/>
          <p:cNvGrpSpPr/>
          <p:nvPr/>
        </p:nvGrpSpPr>
        <p:grpSpPr>
          <a:xfrm>
            <a:off x="6415389" y="3236320"/>
            <a:ext cx="1824404" cy="2465309"/>
            <a:chOff x="6415389" y="3236320"/>
            <a:chExt cx="1824404" cy="2465309"/>
          </a:xfrm>
        </p:grpSpPr>
        <p:sp>
          <p:nvSpPr>
            <p:cNvPr id="82" name="Freeform 13"/>
            <p:cNvSpPr/>
            <p:nvPr/>
          </p:nvSpPr>
          <p:spPr bwMode="auto">
            <a:xfrm>
              <a:off x="6415389" y="3236320"/>
              <a:ext cx="1824404" cy="2209969"/>
            </a:xfrm>
            <a:custGeom>
              <a:avLst/>
              <a:gdLst>
                <a:gd name="T0" fmla="*/ 1551 w 3102"/>
                <a:gd name="T1" fmla="*/ 3756 h 3756"/>
                <a:gd name="T2" fmla="*/ 3102 w 3102"/>
                <a:gd name="T3" fmla="*/ 2205 h 3756"/>
                <a:gd name="T4" fmla="*/ 2632 w 3102"/>
                <a:gd name="T5" fmla="*/ 1093 h 3756"/>
                <a:gd name="T6" fmla="*/ 1551 w 3102"/>
                <a:gd name="T7" fmla="*/ 0 h 3756"/>
                <a:gd name="T8" fmla="*/ 507 w 3102"/>
                <a:gd name="T9" fmla="*/ 1058 h 3756"/>
                <a:gd name="T10" fmla="*/ 0 w 3102"/>
                <a:gd name="T11" fmla="*/ 2205 h 3756"/>
                <a:gd name="T12" fmla="*/ 1551 w 3102"/>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3756"/>
                  </a:moveTo>
                  <a:cubicBezTo>
                    <a:pt x="2407" y="3756"/>
                    <a:pt x="3102" y="3061"/>
                    <a:pt x="3102" y="2205"/>
                  </a:cubicBezTo>
                  <a:cubicBezTo>
                    <a:pt x="3102" y="1769"/>
                    <a:pt x="2922" y="1375"/>
                    <a:pt x="2632" y="1093"/>
                  </a:cubicBezTo>
                  <a:cubicBezTo>
                    <a:pt x="2558" y="1008"/>
                    <a:pt x="1656" y="106"/>
                    <a:pt x="1551" y="0"/>
                  </a:cubicBezTo>
                  <a:cubicBezTo>
                    <a:pt x="1437" y="114"/>
                    <a:pt x="576" y="988"/>
                    <a:pt x="507" y="1058"/>
                  </a:cubicBezTo>
                  <a:cubicBezTo>
                    <a:pt x="195" y="1342"/>
                    <a:pt x="0" y="1750"/>
                    <a:pt x="0" y="2205"/>
                  </a:cubicBezTo>
                  <a:cubicBezTo>
                    <a:pt x="0" y="3061"/>
                    <a:pt x="694" y="3756"/>
                    <a:pt x="1551" y="3756"/>
                  </a:cubicBezTo>
                  <a:close/>
                </a:path>
              </a:pathLst>
            </a:custGeom>
            <a:solidFill>
              <a:srgbClr val="433D3C"/>
            </a:solidFill>
            <a:ln>
              <a:solidFill>
                <a:schemeClr val="tx2">
                  <a:lumMod val="75000"/>
                </a:schemeClr>
              </a:solidFill>
            </a:ln>
          </p:spPr>
          <p:txBody>
            <a:bodyPr vert="horz" wrap="square" lIns="91440" tIns="45720" rIns="91440" bIns="45720" numCol="1" anchor="t" anchorCtr="0" compatLnSpc="1"/>
            <a:lstStyle/>
            <a:p>
              <a:endParaRPr lang="zh-CN" altLang="en-US" sz="1400"/>
            </a:p>
          </p:txBody>
        </p:sp>
        <p:sp>
          <p:nvSpPr>
            <p:cNvPr id="83" name="Oval 14"/>
            <p:cNvSpPr>
              <a:spLocks noChangeArrowheads="1"/>
            </p:cNvSpPr>
            <p:nvPr/>
          </p:nvSpPr>
          <p:spPr bwMode="auto">
            <a:xfrm>
              <a:off x="7028205" y="5102856"/>
              <a:ext cx="598772" cy="598773"/>
            </a:xfrm>
            <a:prstGeom prst="ellipse">
              <a:avLst/>
            </a:prstGeom>
            <a:solidFill>
              <a:srgbClr val="C0000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sz="1400"/>
            </a:p>
          </p:txBody>
        </p:sp>
        <p:sp>
          <p:nvSpPr>
            <p:cNvPr id="94" name="文本框 93"/>
            <p:cNvSpPr txBox="1"/>
            <p:nvPr/>
          </p:nvSpPr>
          <p:spPr>
            <a:xfrm>
              <a:off x="7111589" y="5170941"/>
              <a:ext cx="486030" cy="400110"/>
            </a:xfrm>
            <a:prstGeom prst="rect">
              <a:avLst/>
            </a:prstGeom>
            <a:noFill/>
          </p:spPr>
          <p:txBody>
            <a:bodyPr wrap="none" rtlCol="0">
              <a:spAutoFit/>
            </a:bodyPr>
            <a:lstStyle/>
            <a:p>
              <a:r>
                <a:rPr lang="en-US" altLang="zh-CN" sz="2000" dirty="0">
                  <a:solidFill>
                    <a:schemeClr val="bg2"/>
                  </a:solidFill>
                  <a:latin typeface="微软雅黑" panose="020B0503020204020204" pitchFamily="34" charset="-122"/>
                </a:rPr>
                <a:t>04</a:t>
              </a:r>
              <a:endParaRPr lang="zh-CN" altLang="en-US" sz="2000" dirty="0">
                <a:solidFill>
                  <a:schemeClr val="bg2"/>
                </a:solidFill>
                <a:latin typeface="微软雅黑" panose="020B0503020204020204" pitchFamily="34" charset="-122"/>
              </a:endParaRPr>
            </a:p>
          </p:txBody>
        </p:sp>
        <p:sp>
          <p:nvSpPr>
            <p:cNvPr id="98" name="TextBox 15"/>
            <p:cNvSpPr txBox="1"/>
            <p:nvPr/>
          </p:nvSpPr>
          <p:spPr>
            <a:xfrm>
              <a:off x="6655326" y="3844509"/>
              <a:ext cx="1398556" cy="1169551"/>
            </a:xfrm>
            <a:prstGeom prst="rect">
              <a:avLst/>
            </a:prstGeom>
            <a:noFill/>
          </p:spPr>
          <p:txBody>
            <a:bodyPr wrap="square" rtlCol="0">
              <a:spAutoFit/>
            </a:bodyPr>
            <a:lstStyle/>
            <a:p>
              <a:pPr algn="ctr"/>
              <a:r>
                <a:rPr lang="zh-CN" altLang="zh-CN" sz="1400" b="1" dirty="0">
                  <a:solidFill>
                    <a:schemeClr val="bg2"/>
                  </a:solidFill>
                  <a:effectLst/>
                  <a:ea typeface="宋体" panose="02010600030101010101" pitchFamily="2" charset="-122"/>
                  <a:cs typeface="Times New Roman" panose="02020603050405020304" pitchFamily="18" charset="0"/>
                </a:rPr>
                <a:t>对得到的每一个信号进行傅里叶变换，然后得到该信号的频谱图；</a:t>
              </a:r>
              <a:endParaRPr lang="zh-CN" altLang="en-US" sz="1400" b="1" dirty="0">
                <a:solidFill>
                  <a:schemeClr val="bg2"/>
                </a:solidFill>
                <a:latin typeface="+mn-ea"/>
                <a:ea typeface="+mn-ea"/>
              </a:endParaRPr>
            </a:p>
          </p:txBody>
        </p:sp>
      </p:grpSp>
      <p:grpSp>
        <p:nvGrpSpPr>
          <p:cNvPr id="30" name="组合 29"/>
          <p:cNvGrpSpPr/>
          <p:nvPr/>
        </p:nvGrpSpPr>
        <p:grpSpPr>
          <a:xfrm>
            <a:off x="791350" y="858778"/>
            <a:ext cx="2118762" cy="551464"/>
            <a:chOff x="791350" y="858778"/>
            <a:chExt cx="2118762" cy="551464"/>
          </a:xfrm>
        </p:grpSpPr>
        <p:sp>
          <p:nvSpPr>
            <p:cNvPr id="31"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2" name="文本框 31"/>
            <p:cNvSpPr txBox="1"/>
            <p:nvPr/>
          </p:nvSpPr>
          <p:spPr>
            <a:xfrm>
              <a:off x="1289155" y="858778"/>
              <a:ext cx="1620957" cy="523220"/>
            </a:xfrm>
            <a:prstGeom prst="rect">
              <a:avLst/>
            </a:prstGeom>
            <a:noFill/>
          </p:spPr>
          <p:txBody>
            <a:bodyPr wrap="none" rtlCol="0">
              <a:spAutoFit/>
            </a:bodyPr>
            <a:lstStyle/>
            <a:p>
              <a:pPr fontAlgn="auto">
                <a:spcBef>
                  <a:spcPts val="0"/>
                </a:spcBef>
                <a:spcAft>
                  <a:spcPts val="0"/>
                </a:spcAft>
                <a:buFontTx/>
                <a:buNone/>
              </a:pP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实现步骤</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91463" y="7317432"/>
            <a:ext cx="646331" cy="369332"/>
          </a:xfrm>
          <a:prstGeom prst="rect">
            <a:avLst/>
          </a:prstGeom>
          <a:noFill/>
        </p:spPr>
        <p:txBody>
          <a:bodyPr wrap="none" rtlCol="0">
            <a:spAutoFit/>
          </a:bodyPr>
          <a:lstStyle/>
          <a:p>
            <a:r>
              <a:rPr lang="zh-CN" altLang="en-US" dirty="0"/>
              <a:t>延迟</a:t>
            </a:r>
          </a:p>
        </p:txBody>
      </p:sp>
      <p:pic>
        <p:nvPicPr>
          <p:cNvPr id="49" name="图片 48"/>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7077456" y="548640"/>
            <a:ext cx="4537065" cy="5773111"/>
          </a:xfrm>
          <a:custGeom>
            <a:avLst/>
            <a:gdLst>
              <a:gd name="connsiteX0" fmla="*/ 3396521 w 5401456"/>
              <a:gd name="connsiteY0" fmla="*/ 0 h 6872989"/>
              <a:gd name="connsiteX1" fmla="*/ 5401456 w 5401456"/>
              <a:gd name="connsiteY1" fmla="*/ 0 h 6872989"/>
              <a:gd name="connsiteX2" fmla="*/ 2169827 w 5401456"/>
              <a:gd name="connsiteY2" fmla="*/ 6872989 h 6872989"/>
              <a:gd name="connsiteX3" fmla="*/ 0 w 5401456"/>
              <a:gd name="connsiteY3" fmla="*/ 6872989 h 6872989"/>
            </a:gdLst>
            <a:ahLst/>
            <a:cxnLst>
              <a:cxn ang="0">
                <a:pos x="connsiteX0" y="connsiteY0"/>
              </a:cxn>
              <a:cxn ang="0">
                <a:pos x="connsiteX1" y="connsiteY1"/>
              </a:cxn>
              <a:cxn ang="0">
                <a:pos x="connsiteX2" y="connsiteY2"/>
              </a:cxn>
              <a:cxn ang="0">
                <a:pos x="connsiteX3" y="connsiteY3"/>
              </a:cxn>
            </a:cxnLst>
            <a:rect l="l" t="t" r="r" b="b"/>
            <a:pathLst>
              <a:path w="5401456" h="6872989">
                <a:moveTo>
                  <a:pt x="3396521" y="0"/>
                </a:moveTo>
                <a:lnTo>
                  <a:pt x="5401456" y="0"/>
                </a:lnTo>
                <a:lnTo>
                  <a:pt x="2169827" y="6872989"/>
                </a:lnTo>
                <a:lnTo>
                  <a:pt x="0" y="6872989"/>
                </a:lnTo>
                <a:close/>
              </a:path>
            </a:pathLst>
          </a:custGeom>
        </p:spPr>
      </p:pic>
      <p:sp>
        <p:nvSpPr>
          <p:cNvPr id="50" name="矩形 49"/>
          <p:cNvSpPr/>
          <p:nvPr/>
        </p:nvSpPr>
        <p:spPr>
          <a:xfrm rot="2700000">
            <a:off x="2740335" y="4071165"/>
            <a:ext cx="370728" cy="37072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矩形 50"/>
          <p:cNvSpPr/>
          <p:nvPr/>
        </p:nvSpPr>
        <p:spPr>
          <a:xfrm rot="2700000">
            <a:off x="3411868" y="4027954"/>
            <a:ext cx="181545" cy="181545"/>
          </a:xfrm>
          <a:prstGeom prst="rect">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 name="文本框 51"/>
          <p:cNvSpPr txBox="1"/>
          <p:nvPr/>
        </p:nvSpPr>
        <p:spPr>
          <a:xfrm>
            <a:off x="2775799" y="2809046"/>
            <a:ext cx="1963492" cy="1200329"/>
          </a:xfrm>
          <a:prstGeom prst="rect">
            <a:avLst/>
          </a:prstGeom>
          <a:noFill/>
        </p:spPr>
        <p:txBody>
          <a:bodyPr wrap="square" rtlCol="0">
            <a:spAutoFit/>
          </a:bodyPr>
          <a:lstStyle/>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PART</a:t>
            </a:r>
          </a:p>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03</a:t>
            </a:r>
            <a:endParaRPr lang="zh-CN" altLang="en-US" sz="3600" b="1" dirty="0">
              <a:solidFill>
                <a:srgbClr val="444444"/>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458585" y="2852936"/>
            <a:ext cx="3977045" cy="1754326"/>
          </a:xfrm>
          <a:prstGeom prst="rect">
            <a:avLst/>
          </a:prstGeom>
          <a:noFill/>
        </p:spPr>
        <p:txBody>
          <a:bodyPr wrap="square" rtlCol="0">
            <a:spAutoFit/>
          </a:bodyPr>
          <a:lstStyle/>
          <a:p>
            <a:pPr algn="ctr" fontAlgn="auto">
              <a:spcBef>
                <a:spcPts val="0"/>
              </a:spcBef>
              <a:spcAft>
                <a:spcPts val="0"/>
              </a:spcAft>
              <a:buFontTx/>
              <a:buNone/>
            </a:pPr>
            <a:r>
              <a:rPr lang="zh-CN" altLang="en-US" sz="5400" b="1" dirty="0">
                <a:solidFill>
                  <a:prstClr val="black">
                    <a:lumMod val="65000"/>
                    <a:lumOff val="35000"/>
                  </a:prstClr>
                </a:solidFill>
                <a:latin typeface="微软雅黑" panose="020B0503020204020204" pitchFamily="34" charset="-122"/>
                <a:ea typeface="微软雅黑" panose="020B0503020204020204" pitchFamily="34" charset="-122"/>
                <a:cs typeface="Segoe UI Semilight" panose="020B0402040204020203" pitchFamily="34" charset="0"/>
              </a:rPr>
              <a:t>部分代码及</a:t>
            </a:r>
            <a:endParaRPr lang="en-US" altLang="zh-CN" sz="5400" b="1" dirty="0">
              <a:solidFill>
                <a:prstClr val="black">
                  <a:lumMod val="65000"/>
                  <a:lumOff val="35000"/>
                </a:prstClr>
              </a:solidFill>
              <a:latin typeface="微软雅黑" panose="020B0503020204020204" pitchFamily="34" charset="-122"/>
              <a:ea typeface="微软雅黑" panose="020B0503020204020204" pitchFamily="34" charset="-122"/>
              <a:cs typeface="Segoe UI Semilight" panose="020B0402040204020203" pitchFamily="34" charset="0"/>
            </a:endParaRPr>
          </a:p>
          <a:p>
            <a:pPr algn="ctr" fontAlgn="auto">
              <a:spcBef>
                <a:spcPts val="0"/>
              </a:spcBef>
              <a:spcAft>
                <a:spcPts val="0"/>
              </a:spcAft>
              <a:buFontTx/>
              <a:buNone/>
            </a:pPr>
            <a:r>
              <a:rPr lang="zh-CN" altLang="en-US" sz="5400" b="1" dirty="0">
                <a:solidFill>
                  <a:prstClr val="black">
                    <a:lumMod val="65000"/>
                    <a:lumOff val="35000"/>
                  </a:prstClr>
                </a:solidFill>
                <a:latin typeface="微软雅黑" panose="020B0503020204020204" pitchFamily="34" charset="-122"/>
                <a:ea typeface="微软雅黑" panose="020B0503020204020204" pitchFamily="34" charset="-122"/>
                <a:cs typeface="Segoe UI Semilight" panose="020B0402040204020203" pitchFamily="34" charset="0"/>
              </a:rPr>
              <a:t>成果展示</a:t>
            </a:r>
          </a:p>
        </p:txBody>
      </p:sp>
      <p:grpSp>
        <p:nvGrpSpPr>
          <p:cNvPr id="54" name="组合 53"/>
          <p:cNvGrpSpPr/>
          <p:nvPr/>
        </p:nvGrpSpPr>
        <p:grpSpPr>
          <a:xfrm>
            <a:off x="555172" y="2563318"/>
            <a:ext cx="5906926" cy="109452"/>
            <a:chOff x="538843" y="2563318"/>
            <a:chExt cx="5906926" cy="109452"/>
          </a:xfrm>
        </p:grpSpPr>
        <p:cxnSp>
          <p:nvCxnSpPr>
            <p:cNvPr id="55" name="直接连接符 54"/>
            <p:cNvCxnSpPr/>
            <p:nvPr/>
          </p:nvCxnSpPr>
          <p:spPr>
            <a:xfrm>
              <a:off x="538843" y="2672770"/>
              <a:ext cx="5891936" cy="0"/>
            </a:xfrm>
            <a:prstGeom prst="line">
              <a:avLst/>
            </a:prstGeom>
            <a:noFill/>
            <a:ln w="38100" cap="flat" cmpd="sng" algn="ctr">
              <a:solidFill>
                <a:sysClr val="window" lastClr="FFFFFF">
                  <a:lumMod val="75000"/>
                </a:sysClr>
              </a:solidFill>
              <a:prstDash val="solid"/>
              <a:miter lim="800000"/>
            </a:ln>
            <a:effectLst/>
          </p:spPr>
        </p:cxnSp>
        <p:sp>
          <p:nvSpPr>
            <p:cNvPr id="56" name="矩形 55"/>
            <p:cNvSpPr/>
            <p:nvPr/>
          </p:nvSpPr>
          <p:spPr>
            <a:xfrm>
              <a:off x="5156615" y="2563318"/>
              <a:ext cx="1289154" cy="109452"/>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1783845226"/>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4" presetClass="entr" presetSubtype="1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500"/>
                            </p:stCondLst>
                            <p:childTnLst>
                              <p:par>
                                <p:cTn id="13" presetID="14" presetClass="entr" presetSubtype="1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randombar(horizontal)">
                                      <p:cBhvr>
                                        <p:cTn id="15" dur="500"/>
                                        <p:tgtEl>
                                          <p:spTgt spid="50"/>
                                        </p:tgtEl>
                                      </p:cBhvr>
                                    </p:animEffect>
                                  </p:childTnLst>
                                </p:cTn>
                              </p:par>
                              <p:par>
                                <p:cTn id="16" presetID="14" presetClass="entr" presetSubtype="10" fill="hold" grpId="0" nodeType="withEffect">
                                  <p:stCondLst>
                                    <p:cond delay="500"/>
                                  </p:stCondLst>
                                  <p:childTnLst>
                                    <p:set>
                                      <p:cBhvr>
                                        <p:cTn id="17" dur="1" fill="hold">
                                          <p:stCondLst>
                                            <p:cond delay="0"/>
                                          </p:stCondLst>
                                        </p:cTn>
                                        <p:tgtEl>
                                          <p:spTgt spid="51"/>
                                        </p:tgtEl>
                                        <p:attrNameLst>
                                          <p:attrName>style.visibility</p:attrName>
                                        </p:attrNameLst>
                                      </p:cBhvr>
                                      <p:to>
                                        <p:strVal val="visible"/>
                                      </p:to>
                                    </p:set>
                                    <p:animEffect transition="in" filter="randombar(horizontal)">
                                      <p:cBhvr>
                                        <p:cTn id="18" dur="500"/>
                                        <p:tgtEl>
                                          <p:spTgt spid="51"/>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par>
                          <p:cTn id="23" fill="hold">
                            <p:stCondLst>
                              <p:cond delay="3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53"/>
                                        </p:tgtEl>
                                        <p:attrNameLst>
                                          <p:attrName>ppt_y</p:attrName>
                                        </p:attrNameLst>
                                      </p:cBhvr>
                                      <p:tavLst>
                                        <p:tav tm="0">
                                          <p:val>
                                            <p:strVal val="#ppt_y"/>
                                          </p:val>
                                        </p:tav>
                                        <p:tav tm="100000">
                                          <p:val>
                                            <p:strVal val="#ppt_y"/>
                                          </p:val>
                                        </p:tav>
                                      </p:tavLst>
                                    </p:anim>
                                    <p:anim calcmode="lin" valueType="num">
                                      <p:cBhvr>
                                        <p:cTn id="28"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53"/>
                                        </p:tgtEl>
                                      </p:cBhvr>
                                    </p:animEffect>
                                  </p:childTnLst>
                                </p:cTn>
                              </p:par>
                              <p:par>
                                <p:cTn id="31" presetID="10" presetClass="entr" presetSubtype="0" fill="hold" grpId="0" nodeType="withEffect">
                                  <p:stCondLst>
                                    <p:cond delay="225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0" grpId="0" animBg="1"/>
      <p:bldP spid="51" grpId="0" animBg="1"/>
      <p:bldP spid="52" grpId="0"/>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文本框 18"/>
          <p:cNvSpPr txBox="1"/>
          <p:nvPr/>
        </p:nvSpPr>
        <p:spPr>
          <a:xfrm>
            <a:off x="8691463" y="7317432"/>
            <a:ext cx="646331" cy="369332"/>
          </a:xfrm>
          <a:prstGeom prst="rect">
            <a:avLst/>
          </a:prstGeom>
          <a:noFill/>
        </p:spPr>
        <p:txBody>
          <a:bodyPr wrap="none" rtlCol="0">
            <a:spAutoFit/>
          </a:bodyPr>
          <a:lstStyle/>
          <a:p>
            <a:r>
              <a:rPr lang="zh-CN" altLang="en-US" dirty="0"/>
              <a:t>延迟</a:t>
            </a:r>
          </a:p>
        </p:txBody>
      </p:sp>
      <p:grpSp>
        <p:nvGrpSpPr>
          <p:cNvPr id="21" name="组合 20"/>
          <p:cNvGrpSpPr/>
          <p:nvPr/>
        </p:nvGrpSpPr>
        <p:grpSpPr>
          <a:xfrm>
            <a:off x="791350" y="884779"/>
            <a:ext cx="4736466" cy="525463"/>
            <a:chOff x="791350" y="884779"/>
            <a:chExt cx="4736466" cy="525463"/>
          </a:xfrm>
        </p:grpSpPr>
        <p:sp>
          <p:nvSpPr>
            <p:cNvPr id="22"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3" name="文本框 22"/>
            <p:cNvSpPr txBox="1"/>
            <p:nvPr/>
          </p:nvSpPr>
          <p:spPr>
            <a:xfrm>
              <a:off x="1289155" y="887132"/>
              <a:ext cx="4238661" cy="461665"/>
            </a:xfrm>
            <a:prstGeom prst="rect">
              <a:avLst/>
            </a:prstGeom>
            <a:noFill/>
          </p:spPr>
          <p:txBody>
            <a:bodyPr wrap="none" rtlCol="0">
              <a:spAutoFit/>
            </a:bodyPr>
            <a:lstStyle/>
            <a:p>
              <a:pPr fontAlgn="auto">
                <a:spcBef>
                  <a:spcPts val="0"/>
                </a:spcBef>
                <a:spcAft>
                  <a:spcPts val="0"/>
                </a:spcAft>
                <a:buFontTx/>
                <a:buNone/>
              </a:pPr>
              <a:r>
                <a:rPr lang="en-US" altLang="zh-CN" sz="2400" b="1" dirty="0">
                  <a:solidFill>
                    <a:schemeClr val="bg1"/>
                  </a:solidFill>
                  <a:ea typeface="Meiryo UI" panose="020B0604030504040204" pitchFamily="34" charset="-128"/>
                  <a:cs typeface="Arial" panose="020B0604020202020204" pitchFamily="34" charset="0"/>
                </a:rPr>
                <a:t>1.</a:t>
              </a:r>
              <a:r>
                <a:rPr lang="zh-CN" altLang="zh-CN" sz="2400" b="1" dirty="0">
                  <a:solidFill>
                    <a:schemeClr val="bg1"/>
                  </a:solidFill>
                  <a:effectLst/>
                  <a:ea typeface="宋体" panose="02010600030101010101" pitchFamily="2" charset="-122"/>
                  <a:cs typeface="Times New Roman" panose="02020603050405020304" pitchFamily="18" charset="0"/>
                </a:rPr>
                <a:t> 读取录音文件并采样发声。</a:t>
              </a:r>
              <a:endParaRPr lang="en-US" altLang="zh-CN" sz="2400" b="1" dirty="0">
                <a:solidFill>
                  <a:schemeClr val="bg1"/>
                </a:solidFill>
                <a:ea typeface="Meiryo UI" panose="020B0604030504040204" pitchFamily="34" charset="-128"/>
                <a:cs typeface="Arial" panose="020B0604020202020204" pitchFamily="34" charset="0"/>
              </a:endParaRPr>
            </a:p>
          </p:txBody>
        </p:sp>
      </p:grpSp>
      <p:pic>
        <p:nvPicPr>
          <p:cNvPr id="20" name="图片 19">
            <a:extLst>
              <a:ext uri="{FF2B5EF4-FFF2-40B4-BE49-F238E27FC236}">
                <a16:creationId xmlns:a16="http://schemas.microsoft.com/office/drawing/2014/main" id="{6A68289B-5EA1-4B8D-854B-0D25DECBFE9E}"/>
              </a:ext>
            </a:extLst>
          </p:cNvPr>
          <p:cNvPicPr/>
          <p:nvPr/>
        </p:nvPicPr>
        <p:blipFill>
          <a:blip r:embed="rId3">
            <a:extLst>
              <a:ext uri="{28A0092B-C50C-407E-A947-70E740481C1C}">
                <a14:useLocalDpi xmlns:a14="http://schemas.microsoft.com/office/drawing/2010/main" val="0"/>
              </a:ext>
            </a:extLst>
          </a:blip>
          <a:stretch>
            <a:fillRect/>
          </a:stretch>
        </p:blipFill>
        <p:spPr>
          <a:xfrm>
            <a:off x="1251942" y="1772816"/>
            <a:ext cx="4808922" cy="3680320"/>
          </a:xfrm>
          <a:prstGeom prst="rect">
            <a:avLst/>
          </a:prstGeom>
        </p:spPr>
      </p:pic>
      <p:pic>
        <p:nvPicPr>
          <p:cNvPr id="2" name="图片 1">
            <a:extLst>
              <a:ext uri="{FF2B5EF4-FFF2-40B4-BE49-F238E27FC236}">
                <a16:creationId xmlns:a16="http://schemas.microsoft.com/office/drawing/2014/main" id="{526468EA-F594-4F59-A927-E088ACE6A0BC}"/>
              </a:ext>
            </a:extLst>
          </p:cNvPr>
          <p:cNvPicPr>
            <a:picLocks noChangeAspect="1"/>
          </p:cNvPicPr>
          <p:nvPr/>
        </p:nvPicPr>
        <p:blipFill rotWithShape="1">
          <a:blip r:embed="rId4"/>
          <a:srcRect t="-598" r="24917"/>
          <a:stretch/>
        </p:blipFill>
        <p:spPr>
          <a:xfrm>
            <a:off x="6047272" y="1668760"/>
            <a:ext cx="5510919" cy="3888432"/>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9387D26-BF33-4315-A8B9-E9F661D30D6C"/>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21"/>
</p:tagLst>
</file>

<file path=ppt/tags/tag3.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32"/>
</p:tagLst>
</file>

<file path=ppt/theme/theme1.xml><?xml version="1.0" encoding="utf-8"?>
<a:theme xmlns:a="http://schemas.openxmlformats.org/drawingml/2006/main" name="第一PPT，www.1ppt.com">
  <a:themeElements>
    <a:clrScheme name="自定义 42">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C00000"/>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TotalTime>
  <Words>684</Words>
  <Application>Microsoft Office PowerPoint</Application>
  <PresentationFormat>自定义</PresentationFormat>
  <Paragraphs>108</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宋体</vt:lpstr>
      <vt:lpstr>微软雅黑</vt:lpstr>
      <vt:lpstr>微软雅黑</vt:lpstr>
      <vt:lpstr>Agency FB</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卡片式工作总结</dc:title>
  <dc:creator>第一PPT</dc:creator>
  <cp:keywords>www.1ppt.com</cp:keywords>
  <dc:description>www.1ppt.com</dc:description>
  <cp:lastModifiedBy>郭 晏银</cp:lastModifiedBy>
  <cp:revision>704</cp:revision>
  <dcterms:created xsi:type="dcterms:W3CDTF">2013-01-25T01:44:00Z</dcterms:created>
  <dcterms:modified xsi:type="dcterms:W3CDTF">2020-12-23T05:46:00Z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