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2E81A-6593-ACCF-3FC0-A231C5B3EAB7}" v="1487" dt="2020-09-12T22:27:43.984"/>
    <p1510:client id="{3B00D481-E146-243B-19D4-999B09FB67D3}" v="248" dt="2020-09-16T07:15:23.220"/>
    <p1510:client id="{41DB323F-67B6-5D20-9B69-4FAB70E64B64}" v="4" dt="2020-10-07T06:56:14.239"/>
    <p1510:client id="{9DCC1476-CC16-7827-E997-5C8F981FC9B5}" v="251" dt="2020-09-17T08:05:17.878"/>
    <p1510:client id="{A8BB5915-777F-401A-BE1E-DE3C8FB8CC97}" v="3236" dt="2020-09-11T23:56:16.930"/>
    <p1510:client id="{AFA4F968-3A2B-36AD-5A5A-7864CBFF79DE}" v="23" dt="2020-09-15T18:53:50.339"/>
    <p1510:client id="{C59272B3-067D-A493-C93B-1B870CA5D2A9}" v="46" dt="2020-09-15T02:25:08.350"/>
    <p1510:client id="{CA8FF4C0-0772-749A-46F9-4A503CDCFBEC}" v="72" dt="2020-09-17T16:10:45.405"/>
    <p1510:client id="{F5E01EDD-0004-D714-6970-01D82AFC785D}" v="445" dt="2020-10-07T06:48:43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gz/fae0e0b91af7f2af3b34ad8799b0cd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4450-034B-4BFC-857D-2BE31A2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Rust Workshop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EEADC7-A1A9-4DC1-87E1-1EE3FBDCD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71646"/>
              </p:ext>
            </p:extLst>
          </p:nvPr>
        </p:nvGraphicFramePr>
        <p:xfrm>
          <a:off x="1571560" y="1950772"/>
          <a:ext cx="8572636" cy="12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318">
                  <a:extLst>
                    <a:ext uri="{9D8B030D-6E8A-4147-A177-3AD203B41FA5}">
                      <a16:colId xmlns:a16="http://schemas.microsoft.com/office/drawing/2014/main" val="826658356"/>
                    </a:ext>
                  </a:extLst>
                </a:gridCol>
                <a:gridCol w="4286318">
                  <a:extLst>
                    <a:ext uri="{9D8B030D-6E8A-4147-A177-3AD203B41FA5}">
                      <a16:colId xmlns:a16="http://schemas.microsoft.com/office/drawing/2014/main" val="171772271"/>
                    </a:ext>
                  </a:extLst>
                </a:gridCol>
              </a:tblGrid>
              <a:tr h="330394">
                <a:tc>
                  <a:txBody>
                    <a:bodyPr/>
                    <a:lstStyle/>
                    <a:p>
                      <a:r>
                        <a:rPr lang="en-US" dirty="0"/>
                        <a:t>Today 1:30 – 3:45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Tomorrow 1:30 – 3:45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05384"/>
                  </a:ext>
                </a:extLst>
              </a:tr>
              <a:tr h="330394">
                <a:tc>
                  <a:txBody>
                    <a:bodyPr/>
                    <a:lstStyle/>
                    <a:p>
                      <a:r>
                        <a:rPr lang="en-US" dirty="0"/>
                        <a:t>1a: Control Flow, Data Types,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2a: Lifetimes &amp; Generics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42257"/>
                  </a:ext>
                </a:extLst>
              </a:tr>
              <a:tr h="4821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1b: Ownership: Introduction to Affine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2b: Concurrency in 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83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D55F22-CF13-4502-AA5C-B7021CF6D21C}"/>
              </a:ext>
            </a:extLst>
          </p:cNvPr>
          <p:cNvSpPr txBox="1"/>
          <p:nvPr/>
        </p:nvSpPr>
        <p:spPr>
          <a:xfrm>
            <a:off x="881555" y="3653659"/>
            <a:ext cx="104617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Typical module format: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~15 min of "theory" (slides)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~30-40 min of exercises (small programming puzzles)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4552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Hands 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Get some practice with: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Functions, Data-types, Structs, Enums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Solve exercises for the following sections: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variables, if, functions, primitive types, struct, strings, </a:t>
            </a:r>
            <a:r>
              <a:rPr lang="en-US" dirty="0" err="1">
                <a:cs typeface="Calibri"/>
              </a:rPr>
              <a:t>enums</a:t>
            </a:r>
            <a:r>
              <a:rPr lang="en-US" dirty="0">
                <a:cs typeface="Calibri"/>
              </a:rPr>
              <a:t>, test, modules </a:t>
            </a:r>
            <a:r>
              <a:rPr lang="en-US" b="1" dirty="0">
                <a:cs typeface="Calibri"/>
              </a:rPr>
              <a:t>&lt;stop here&gt;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Installation Instructions: </a:t>
            </a:r>
            <a:r>
              <a:rPr lang="en-US" dirty="0">
                <a:cs typeface="Calibri"/>
                <a:hlinkClick r:id="rId2"/>
              </a:rPr>
              <a:t>https://gist.github.com/gz/fae0e0b91af7f2af3b34ad8799b0cd12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Demo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76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Rust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Part 1b: Introduction to affine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1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affine types?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Types where its objects can't be used more than once: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let s1 = String::from("Hello");
let s2 = s1;             // NOTE: s1 moved here
println!("{}", s1);  // ERROR: use of moved value
println!("{}", s2);  // OK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0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3608-0711-4970-B656-0EAA9892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affine types are a good thing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02E-7451-4782-ADB1-1C312B3A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4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let mut s1 = String::from("hello");</a:t>
            </a:r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let s2 = s1;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??: s1.push_back("world")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??: </a:t>
            </a:r>
            <a:r>
              <a:rPr lang="en-US" dirty="0" err="1">
                <a:latin typeface="Consolas"/>
              </a:rPr>
              <a:t>println</a:t>
            </a:r>
            <a:r>
              <a:rPr lang="en-US" dirty="0">
                <a:latin typeface="Consolas"/>
              </a:rPr>
              <a:t>!("{}", s2);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CA064E3F-E63C-42C3-A41F-572CDF093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3715" y="3646112"/>
            <a:ext cx="2743200" cy="2743200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A7EBC024-E712-4AC9-BBB3-3002C2388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2458" y="1827358"/>
            <a:ext cx="2743200" cy="192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DAA29-CCA6-49B8-8854-630433C8E49F}"/>
              </a:ext>
            </a:extLst>
          </p:cNvPr>
          <p:cNvSpPr txBox="1"/>
          <p:nvPr/>
        </p:nvSpPr>
        <p:spPr>
          <a:xfrm>
            <a:off x="995464" y="5859293"/>
            <a:ext cx="62127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Avoids aliasing: No side effects (mutation of s1 can't change </a:t>
            </a:r>
            <a:r>
              <a:rPr lang="en-US" dirty="0"/>
              <a:t>s2)</a:t>
            </a:r>
          </a:p>
        </p:txBody>
      </p:sp>
    </p:spTree>
    <p:extLst>
      <p:ext uri="{BB962C8B-B14F-4D97-AF65-F5344CB8AC3E}">
        <p14:creationId xmlns:p14="http://schemas.microsoft.com/office/powerpoint/2010/main" val="388529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3608-0711-4970-B656-0EAA9892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 affine types are a good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02E-7451-4782-ADB1-1C312B3A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4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>
                <a:latin typeface="Consolas"/>
              </a:rPr>
              <a:t>  let mut s2: String;</a:t>
            </a:r>
            <a:endParaRPr lang="en-US"/>
          </a:p>
          <a:p>
            <a:pPr marL="0" indent="0">
              <a:buNone/>
            </a:pPr>
            <a:r>
              <a:rPr lang="en-US" dirty="0">
                <a:latin typeface="Consolas"/>
              </a:rPr>
              <a:t>  {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   let s1 = String::from("hello");</a:t>
            </a:r>
            <a:br>
              <a:rPr lang="en-US" dirty="0">
                <a:latin typeface="Consolas"/>
              </a:rPr>
            </a:br>
            <a:r>
              <a:rPr lang="en-US">
                <a:latin typeface="Consolas"/>
              </a:rPr>
              <a:t>    s2 = s1;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}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 </a:t>
            </a:r>
            <a:r>
              <a:rPr lang="en-US" dirty="0" err="1">
                <a:latin typeface="Consolas"/>
              </a:rPr>
              <a:t>println</a:t>
            </a:r>
            <a:r>
              <a:rPr lang="en-US" dirty="0">
                <a:latin typeface="Consolas"/>
              </a:rPr>
              <a:t>!("s2 = {}", s2);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} // rust will free "hello" memory on the heap here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DAA29-CCA6-49B8-8854-630433C8E49F}"/>
              </a:ext>
            </a:extLst>
          </p:cNvPr>
          <p:cNvSpPr txBox="1"/>
          <p:nvPr/>
        </p:nvSpPr>
        <p:spPr>
          <a:xfrm>
            <a:off x="995464" y="6053846"/>
            <a:ext cx="62127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Automatic memory management (without garbage collection)!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23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 everything is affine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By default any struct, </a:t>
            </a:r>
            <a:r>
              <a:rPr lang="en-US" dirty="0" err="1">
                <a:latin typeface="Calibri"/>
                <a:cs typeface="Calibri"/>
              </a:rPr>
              <a:t>enum</a:t>
            </a:r>
            <a:r>
              <a:rPr lang="en-US" dirty="0">
                <a:latin typeface="Calibri"/>
                <a:cs typeface="Calibri"/>
              </a:rPr>
              <a:t>, array etc. you declare in rust is affine.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Basic types (numbers, float, bool, characters etc.) are not affine (cheap to copy).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A type (</a:t>
            </a:r>
            <a:r>
              <a:rPr lang="en-US" b="1" dirty="0" err="1">
                <a:latin typeface="Calibri"/>
                <a:cs typeface="Calibri"/>
              </a:rPr>
              <a:t>isize</a:t>
            </a:r>
            <a:r>
              <a:rPr lang="en-US" b="1" dirty="0">
                <a:latin typeface="Calibri"/>
                <a:cs typeface="Calibri"/>
              </a:rPr>
              <a:t>) that implements the Copy trait (more on traits tomorrow):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let i1 = 1;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let i2 = i1;              // NOTE: i1 copied here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println!("{}", i1);  // OK</a:t>
            </a:r>
            <a:br>
              <a:rPr lang="en-US" dirty="0">
                <a:latin typeface="Consolas"/>
                <a:cs typeface="Calibri"/>
              </a:rPr>
            </a:br>
            <a:r>
              <a:rPr lang="en-US" dirty="0">
                <a:latin typeface="Consolas"/>
                <a:cs typeface="Calibri"/>
              </a:rPr>
              <a:t>println!("{}", i2);  //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556C-9A72-4834-B773-38F9C47E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917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Rust' ownership model: Hands-on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EB9-C8FF-4A45-9337-BDFF590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Solve exercises for: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move_semantics</a:t>
            </a:r>
            <a:r>
              <a:rPr lang="en-US" dirty="0">
                <a:ea typeface="+mn-lt"/>
                <a:cs typeface="+mn-lt"/>
              </a:rPr>
              <a:t> (4)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Finish the remaining exercises for Module 1a or directly try to solve some </a:t>
            </a:r>
            <a:r>
              <a:rPr lang="en-US" dirty="0" err="1">
                <a:cs typeface="Calibri"/>
              </a:rPr>
              <a:t>move_semantics</a:t>
            </a:r>
            <a:r>
              <a:rPr lang="en-US" dirty="0">
                <a:cs typeface="Calibri"/>
              </a:rPr>
              <a:t> exercises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can skip exercises you have not yet done by </a:t>
            </a:r>
            <a:r>
              <a:rPr lang="en-US" dirty="0">
                <a:ea typeface="+mn-lt"/>
                <a:cs typeface="+mn-lt"/>
              </a:rPr>
              <a:t>invoking: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sz="2400" dirty="0">
                <a:latin typeface="Courier New"/>
                <a:ea typeface="+mn-lt"/>
                <a:cs typeface="+mn-lt"/>
              </a:rPr>
              <a:t>rustlings run move_semantics1</a:t>
            </a:r>
            <a:br>
              <a:rPr lang="en-US" sz="2400" dirty="0">
                <a:latin typeface="Courier New"/>
                <a:ea typeface="+mn-lt"/>
                <a:cs typeface="+mn-lt"/>
              </a:rPr>
            </a:br>
            <a:r>
              <a:rPr lang="en-US" sz="2400" dirty="0">
                <a:latin typeface="Courier New"/>
                <a:ea typeface="+mn-lt"/>
                <a:cs typeface="Courier New"/>
              </a:rPr>
              <a:t>rustlings run move_semantics2</a:t>
            </a:r>
            <a:br>
              <a:rPr lang="en-US" sz="2400" dirty="0">
                <a:latin typeface="Courier New"/>
                <a:ea typeface="+mn-lt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rustlings run move_semantics3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rustlings run move_semantics4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77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Rust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Part 1a: Control Flow, Data types, Modules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7B66C-58B5-46CE-8AED-7DF443A3B99C}"/>
              </a:ext>
            </a:extLst>
          </p:cNvPr>
          <p:cNvSpPr txBox="1"/>
          <p:nvPr/>
        </p:nvSpPr>
        <p:spPr>
          <a:xfrm rot="5400000">
            <a:off x="7114108" y="4846360"/>
            <a:ext cx="977211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Source: https</a:t>
            </a:r>
            <a:r>
              <a:rPr lang="en-US" sz="1050" dirty="0">
                <a:ea typeface="+mn-lt"/>
                <a:cs typeface="+mn-lt"/>
              </a:rPr>
              <a:t>://insights.stackoverflow.com/survey/2020/#technology-most-loved-dreaded-and-wanted-languages-loved</a:t>
            </a:r>
            <a:endParaRPr lang="en-US" sz="1050">
              <a:cs typeface="Calibri"/>
            </a:endParaRPr>
          </a:p>
        </p:txBody>
      </p: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DEA8B-D2C7-4103-91AC-0282E00B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3" y="-5748"/>
            <a:ext cx="11780376" cy="68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6FE3-87D6-4236-80AE-DFA161B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do people love Rust?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686F-2AB6-4A83-99BF-C6B5B5B5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Systems programming language, but much safer than C</a:t>
            </a:r>
            <a:endParaRPr lang="en-US" i="1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No "</a:t>
            </a:r>
            <a:r>
              <a:rPr lang="en-US" dirty="0" err="1">
                <a:cs typeface="Calibri"/>
              </a:rPr>
              <a:t>segfaults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 dirty="0">
                <a:cs typeface="Calibri"/>
              </a:rPr>
              <a:t>No memory corruption (without having a garbage collector)</a:t>
            </a:r>
          </a:p>
          <a:p>
            <a:pPr lvl="1"/>
            <a:r>
              <a:rPr lang="en-US" dirty="0">
                <a:cs typeface="Calibri"/>
              </a:rPr>
              <a:t>Thread-safe code by default (no data-races)</a:t>
            </a:r>
          </a:p>
          <a:p>
            <a:pPr lvl="1"/>
            <a:r>
              <a:rPr lang="en-US" dirty="0">
                <a:cs typeface="Calibri"/>
              </a:rPr>
              <a:t>Pattern matching, type inference, generics</a:t>
            </a:r>
          </a:p>
          <a:p>
            <a:pPr lvl="1"/>
            <a:r>
              <a:rPr lang="en-US" dirty="0">
                <a:cs typeface="Calibri"/>
              </a:rPr>
              <a:t>Seamless interoperability with C</a:t>
            </a:r>
          </a:p>
          <a:p>
            <a:pPr marL="0" indent="0">
              <a:buNone/>
            </a:pPr>
            <a:r>
              <a:rPr lang="en-US" i="1" dirty="0">
                <a:cs typeface="Calibri"/>
              </a:rPr>
              <a:t>Tasteful language design</a:t>
            </a:r>
          </a:p>
          <a:p>
            <a:pPr lvl="1"/>
            <a:r>
              <a:rPr lang="en-US" dirty="0">
                <a:cs typeface="Calibri"/>
              </a:rPr>
              <a:t>e.g., immutability by default, affine type system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Great community &amp; eco-system</a:t>
            </a:r>
          </a:p>
          <a:p>
            <a:pPr marL="914400" lvl="1" indent="-457200"/>
            <a:r>
              <a:rPr lang="en-US" dirty="0">
                <a:cs typeface="Calibri"/>
              </a:rPr>
              <a:t>Strive to be helpful, friendly &amp; inclusive</a:t>
            </a:r>
          </a:p>
          <a:p>
            <a:pPr marL="914400" lvl="1" indent="-457200"/>
            <a:r>
              <a:rPr lang="en-US" dirty="0">
                <a:cs typeface="Calibri"/>
              </a:rPr>
              <a:t>Good ecosystem (libraries, resources) which are easy to use (unified build, packaging, dependency management and documentation)</a:t>
            </a:r>
          </a:p>
          <a:p>
            <a:pPr lvl="1"/>
            <a:endParaRPr lang="en-US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48EE18-5CEF-4009-ABE7-A4F771F7BD5F}"/>
              </a:ext>
            </a:extLst>
          </p:cNvPr>
          <p:cNvGrpSpPr/>
          <p:nvPr/>
        </p:nvGrpSpPr>
        <p:grpSpPr>
          <a:xfrm>
            <a:off x="8434699" y="2180518"/>
            <a:ext cx="3939611" cy="2488463"/>
            <a:chOff x="8570007" y="2023845"/>
            <a:chExt cx="3939611" cy="2488463"/>
          </a:xfrm>
        </p:grpSpPr>
        <p:pic>
          <p:nvPicPr>
            <p:cNvPr id="4" name="Picture 4" descr="A picture containing flower, bird&#10;&#10;Description automatically generated">
              <a:extLst>
                <a:ext uri="{FF2B5EF4-FFF2-40B4-BE49-F238E27FC236}">
                  <a16:creationId xmlns:a16="http://schemas.microsoft.com/office/drawing/2014/main" id="{CE26A555-2FCD-44AB-9035-7E50B68B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1604" y="2023845"/>
              <a:ext cx="3462471" cy="22191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3F5964-CD4A-4742-86EC-9C28C7852854}"/>
                </a:ext>
              </a:extLst>
            </p:cNvPr>
            <p:cNvSpPr txBox="1"/>
            <p:nvPr/>
          </p:nvSpPr>
          <p:spPr>
            <a:xfrm>
              <a:off x="8570007" y="4204531"/>
              <a:ext cx="3939611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ea typeface="+mn-lt"/>
                  <a:cs typeface="+mn-lt"/>
                </a:rPr>
                <a:t>Source: https://thoughtram.io/rust-and-nickel/</a:t>
              </a:r>
              <a:endParaRPr lang="en-US" sz="140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19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6FD-E008-4371-BB5E-A682ED3C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first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014D-AB5C-4AA3-B1ED-961B109F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fn 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 panose="020F0502020204030204"/>
              </a:rPr>
              <a:t>main</a:t>
            </a:r>
            <a:r>
              <a:rPr lang="en-US" dirty="0">
                <a:latin typeface="Consolas"/>
                <a:cs typeface="Calibri" panose="020F0502020204030204"/>
              </a:rPr>
              <a:t>() {
   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alibri" panose="020F0502020204030204"/>
              </a:rPr>
              <a:t>println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 panose="020F0502020204030204"/>
              </a:rPr>
              <a:t>!</a:t>
            </a:r>
            <a:r>
              <a:rPr lang="en-US" dirty="0">
                <a:latin typeface="Consolas"/>
                <a:cs typeface="Calibri" panose="020F0502020204030204"/>
              </a:rPr>
              <a:t>("Hello, world!");
}</a:t>
            </a:r>
          </a:p>
        </p:txBody>
      </p:sp>
    </p:spTree>
    <p:extLst>
      <p:ext uri="{BB962C8B-B14F-4D97-AF65-F5344CB8AC3E}">
        <p14:creationId xmlns:p14="http://schemas.microsoft.com/office/powerpoint/2010/main" val="20853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6FD-E008-4371-BB5E-A682ED3C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014D-AB5C-4AA3-B1ED-961B109F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fn</a:t>
            </a:r>
            <a:r>
              <a:rPr lang="en-US" dirty="0">
                <a:latin typeface="Consolas"/>
                <a:cs typeface="Calibri" panose="020F0502020204030204"/>
              </a:rPr>
              <a:t> main() {
    </a:t>
            </a:r>
            <a:r>
              <a:rPr lang="en-US" dirty="0" err="1">
                <a:latin typeface="Consolas"/>
                <a:cs typeface="Calibri" panose="020F0502020204030204"/>
              </a:rPr>
              <a:t>println</a:t>
            </a:r>
            <a:r>
              <a:rPr lang="en-US" dirty="0">
                <a:latin typeface="Consolas"/>
                <a:cs typeface="Calibri" panose="020F0502020204030204"/>
              </a:rPr>
              <a:t>!("Hello, world!");
    </a:t>
            </a:r>
            <a:r>
              <a:rPr lang="en-US" dirty="0" err="1">
                <a:latin typeface="Consolas"/>
                <a:cs typeface="Calibri" panose="020F0502020204030204"/>
              </a:rPr>
              <a:t>basic_types</a:t>
            </a:r>
            <a:r>
              <a:rPr lang="en-US" dirty="0">
                <a:latin typeface="Consolas"/>
                <a:cs typeface="Calibri" panose="020F0502020204030204"/>
              </a:rPr>
              <a:t>();
}
</a:t>
            </a:r>
            <a:r>
              <a:rPr lang="en-US" dirty="0" err="1">
                <a:latin typeface="Consolas"/>
                <a:cs typeface="Calibri" panose="020F0502020204030204"/>
              </a:rPr>
              <a:t>fn</a:t>
            </a:r>
            <a:r>
              <a:rPr lang="en-US" dirty="0"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latin typeface="Consolas"/>
                <a:cs typeface="Calibri" panose="020F0502020204030204"/>
              </a:rPr>
              <a:t>basic_types</a:t>
            </a:r>
            <a:r>
              <a:rPr lang="en-US" dirty="0">
                <a:latin typeface="Consolas"/>
                <a:cs typeface="Calibri" panose="020F0502020204030204"/>
              </a:rPr>
              <a:t>()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let a: u8 = 1 + 4;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    let b: i64 = -3 * 2;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    let c: bool = true;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    let d: char = 'a';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0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6FD-E008-4371-BB5E-A682ED3C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Compound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014D-AB5C-4AA3-B1ED-961B109F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fn</a:t>
            </a:r>
            <a:r>
              <a:rPr lang="en-US" dirty="0">
                <a:latin typeface="Consolas"/>
                <a:cs typeface="Calibri" panose="020F0502020204030204"/>
              </a:rPr>
              <a:t> main() {
    </a:t>
            </a:r>
            <a:r>
              <a:rPr lang="en-US" dirty="0" err="1">
                <a:latin typeface="Consolas"/>
                <a:cs typeface="Calibri" panose="020F0502020204030204"/>
              </a:rPr>
              <a:t>println</a:t>
            </a:r>
            <a:r>
              <a:rPr lang="en-US" dirty="0">
                <a:latin typeface="Consolas"/>
                <a:cs typeface="Calibri" panose="020F0502020204030204"/>
              </a:rPr>
              <a:t>!("Hello, world!");
    </a:t>
            </a:r>
            <a:r>
              <a:rPr lang="en-US" dirty="0" err="1">
                <a:latin typeface="Consolas"/>
                <a:cs typeface="Calibri" panose="020F0502020204030204"/>
              </a:rPr>
              <a:t>compound_types</a:t>
            </a:r>
            <a:r>
              <a:rPr lang="en-US" dirty="0">
                <a:latin typeface="Consolas"/>
                <a:cs typeface="Calibri" panose="020F0502020204030204"/>
              </a:rPr>
              <a:t>();
}
</a:t>
            </a:r>
            <a:r>
              <a:rPr lang="en-US" dirty="0" err="1">
                <a:latin typeface="Consolas"/>
                <a:cs typeface="Calibri" panose="020F0502020204030204"/>
              </a:rPr>
              <a:t>fn</a:t>
            </a:r>
            <a:r>
              <a:rPr lang="en-US" dirty="0"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latin typeface="Consolas"/>
                <a:cs typeface="Calibri" panose="020F0502020204030204"/>
              </a:rPr>
              <a:t>compound_types</a:t>
            </a:r>
            <a:r>
              <a:rPr lang="en-US" dirty="0">
                <a:latin typeface="Consolas"/>
                <a:cs typeface="Calibri" panose="020F0502020204030204"/>
              </a:rPr>
              <a:t>()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let </a:t>
            </a:r>
            <a:r>
              <a:rPr lang="en-US" dirty="0" err="1">
                <a:latin typeface="Consolas"/>
                <a:cs typeface="Calibri" panose="020F0502020204030204"/>
              </a:rPr>
              <a:t>mytuple</a:t>
            </a:r>
            <a:r>
              <a:rPr lang="en-US" dirty="0">
                <a:latin typeface="Consolas"/>
                <a:cs typeface="Calibri" panose="020F0502020204030204"/>
              </a:rPr>
              <a:t>: (i32, f64, char) = (500, 6.4, 'b');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    let </a:t>
            </a:r>
            <a:r>
              <a:rPr lang="en-US" dirty="0" err="1">
                <a:latin typeface="Consolas"/>
                <a:cs typeface="Calibri" panose="020F0502020204030204"/>
              </a:rPr>
              <a:t>myarray</a:t>
            </a:r>
            <a:r>
              <a:rPr lang="en-US" dirty="0">
                <a:latin typeface="Consolas"/>
                <a:cs typeface="Calibri" panose="020F0502020204030204"/>
              </a:rPr>
              <a:t>: [i32; 5] = [1, 2, 3, 4, 5];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4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383-6716-4C80-B41F-CCAF1A46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Structs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FB1B-D47C-49D8-BC5B-DE589A02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struct User {
    username: [char; 12],
    </a:t>
            </a:r>
            <a:r>
              <a:rPr lang="en-US" dirty="0" err="1">
                <a:latin typeface="Consolas"/>
                <a:cs typeface="Calibri" panose="020F0502020204030204"/>
              </a:rPr>
              <a:t>sign_in_count</a:t>
            </a:r>
            <a:r>
              <a:rPr lang="en-US" dirty="0">
                <a:latin typeface="Consolas"/>
                <a:cs typeface="Calibri" panose="020F0502020204030204"/>
              </a:rPr>
              <a:t>: u64,
    active: bool,
}</a:t>
            </a: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struct </a:t>
            </a:r>
            <a:r>
              <a:rPr lang="en-US" dirty="0" err="1">
                <a:latin typeface="Consolas"/>
                <a:cs typeface="Calibri" panose="020F0502020204030204"/>
              </a:rPr>
              <a:t>UserInlined</a:t>
            </a:r>
            <a:r>
              <a:rPr lang="en-US" dirty="0">
                <a:latin typeface="Consolas"/>
                <a:cs typeface="Calibri" panose="020F0502020204030204"/>
              </a:rPr>
              <a:t>([char; 12], u64, bool);</a:t>
            </a: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870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383-6716-4C80-B41F-CCAF1A46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Enums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FB1B-D47C-49D8-BC5B-DE589A02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enum</a:t>
            </a:r>
            <a:r>
              <a:rPr lang="en-US" dirty="0"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latin typeface="Consolas"/>
                <a:cs typeface="Calibri" panose="020F0502020204030204"/>
              </a:rPr>
              <a:t>IpAddressKind</a:t>
            </a:r>
            <a:r>
              <a:rPr lang="en-US" dirty="0">
                <a:latin typeface="Consolas"/>
                <a:cs typeface="Calibri" panose="020F0502020204030204"/>
              </a:rPr>
              <a:t> {
    V4,
    V6,
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enum</a:t>
            </a:r>
            <a:r>
              <a:rPr lang="en-US" dirty="0">
                <a:latin typeface="Consolas"/>
                <a:cs typeface="Calibri" panose="020F0502020204030204"/>
              </a:rPr>
              <a:t> </a:t>
            </a:r>
            <a:r>
              <a:rPr lang="en-US" dirty="0" err="1">
                <a:latin typeface="Consolas"/>
                <a:cs typeface="Calibri" panose="020F0502020204030204"/>
              </a:rPr>
              <a:t>IpAddress</a:t>
            </a:r>
            <a:r>
              <a:rPr lang="en-US" dirty="0">
                <a:latin typeface="Consolas"/>
                <a:cs typeface="Calibri" panose="020F0502020204030204"/>
              </a:rPr>
              <a:t>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V4(u32),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V6(u128),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Rust Workshop</vt:lpstr>
      <vt:lpstr>Rust Workshop</vt:lpstr>
      <vt:lpstr>PowerPoint Presentation</vt:lpstr>
      <vt:lpstr>Why do people love Rust?</vt:lpstr>
      <vt:lpstr>A first program</vt:lpstr>
      <vt:lpstr>Basic data types</vt:lpstr>
      <vt:lpstr>Compound data types</vt:lpstr>
      <vt:lpstr>Structs</vt:lpstr>
      <vt:lpstr>Enums</vt:lpstr>
      <vt:lpstr>Hands on!</vt:lpstr>
      <vt:lpstr>Rust Workshop</vt:lpstr>
      <vt:lpstr>What are affine types?</vt:lpstr>
      <vt:lpstr>Why affine types are a good thing</vt:lpstr>
      <vt:lpstr>Why affine types are a good thing</vt:lpstr>
      <vt:lpstr>Not everything is affine</vt:lpstr>
      <vt:lpstr>Rust' ownership model: Hands-on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891</cp:revision>
  <dcterms:created xsi:type="dcterms:W3CDTF">2020-09-11T22:26:58Z</dcterms:created>
  <dcterms:modified xsi:type="dcterms:W3CDTF">2020-10-07T06:59:14Z</dcterms:modified>
</cp:coreProperties>
</file>