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7" r:id="rId3"/>
    <p:sldId id="316" r:id="rId4"/>
    <p:sldId id="317" r:id="rId5"/>
    <p:sldId id="318" r:id="rId6"/>
    <p:sldId id="311" r:id="rId7"/>
    <p:sldId id="295" r:id="rId8"/>
    <p:sldId id="297" r:id="rId9"/>
    <p:sldId id="300" r:id="rId10"/>
    <p:sldId id="299" r:id="rId11"/>
    <p:sldId id="312" r:id="rId12"/>
    <p:sldId id="306" r:id="rId13"/>
    <p:sldId id="313" r:id="rId14"/>
    <p:sldId id="314" r:id="rId15"/>
    <p:sldId id="31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384" autoAdjust="0"/>
  </p:normalViewPr>
  <p:slideViewPr>
    <p:cSldViewPr>
      <p:cViewPr varScale="1">
        <p:scale>
          <a:sx n="67" d="100"/>
          <a:sy n="67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AFF96-5039-4F41-9814-5E14E80AA3B7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CC86-7D13-467D-9A75-850F79D8F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23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CC86-7D13-467D-9A75-850F79D8FB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77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3D39-D0BC-4052-B756-0B91BF89424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DC99-7418-48FE-87BE-C56121BB0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3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3D39-D0BC-4052-B756-0B91BF89424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DC99-7418-48FE-87BE-C56121BB0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3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3D39-D0BC-4052-B756-0B91BF89424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DC99-7418-48FE-87BE-C56121BB0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1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3D39-D0BC-4052-B756-0B91BF89424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DC99-7418-48FE-87BE-C56121BB0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3D39-D0BC-4052-B756-0B91BF89424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DC99-7418-48FE-87BE-C56121BB0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41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3D39-D0BC-4052-B756-0B91BF89424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DC99-7418-48FE-87BE-C56121BB0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78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3D39-D0BC-4052-B756-0B91BF89424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DC99-7418-48FE-87BE-C56121BB0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54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3D39-D0BC-4052-B756-0B91BF89424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DC99-7418-48FE-87BE-C56121BB0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5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3D39-D0BC-4052-B756-0B91BF89424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DC99-7418-48FE-87BE-C56121BB0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67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3D39-D0BC-4052-B756-0B91BF89424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DC99-7418-48FE-87BE-C56121BB0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20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3D39-D0BC-4052-B756-0B91BF89424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DC99-7418-48FE-87BE-C56121BB0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94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23D39-D0BC-4052-B756-0B91BF89424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FDC99-7418-48FE-87BE-C56121BB0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58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&#25968;&#25454;&#27169;&#25311;&#29983;&#25104;&#35270;&#39057;.mp4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&#24322;&#24120;&#26143;&#26816;&#27979;&#35270;&#39057;.mp4" TargetMode="Externa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&#26597;&#35810;&#28436;&#31034;&#35270;&#39057;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08520" y="620688"/>
            <a:ext cx="9073008" cy="2979763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课题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b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</a:b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“超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大规模关系型数据管理关键技术及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系统”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阶段性成果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</a:t>
            </a:r>
            <a:b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717032"/>
            <a:ext cx="7992888" cy="230425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     汇报人：都志辉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参加单位：清华大学   中国人民大学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                      中科院网络中心  山东大学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2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" y="274638"/>
            <a:ext cx="8867328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主要进展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：测试对比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25144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数据</a:t>
            </a:r>
            <a:r>
              <a:rPr lang="zh-CN" altLang="en-US" dirty="0"/>
              <a:t>量：</a:t>
            </a:r>
            <a:r>
              <a:rPr lang="en-US" altLang="zh-CN" dirty="0" smtClean="0"/>
              <a:t>198T</a:t>
            </a:r>
          </a:p>
          <a:p>
            <a:pPr lvl="1"/>
            <a:r>
              <a:rPr lang="zh-CN" altLang="en-US" dirty="0" smtClean="0"/>
              <a:t>测试规模：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个结点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动作按钮: 上一张 3">
            <a:hlinkClick r:id="rId2" action="ppaction://hlinksldjump" highlightClick="1"/>
          </p:cNvPr>
          <p:cNvSpPr/>
          <p:nvPr/>
        </p:nvSpPr>
        <p:spPr>
          <a:xfrm>
            <a:off x="8100392" y="6068339"/>
            <a:ext cx="1008112" cy="745037"/>
          </a:xfrm>
          <a:prstGeom prst="actionButtonReturn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03" y="3245078"/>
            <a:ext cx="7992794" cy="28232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24" y="1536304"/>
            <a:ext cx="4791744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总结与下一步工作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772816"/>
            <a:ext cx="9108504" cy="381642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产生了</a:t>
            </a:r>
            <a:r>
              <a:rPr lang="en-US" altLang="zh-CN" b="1" u="sng" dirty="0" smtClean="0"/>
              <a:t>198TB</a:t>
            </a:r>
            <a:r>
              <a:rPr lang="zh-CN" altLang="en-US" b="1" u="sng" dirty="0" smtClean="0"/>
              <a:t>，</a:t>
            </a:r>
            <a:r>
              <a:rPr lang="en-US" altLang="zh-CN" b="1" u="sng" dirty="0" smtClean="0"/>
              <a:t>1.2</a:t>
            </a:r>
            <a:r>
              <a:rPr lang="zh-CN" altLang="en-US" b="1" u="sng" dirty="0" smtClean="0"/>
              <a:t>万亿行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GWAC</a:t>
            </a:r>
            <a:r>
              <a:rPr lang="zh-CN" altLang="en-US" b="1" u="sng" dirty="0" smtClean="0"/>
              <a:t>巡天方式一致</a:t>
            </a:r>
            <a:r>
              <a:rPr lang="zh-CN" altLang="en-US" dirty="0" smtClean="0"/>
              <a:t>的仿真数据用于系统测试、分析与验证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设计实现了</a:t>
            </a:r>
            <a:r>
              <a:rPr lang="zh-CN" altLang="en-US" b="1" u="sng" dirty="0" smtClean="0"/>
              <a:t>实时数据管理</a:t>
            </a:r>
            <a:r>
              <a:rPr lang="zh-CN" altLang="en-US" dirty="0" smtClean="0"/>
              <a:t>子系统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设计实现了</a:t>
            </a:r>
            <a:r>
              <a:rPr lang="zh-CN" altLang="en-US" b="1" u="sng" dirty="0" smtClean="0"/>
              <a:t>实时流水线分析处理与可视化查询</a:t>
            </a:r>
            <a:r>
              <a:rPr lang="zh-CN" altLang="en-US" dirty="0" smtClean="0"/>
              <a:t>子系统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对比测试了</a:t>
            </a:r>
            <a:r>
              <a:rPr lang="en-US" altLang="zh-CN" dirty="0" smtClean="0"/>
              <a:t>6</a:t>
            </a:r>
            <a:r>
              <a:rPr lang="zh-CN" altLang="en-US" dirty="0"/>
              <a:t>种</a:t>
            </a:r>
            <a:r>
              <a:rPr lang="zh-CN" altLang="en-US" b="1" u="sng" dirty="0" smtClean="0"/>
              <a:t>典型管理系统与架构</a:t>
            </a:r>
            <a:r>
              <a:rPr lang="zh-CN" altLang="en-US" dirty="0" smtClean="0"/>
              <a:t>针对短时标天文巡天的性能</a:t>
            </a:r>
            <a:endParaRPr lang="en-US" altLang="zh-CN" dirty="0" smtClean="0"/>
          </a:p>
          <a:p>
            <a:r>
              <a:rPr lang="zh-CN" altLang="en-US" dirty="0" smtClean="0"/>
              <a:t>下一步工作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用真实</a:t>
            </a:r>
            <a:r>
              <a:rPr lang="en-US" altLang="zh-CN" dirty="0" smtClean="0"/>
              <a:t>GWAC</a:t>
            </a:r>
            <a:r>
              <a:rPr lang="zh-CN" altLang="en-US" dirty="0" smtClean="0"/>
              <a:t>巡天数据进行系统验证</a:t>
            </a:r>
            <a:endParaRPr lang="en-US" altLang="zh-CN" dirty="0"/>
          </a:p>
          <a:p>
            <a:pPr lvl="1"/>
            <a:r>
              <a:rPr lang="zh-CN" altLang="en-US" dirty="0" smtClean="0"/>
              <a:t>超大规模下的分布式、扩展性机制设计与实现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长期存储管理机制的设计与实现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99695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5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026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典型</a:t>
            </a:r>
            <a:r>
              <a:rPr lang="zh-CN" altLang="en-US" dirty="0" smtClean="0"/>
              <a:t>天文巡天大数据案例对比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内容占位符 5"/>
          <p:cNvGraphicFramePr>
            <a:graphicFrameLocks/>
          </p:cNvGraphicFramePr>
          <p:nvPr>
            <p:extLst/>
          </p:nvPr>
        </p:nvGraphicFramePr>
        <p:xfrm>
          <a:off x="35496" y="1052737"/>
          <a:ext cx="8892480" cy="5184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20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568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592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2560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36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项目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国别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口径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视场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（平方度）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巡天时标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原始图像数据率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PTF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美国等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120cm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7.9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3-5day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500 GB/day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Skymapper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澳大利亚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135cm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5.7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5day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&lt;1 TB/day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SDSS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美国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250cm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4.5 day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14 GB/day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Pan-STARRS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美国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180cm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 day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 TB/day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LSST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美国等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650cm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9.6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3-4days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 TB/day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GWAC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0000"/>
                          </a:solidFill>
                          <a:effectLst/>
                        </a:rPr>
                        <a:t>中国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18cm*40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5000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15 sec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5.8TB/day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7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0"/>
            <a:ext cx="8784976" cy="119675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短时</a:t>
            </a:r>
            <a:r>
              <a:rPr lang="zh-CN" altLang="en-US" dirty="0" smtClean="0"/>
              <a:t>标天文巡天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典型</a:t>
            </a:r>
            <a:r>
              <a:rPr lang="zh-CN" altLang="en-US" dirty="0" smtClean="0"/>
              <a:t>数据特征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893288"/>
            <a:ext cx="4191711" cy="399917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496" y="2846420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</a:t>
            </a:r>
            <a:r>
              <a:rPr lang="zh-CN" altLang="en-US" sz="2800" b="1" dirty="0"/>
              <a:t>量</a:t>
            </a:r>
            <a:r>
              <a:rPr lang="zh-CN" altLang="en-US" sz="2800" b="1" dirty="0" smtClean="0"/>
              <a:t>大、持久</a:t>
            </a:r>
            <a:endParaRPr lang="en-US" altLang="zh-CN" sz="2800" b="1" dirty="0"/>
          </a:p>
        </p:txBody>
      </p:sp>
      <p:sp>
        <p:nvSpPr>
          <p:cNvPr id="10" name="矩形 9"/>
          <p:cNvSpPr/>
          <p:nvPr/>
        </p:nvSpPr>
        <p:spPr>
          <a:xfrm>
            <a:off x="35496" y="4221088"/>
            <a:ext cx="21707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3</a:t>
            </a:r>
            <a:r>
              <a:rPr lang="zh-CN" altLang="en-US" sz="2800" b="1" dirty="0"/>
              <a:t>、</a:t>
            </a:r>
            <a:r>
              <a:rPr lang="zh-CN" altLang="en-US" sz="2800" b="1" dirty="0" smtClean="0"/>
              <a:t>关系模型</a:t>
            </a:r>
            <a:endParaRPr lang="en-US" altLang="zh-CN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-36512" y="1477315"/>
            <a:ext cx="57400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 smtClean="0"/>
              <a:t>、产生快：每</a:t>
            </a:r>
            <a:r>
              <a:rPr lang="en-US" altLang="zh-CN" sz="2800" b="1" dirty="0" smtClean="0"/>
              <a:t>15</a:t>
            </a:r>
            <a:r>
              <a:rPr lang="zh-CN" altLang="en-US" sz="2800" b="1" dirty="0" smtClean="0"/>
              <a:t>秒</a:t>
            </a:r>
            <a:r>
              <a:rPr lang="en-US" altLang="zh-CN" sz="2800" b="1" dirty="0" smtClean="0"/>
              <a:t>680</a:t>
            </a:r>
            <a:r>
              <a:rPr lang="zh-CN" altLang="en-US" sz="2800" b="1" dirty="0"/>
              <a:t>万</a:t>
            </a:r>
            <a:r>
              <a:rPr lang="zh-CN" altLang="en-US" sz="2800" b="1" dirty="0" smtClean="0"/>
              <a:t>行</a:t>
            </a:r>
            <a:r>
              <a:rPr lang="en-US" altLang="zh-CN" sz="2800" b="1" dirty="0" smtClean="0"/>
              <a:t> </a:t>
            </a:r>
            <a:endParaRPr lang="en-US" altLang="zh-CN" sz="2800" b="1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530" y="-10137"/>
            <a:ext cx="3679966" cy="271905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9" y="2705620"/>
            <a:ext cx="6120680" cy="414709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47664" y="5449393"/>
            <a:ext cx="6877204" cy="646331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挑战：管理</a:t>
            </a:r>
            <a:r>
              <a:rPr lang="zh-CN" altLang="en-US" sz="3600" dirty="0">
                <a:solidFill>
                  <a:srgbClr val="FF0000"/>
                </a:solidFill>
              </a:rPr>
              <a:t>大数据</a:t>
            </a:r>
            <a:r>
              <a:rPr lang="en-US" altLang="zh-CN" sz="3600" dirty="0" smtClean="0">
                <a:solidFill>
                  <a:srgbClr val="FF0000"/>
                </a:solidFill>
              </a:rPr>
              <a:t>+</a:t>
            </a:r>
            <a:r>
              <a:rPr lang="zh-CN" altLang="en-US" sz="3600" dirty="0" smtClean="0">
                <a:solidFill>
                  <a:srgbClr val="FF0000"/>
                </a:solidFill>
              </a:rPr>
              <a:t>支持实时分析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25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实时分析与高效查询问题</a:t>
            </a:r>
            <a:endParaRPr lang="en-US" altLang="zh-CN" dirty="0"/>
          </a:p>
          <a:p>
            <a:pPr lvl="1"/>
            <a:r>
              <a:rPr lang="zh-CN" altLang="en-US" b="1" u="sng" dirty="0"/>
              <a:t>近期数据</a:t>
            </a:r>
            <a:r>
              <a:rPr lang="en-US" altLang="zh-CN" b="1" u="sng" dirty="0"/>
              <a:t>+</a:t>
            </a:r>
            <a:r>
              <a:rPr lang="zh-CN" altLang="en-US" b="1" u="sng" dirty="0"/>
              <a:t>统计分析数据</a:t>
            </a:r>
            <a:r>
              <a:rPr lang="zh-CN" altLang="en-US" dirty="0"/>
              <a:t>相结合的</a:t>
            </a:r>
            <a:r>
              <a:rPr lang="zh-CN" altLang="en-US" b="1" u="sng" dirty="0"/>
              <a:t>缓存数据层</a:t>
            </a:r>
            <a:r>
              <a:rPr lang="zh-CN" altLang="en-US" dirty="0"/>
              <a:t>支持实时数据分析与大规模高效查询</a:t>
            </a:r>
            <a:endParaRPr lang="en-US" altLang="zh-CN" dirty="0"/>
          </a:p>
          <a:p>
            <a:r>
              <a:rPr lang="zh-CN" altLang="en-US" dirty="0"/>
              <a:t>长期大数据管理问题</a:t>
            </a:r>
            <a:endParaRPr lang="en-US" altLang="zh-CN" dirty="0"/>
          </a:p>
          <a:p>
            <a:pPr lvl="1"/>
            <a:r>
              <a:rPr lang="zh-CN" altLang="en-US" b="1" u="sng" dirty="0"/>
              <a:t>可变粒度的</a:t>
            </a:r>
            <a:r>
              <a:rPr lang="en-US" altLang="zh-CN" b="1" u="sng" dirty="0"/>
              <a:t>Share-Nothing</a:t>
            </a:r>
            <a:r>
              <a:rPr lang="zh-CN" altLang="en-US" b="1" u="sng" dirty="0"/>
              <a:t>数据存储层</a:t>
            </a:r>
            <a:r>
              <a:rPr lang="zh-CN" altLang="en-US" dirty="0"/>
              <a:t>支持可扩展的长期数据管理</a:t>
            </a:r>
            <a:endParaRPr lang="en-US" altLang="zh-CN" dirty="0"/>
          </a:p>
          <a:p>
            <a:r>
              <a:rPr lang="zh-CN" altLang="en-US" dirty="0"/>
              <a:t>大数据管理与实时分析相冲突的问题</a:t>
            </a:r>
            <a:endParaRPr lang="en-US" altLang="zh-CN" dirty="0"/>
          </a:p>
          <a:p>
            <a:pPr lvl="1"/>
            <a:r>
              <a:rPr lang="zh-CN" altLang="en-US" dirty="0"/>
              <a:t>设计</a:t>
            </a:r>
            <a:r>
              <a:rPr lang="zh-CN" altLang="en-US" b="1" u="sng" dirty="0"/>
              <a:t>实时分析</a:t>
            </a:r>
            <a:r>
              <a:rPr lang="en-US" altLang="zh-CN" b="1" u="sng" dirty="0"/>
              <a:t>+</a:t>
            </a:r>
            <a:r>
              <a:rPr lang="zh-CN" altLang="en-US" b="1" u="sng" dirty="0"/>
              <a:t>大数据管理</a:t>
            </a:r>
            <a:r>
              <a:rPr lang="zh-CN" altLang="en-US" dirty="0"/>
              <a:t>相融合的体系结构以支撑最新天文大数据的</a:t>
            </a:r>
            <a:r>
              <a:rPr lang="zh-CN" altLang="en-US"/>
              <a:t>管理</a:t>
            </a:r>
            <a:r>
              <a:rPr lang="zh-CN" altLang="en-US" smtClean="0"/>
              <a:t>要求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-2311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课题</a:t>
            </a:r>
            <a:r>
              <a:rPr lang="zh-CN" altLang="en-US" dirty="0" smtClean="0"/>
              <a:t>目标与考核指标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230" y="1196752"/>
            <a:ext cx="9036496" cy="46805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</a:t>
            </a:r>
            <a:r>
              <a:rPr lang="zh-CN" altLang="en-US" b="1" u="sng" dirty="0" smtClean="0"/>
              <a:t>大规模关系型数据管理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zh-CN" altLang="en-US" b="1" u="sng" dirty="0" smtClean="0"/>
              <a:t>交互查询与</a:t>
            </a:r>
            <a:r>
              <a:rPr lang="zh-CN" altLang="en-US" b="1" u="sng" dirty="0"/>
              <a:t>批处理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r>
              <a:rPr lang="zh-CN" altLang="en-US" dirty="0" smtClean="0"/>
              <a:t>考核指标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中期目标：</a:t>
            </a:r>
            <a:endParaRPr lang="en-US" altLang="zh-CN" dirty="0" smtClean="0"/>
          </a:p>
          <a:p>
            <a:pPr lvl="2"/>
            <a:r>
              <a:rPr lang="zh-CN" altLang="en-US" b="1" u="sng" dirty="0" smtClean="0"/>
              <a:t>百亿行</a:t>
            </a:r>
            <a:r>
              <a:rPr lang="zh-CN" altLang="en-US" dirty="0"/>
              <a:t>天文</a:t>
            </a:r>
            <a:r>
              <a:rPr lang="zh-CN" altLang="en-US" dirty="0" smtClean="0"/>
              <a:t>星表</a:t>
            </a:r>
            <a:r>
              <a:rPr lang="zh-CN" altLang="en-US" dirty="0"/>
              <a:t>数据</a:t>
            </a:r>
            <a:r>
              <a:rPr lang="zh-CN" altLang="en-US" dirty="0" smtClean="0"/>
              <a:t>的</a:t>
            </a:r>
            <a:r>
              <a:rPr lang="zh-CN" altLang="en-US" b="1" u="sng" dirty="0" smtClean="0"/>
              <a:t>原型系统</a:t>
            </a:r>
            <a:endParaRPr lang="en-US" altLang="zh-CN" dirty="0" smtClean="0"/>
          </a:p>
          <a:p>
            <a:pPr lvl="1"/>
            <a:r>
              <a:rPr lang="zh-CN" altLang="en-US" dirty="0"/>
              <a:t>期末</a:t>
            </a:r>
            <a:r>
              <a:rPr lang="zh-CN" altLang="en-US" dirty="0" smtClean="0"/>
              <a:t>指标</a:t>
            </a:r>
            <a:endParaRPr lang="en-US" altLang="zh-CN" dirty="0"/>
          </a:p>
          <a:p>
            <a:pPr lvl="2"/>
            <a:r>
              <a:rPr lang="zh-CN" altLang="en-US" b="1" u="sng" dirty="0" smtClean="0"/>
              <a:t>千亿行</a:t>
            </a:r>
            <a:r>
              <a:rPr lang="zh-CN" altLang="en-US" dirty="0"/>
              <a:t>天文</a:t>
            </a:r>
            <a:r>
              <a:rPr lang="zh-CN" altLang="en-US" dirty="0" smtClean="0"/>
              <a:t>星表</a:t>
            </a:r>
            <a:r>
              <a:rPr lang="zh-CN" altLang="en-US" dirty="0"/>
              <a:t>数据</a:t>
            </a:r>
            <a:r>
              <a:rPr lang="zh-CN" altLang="en-US" dirty="0" smtClean="0"/>
              <a:t>的</a:t>
            </a:r>
            <a:r>
              <a:rPr lang="zh-CN" altLang="en-US" b="1" u="sng" dirty="0" smtClean="0"/>
              <a:t>大数据管理系统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5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026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典型</a:t>
            </a:r>
            <a:r>
              <a:rPr lang="zh-CN" altLang="en-US" dirty="0" smtClean="0"/>
              <a:t>天文巡天大数据案例对比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525440"/>
              </p:ext>
            </p:extLst>
          </p:nvPr>
        </p:nvGraphicFramePr>
        <p:xfrm>
          <a:off x="35496" y="1052737"/>
          <a:ext cx="8892479" cy="5184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1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435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52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16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21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02197"/>
              </a:tblGrid>
              <a:tr h="1036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项目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国别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口径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视场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（平方度）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巡天时标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原始图像数据率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数据库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PTF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美国等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120cm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7.9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3-5day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500 GB/day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Skymapper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澳大利亚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135cm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5.7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5day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&lt;1 TB/day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PostgrelSQL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SDSS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美国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250cm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4.5 day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14 GB/day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Skyserver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Pan-STARRS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美国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180cm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 day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 TB/day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LSST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美国等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650cm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9.6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3-4days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 TB/day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Qserv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GWAC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0000"/>
                          </a:solidFill>
                          <a:effectLst/>
                        </a:rPr>
                        <a:t>中国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18cm*40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5000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15 sec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5.8TB/day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预研</a:t>
                      </a:r>
                      <a:endParaRPr lang="en-US" altLang="zh-CN" sz="180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MonetDB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401" marR="64401" marT="894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65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0"/>
            <a:ext cx="8784976" cy="119675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短时</a:t>
            </a:r>
            <a:r>
              <a:rPr lang="zh-CN" altLang="en-US" dirty="0" smtClean="0"/>
              <a:t>标天文巡天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典型</a:t>
            </a:r>
            <a:r>
              <a:rPr lang="zh-CN" altLang="en-US" dirty="0" smtClean="0"/>
              <a:t>数据特征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893288"/>
            <a:ext cx="4191711" cy="399917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496" y="2846420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</a:t>
            </a:r>
            <a:r>
              <a:rPr lang="zh-CN" altLang="en-US" sz="2800" b="1" dirty="0"/>
              <a:t>量</a:t>
            </a:r>
            <a:r>
              <a:rPr lang="zh-CN" altLang="en-US" sz="2800" b="1" dirty="0" smtClean="0"/>
              <a:t>大、持久</a:t>
            </a:r>
            <a:endParaRPr lang="en-US" altLang="zh-CN" sz="2800" b="1" dirty="0"/>
          </a:p>
        </p:txBody>
      </p:sp>
      <p:sp>
        <p:nvSpPr>
          <p:cNvPr id="10" name="矩形 9"/>
          <p:cNvSpPr/>
          <p:nvPr/>
        </p:nvSpPr>
        <p:spPr>
          <a:xfrm>
            <a:off x="35496" y="4221088"/>
            <a:ext cx="21707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3</a:t>
            </a:r>
            <a:r>
              <a:rPr lang="zh-CN" altLang="en-US" sz="2800" b="1" dirty="0"/>
              <a:t>、</a:t>
            </a:r>
            <a:r>
              <a:rPr lang="zh-CN" altLang="en-US" sz="2800" b="1" dirty="0" smtClean="0"/>
              <a:t>关系模型</a:t>
            </a:r>
            <a:endParaRPr lang="en-US" altLang="zh-CN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-36512" y="1477315"/>
            <a:ext cx="57400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 smtClean="0"/>
              <a:t>、产生快：每</a:t>
            </a:r>
            <a:r>
              <a:rPr lang="en-US" altLang="zh-CN" sz="2800" b="1" dirty="0" smtClean="0"/>
              <a:t>15</a:t>
            </a:r>
            <a:r>
              <a:rPr lang="zh-CN" altLang="en-US" sz="2800" b="1" dirty="0" smtClean="0"/>
              <a:t>秒</a:t>
            </a:r>
            <a:r>
              <a:rPr lang="en-US" altLang="zh-CN" sz="2800" b="1" dirty="0" smtClean="0"/>
              <a:t>680</a:t>
            </a:r>
            <a:r>
              <a:rPr lang="zh-CN" altLang="en-US" sz="2800" b="1" dirty="0"/>
              <a:t>万</a:t>
            </a:r>
            <a:r>
              <a:rPr lang="zh-CN" altLang="en-US" sz="2800" b="1" dirty="0" smtClean="0"/>
              <a:t>行</a:t>
            </a:r>
            <a:r>
              <a:rPr lang="en-US" altLang="zh-CN" sz="2800" b="1" dirty="0" smtClean="0"/>
              <a:t> </a:t>
            </a:r>
            <a:endParaRPr lang="en-US" altLang="zh-CN" sz="2800" b="1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530" y="-10137"/>
            <a:ext cx="3679966" cy="271905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9" y="2705620"/>
            <a:ext cx="6120680" cy="414709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47664" y="5449393"/>
            <a:ext cx="6877204" cy="646331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挑战：管理</a:t>
            </a:r>
            <a:r>
              <a:rPr lang="zh-CN" altLang="en-US" sz="3600" dirty="0">
                <a:solidFill>
                  <a:srgbClr val="FF0000"/>
                </a:solidFill>
              </a:rPr>
              <a:t>大数据</a:t>
            </a:r>
            <a:r>
              <a:rPr lang="en-US" altLang="zh-CN" sz="3600" dirty="0" smtClean="0">
                <a:solidFill>
                  <a:srgbClr val="FF0000"/>
                </a:solidFill>
              </a:rPr>
              <a:t>+</a:t>
            </a:r>
            <a:r>
              <a:rPr lang="zh-CN" altLang="en-US" sz="3600" dirty="0" smtClean="0">
                <a:solidFill>
                  <a:srgbClr val="FF0000"/>
                </a:solidFill>
              </a:rPr>
              <a:t>支持实时分析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1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实时分析与高效查询问题</a:t>
            </a:r>
            <a:endParaRPr lang="en-US" altLang="zh-CN" dirty="0"/>
          </a:p>
          <a:p>
            <a:pPr lvl="1"/>
            <a:r>
              <a:rPr lang="zh-CN" altLang="en-US" b="1" u="sng" dirty="0"/>
              <a:t>近期数据</a:t>
            </a:r>
            <a:r>
              <a:rPr lang="en-US" altLang="zh-CN" b="1" u="sng" dirty="0"/>
              <a:t>+</a:t>
            </a:r>
            <a:r>
              <a:rPr lang="zh-CN" altLang="en-US" b="1" u="sng" dirty="0"/>
              <a:t>统计分析数据</a:t>
            </a:r>
            <a:r>
              <a:rPr lang="zh-CN" altLang="en-US" dirty="0"/>
              <a:t>相结合的</a:t>
            </a:r>
            <a:r>
              <a:rPr lang="zh-CN" altLang="en-US" b="1" u="sng" dirty="0"/>
              <a:t>缓存数据层</a:t>
            </a:r>
            <a:r>
              <a:rPr lang="zh-CN" altLang="en-US" dirty="0"/>
              <a:t>支持实时数据分析与大规模高效查询</a:t>
            </a:r>
            <a:endParaRPr lang="en-US" altLang="zh-CN" dirty="0"/>
          </a:p>
          <a:p>
            <a:r>
              <a:rPr lang="zh-CN" altLang="en-US" dirty="0"/>
              <a:t>长期大数据管理问题</a:t>
            </a:r>
            <a:endParaRPr lang="en-US" altLang="zh-CN" dirty="0"/>
          </a:p>
          <a:p>
            <a:pPr lvl="1"/>
            <a:r>
              <a:rPr lang="zh-CN" altLang="en-US" b="1" u="sng" dirty="0"/>
              <a:t>可变粒度的</a:t>
            </a:r>
            <a:r>
              <a:rPr lang="en-US" altLang="zh-CN" b="1" u="sng" dirty="0"/>
              <a:t>Share-Nothing</a:t>
            </a:r>
            <a:r>
              <a:rPr lang="zh-CN" altLang="en-US" b="1" u="sng" dirty="0"/>
              <a:t>数据存储层</a:t>
            </a:r>
            <a:r>
              <a:rPr lang="zh-CN" altLang="en-US" dirty="0"/>
              <a:t>支持可扩展的长期数据管理</a:t>
            </a:r>
            <a:endParaRPr lang="en-US" altLang="zh-CN" dirty="0"/>
          </a:p>
          <a:p>
            <a:r>
              <a:rPr lang="zh-CN" altLang="en-US" dirty="0"/>
              <a:t>大数据管理与实时分析相冲突的问题</a:t>
            </a:r>
            <a:endParaRPr lang="en-US" altLang="zh-CN" dirty="0"/>
          </a:p>
          <a:p>
            <a:pPr lvl="1"/>
            <a:r>
              <a:rPr lang="zh-CN" altLang="en-US" dirty="0"/>
              <a:t>设计</a:t>
            </a:r>
            <a:r>
              <a:rPr lang="zh-CN" altLang="en-US" b="1" u="sng" dirty="0"/>
              <a:t>实时分析</a:t>
            </a:r>
            <a:r>
              <a:rPr lang="en-US" altLang="zh-CN" b="1" u="sng" dirty="0"/>
              <a:t>+</a:t>
            </a:r>
            <a:r>
              <a:rPr lang="zh-CN" altLang="en-US" b="1" u="sng" dirty="0"/>
              <a:t>大数据管理</a:t>
            </a:r>
            <a:r>
              <a:rPr lang="zh-CN" altLang="en-US" dirty="0"/>
              <a:t>相融合的体系结构以支撑最新天文大数据的</a:t>
            </a:r>
            <a:r>
              <a:rPr lang="zh-CN" altLang="en-US"/>
              <a:t>管理</a:t>
            </a:r>
            <a:r>
              <a:rPr lang="zh-CN" altLang="en-US" smtClean="0"/>
              <a:t>要求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36851"/>
            <a:ext cx="7019925" cy="54006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5179" y="303776"/>
            <a:ext cx="7632848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AstroServer</a:t>
            </a:r>
            <a:r>
              <a:rPr lang="zh-CN" altLang="en-US" dirty="0" smtClean="0"/>
              <a:t>系统设计与实现</a:t>
            </a:r>
            <a:endParaRPr lang="zh-CN" altLang="en-US" dirty="0"/>
          </a:p>
        </p:txBody>
      </p:sp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881163" y="4821227"/>
            <a:ext cx="33123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hlinkClick r:id="rId4" action="ppaction://hlinksldjump"/>
          </p:cNvPr>
          <p:cNvSpPr/>
          <p:nvPr/>
        </p:nvSpPr>
        <p:spPr>
          <a:xfrm>
            <a:off x="881163" y="5757331"/>
            <a:ext cx="33123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5" action="ppaction://hlinksldjump"/>
          </p:cNvPr>
          <p:cNvSpPr/>
          <p:nvPr/>
        </p:nvSpPr>
        <p:spPr>
          <a:xfrm>
            <a:off x="881163" y="2156931"/>
            <a:ext cx="7056784" cy="520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hlinkClick r:id="rId6" action="ppaction://hlinksldjump"/>
          </p:cNvPr>
          <p:cNvSpPr/>
          <p:nvPr/>
        </p:nvSpPr>
        <p:spPr>
          <a:xfrm>
            <a:off x="4431094" y="5731273"/>
            <a:ext cx="3506853" cy="53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2232"/>
            <a:ext cx="9144000" cy="88684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主要进展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：数据生成系统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>
            <a:hlinkClick r:id="rId2" action="ppaction://hlinkfile"/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11" y="3536098"/>
            <a:ext cx="3015468" cy="2001970"/>
          </a:xfrm>
        </p:spPr>
      </p:pic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80529" y="1772816"/>
            <a:ext cx="4391471" cy="3951288"/>
          </a:xfrm>
        </p:spPr>
        <p:txBody>
          <a:bodyPr/>
          <a:lstStyle/>
          <a:p>
            <a:r>
              <a:rPr lang="zh-CN" altLang="en-US" dirty="0" smtClean="0"/>
              <a:t>模拟</a:t>
            </a:r>
            <a:r>
              <a:rPr lang="en-US" altLang="zh-CN" dirty="0"/>
              <a:t>GWAC </a:t>
            </a:r>
            <a:r>
              <a:rPr lang="zh-CN" altLang="en-US" dirty="0"/>
              <a:t>的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个镜头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每天实时批量产生约</a:t>
            </a:r>
            <a:r>
              <a:rPr lang="en-US" altLang="zh-CN" dirty="0" smtClean="0"/>
              <a:t>60</a:t>
            </a:r>
            <a:r>
              <a:rPr lang="zh-CN" altLang="en-US" dirty="0" smtClean="0"/>
              <a:t>亿条记录（</a:t>
            </a:r>
            <a:r>
              <a:rPr lang="en-US" altLang="zh-CN" dirty="0" smtClean="0"/>
              <a:t>1 TB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已累计</a:t>
            </a: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en-US" altLang="zh-CN" dirty="0" smtClean="0"/>
              <a:t>2</a:t>
            </a:r>
            <a:r>
              <a:rPr lang="zh-CN" altLang="en-US" dirty="0" smtClean="0"/>
              <a:t>万亿行天文数据，数据量已达</a:t>
            </a:r>
            <a:r>
              <a:rPr lang="en-US" altLang="zh-CN" dirty="0" smtClean="0"/>
              <a:t>196T</a:t>
            </a:r>
            <a:endParaRPr lang="zh-CN" altLang="en-US" dirty="0"/>
          </a:p>
        </p:txBody>
      </p:sp>
      <p:sp>
        <p:nvSpPr>
          <p:cNvPr id="7" name="动作按钮: 上一张 6">
            <a:hlinkClick r:id="rId4" action="ppaction://hlinksldjump" highlightClick="1"/>
          </p:cNvPr>
          <p:cNvSpPr/>
          <p:nvPr/>
        </p:nvSpPr>
        <p:spPr>
          <a:xfrm>
            <a:off x="7544484" y="5538068"/>
            <a:ext cx="1512168" cy="1080121"/>
          </a:xfrm>
          <a:prstGeom prst="actionButtonReturn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71" y="1118520"/>
            <a:ext cx="3717229" cy="225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353"/>
            <a:ext cx="9144000" cy="144016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主要进展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：交互分析子系统</a:t>
            </a:r>
            <a:endParaRPr lang="zh-CN" altLang="en-US" dirty="0"/>
          </a:p>
        </p:txBody>
      </p:sp>
      <p:sp>
        <p:nvSpPr>
          <p:cNvPr id="6" name="动作按钮: 上一张 5">
            <a:hlinkClick r:id="rId3" action="ppaction://hlinksldjump" highlightClick="1"/>
          </p:cNvPr>
          <p:cNvSpPr/>
          <p:nvPr/>
        </p:nvSpPr>
        <p:spPr>
          <a:xfrm>
            <a:off x="7544484" y="5538068"/>
            <a:ext cx="1512168" cy="1080121"/>
          </a:xfrm>
          <a:prstGeom prst="actionButtonReturn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412776"/>
            <a:ext cx="8253306" cy="4953831"/>
          </a:xfrm>
          <a:prstGeom prst="rect">
            <a:avLst/>
          </a:prstGeom>
        </p:spPr>
      </p:pic>
      <p:pic>
        <p:nvPicPr>
          <p:cNvPr id="7" name="图片 6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076" y="1406330"/>
            <a:ext cx="8822576" cy="496027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11960" y="1571513"/>
            <a:ext cx="4544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集成多种异常分析算法，构建异常分析处理框架，已能动态发现多种异常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可视化实时监控与查询</a:t>
            </a:r>
            <a:r>
              <a:rPr lang="zh-CN" altLang="en-US" dirty="0" smtClean="0">
                <a:latin typeface="+mn-ea"/>
              </a:rPr>
              <a:t>系统，实时分析展现异常星</a:t>
            </a:r>
            <a:endParaRPr lang="zh-CN" altLang="en-US" dirty="0"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1" y="2014153"/>
            <a:ext cx="9144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2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44016" y="141987"/>
            <a:ext cx="9396536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主要进展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en-US" dirty="0"/>
              <a:t>实时</a:t>
            </a:r>
            <a:r>
              <a:rPr lang="zh-CN" altLang="en-US" dirty="0" smtClean="0"/>
              <a:t>数据管理子系统</a:t>
            </a:r>
            <a:endParaRPr lang="zh-CN" altLang="en-US" dirty="0"/>
          </a:p>
        </p:txBody>
      </p:sp>
      <p:pic>
        <p:nvPicPr>
          <p:cNvPr id="5" name="内容占位符 4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5" y="1532962"/>
            <a:ext cx="8268854" cy="3781953"/>
          </a:xfrm>
        </p:spPr>
      </p:pic>
      <p:sp>
        <p:nvSpPr>
          <p:cNvPr id="4" name="动作按钮: 上一张 3">
            <a:hlinkClick r:id="rId4" action="ppaction://hlinksldjump" highlightClick="1"/>
          </p:cNvPr>
          <p:cNvSpPr/>
          <p:nvPr/>
        </p:nvSpPr>
        <p:spPr>
          <a:xfrm>
            <a:off x="7544484" y="5538068"/>
            <a:ext cx="1512168" cy="1080121"/>
          </a:xfrm>
          <a:prstGeom prst="actionButtonReturn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7584" y="5469528"/>
            <a:ext cx="5232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b="1" dirty="0" smtClean="0"/>
              <a:t>数据处理延迟</a:t>
            </a:r>
            <a:r>
              <a:rPr lang="en-US" altLang="zh-CN" sz="2400" b="1" dirty="0" smtClean="0"/>
              <a:t>&lt;15s</a:t>
            </a:r>
          </a:p>
          <a:p>
            <a:pPr marL="342900" indent="-342900">
              <a:buAutoNum type="arabicPeriod"/>
            </a:pPr>
            <a:r>
              <a:rPr lang="zh-CN" altLang="en-US" sz="2400" b="1" dirty="0"/>
              <a:t>典型</a:t>
            </a:r>
            <a:r>
              <a:rPr lang="zh-CN" altLang="en-US" sz="2400" b="1" dirty="0" smtClean="0"/>
              <a:t>查询延迟</a:t>
            </a:r>
            <a:r>
              <a:rPr lang="en-US" altLang="zh-CN" sz="2400" b="1" dirty="0" smtClean="0"/>
              <a:t>&lt;5s</a:t>
            </a:r>
          </a:p>
        </p:txBody>
      </p:sp>
    </p:spTree>
    <p:extLst>
      <p:ext uri="{BB962C8B-B14F-4D97-AF65-F5344CB8AC3E}">
        <p14:creationId xmlns:p14="http://schemas.microsoft.com/office/powerpoint/2010/main" val="203490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12162</TotalTime>
  <Words>612</Words>
  <Application>Microsoft Office PowerPoint</Application>
  <PresentationFormat>全屏显示(4:3)</PresentationFormat>
  <Paragraphs>161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课题2 “超大规模关系型数据管理关键技术及系统”阶段性成果汇报 </vt:lpstr>
      <vt:lpstr>课题目标与考核指标</vt:lpstr>
      <vt:lpstr>典型天文巡天大数据案例对比</vt:lpstr>
      <vt:lpstr>短时标天文巡天 典型数据特征</vt:lpstr>
      <vt:lpstr>基本思路</vt:lpstr>
      <vt:lpstr>AstroServer系统设计与实现</vt:lpstr>
      <vt:lpstr> 主要进展1：数据生成系统 </vt:lpstr>
      <vt:lpstr>主要进展2：交互分析子系统</vt:lpstr>
      <vt:lpstr>主要进展3：实时数据管理子系统</vt:lpstr>
      <vt:lpstr>主要进展4：测试对比</vt:lpstr>
      <vt:lpstr>总结与下一步工作</vt:lpstr>
      <vt:lpstr>谢谢！</vt:lpstr>
      <vt:lpstr>典型天文巡天大数据案例对比</vt:lpstr>
      <vt:lpstr>短时标天文巡天 典型数据特征</vt:lpstr>
      <vt:lpstr>基本思路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Murakami</dc:creator>
  <cp:lastModifiedBy>user</cp:lastModifiedBy>
  <cp:revision>306</cp:revision>
  <dcterms:created xsi:type="dcterms:W3CDTF">2017-03-05T12:08:26Z</dcterms:created>
  <dcterms:modified xsi:type="dcterms:W3CDTF">2018-01-08T12:57:30Z</dcterms:modified>
</cp:coreProperties>
</file>