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9" r:id="rId5"/>
    <p:sldId id="260" r:id="rId6"/>
    <p:sldId id="261" r:id="rId7"/>
    <p:sldId id="263" r:id="rId8"/>
    <p:sldId id="265" r:id="rId9"/>
    <p:sldId id="264" r:id="rId10"/>
    <p:sldId id="270" r:id="rId11"/>
    <p:sldId id="266" r:id="rId12"/>
    <p:sldId id="271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6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48" d="100"/>
          <a:sy n="48" d="100"/>
        </p:scale>
        <p:origin x="94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58F3-3646-43A0-952B-C3EE2962E03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0A2FB-1217-4152-80A6-1AA105E1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DACFC-7AE4-4812-A773-4DCC52A31F8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11AE-76F4-431F-8233-D17E5790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you need to compare how you are doing compared to your opponents, or look at opponents and yourself separately</a:t>
            </a:r>
            <a:endParaRPr lang="en-US" dirty="0"/>
          </a:p>
          <a:p>
            <a:r>
              <a:rPr lang="en-US" dirty="0"/>
              <a:t>When</a:t>
            </a:r>
            <a:r>
              <a:rPr lang="en-US" baseline="0" dirty="0"/>
              <a:t> playing a match, what are statistics that you need to think about the most when trying to win?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Tennisabstract</a:t>
            </a:r>
            <a:r>
              <a:rPr lang="en-US" baseline="0" dirty="0"/>
              <a:t> is an open source website where individuals record tennis matches point by point. Each point tells you what happened. More statistics compared to official ATP website data</a:t>
            </a:r>
          </a:p>
          <a:p>
            <a:endParaRPr lang="en-US" baseline="0" dirty="0"/>
          </a:p>
          <a:p>
            <a:r>
              <a:rPr lang="en-US" baseline="0" dirty="0"/>
              <a:t>Three versions: look at statistics based on difference between opponents, statistics independently, both</a:t>
            </a:r>
          </a:p>
          <a:p>
            <a:r>
              <a:rPr lang="en-US" baseline="0" dirty="0"/>
              <a:t>e.g. Unforced errors difference, unforced1 and unforced 2, </a:t>
            </a:r>
            <a:r>
              <a:rPr lang="en-US" baseline="0" dirty="0" err="1"/>
              <a:t>uediff+first</a:t>
            </a:r>
            <a:r>
              <a:rPr lang="en-US" baseline="0" dirty="0"/>
              <a:t> serve %1+first serve %2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80-20</a:t>
            </a:r>
            <a:r>
              <a:rPr lang="en-US" baseline="0" dirty="0"/>
              <a:t> training/test </a:t>
            </a:r>
          </a:p>
          <a:p>
            <a:r>
              <a:rPr lang="en-US" baseline="0" dirty="0"/>
              <a:t>We predict if player 1 wins in a match, who is the first person listed in the match</a:t>
            </a:r>
          </a:p>
          <a:p>
            <a:r>
              <a:rPr lang="en-US" baseline="0" dirty="0"/>
              <a:t>Difference variable by subtracting player2 stats from player1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3 are linear dependencies</a:t>
            </a:r>
            <a:r>
              <a:rPr lang="en-US" baseline="0" dirty="0"/>
              <a:t>, so removed, Wins/UE ratio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difference of first serve % increase by 1%, your chances of winning goes down by 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variable importance</a:t>
            </a:r>
            <a:r>
              <a:rPr lang="en-US" baseline="0" dirty="0"/>
              <a:t> that looks at the absolute value of the z statistic for the coefficient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211AE-76F4-431F-8233-D17E5790CA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:\WFAA Divisions\Marketing\Creative Team\Design\Cross-Year Documents\TEMPLATES\Powerpoint\2017_WFAA\Bars\WFAA-PPT-Bar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" y="-3810"/>
            <a:ext cx="9184639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7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09600" y="361950"/>
            <a:ext cx="7924800" cy="43434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on an icon to insert an object</a:t>
            </a:r>
          </a:p>
        </p:txBody>
      </p:sp>
    </p:spTree>
    <p:extLst>
      <p:ext uri="{BB962C8B-B14F-4D97-AF65-F5344CB8AC3E}">
        <p14:creationId xmlns:p14="http://schemas.microsoft.com/office/powerpoint/2010/main" val="157287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596728"/>
            <a:ext cx="4343400" cy="3886200"/>
          </a:xfrm>
        </p:spPr>
        <p:txBody>
          <a:bodyPr/>
          <a:lstStyle>
            <a:lvl1pPr>
              <a:defRPr sz="2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602906"/>
            <a:ext cx="3276600" cy="19202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1"/>
          </p:nvPr>
        </p:nvSpPr>
        <p:spPr>
          <a:xfrm>
            <a:off x="609600" y="2745568"/>
            <a:ext cx="3276600" cy="17456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35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276350"/>
            <a:ext cx="7924800" cy="3505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on an icon to insert an object</a:t>
            </a:r>
          </a:p>
        </p:txBody>
      </p:sp>
    </p:spTree>
    <p:extLst>
      <p:ext uri="{BB962C8B-B14F-4D97-AF65-F5344CB8AC3E}">
        <p14:creationId xmlns:p14="http://schemas.microsoft.com/office/powerpoint/2010/main" val="36255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231231"/>
            <a:ext cx="7772400" cy="1102519"/>
          </a:xfrm>
        </p:spPr>
        <p:txBody>
          <a:bodyPr anchor="t" anchorCtr="0"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270345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s1\faali\WFAA Divisions\Marketing\Creative Team\Design\Cross-Year Documents\TEMPLATES\Powerpoint\2017_WFAA\Bars\PNG\WFAA-PPT-Widescreen_r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4" y="0"/>
            <a:ext cx="9168380" cy="51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66950"/>
            <a:ext cx="7772400" cy="1021556"/>
          </a:xfrm>
        </p:spPr>
        <p:txBody>
          <a:bodyPr anchor="t">
            <a:normAutofit/>
          </a:bodyPr>
          <a:lstStyle>
            <a:lvl1pPr algn="l">
              <a:defRPr sz="35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z="3500" b="1" i="0" dirty="0">
                <a:solidFill>
                  <a:schemeClr val="bg1"/>
                </a:solidFill>
                <a:latin typeface="+mj-lt"/>
              </a:rPr>
              <a:t>Title Slide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784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0" y="1200151"/>
            <a:ext cx="792784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endParaRPr lang="en-US" sz="22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1335"/>
            <a:ext cx="8229600" cy="47982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31156"/>
            <a:ext cx="8229600" cy="29634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0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784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3840480" cy="33832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920" y="1200150"/>
            <a:ext cx="3840480" cy="338328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35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7" y="1151335"/>
            <a:ext cx="384048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631156"/>
            <a:ext cx="3840480" cy="296346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3920" y="1151335"/>
            <a:ext cx="384048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3920" y="1631156"/>
            <a:ext cx="3840480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51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9600" y="666750"/>
            <a:ext cx="3200400" cy="2651760"/>
          </a:xfrm>
        </p:spPr>
        <p:txBody>
          <a:bodyPr/>
          <a:lstStyle>
            <a:lvl1pPr marL="0" indent="0">
              <a:buNone/>
              <a:defRPr sz="2800" b="1">
                <a:solidFill>
                  <a:srgbClr val="B6000D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33334" y="636270"/>
            <a:ext cx="4343400" cy="3383280"/>
          </a:xfrm>
        </p:spPr>
        <p:txBody>
          <a:bodyPr/>
          <a:lstStyle>
            <a:lvl1pPr>
              <a:defRPr sz="2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FAA-PPT-Widescreen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4" y="0"/>
            <a:ext cx="9168384" cy="5157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78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784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2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9" r:id="rId2"/>
    <p:sldLayoutId id="2147483711" r:id="rId3"/>
    <p:sldLayoutId id="2147483722" r:id="rId4"/>
    <p:sldLayoutId id="2147483710" r:id="rId5"/>
    <p:sldLayoutId id="2147483712" r:id="rId6"/>
    <p:sldLayoutId id="2147483713" r:id="rId7"/>
    <p:sldLayoutId id="2147483714" r:id="rId8"/>
    <p:sldLayoutId id="2147483715" r:id="rId9"/>
    <p:sldLayoutId id="2147483720" r:id="rId10"/>
    <p:sldLayoutId id="2147483716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B6000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000D"/>
        </a:buClr>
        <a:buFont typeface="Arial" panose="020B0604020202020204" pitchFamily="34" charset="0"/>
        <a:buChar char="•"/>
        <a:defRPr sz="26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95959"/>
        </a:buClr>
        <a:buFont typeface="Arial" panose="020B0604020202020204" pitchFamily="34" charset="0"/>
        <a:buChar char="–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rgbClr val="595959"/>
        </a:buClr>
        <a:buFont typeface="Wingdings" panose="05000000000000000000" pitchFamily="2" charset="2"/>
        <a:buChar char="§"/>
        <a:defRPr sz="22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95959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Tennis: A Journey Through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1979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Interesting….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4" y="2038350"/>
            <a:ext cx="5760440" cy="22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Aggression is very important</a:t>
            </a:r>
          </a:p>
          <a:p>
            <a:r>
              <a:rPr lang="en-US" dirty="0"/>
              <a:t>Serve is important</a:t>
            </a:r>
          </a:p>
          <a:p>
            <a:r>
              <a:rPr lang="en-US" dirty="0"/>
              <a:t>Comparing how you do to opponents is important</a:t>
            </a:r>
          </a:p>
          <a:p>
            <a:r>
              <a:rPr lang="en-US" dirty="0"/>
              <a:t>Some questions about first/second serves vs. unreturnable serves</a:t>
            </a:r>
          </a:p>
          <a:p>
            <a:pPr lvl="1"/>
            <a:r>
              <a:rPr lang="en-US" dirty="0"/>
              <a:t>Big numbers?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064" y="205980"/>
            <a:ext cx="5419336" cy="48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6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Stepwise regression is a bit outdated</a:t>
            </a:r>
          </a:p>
          <a:p>
            <a:pPr lvl="1"/>
            <a:r>
              <a:rPr lang="en-US" dirty="0"/>
              <a:t>Can’t look at all possible subsets</a:t>
            </a:r>
          </a:p>
          <a:p>
            <a:pPr lvl="1"/>
            <a:r>
              <a:rPr lang="en-US" dirty="0"/>
              <a:t>May look into Sequential Floating Forward Method</a:t>
            </a:r>
          </a:p>
          <a:p>
            <a:pPr lvl="2"/>
            <a:r>
              <a:rPr lang="en-US" dirty="0"/>
              <a:t>Allows to go backward as long as objective function increases</a:t>
            </a:r>
          </a:p>
          <a:p>
            <a:r>
              <a:rPr lang="en-US" dirty="0"/>
              <a:t>Data not a conclusive list of matches</a:t>
            </a:r>
          </a:p>
          <a:p>
            <a:r>
              <a:rPr lang="en-US" dirty="0"/>
              <a:t>In depth analysis on serve statistics</a:t>
            </a:r>
          </a:p>
          <a:p>
            <a:r>
              <a:rPr lang="en-US" dirty="0"/>
              <a:t>Look at WTA data </a:t>
            </a:r>
          </a:p>
        </p:txBody>
      </p:sp>
    </p:spTree>
    <p:extLst>
      <p:ext uri="{BB962C8B-B14F-4D97-AF65-F5344CB8AC3E}">
        <p14:creationId xmlns:p14="http://schemas.microsoft.com/office/powerpoint/2010/main" val="33948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28950"/>
            <a:ext cx="1752600" cy="19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24" y="1063229"/>
            <a:ext cx="7467599" cy="3505199"/>
          </a:xfrm>
        </p:spPr>
        <p:txBody>
          <a:bodyPr>
            <a:normAutofit/>
          </a:bodyPr>
          <a:lstStyle/>
          <a:p>
            <a:r>
              <a:rPr lang="en-US" dirty="0"/>
              <a:t>Interested in what tennis match statistics are important in winning </a:t>
            </a:r>
          </a:p>
          <a:p>
            <a:r>
              <a:rPr lang="en-US" dirty="0"/>
              <a:t>Based on how you do compare to opponents? </a:t>
            </a:r>
          </a:p>
          <a:p>
            <a:r>
              <a:rPr lang="en-US" dirty="0"/>
              <a:t>What are the most important statistics?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from tennisabstract.com</a:t>
            </a:r>
          </a:p>
          <a:p>
            <a:r>
              <a:rPr lang="en-US"/>
              <a:t>Data Cleaning</a:t>
            </a:r>
            <a:r>
              <a:rPr lang="en-US" dirty="0"/>
              <a:t>: down from ~2500 matches to ~1280 from ATP from 2015-2019</a:t>
            </a:r>
          </a:p>
          <a:p>
            <a:r>
              <a:rPr lang="en-US" dirty="0"/>
              <a:t>Used 2 versions of data sets to pick different sets of variables by stepwise regression/BIC</a:t>
            </a:r>
          </a:p>
          <a:p>
            <a:r>
              <a:rPr lang="en-US" dirty="0"/>
              <a:t>Fit variables using 4 methods: Logistic Regression, LDA, QDA,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2031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14282"/>
            <a:ext cx="7927975" cy="25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CV to evaluate model performances</a:t>
            </a:r>
          </a:p>
          <a:p>
            <a:r>
              <a:rPr lang="en-US" dirty="0"/>
              <a:t>Predict if “player 1” won </a:t>
            </a:r>
          </a:p>
          <a:p>
            <a:r>
              <a:rPr lang="en-US" dirty="0"/>
              <a:t>Difference variables based on “Player1-Player2”</a:t>
            </a:r>
          </a:p>
          <a:p>
            <a:pPr lvl="1"/>
            <a:r>
              <a:rPr lang="en-US" dirty="0"/>
              <a:t>“winner~df1+df2” vs “</a:t>
            </a:r>
            <a:r>
              <a:rPr lang="en-US" dirty="0" err="1"/>
              <a:t>winner~dfDiff</a:t>
            </a:r>
            <a:r>
              <a:rPr lang="en-US" dirty="0"/>
              <a:t>”</a:t>
            </a:r>
          </a:p>
          <a:p>
            <a:r>
              <a:rPr lang="en-US" dirty="0"/>
              <a:t>In total 8 models were observed</a:t>
            </a:r>
          </a:p>
        </p:txBody>
      </p:sp>
    </p:spTree>
    <p:extLst>
      <p:ext uri="{BB962C8B-B14F-4D97-AF65-F5344CB8AC3E}">
        <p14:creationId xmlns:p14="http://schemas.microsoft.com/office/powerpoint/2010/main" val="152776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Tennis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38862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First Serve %</a:t>
            </a:r>
          </a:p>
          <a:p>
            <a:r>
              <a:rPr lang="en-US" sz="2000" dirty="0"/>
              <a:t>First Serve % Won</a:t>
            </a:r>
          </a:p>
          <a:p>
            <a:r>
              <a:rPr lang="en-US" sz="2000" dirty="0"/>
              <a:t>Second Serve % Won</a:t>
            </a:r>
          </a:p>
          <a:p>
            <a:r>
              <a:rPr lang="en-US" sz="2000" dirty="0"/>
              <a:t>Aces</a:t>
            </a:r>
          </a:p>
          <a:p>
            <a:r>
              <a:rPr lang="en-US" sz="2000" dirty="0"/>
              <a:t>Double Faults</a:t>
            </a:r>
          </a:p>
          <a:p>
            <a:r>
              <a:rPr lang="en-US" sz="2000" dirty="0"/>
              <a:t>Winners</a:t>
            </a:r>
          </a:p>
          <a:p>
            <a:r>
              <a:rPr lang="en-US" sz="2000" dirty="0"/>
              <a:t>Unforced Errors</a:t>
            </a:r>
          </a:p>
          <a:p>
            <a:pPr marL="285750" indent="-285750"/>
            <a:r>
              <a:rPr lang="en-US" sz="2000" dirty="0"/>
              <a:t>Wins/UE Ratio</a:t>
            </a:r>
          </a:p>
          <a:p>
            <a:pPr marL="285750" indent="-285750"/>
            <a:r>
              <a:rPr lang="en-US" sz="2000" dirty="0"/>
              <a:t>Forced Points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1200150"/>
            <a:ext cx="381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Unreturnable Serves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Net Points % Won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Break Points % Won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Break Points Faced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Break Points Saved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First Serve Return % won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Second Serve Return % Won</a:t>
            </a:r>
          </a:p>
          <a:p>
            <a:pPr marL="342900" lvl="0" indent="-342900">
              <a:spcBef>
                <a:spcPct val="20000"/>
              </a:spcBef>
              <a:buClr>
                <a:srgbClr val="B6000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Points Won</a:t>
            </a:r>
          </a:p>
        </p:txBody>
      </p:sp>
    </p:spTree>
    <p:extLst>
      <p:ext uri="{BB962C8B-B14F-4D97-AF65-F5344CB8AC3E}">
        <p14:creationId xmlns:p14="http://schemas.microsoft.com/office/powerpoint/2010/main" val="12919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72499"/>
              </p:ext>
            </p:extLst>
          </p:nvPr>
        </p:nvGraphicFramePr>
        <p:xfrm>
          <a:off x="609600" y="1200150"/>
          <a:ext cx="792797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36921725"/>
                    </a:ext>
                  </a:extLst>
                </a:gridCol>
                <a:gridCol w="737658">
                  <a:extLst>
                    <a:ext uri="{9D8B030D-6E8A-4147-A177-3AD203B41FA5}">
                      <a16:colId xmlns:a16="http://schemas.microsoft.com/office/drawing/2014/main" val="279707609"/>
                    </a:ext>
                  </a:extLst>
                </a:gridCol>
                <a:gridCol w="1321329">
                  <a:extLst>
                    <a:ext uri="{9D8B030D-6E8A-4147-A177-3AD203B41FA5}">
                      <a16:colId xmlns:a16="http://schemas.microsoft.com/office/drawing/2014/main" val="2437241861"/>
                    </a:ext>
                  </a:extLst>
                </a:gridCol>
                <a:gridCol w="1321329">
                  <a:extLst>
                    <a:ext uri="{9D8B030D-6E8A-4147-A177-3AD203B41FA5}">
                      <a16:colId xmlns:a16="http://schemas.microsoft.com/office/drawing/2014/main" val="3877465897"/>
                    </a:ext>
                  </a:extLst>
                </a:gridCol>
                <a:gridCol w="1321329">
                  <a:extLst>
                    <a:ext uri="{9D8B030D-6E8A-4147-A177-3AD203B41FA5}">
                      <a16:colId xmlns:a16="http://schemas.microsoft.com/office/drawing/2014/main" val="2952155692"/>
                    </a:ext>
                  </a:extLst>
                </a:gridCol>
                <a:gridCol w="1321329">
                  <a:extLst>
                    <a:ext uri="{9D8B030D-6E8A-4147-A177-3AD203B41FA5}">
                      <a16:colId xmlns:a16="http://schemas.microsoft.com/office/drawing/2014/main" val="74387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</a:t>
                      </a:r>
                      <a:r>
                        <a:rPr lang="en-US" dirty="0" err="1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0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6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2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424" y="1063229"/>
            <a:ext cx="4648200" cy="38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1" y="962848"/>
            <a:ext cx="4365638" cy="38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943"/>
      </p:ext>
    </p:extLst>
  </p:cSld>
  <p:clrMapOvr>
    <a:masterClrMapping/>
  </p:clrMapOvr>
</p:sld>
</file>

<file path=ppt/theme/theme1.xml><?xml version="1.0" encoding="utf-8"?>
<a:theme xmlns:a="http://schemas.openxmlformats.org/drawingml/2006/main" name="WFAA Bar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WFAA Bars</Template>
  <TotalTime>341</TotalTime>
  <Words>508</Words>
  <Application>Microsoft Office PowerPoint</Application>
  <PresentationFormat>On-screen Show (16:9)</PresentationFormat>
  <Paragraphs>90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WFAA Bars</vt:lpstr>
      <vt:lpstr>Tennis: A Journey Through Data Science</vt:lpstr>
      <vt:lpstr>Introduction </vt:lpstr>
      <vt:lpstr>Method </vt:lpstr>
      <vt:lpstr>Method cont.</vt:lpstr>
      <vt:lpstr>Method cont.</vt:lpstr>
      <vt:lpstr>List of Tennis Statistics </vt:lpstr>
      <vt:lpstr>Results</vt:lpstr>
      <vt:lpstr>Results cont.</vt:lpstr>
      <vt:lpstr>Results cont. </vt:lpstr>
      <vt:lpstr>Results cont. </vt:lpstr>
      <vt:lpstr>Discussion </vt:lpstr>
      <vt:lpstr>PowerPoint Presentation</vt:lpstr>
      <vt:lpstr>Consideration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Zhou</dc:creator>
  <cp:lastModifiedBy>George Zhou</cp:lastModifiedBy>
  <cp:revision>21</cp:revision>
  <dcterms:created xsi:type="dcterms:W3CDTF">2020-08-18T17:30:00Z</dcterms:created>
  <dcterms:modified xsi:type="dcterms:W3CDTF">2021-11-22T17:02:19Z</dcterms:modified>
</cp:coreProperties>
</file>