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0" r:id="rId8"/>
    <p:sldId id="261" r:id="rId9"/>
    <p:sldId id="262" r:id="rId10"/>
    <p:sldId id="263" r:id="rId11"/>
    <p:sldId id="268" r:id="rId12"/>
    <p:sldId id="264" r:id="rId13"/>
    <p:sldId id="265" r:id="rId14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A2ABA-228B-4F8E-94C6-7FE3F6C80C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82119E-5C2F-4611-8A6A-027A67A41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7EEA0-2843-4F13-B75F-C93C623AB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C647-92BF-41A9-BD63-9564C787BD9D}" type="datetimeFigureOut">
              <a:rPr lang="en-IL" smtClean="0"/>
              <a:t>05/04/2021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8CC6A-357B-4BBB-B919-E9AD95302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E3811-0620-4438-80A6-8C22AE9E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238F-BD37-42B2-9E8B-E28DCE68693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52864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24916-D811-4704-9971-45ED72906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F80EB3-092D-4E40-8EEA-3F46A26BB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60D7D-D0FD-42C0-95AC-B245C9B3B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C647-92BF-41A9-BD63-9564C787BD9D}" type="datetimeFigureOut">
              <a:rPr lang="en-IL" smtClean="0"/>
              <a:t>05/04/2021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B4D59-484E-40EC-84EB-5BF3F1A23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90FE9-4DBB-4F37-B5E9-1968E9F0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238F-BD37-42B2-9E8B-E28DCE68693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41357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B436C2-2FA2-45BB-B929-EB1A804CAB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F43A1B-7886-4E42-AF92-E1BCBAA44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851B9-744A-40D7-9FB4-80113B2B7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C647-92BF-41A9-BD63-9564C787BD9D}" type="datetimeFigureOut">
              <a:rPr lang="en-IL" smtClean="0"/>
              <a:t>05/04/2021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3E573-B411-4BF8-B1D6-6C343322C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30679-E303-480B-B866-86CCB06B4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238F-BD37-42B2-9E8B-E28DCE68693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23051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DB744-7F70-4A4F-BDDD-1AD233A93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D08FE-FD95-415C-9105-6B82B2F9C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42316-AA82-4C41-87FC-A1E79D764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C647-92BF-41A9-BD63-9564C787BD9D}" type="datetimeFigureOut">
              <a:rPr lang="en-IL" smtClean="0"/>
              <a:t>05/04/2021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1E843-3EF9-47CE-9897-1A995171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50479-E3F2-4AE3-A88A-9DE2C91C0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238F-BD37-42B2-9E8B-E28DCE68693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30848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9378B-1084-4EA1-A60B-CB938FCBE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6ABBA-DF15-414C-9960-91E5CAE99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0465D-CA3B-4896-A41F-6ECE2C084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C647-92BF-41A9-BD63-9564C787BD9D}" type="datetimeFigureOut">
              <a:rPr lang="en-IL" smtClean="0"/>
              <a:t>05/04/2021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61AE7-3ACF-437D-BE0D-7D4ABB5B8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6B8D3-6C4A-4CC1-B6C2-737E0EEB0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238F-BD37-42B2-9E8B-E28DCE68693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6395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BD30D-CDA9-4867-9381-444012415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5D09A-1FE7-430B-B951-C8BECAC460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895F2-D8C8-4826-B55A-C2A4A4B15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00368-B49F-4CC1-B71D-AE951DDD2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C647-92BF-41A9-BD63-9564C787BD9D}" type="datetimeFigureOut">
              <a:rPr lang="en-IL" smtClean="0"/>
              <a:t>05/04/2021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8E673-D556-45E6-8810-298DAD18B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D29D63-BE28-4AEE-A16F-A23C4DEBB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238F-BD37-42B2-9E8B-E28DCE68693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97605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B4283-F2B7-4AD6-842F-5B2E903B0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9CD8F-7D4D-49C7-97F5-349277952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AAF1C-ED1D-4BDE-AF08-61AF0B845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E3A23F-007B-4E27-B13F-D5D4DB8F72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0008DE-7E84-44EB-A429-572344BCD1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D73879-15D1-4B0C-86BC-3E0E22DAF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C647-92BF-41A9-BD63-9564C787BD9D}" type="datetimeFigureOut">
              <a:rPr lang="en-IL" smtClean="0"/>
              <a:t>05/04/2021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7FACAE-46E8-4DD5-911D-41A5EAE19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8B715C-30F2-4BD7-9A3F-11D7FA33E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238F-BD37-42B2-9E8B-E28DCE68693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73922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9088-856B-4B63-A5E8-024769A1E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5EC899-922C-43E1-AA30-71A04615A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C647-92BF-41A9-BD63-9564C787BD9D}" type="datetimeFigureOut">
              <a:rPr lang="en-IL" smtClean="0"/>
              <a:t>05/04/2021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076102-6AFD-442A-A54F-2EC53E1D2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E2CA58-00CF-42BB-902E-9C704CB7B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238F-BD37-42B2-9E8B-E28DCE68693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73789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556F1F-6079-4604-B0C5-99FD466FC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C647-92BF-41A9-BD63-9564C787BD9D}" type="datetimeFigureOut">
              <a:rPr lang="en-IL" smtClean="0"/>
              <a:t>05/04/2021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556F81-4958-4F57-B046-3836995CC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0A67CA-5924-4576-BB62-9C5375FD7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238F-BD37-42B2-9E8B-E28DCE68693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47759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2BBE9-918B-47C1-979E-B301E76A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A1E07-3A78-4FF5-9442-1AB437808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E5B6-0D20-42A3-A32C-7099821C4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7D1EBE-60C0-4440-96B9-BE54DD9E2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C647-92BF-41A9-BD63-9564C787BD9D}" type="datetimeFigureOut">
              <a:rPr lang="en-IL" smtClean="0"/>
              <a:t>05/04/2021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AB19A-0D31-4413-A007-4C787E476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CD0E4-DA78-4638-BA99-85C4B1172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238F-BD37-42B2-9E8B-E28DCE68693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08059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4679E-9FC4-4F7E-848D-57838435B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26008D-036B-4CA9-B033-BA56E88EAB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EE64ED-DA05-4137-9246-B14E93280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3FC7F-C9B8-4ACF-A334-2C45863AB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C647-92BF-41A9-BD63-9564C787BD9D}" type="datetimeFigureOut">
              <a:rPr lang="en-IL" smtClean="0"/>
              <a:t>05/04/2021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15FFE-4178-487F-B951-2E35188C9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7B7CD-9D35-4198-8BF6-DE46CC243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238F-BD37-42B2-9E8B-E28DCE68693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44648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E934A8-3FA2-44A6-B249-B6C0A797A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11DCD-F8DA-4395-B53C-54D37C68C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5EDED-F29E-46F3-8DE4-0796206552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FC647-92BF-41A9-BD63-9564C787BD9D}" type="datetimeFigureOut">
              <a:rPr lang="en-IL" smtClean="0"/>
              <a:t>05/04/2021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5981F-5166-4790-AECD-93D93EB8D4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BAFAC-15CD-4B38-AADC-AFCEF525E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1238F-BD37-42B2-9E8B-E28DCE68693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3716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3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795642-00A1-49D8-923F-5ABE62ADD1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073" y="489439"/>
            <a:ext cx="11139854" cy="930447"/>
          </a:xfrm>
        </p:spPr>
        <p:txBody>
          <a:bodyPr>
            <a:normAutofit/>
          </a:bodyPr>
          <a:lstStyle/>
          <a:p>
            <a:r>
              <a:rPr lang="en-US" sz="5000">
                <a:solidFill>
                  <a:schemeClr val="bg1"/>
                </a:solidFill>
              </a:rPr>
              <a:t>Temporal Discounting in Anxiety Disorder</a:t>
            </a:r>
            <a:endParaRPr lang="en-IL" sz="5000">
              <a:solidFill>
                <a:schemeClr val="bg1"/>
              </a:solidFill>
            </a:endParaRPr>
          </a:p>
        </p:txBody>
      </p:sp>
      <p:cxnSp>
        <p:nvCxnSpPr>
          <p:cNvPr id="20" name="Straight Connector 15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79326EF6-CECE-43DD-8D6C-8D30BA6A2D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2500642"/>
            <a:ext cx="11496821" cy="385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545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FDB74-2A80-47FE-9E0E-0F271A596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432768-BCFA-4919-8834-AC85A30265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2 of the 3 subjects had abnormal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parameter in the fitted discounting function regarding age group</a:t>
                </a:r>
                <a:endParaRPr lang="en-I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432768-BCFA-4919-8834-AC85A30265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8788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4A00C4-1107-4E89-AD0C-2581E45B2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79" y="363559"/>
            <a:ext cx="3972324" cy="2634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81A940-3855-4421-B4E9-A7192F76A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153" y="363559"/>
            <a:ext cx="4500997" cy="27915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03AA9A-EC01-4C5D-9288-2F17FB2977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0477" y="441862"/>
            <a:ext cx="4281523" cy="26349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59123B-7C3C-4074-BABE-B9DB8D6213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150" y="3702859"/>
            <a:ext cx="10744232" cy="248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794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F38FF-5CE6-4472-8772-7FC574DB7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6A7ACC-8A5E-42EC-845E-86C0C54673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2 of the 3 subjects had abnormal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parameter in the fitted discounting function regarding age group</a:t>
                </a:r>
                <a:endParaRPr lang="en-IL" dirty="0"/>
              </a:p>
              <a:p>
                <a:r>
                  <a:rPr lang="en-US" dirty="0"/>
                  <a:t>Abnormal time scaling regarding age:</a:t>
                </a:r>
              </a:p>
              <a:p>
                <a:pPr lvl="1"/>
                <a:r>
                  <a:rPr lang="en-US" dirty="0"/>
                  <a:t>Subject GAD2 – Negative acceleration of the function was very low. No difference in subjective value between 3 years and 9 years. Value was more fitted to children.</a:t>
                </a:r>
              </a:p>
              <a:p>
                <a:pPr lvl="1"/>
                <a:r>
                  <a:rPr lang="en-US" dirty="0"/>
                  <a:t>Subject SAD1 – Negative acceleration of the function very high. Differences between values that are very much in the future.</a:t>
                </a:r>
                <a:endParaRPr lang="en-I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6A7ACC-8A5E-42EC-845E-86C0C54673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9855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B5DD0-5CAE-48A7-A3A0-5EA537A04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Possible problems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1A882-18F2-4242-92E9-0501B8BBF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1000$ might be too small of an amount for such long future delays.</a:t>
            </a:r>
          </a:p>
          <a:p>
            <a:r>
              <a:rPr lang="en-US" dirty="0"/>
              <a:t>GAD subjects are not clinically diagnosed.</a:t>
            </a:r>
          </a:p>
          <a:p>
            <a:r>
              <a:rPr lang="en-US" dirty="0"/>
              <a:t>Not enough subjects.</a:t>
            </a:r>
          </a:p>
          <a:p>
            <a:r>
              <a:rPr lang="en-US" dirty="0"/>
              <a:t>Delays are very far apart for long delays.</a:t>
            </a:r>
          </a:p>
          <a:p>
            <a:r>
              <a:rPr lang="en-US" dirty="0"/>
              <a:t>Only 2 trials for each delay. Need more data.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722922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B7AD84-E295-4849-9457-D54593CC9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Temporal Discounting</a:t>
            </a:r>
            <a:endParaRPr lang="en-IL" sz="3600">
              <a:solidFill>
                <a:schemeClr val="bg1"/>
              </a:solidFill>
            </a:endParaRP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5EB82-FCC7-458D-8599-19AB3766F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The tendency of people to discount rewards as they approach a temporal horizon in the future or the past.</a:t>
            </a:r>
          </a:p>
          <a:p>
            <a:r>
              <a:rPr lang="en-US" sz="2000">
                <a:solidFill>
                  <a:schemeClr val="bg1"/>
                </a:solidFill>
              </a:rPr>
              <a:t>Measured by reaching middle ground between delayed and current reward. Reward is usually money.</a:t>
            </a:r>
          </a:p>
          <a:p>
            <a:r>
              <a:rPr lang="en-US" sz="2000">
                <a:solidFill>
                  <a:schemeClr val="bg1"/>
                </a:solidFill>
              </a:rPr>
              <a:t>Discounting function – The subjective value of a reward as function of delay of the reward</a:t>
            </a:r>
          </a:p>
          <a:p>
            <a:pPr marL="0" indent="0">
              <a:buNone/>
            </a:pPr>
            <a:endParaRPr lang="en-US" sz="2000">
              <a:solidFill>
                <a:schemeClr val="bg1"/>
              </a:solidFill>
            </a:endParaRPr>
          </a:p>
          <a:p>
            <a:endParaRPr lang="en-IL" sz="200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F05305-6519-4893-849C-3E4F15F6AB6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10716" y="1265085"/>
            <a:ext cx="6596652" cy="417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927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492A-81A3-43CE-B76C-6145DE624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Temporal Discounting Across Life Span</a:t>
            </a:r>
            <a:br>
              <a:rPr lang="en-US" dirty="0"/>
            </a:br>
            <a:r>
              <a:rPr lang="en-US" sz="2800" dirty="0"/>
              <a:t>Green et al. 1999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14ACA4-7500-4553-99D9-E640D879D2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51753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Checked temporal discounting in several ages: Children, Young Adults, Older Adults.</a:t>
                </a:r>
              </a:p>
              <a:p>
                <a:r>
                  <a:rPr lang="en-US" dirty="0"/>
                  <a:t>Tried to find what type of function explains the data best</a:t>
                </a:r>
              </a:p>
              <a:p>
                <a:r>
                  <a:rPr lang="en-US" dirty="0"/>
                  <a:t>Found that a hyperbolic-like function fits the data best: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𝑘𝐷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– The subjective value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– The delayed amount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– The delay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– Parameters of the function</a:t>
                </a:r>
                <a:endParaRPr lang="en-I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14ACA4-7500-4553-99D9-E640D879D2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51753"/>
                <a:ext cx="10515600" cy="4351338"/>
              </a:xfrm>
              <a:blipFill>
                <a:blip r:embed="rId2"/>
                <a:stretch>
                  <a:fillRect l="-1043" t="-2241" r="-156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8096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5023A33-56DF-491A-AC86-C91A560AE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6544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B99BA8-B04F-4B0B-93E6-BF208A697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99377"/>
            <a:ext cx="10506456" cy="11978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>
                <a:solidFill>
                  <a:schemeClr val="bg1"/>
                </a:solidFill>
              </a:rPr>
              <a:t>Temporal Discounting Across Life Span</a:t>
            </a:r>
            <a:br>
              <a:rPr lang="en-US" sz="3800">
                <a:solidFill>
                  <a:schemeClr val="bg1"/>
                </a:solidFill>
              </a:rPr>
            </a:br>
            <a:r>
              <a:rPr lang="en-US" sz="3800">
                <a:solidFill>
                  <a:schemeClr val="bg1"/>
                </a:solidFill>
              </a:rPr>
              <a:t>Green et al. 1999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AD08FB-1C95-4A30-A1F8-739AA3CD4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58" y="3068533"/>
            <a:ext cx="3630641" cy="30860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5654EC-F951-42F9-B37A-6F2848DB6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1223" y="2975212"/>
            <a:ext cx="3586506" cy="32726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681737-B765-4E1E-A56D-BF2E92647F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00" y="3000669"/>
            <a:ext cx="3630168" cy="322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152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CDF6DAD-6680-48EA-B64B-A5F5A4E46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94" y="364885"/>
            <a:ext cx="6025896" cy="57929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B5A293-20E6-4757-87B7-385DC8B06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976" y="700186"/>
            <a:ext cx="5374494" cy="1188720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Temporal Discounting Across Life Span</a:t>
            </a:r>
            <a:br>
              <a:rPr lang="en-US" sz="2400">
                <a:solidFill>
                  <a:schemeClr val="bg1"/>
                </a:solidFill>
              </a:rPr>
            </a:br>
            <a:r>
              <a:rPr lang="en-US" sz="2400">
                <a:solidFill>
                  <a:schemeClr val="bg1"/>
                </a:solidFill>
              </a:rPr>
              <a:t>Green et al. 1999</a:t>
            </a:r>
            <a:endParaRPr lang="en-IL" sz="240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BB0F92-3F94-4545-A81A-D4F55EB806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50976" y="2066544"/>
                <a:ext cx="5374494" cy="3788346"/>
              </a:xfrm>
            </p:spPr>
            <p:txBody>
              <a:bodyPr>
                <a:normAutofit/>
              </a:bodyPr>
              <a:lstStyle/>
              <a:p>
                <a:r>
                  <a:rPr lang="en-US" sz="2200">
                    <a:solidFill>
                      <a:schemeClr val="bg1"/>
                    </a:solidFill>
                  </a:rPr>
                  <a:t>The parameters of the function: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200">
                    <a:solidFill>
                      <a:schemeClr val="bg1"/>
                    </a:solidFill>
                  </a:rPr>
                  <a:t> – Steepness of the hyperbole, The rate of the drop in the subjective value</a:t>
                </a:r>
              </a:p>
              <a:p>
                <a:pPr lvl="1"/>
                <a:endParaRPr lang="en-US" sz="2200">
                  <a:solidFill>
                    <a:schemeClr val="bg1"/>
                  </a:solidFill>
                </a:endParaRPr>
              </a:p>
              <a:p>
                <a:pPr lvl="1"/>
                <a:endParaRPr lang="en-US" sz="2200">
                  <a:solidFill>
                    <a:schemeClr val="bg1"/>
                  </a:solidFill>
                </a:endParaRPr>
              </a:p>
              <a:p>
                <a:pPr lvl="1"/>
                <a:endParaRPr lang="en-US" sz="2200">
                  <a:solidFill>
                    <a:schemeClr val="bg1"/>
                  </a:solidFill>
                </a:endParaRPr>
              </a:p>
              <a:p>
                <a:pPr lvl="1"/>
                <a:endParaRPr lang="en-US" sz="2200">
                  <a:solidFill>
                    <a:schemeClr val="bg1"/>
                  </a:solidFill>
                </a:endParaRPr>
              </a:p>
              <a:p>
                <a:pPr lvl="1"/>
                <a:endParaRPr lang="en-US" sz="2200">
                  <a:solidFill>
                    <a:schemeClr val="bg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2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200">
                    <a:solidFill>
                      <a:schemeClr val="bg1"/>
                    </a:solidFill>
                  </a:rPr>
                  <a:t> – The rate of the negative acceleration of the function</a:t>
                </a:r>
              </a:p>
              <a:p>
                <a:pPr marL="457200" lvl="1" indent="0">
                  <a:buNone/>
                </a:pPr>
                <a:endParaRPr lang="en-US" sz="2200">
                  <a:solidFill>
                    <a:schemeClr val="bg1"/>
                  </a:solidFill>
                </a:endParaRPr>
              </a:p>
              <a:p>
                <a:pPr marL="457200" lvl="1" indent="0">
                  <a:buNone/>
                </a:pPr>
                <a:endParaRPr lang="en-IL" sz="220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BB0F92-3F94-4545-A81A-D4F55EB806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50976" y="2066544"/>
                <a:ext cx="5374494" cy="3788346"/>
              </a:xfrm>
              <a:blipFill>
                <a:blip r:embed="rId2"/>
                <a:stretch>
                  <a:fillRect l="-1247" t="-209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B23F708-45F4-4DB2-A445-AD1EF4FEE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0766" y="798386"/>
            <a:ext cx="4663440" cy="19236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D286B5-2012-4B2D-A01E-FFFEC996F3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0766" y="3813178"/>
            <a:ext cx="4663440" cy="190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99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EBD08-F6BA-4310-A600-F9102E1C2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Temporal Discounting Across Life Span</a:t>
            </a:r>
            <a:br>
              <a:rPr lang="en-US"/>
            </a:br>
            <a:r>
              <a:rPr lang="en-US" sz="2800"/>
              <a:t>Green et al. 1999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8E0CB7-6638-4ABD-8938-E72F4EB4A0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Parameters of function varied with age: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– Decreased with age, Older adults can delay gratification better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– Increased with age, Change in the way time is scaled</a:t>
                </a:r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8E0CB7-6638-4ABD-8938-E72F4EB4A0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3019ECF-8FFA-4A32-A434-E11CBBFB1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425" y="3572748"/>
            <a:ext cx="9963150" cy="230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974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F6A28-B807-4F92-BD23-621460BD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Generalized and Social Anxiety Disorder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F2A29-1E72-46F3-96BD-770A6A279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Generalized Anxiety Disorder (GAD) - persistent and excessive worrying.</a:t>
            </a:r>
          </a:p>
          <a:p>
            <a:endParaRPr lang="en-US" dirty="0"/>
          </a:p>
          <a:p>
            <a:r>
              <a:rPr lang="en-US" dirty="0"/>
              <a:t>Social Anxiety Disorder (SAD) - A type of anxiety disorder that causes extreme fear in social settings.</a:t>
            </a:r>
          </a:p>
          <a:p>
            <a:endParaRPr lang="en-US" dirty="0"/>
          </a:p>
          <a:p>
            <a:r>
              <a:rPr lang="en-US" dirty="0"/>
              <a:t>In both cases, the worrying is about event that are going to happen.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637696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346C1-CBF9-48CA-8192-F2CCB469C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are we looking for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7BEC4-B48E-439E-A5F9-31CA00972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people with GAD and SAD worry more about the future, they might discount differently delayed rewards.</a:t>
            </a:r>
          </a:p>
          <a:p>
            <a:endParaRPr lang="en-US" dirty="0"/>
          </a:p>
          <a:p>
            <a:r>
              <a:rPr lang="en-US" dirty="0"/>
              <a:t>We expect to see abnormal discounting functions regarding the results in Green et al. 1999.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825730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47FDF-4AA1-4D4F-BE3F-4BF42ED38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Experimental Design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994E5-E845-4627-AD70-6E2E5AC1A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Subjects – 1 subject with SAD, 2 subjects that have not been diagnosed with GAD but score high on the GAD7 test.</a:t>
            </a:r>
          </a:p>
          <a:p>
            <a:r>
              <a:rPr lang="en-US" dirty="0"/>
              <a:t>Delayed amount of 1000$</a:t>
            </a:r>
          </a:p>
          <a:p>
            <a:r>
              <a:rPr lang="en-US" dirty="0"/>
              <a:t>8 different delay values</a:t>
            </a:r>
          </a:p>
          <a:p>
            <a:r>
              <a:rPr lang="en-US" dirty="0"/>
              <a:t>20 different current values.</a:t>
            </a:r>
          </a:p>
          <a:p>
            <a:r>
              <a:rPr lang="en-US" dirty="0"/>
              <a:t>Subjects need to choose between current reward and delayed reward.</a:t>
            </a:r>
          </a:p>
          <a:p>
            <a:pPr marL="0" indent="0">
              <a:buNone/>
            </a:pP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125AAE-3592-4F16-BAB3-3B8332304D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8556"/>
          <a:stretch/>
        </p:blipFill>
        <p:spPr>
          <a:xfrm>
            <a:off x="827206" y="5290712"/>
            <a:ext cx="10526594" cy="130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1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519</Words>
  <Application>Microsoft Office PowerPoint</Application>
  <PresentationFormat>Widescreen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Temporal Discounting in Anxiety Disorder</vt:lpstr>
      <vt:lpstr>Temporal Discounting</vt:lpstr>
      <vt:lpstr>Temporal Discounting Across Life Span Green et al. 1999</vt:lpstr>
      <vt:lpstr>Temporal Discounting Across Life Span Green et al. 1999</vt:lpstr>
      <vt:lpstr>Temporal Discounting Across Life Span Green et al. 1999</vt:lpstr>
      <vt:lpstr>Temporal Discounting Across Life Span Green et al. 1999</vt:lpstr>
      <vt:lpstr>Generalized and Social Anxiety Disorder</vt:lpstr>
      <vt:lpstr>What are we looking for</vt:lpstr>
      <vt:lpstr>Experimental Design</vt:lpstr>
      <vt:lpstr>Results</vt:lpstr>
      <vt:lpstr>PowerPoint Presentation</vt:lpstr>
      <vt:lpstr>Results</vt:lpstr>
      <vt:lpstr>Possible problems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Temporal Discounting in Anxiety Disorder</dc:title>
  <dc:creator>Gil Zivor</dc:creator>
  <cp:lastModifiedBy>Gil Zivor</cp:lastModifiedBy>
  <cp:revision>12</cp:revision>
  <dcterms:created xsi:type="dcterms:W3CDTF">2021-04-05T15:42:02Z</dcterms:created>
  <dcterms:modified xsi:type="dcterms:W3CDTF">2021-04-05T23:11:16Z</dcterms:modified>
</cp:coreProperties>
</file>