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5.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3A7CAE1E-9F09-4258-85AC-6307D8A62005}" type="datetime">
              <a:rPr b="0" lang="en-US" sz="1200" spc="-1" strike="noStrike">
                <a:solidFill>
                  <a:srgbClr val="8b8b8b"/>
                </a:solidFill>
                <a:latin typeface="Calibri"/>
              </a:rPr>
              <a:t>8/26/23</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728A519-A1E2-4A33-977B-E973B713A8D3}"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AC665431-E65D-471B-83DC-8A59D07056BA}" type="datetime">
              <a:rPr b="0" lang="en-US" sz="1200" spc="-1" strike="noStrike">
                <a:solidFill>
                  <a:srgbClr val="8b8b8b"/>
                </a:solidFill>
                <a:latin typeface="Calibri"/>
              </a:rPr>
              <a:t>8/26/23</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172ED33-F9D5-468D-B8C6-E87AB6D38D8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13200" y="970560"/>
            <a:ext cx="3238920" cy="136800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Calibri"/>
              </a:rPr>
              <a:t>Exp. 1. Field survey</a:t>
            </a:r>
            <a:r>
              <a:rPr b="0" lang="en-US" sz="1200" spc="-1" strike="noStrike">
                <a:solidFill>
                  <a:srgbClr val="000000"/>
                </a:solidFill>
                <a:latin typeface="Calibri"/>
              </a:rPr>
              <a:t> of microbes in roots/soil of seedlings that established in post-wildfire soils</a:t>
            </a:r>
            <a:endParaRPr b="0" lang="en-US" sz="1200" spc="-1" strike="noStrike">
              <a:latin typeface="Arial"/>
            </a:endParaRPr>
          </a:p>
          <a:p>
            <a:pPr>
              <a:lnSpc>
                <a:spcPct val="100000"/>
              </a:lnSpc>
            </a:pPr>
            <a:r>
              <a:rPr b="1" lang="en-US" sz="1200" spc="-1" strike="noStrike">
                <a:solidFill>
                  <a:srgbClr val="000000"/>
                </a:solidFill>
                <a:latin typeface="Calibri"/>
              </a:rPr>
              <a:t>Data: </a:t>
            </a:r>
            <a:r>
              <a:rPr b="0" lang="en-US" sz="1200" spc="-1" strike="noStrike">
                <a:solidFill>
                  <a:srgbClr val="000000"/>
                </a:solidFill>
                <a:latin typeface="Calibri"/>
              </a:rPr>
              <a:t>Microbial community characterization (ITS, 16S, metagenomics); plant performance; environmental variables (?)</a:t>
            </a:r>
            <a:endParaRPr b="0" lang="en-US" sz="1200" spc="-1" strike="noStrike">
              <a:latin typeface="Arial"/>
            </a:endParaRPr>
          </a:p>
          <a:p>
            <a:pPr>
              <a:lnSpc>
                <a:spcPct val="100000"/>
              </a:lnSpc>
            </a:pPr>
            <a:r>
              <a:rPr b="1" lang="en-US" sz="1200" spc="-1" strike="noStrike">
                <a:solidFill>
                  <a:srgbClr val="000000"/>
                </a:solidFill>
                <a:latin typeface="Calibri"/>
              </a:rPr>
              <a:t>Outcome: </a:t>
            </a:r>
            <a:r>
              <a:rPr b="0" lang="en-US" sz="1200" spc="-1" strike="noStrike">
                <a:solidFill>
                  <a:srgbClr val="000000"/>
                </a:solidFill>
                <a:latin typeface="Calibri"/>
              </a:rPr>
              <a:t>Identify characteristics of microbiome that improve seedling performance post-wildfire</a:t>
            </a:r>
            <a:endParaRPr b="0" lang="en-US" sz="1200" spc="-1" strike="noStrike">
              <a:latin typeface="Arial"/>
            </a:endParaRPr>
          </a:p>
        </p:txBody>
      </p:sp>
      <p:sp>
        <p:nvSpPr>
          <p:cNvPr id="83" name="CustomShape 2"/>
          <p:cNvSpPr/>
          <p:nvPr/>
        </p:nvSpPr>
        <p:spPr>
          <a:xfrm>
            <a:off x="4248720" y="970560"/>
            <a:ext cx="3938760" cy="118548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Calibri"/>
              </a:rPr>
              <a:t>Exp. 2. </a:t>
            </a:r>
            <a:r>
              <a:rPr b="0" lang="en-US" sz="1200" spc="-1" strike="noStrike">
                <a:solidFill>
                  <a:srgbClr val="000000"/>
                </a:solidFill>
                <a:latin typeface="Calibri"/>
              </a:rPr>
              <a:t>Common garden exp in </a:t>
            </a:r>
            <a:r>
              <a:rPr b="1" lang="en-US" sz="1200" spc="-1" strike="noStrike">
                <a:solidFill>
                  <a:srgbClr val="000000"/>
                </a:solidFill>
                <a:latin typeface="Calibri"/>
              </a:rPr>
              <a:t>outdoor nursery </a:t>
            </a:r>
            <a:r>
              <a:rPr b="0" lang="en-US" sz="1200" spc="-1" strike="noStrike">
                <a:solidFill>
                  <a:srgbClr val="000000"/>
                </a:solidFill>
                <a:latin typeface="Calibri"/>
              </a:rPr>
              <a:t>using inocula collected across a range of environmental conditions </a:t>
            </a:r>
            <a:endParaRPr b="0" lang="en-US" sz="1200" spc="-1" strike="noStrike">
              <a:latin typeface="Arial"/>
            </a:endParaRPr>
          </a:p>
          <a:p>
            <a:pPr>
              <a:lnSpc>
                <a:spcPct val="100000"/>
              </a:lnSpc>
            </a:pPr>
            <a:r>
              <a:rPr b="1" lang="en-US" sz="1200" spc="-1" strike="noStrike">
                <a:solidFill>
                  <a:srgbClr val="000000"/>
                </a:solidFill>
                <a:latin typeface="Calibri"/>
              </a:rPr>
              <a:t>Data: </a:t>
            </a:r>
            <a:r>
              <a:rPr b="0" lang="en-US" sz="1200" spc="-1" strike="noStrike">
                <a:solidFill>
                  <a:srgbClr val="000000"/>
                </a:solidFill>
                <a:latin typeface="Calibri"/>
              </a:rPr>
              <a:t>Microbial community characterization (ITS, 16S, metagenomics); plant performance</a:t>
            </a:r>
            <a:endParaRPr b="0" lang="en-US" sz="1200" spc="-1" strike="noStrike">
              <a:latin typeface="Arial"/>
            </a:endParaRPr>
          </a:p>
          <a:p>
            <a:pPr>
              <a:lnSpc>
                <a:spcPct val="100000"/>
              </a:lnSpc>
            </a:pPr>
            <a:r>
              <a:rPr b="1" lang="en-US" sz="1200" spc="-1" strike="noStrike">
                <a:solidFill>
                  <a:srgbClr val="000000"/>
                </a:solidFill>
                <a:latin typeface="Calibri"/>
              </a:rPr>
              <a:t>Outcome: </a:t>
            </a:r>
            <a:r>
              <a:rPr b="0" lang="en-US" sz="1200" spc="-1" strike="noStrike">
                <a:solidFill>
                  <a:srgbClr val="000000"/>
                </a:solidFill>
                <a:latin typeface="Calibri"/>
              </a:rPr>
              <a:t>Identify characteristics of microbiome associated with varying seedling performance </a:t>
            </a:r>
            <a:endParaRPr b="0" lang="en-US" sz="1200" spc="-1" strike="noStrike">
              <a:latin typeface="Arial"/>
            </a:endParaRPr>
          </a:p>
        </p:txBody>
      </p:sp>
      <p:sp>
        <p:nvSpPr>
          <p:cNvPr id="84" name="CustomShape 3"/>
          <p:cNvSpPr/>
          <p:nvPr/>
        </p:nvSpPr>
        <p:spPr>
          <a:xfrm>
            <a:off x="338760" y="455400"/>
            <a:ext cx="98067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0000"/>
                </a:solidFill>
                <a:latin typeface="Calibri"/>
              </a:rPr>
              <a:t>Aim 1. </a:t>
            </a:r>
            <a:r>
              <a:rPr b="1" lang="en-US" sz="1400" spc="-1" strike="noStrike" u="sng">
                <a:solidFill>
                  <a:srgbClr val="000000"/>
                </a:solidFill>
                <a:uFillTx/>
                <a:latin typeface="Times New Roman"/>
              </a:rPr>
              <a:t>Determine the ecological, phylogenetic, and network properties of root microbiomes that promote seedling performance</a:t>
            </a:r>
            <a:endParaRPr b="0" lang="en-US" sz="1400" spc="-1" strike="noStrike">
              <a:latin typeface="Arial"/>
            </a:endParaRPr>
          </a:p>
        </p:txBody>
      </p:sp>
      <p:sp>
        <p:nvSpPr>
          <p:cNvPr id="85" name="CustomShape 4"/>
          <p:cNvSpPr/>
          <p:nvPr/>
        </p:nvSpPr>
        <p:spPr>
          <a:xfrm>
            <a:off x="113040" y="2890440"/>
            <a:ext cx="110696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Times New Roman"/>
                <a:ea typeface="Times New Roman"/>
              </a:rPr>
              <a:t>Aim 2: </a:t>
            </a:r>
            <a:r>
              <a:rPr b="1" lang="en-US" sz="1400" spc="-1" strike="noStrike" u="sng">
                <a:solidFill>
                  <a:srgbClr val="000000"/>
                </a:solidFill>
                <a:uFillTx/>
                <a:latin typeface="Times New Roman"/>
                <a:ea typeface="Times New Roman"/>
              </a:rPr>
              <a:t>Determine how microbial transplants impact root microbiome community development and seedling performance </a:t>
            </a:r>
            <a:r>
              <a:rPr b="1" lang="en-US" sz="1400" spc="-1" strike="noStrike" u="sng">
                <a:solidFill>
                  <a:srgbClr val="000000"/>
                </a:solidFill>
                <a:uFillTx/>
                <a:latin typeface="Times New Roman"/>
                <a:ea typeface="Calibri"/>
              </a:rPr>
              <a:t>in post-wildfire soils </a:t>
            </a:r>
            <a:endParaRPr b="0" lang="en-US" sz="1400" spc="-1" strike="noStrike">
              <a:latin typeface="Arial"/>
            </a:endParaRPr>
          </a:p>
          <a:p>
            <a:pPr>
              <a:lnSpc>
                <a:spcPct val="100000"/>
              </a:lnSpc>
            </a:pPr>
            <a:endParaRPr b="0" lang="en-US" sz="1400" spc="-1" strike="noStrike">
              <a:latin typeface="Arial"/>
            </a:endParaRPr>
          </a:p>
        </p:txBody>
      </p:sp>
      <p:sp>
        <p:nvSpPr>
          <p:cNvPr id="86" name="CustomShape 5"/>
          <p:cNvSpPr/>
          <p:nvPr/>
        </p:nvSpPr>
        <p:spPr>
          <a:xfrm>
            <a:off x="216720" y="3629160"/>
            <a:ext cx="5382360" cy="228060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Calibri"/>
              </a:rPr>
              <a:t>Exp. 3 </a:t>
            </a:r>
            <a:r>
              <a:rPr b="0" lang="en-US" sz="1200" spc="-1" strike="noStrike">
                <a:solidFill>
                  <a:srgbClr val="000000"/>
                </a:solidFill>
                <a:latin typeface="Calibri"/>
              </a:rPr>
              <a:t>Large outdoor field exp in post-wildfire soil with reps of </a:t>
            </a:r>
            <a:r>
              <a:rPr b="0" lang="en-US" sz="1200" spc="-1" strike="noStrike" u="sng">
                <a:solidFill>
                  <a:srgbClr val="000000"/>
                </a:solidFill>
                <a:uFillTx/>
                <a:latin typeface="Calibri"/>
              </a:rPr>
              <a:t>all</a:t>
            </a:r>
            <a:r>
              <a:rPr b="0" lang="en-US" sz="1200" spc="-1" strike="noStrike">
                <a:solidFill>
                  <a:srgbClr val="000000"/>
                </a:solidFill>
                <a:latin typeface="Calibri"/>
              </a:rPr>
              <a:t> successful treatments from nursery (~10,000 seedlings, 100 inocula treatments + controls)</a:t>
            </a:r>
            <a:endParaRPr b="0" lang="en-US" sz="1200" spc="-1" strike="noStrike">
              <a:latin typeface="Arial"/>
            </a:endParaRPr>
          </a:p>
          <a:p>
            <a:pPr>
              <a:lnSpc>
                <a:spcPct val="100000"/>
              </a:lnSpc>
            </a:pPr>
            <a:r>
              <a:rPr b="1" lang="en-US" sz="1200" spc="-1" strike="noStrike">
                <a:solidFill>
                  <a:srgbClr val="000000"/>
                </a:solidFill>
                <a:latin typeface="Calibri"/>
              </a:rPr>
              <a:t>Field conditions: </a:t>
            </a:r>
            <a:r>
              <a:rPr b="0" lang="en-US" sz="1200" spc="-1" strike="noStrike">
                <a:solidFill>
                  <a:srgbClr val="000000"/>
                </a:solidFill>
                <a:latin typeface="Calibri"/>
              </a:rPr>
              <a:t>Collect data on soil moisture (continuous variable)</a:t>
            </a:r>
            <a:endParaRPr b="0" lang="en-US" sz="1200" spc="-1" strike="noStrike">
              <a:latin typeface="Arial"/>
            </a:endParaRPr>
          </a:p>
          <a:p>
            <a:pPr>
              <a:lnSpc>
                <a:spcPct val="100000"/>
              </a:lnSpc>
            </a:pPr>
            <a:r>
              <a:rPr b="1" lang="en-US" sz="1200" spc="-1" strike="noStrike">
                <a:solidFill>
                  <a:srgbClr val="000000"/>
                </a:solidFill>
                <a:latin typeface="Calibri"/>
              </a:rPr>
              <a:t>Data: </a:t>
            </a:r>
            <a:r>
              <a:rPr b="0" lang="en-US" sz="1200" spc="-1" strike="noStrike">
                <a:solidFill>
                  <a:srgbClr val="000000"/>
                </a:solidFill>
                <a:latin typeface="Calibri"/>
              </a:rPr>
              <a:t>Plant performance over time, root microbiomes (ITS, 16S) at end of exp (microbiome community development on roots on a subset of interesting seedlings at end of exp), recipient soil will be archived and samples of interest sequenced</a:t>
            </a:r>
            <a:endParaRPr b="0" lang="en-US" sz="1200" spc="-1" strike="noStrike">
              <a:latin typeface="Arial"/>
            </a:endParaRPr>
          </a:p>
          <a:p>
            <a:pPr>
              <a:lnSpc>
                <a:spcPct val="100000"/>
              </a:lnSpc>
            </a:pPr>
            <a:r>
              <a:rPr b="1" lang="en-US" sz="1200" spc="-1" strike="noStrike">
                <a:solidFill>
                  <a:srgbClr val="000000"/>
                </a:solidFill>
                <a:latin typeface="Calibri"/>
              </a:rPr>
              <a:t>Analysis: </a:t>
            </a:r>
            <a:r>
              <a:rPr b="0" lang="en-US" sz="1200" spc="-1" strike="noStrike">
                <a:solidFill>
                  <a:srgbClr val="000000"/>
                </a:solidFill>
                <a:latin typeface="Calibri"/>
              </a:rPr>
              <a:t>Effect of inocula from different source categories on seedling performance in post-wildfire soil; will also have recipient microbiome data</a:t>
            </a:r>
            <a:endParaRPr b="0" lang="en-US" sz="1200" spc="-1" strike="noStrike">
              <a:latin typeface="Arial"/>
            </a:endParaRPr>
          </a:p>
          <a:p>
            <a:pPr>
              <a:lnSpc>
                <a:spcPct val="100000"/>
              </a:lnSpc>
            </a:pPr>
            <a:r>
              <a:rPr b="1" lang="en-US" sz="1200" spc="-1" strike="noStrike">
                <a:solidFill>
                  <a:srgbClr val="000000"/>
                </a:solidFill>
                <a:latin typeface="Calibri"/>
              </a:rPr>
              <a:t>Outcome: </a:t>
            </a:r>
            <a:r>
              <a:rPr b="0" lang="en-US" sz="1200" spc="-1" strike="noStrike">
                <a:solidFill>
                  <a:srgbClr val="000000"/>
                </a:solidFill>
                <a:latin typeface="Calibri"/>
              </a:rPr>
              <a:t>Large outplanting exp gets at whether seedling performance in different inocula treatments is consistent between nursery and field conditions (e.g, strong &amp; consistent effect of microbiome, or modulated by variable conditions in the field?)</a:t>
            </a:r>
            <a:endParaRPr b="0" lang="en-US" sz="1200" spc="-1" strike="noStrike">
              <a:latin typeface="Arial"/>
            </a:endParaRPr>
          </a:p>
          <a:p>
            <a:pPr>
              <a:lnSpc>
                <a:spcPct val="100000"/>
              </a:lnSpc>
            </a:pPr>
            <a:r>
              <a:rPr b="0" lang="en-US" sz="1200" spc="-1" strike="noStrike">
                <a:solidFill>
                  <a:srgbClr val="000000"/>
                </a:solidFill>
                <a:latin typeface="Calibri"/>
              </a:rPr>
              <a:t>**Too large to do soil chemistry under each seedling </a:t>
            </a:r>
            <a:endParaRPr b="0" lang="en-US" sz="1200" spc="-1" strike="noStrike">
              <a:latin typeface="Arial"/>
            </a:endParaRPr>
          </a:p>
        </p:txBody>
      </p:sp>
      <p:sp>
        <p:nvSpPr>
          <p:cNvPr id="87" name="CustomShape 6"/>
          <p:cNvSpPr/>
          <p:nvPr/>
        </p:nvSpPr>
        <p:spPr>
          <a:xfrm>
            <a:off x="5822640" y="3629160"/>
            <a:ext cx="6152040" cy="264564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Calibri"/>
              </a:rPr>
              <a:t>Exp. 4. </a:t>
            </a:r>
            <a:r>
              <a:rPr b="0" lang="en-US" sz="1200" spc="-1" strike="noStrike">
                <a:solidFill>
                  <a:srgbClr val="000000"/>
                </a:solidFill>
                <a:latin typeface="Calibri"/>
              </a:rPr>
              <a:t>Priority effects exp in post-wildfire soil (pre-inoc, inoc at planting, dead inoc)</a:t>
            </a:r>
            <a:endParaRPr b="0" lang="en-US" sz="1200" spc="-1" strike="noStrike">
              <a:latin typeface="Arial"/>
            </a:endParaRPr>
          </a:p>
          <a:p>
            <a:pPr>
              <a:lnSpc>
                <a:spcPct val="100000"/>
              </a:lnSpc>
            </a:pPr>
            <a:r>
              <a:rPr b="1" lang="en-US" sz="1200" spc="-1" strike="noStrike">
                <a:solidFill>
                  <a:srgbClr val="000000"/>
                </a:solidFill>
                <a:latin typeface="Calibri"/>
              </a:rPr>
              <a:t>Field conditions: </a:t>
            </a:r>
            <a:r>
              <a:rPr b="0" lang="en-US" sz="1200" spc="-1" strike="noStrike">
                <a:solidFill>
                  <a:srgbClr val="000000"/>
                </a:solidFill>
                <a:latin typeface="Calibri"/>
              </a:rPr>
              <a:t>common garden in post-wildfire soil (</a:t>
            </a:r>
            <a:r>
              <a:rPr b="0" i="1" lang="en-US" sz="1200" spc="-1" strike="noStrike">
                <a:solidFill>
                  <a:srgbClr val="000000"/>
                </a:solidFill>
                <a:latin typeface="Calibri"/>
              </a:rPr>
              <a:t>smaller, more focused than giant Exp. 3</a:t>
            </a:r>
            <a:r>
              <a:rPr b="0" lang="en-US" sz="1200" spc="-1" strike="noStrike">
                <a:solidFill>
                  <a:srgbClr val="000000"/>
                </a:solidFill>
                <a:latin typeface="Calibri"/>
              </a:rPr>
              <a:t>)</a:t>
            </a:r>
            <a:endParaRPr b="0" lang="en-US" sz="1200" spc="-1" strike="noStrike">
              <a:latin typeface="Arial"/>
            </a:endParaRPr>
          </a:p>
          <a:p>
            <a:pPr>
              <a:lnSpc>
                <a:spcPct val="100000"/>
              </a:lnSpc>
            </a:pPr>
            <a:r>
              <a:rPr b="1" lang="en-US" sz="1200" spc="-1" strike="noStrike">
                <a:solidFill>
                  <a:srgbClr val="000000"/>
                </a:solidFill>
                <a:latin typeface="Calibri"/>
              </a:rPr>
              <a:t>Donor inocula: </a:t>
            </a:r>
            <a:r>
              <a:rPr b="0" lang="en-US" sz="1200" spc="-1" strike="noStrike">
                <a:solidFill>
                  <a:srgbClr val="000000"/>
                </a:solidFill>
                <a:latin typeface="Calibri"/>
              </a:rPr>
              <a:t>Take subset of seedling performance data based on performance in nursery (pre-inoc), pair with dried inocula from same treatments applied to roots at planting, and dead inocula of same treatment applied to roots at planting (</a:t>
            </a:r>
            <a:r>
              <a:rPr b="0" i="1" lang="en-US" sz="1200" spc="-1" strike="noStrike">
                <a:solidFill>
                  <a:srgbClr val="000000"/>
                </a:solidFill>
                <a:latin typeface="Calibri"/>
              </a:rPr>
              <a:t>gets at priority effects of pre-inoc before planting</a:t>
            </a:r>
            <a:r>
              <a:rPr b="0" lang="en-US" sz="1200" spc="-1" strike="noStrike">
                <a:solidFill>
                  <a:srgbClr val="000000"/>
                </a:solidFill>
                <a:latin typeface="Calibri"/>
              </a:rPr>
              <a:t>)</a:t>
            </a:r>
            <a:endParaRPr b="0" lang="en-US" sz="1200" spc="-1" strike="noStrike">
              <a:latin typeface="Arial"/>
            </a:endParaRPr>
          </a:p>
          <a:p>
            <a:pPr>
              <a:lnSpc>
                <a:spcPct val="100000"/>
              </a:lnSpc>
            </a:pPr>
            <a:r>
              <a:rPr b="1" lang="en-US" sz="1200" spc="-1" strike="noStrike">
                <a:solidFill>
                  <a:srgbClr val="000000"/>
                </a:solidFill>
                <a:latin typeface="Calibri"/>
              </a:rPr>
              <a:t>Resident microbiomes</a:t>
            </a:r>
            <a:r>
              <a:rPr b="0" lang="en-US" sz="1200" spc="-1" strike="noStrike">
                <a:solidFill>
                  <a:srgbClr val="000000"/>
                </a:solidFill>
                <a:latin typeface="Calibri"/>
              </a:rPr>
              <a:t>: Collect recipient soils at the time of planting (ITS, 16S, metagenomes), Soil properties (texture, pH, OM), nutrients (N), moisture availability</a:t>
            </a:r>
            <a:endParaRPr b="0" lang="en-US" sz="1200" spc="-1" strike="noStrike">
              <a:latin typeface="Arial"/>
            </a:endParaRPr>
          </a:p>
          <a:p>
            <a:pPr>
              <a:lnSpc>
                <a:spcPct val="100000"/>
              </a:lnSpc>
            </a:pPr>
            <a:r>
              <a:rPr b="1" lang="en-US" sz="1200" spc="-1" strike="noStrike">
                <a:solidFill>
                  <a:srgbClr val="000000"/>
                </a:solidFill>
                <a:latin typeface="Calibri"/>
              </a:rPr>
              <a:t>Data: </a:t>
            </a:r>
            <a:r>
              <a:rPr b="0" lang="en-US" sz="1200" spc="-1" strike="noStrike">
                <a:solidFill>
                  <a:srgbClr val="000000"/>
                </a:solidFill>
                <a:latin typeface="Calibri"/>
              </a:rPr>
              <a:t>Plant performance over time (initial data, height, lf #, health at different time points), microbiome of donor inocula, microbiome of resident soil community at planting, root microbiomes at end of exp</a:t>
            </a:r>
            <a:endParaRPr b="0" lang="en-US" sz="1200" spc="-1" strike="noStrike">
              <a:latin typeface="Arial"/>
            </a:endParaRPr>
          </a:p>
          <a:p>
            <a:pPr algn="ctr">
              <a:lnSpc>
                <a:spcPct val="100000"/>
              </a:lnSpc>
            </a:pPr>
            <a:r>
              <a:rPr b="1" lang="en-US" sz="1200" spc="-1" strike="noStrike">
                <a:solidFill>
                  <a:srgbClr val="000000"/>
                </a:solidFill>
                <a:latin typeface="Calibri"/>
              </a:rPr>
              <a:t>Outcome: </a:t>
            </a:r>
            <a:r>
              <a:rPr b="0" lang="en-US" sz="1200" spc="-1" strike="noStrike">
                <a:solidFill>
                  <a:srgbClr val="000000"/>
                </a:solidFill>
                <a:latin typeface="Calibri"/>
              </a:rPr>
              <a:t>Tease apart what is driving root microbiome community development in post-wildfire soils, does pre-inoc affect root microbiome over time? What about larger plant size from benefits of pre-inoc in the nursery? Priming effects? Phylogenetic or functional novelty? Etc.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 descr=""/>
          <p:cNvPicPr/>
          <p:nvPr/>
        </p:nvPicPr>
        <p:blipFill>
          <a:blip r:embed="rId1"/>
          <a:srcRect l="17982" t="3524" r="7008" b="21467"/>
          <a:stretch/>
        </p:blipFill>
        <p:spPr>
          <a:xfrm>
            <a:off x="91440" y="91800"/>
            <a:ext cx="2742840" cy="2742840"/>
          </a:xfrm>
          <a:prstGeom prst="rect">
            <a:avLst/>
          </a:prstGeom>
          <a:ln>
            <a:noFill/>
          </a:ln>
        </p:spPr>
      </p:pic>
      <p:pic>
        <p:nvPicPr>
          <p:cNvPr id="139" name="" descr=""/>
          <p:cNvPicPr/>
          <p:nvPr/>
        </p:nvPicPr>
        <p:blipFill>
          <a:blip r:embed="rId2"/>
          <a:srcRect l="17992" t="6014" r="6998" b="23976"/>
          <a:stretch/>
        </p:blipFill>
        <p:spPr>
          <a:xfrm>
            <a:off x="2926080" y="182880"/>
            <a:ext cx="2742840" cy="2559960"/>
          </a:xfrm>
          <a:prstGeom prst="rect">
            <a:avLst/>
          </a:prstGeom>
          <a:ln>
            <a:noFill/>
          </a:ln>
        </p:spPr>
      </p:pic>
      <p:pic>
        <p:nvPicPr>
          <p:cNvPr id="140" name="" descr=""/>
          <p:cNvPicPr/>
          <p:nvPr/>
        </p:nvPicPr>
        <p:blipFill>
          <a:blip r:embed="rId3"/>
          <a:srcRect l="15492" t="6014" r="9498" b="23976"/>
          <a:stretch/>
        </p:blipFill>
        <p:spPr>
          <a:xfrm>
            <a:off x="5761080" y="182880"/>
            <a:ext cx="2742840" cy="2559960"/>
          </a:xfrm>
          <a:prstGeom prst="rect">
            <a:avLst/>
          </a:prstGeom>
          <a:ln>
            <a:noFill/>
          </a:ln>
        </p:spPr>
      </p:pic>
      <p:pic>
        <p:nvPicPr>
          <p:cNvPr id="141" name="" descr=""/>
          <p:cNvPicPr/>
          <p:nvPr/>
        </p:nvPicPr>
        <p:blipFill>
          <a:blip r:embed="rId4"/>
          <a:srcRect l="17992" t="6014" r="9498" b="23976"/>
          <a:stretch/>
        </p:blipFill>
        <p:spPr>
          <a:xfrm>
            <a:off x="91800" y="2835000"/>
            <a:ext cx="2651400" cy="2559960"/>
          </a:xfrm>
          <a:prstGeom prst="rect">
            <a:avLst/>
          </a:prstGeom>
          <a:ln>
            <a:noFill/>
          </a:ln>
        </p:spPr>
      </p:pic>
      <p:pic>
        <p:nvPicPr>
          <p:cNvPr id="142" name="" descr=""/>
          <p:cNvPicPr/>
          <p:nvPr/>
        </p:nvPicPr>
        <p:blipFill>
          <a:blip r:embed="rId5"/>
          <a:srcRect l="17992" t="6014" r="6998" b="23976"/>
          <a:stretch/>
        </p:blipFill>
        <p:spPr>
          <a:xfrm>
            <a:off x="2926080" y="2835000"/>
            <a:ext cx="2742840" cy="2559960"/>
          </a:xfrm>
          <a:prstGeom prst="rect">
            <a:avLst/>
          </a:prstGeom>
          <a:ln>
            <a:noFill/>
          </a:ln>
        </p:spPr>
      </p:pic>
      <p:pic>
        <p:nvPicPr>
          <p:cNvPr id="143" name="" descr=""/>
          <p:cNvPicPr/>
          <p:nvPr/>
        </p:nvPicPr>
        <p:blipFill>
          <a:blip r:embed="rId6"/>
          <a:srcRect l="17992" t="6014" r="9498" b="21476"/>
          <a:stretch/>
        </p:blipFill>
        <p:spPr>
          <a:xfrm>
            <a:off x="5852160" y="2835000"/>
            <a:ext cx="2651400" cy="2651400"/>
          </a:xfrm>
          <a:prstGeom prst="rect">
            <a:avLst/>
          </a:prstGeom>
          <a:ln>
            <a:noFill/>
          </a:ln>
        </p:spPr>
      </p:pic>
      <p:pic>
        <p:nvPicPr>
          <p:cNvPr id="144" name="" descr=""/>
          <p:cNvPicPr/>
          <p:nvPr/>
        </p:nvPicPr>
        <p:blipFill>
          <a:blip r:embed="rId7"/>
          <a:srcRect l="10492" t="6014" r="1998" b="23976"/>
          <a:stretch/>
        </p:blipFill>
        <p:spPr>
          <a:xfrm>
            <a:off x="8595360" y="1645920"/>
            <a:ext cx="3200040" cy="2559960"/>
          </a:xfrm>
          <a:prstGeom prst="rect">
            <a:avLst/>
          </a:prstGeom>
          <a:ln>
            <a:noFill/>
          </a:ln>
        </p:spPr>
      </p:pic>
      <p:sp>
        <p:nvSpPr>
          <p:cNvPr id="145" name="TextShape 1"/>
          <p:cNvSpPr txBox="1"/>
          <p:nvPr/>
        </p:nvSpPr>
        <p:spPr>
          <a:xfrm>
            <a:off x="3017520" y="5943600"/>
            <a:ext cx="7406640" cy="261000"/>
          </a:xfrm>
          <a:prstGeom prst="rect">
            <a:avLst/>
          </a:prstGeom>
          <a:noFill/>
          <a:ln>
            <a:noFill/>
          </a:ln>
        </p:spPr>
        <p:txBody>
          <a:bodyPr lIns="90000" rIns="90000" tIns="45000" bIns="45000">
            <a:noAutofit/>
          </a:bodyPr>
          <a:p>
            <a:r>
              <a:rPr b="0" lang="en-US" sz="1200" spc="-1" strike="noStrike">
                <a:latin typeface="Arial"/>
              </a:rPr>
              <a:t>Blue = Bacterial nodes;     Orange = Fungal nodes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594960" y="438480"/>
            <a:ext cx="3790080" cy="124740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Seedling performance</a:t>
            </a:r>
            <a:endParaRPr b="0" lang="en-US" sz="1800" spc="-1" strike="noStrike">
              <a:latin typeface="Arial"/>
            </a:endParaRPr>
          </a:p>
          <a:p>
            <a:pPr algn="ctr">
              <a:lnSpc>
                <a:spcPct val="100000"/>
              </a:lnSpc>
            </a:pPr>
            <a:r>
              <a:rPr b="0" lang="en-US" sz="1600" spc="-1" strike="noStrike">
                <a:solidFill>
                  <a:srgbClr val="000000"/>
                </a:solidFill>
                <a:latin typeface="Calibri"/>
              </a:rPr>
              <a:t>(Focal species: Doug fir)</a:t>
            </a:r>
            <a:endParaRPr b="0" lang="en-US" sz="16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Host specificity (with certain microbes)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Response to bioaugmentation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Growth benefit from priority effects</a:t>
            </a:r>
            <a:endParaRPr b="0" lang="en-US" sz="1400" spc="-1" strike="noStrike">
              <a:latin typeface="Arial"/>
            </a:endParaRPr>
          </a:p>
        </p:txBody>
      </p:sp>
      <p:sp>
        <p:nvSpPr>
          <p:cNvPr id="147" name="CustomShape 2"/>
          <p:cNvSpPr/>
          <p:nvPr/>
        </p:nvSpPr>
        <p:spPr>
          <a:xfrm>
            <a:off x="317880" y="2900160"/>
            <a:ext cx="3276720" cy="334836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Microbiome</a:t>
            </a:r>
            <a:endParaRPr b="0" lang="en-US" sz="18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Total abundance, diversity</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Guild abundance (mutualists, saprotrophs, pathogens)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Functional attributes/diversity</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Traits (e.g., stress tolerance, host specificity, generalist vs specialist, R vs K strategists)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Network connectivity (hub taxa)</a:t>
            </a:r>
            <a:endParaRPr b="0" lang="en-US" sz="1400" spc="-1" strike="noStrike">
              <a:latin typeface="Arial"/>
            </a:endParaRPr>
          </a:p>
          <a:p>
            <a:pPr marL="285840" indent="-285480">
              <a:lnSpc>
                <a:spcPct val="100000"/>
              </a:lnSpc>
              <a:buClr>
                <a:srgbClr val="000000"/>
              </a:buClr>
              <a:buFont typeface="Arial"/>
              <a:buChar char="•"/>
            </a:pPr>
            <a:r>
              <a:rPr b="0" i="1" lang="en-US" sz="1400" spc="-1" strike="noStrike">
                <a:solidFill>
                  <a:srgbClr val="000000"/>
                </a:solidFill>
                <a:latin typeface="Calibri"/>
              </a:rPr>
              <a:t>Enzyme activity (extracellular enzyme assays)</a:t>
            </a:r>
            <a:endParaRPr b="0" lang="en-US" sz="1400" spc="-1" strike="noStrike">
              <a:latin typeface="Arial"/>
            </a:endParaRPr>
          </a:p>
          <a:p>
            <a:pPr marL="285840" indent="-285480">
              <a:lnSpc>
                <a:spcPct val="100000"/>
              </a:lnSpc>
              <a:buClr>
                <a:srgbClr val="000000"/>
              </a:buClr>
              <a:buFont typeface="Arial"/>
              <a:buChar char="•"/>
            </a:pPr>
            <a:r>
              <a:rPr b="0" i="1" lang="en-US" sz="1400" spc="-1" strike="noStrike">
                <a:solidFill>
                  <a:srgbClr val="000000"/>
                </a:solidFill>
                <a:latin typeface="Calibri"/>
              </a:rPr>
              <a:t>Biomass (e.g., ergosterol, PLFA, hyphal floating, hyphal ingrowth bags)</a:t>
            </a:r>
            <a:endParaRPr b="0" lang="en-US" sz="1400" spc="-1" strike="noStrike">
              <a:latin typeface="Arial"/>
            </a:endParaRPr>
          </a:p>
          <a:p>
            <a:pPr marL="285840" indent="-285480">
              <a:lnSpc>
                <a:spcPct val="100000"/>
              </a:lnSpc>
              <a:buClr>
                <a:srgbClr val="000000"/>
              </a:buClr>
              <a:buFont typeface="Arial"/>
              <a:buChar char="•"/>
            </a:pPr>
            <a:r>
              <a:rPr b="0" i="1" lang="en-US" sz="1400" spc="-1" strike="noStrike">
                <a:solidFill>
                  <a:srgbClr val="000000"/>
                </a:solidFill>
                <a:latin typeface="Calibri"/>
              </a:rPr>
              <a:t>F:B ratio (PLFA, qPCR)</a:t>
            </a:r>
            <a:endParaRPr b="0" lang="en-US" sz="1400" spc="-1" strike="noStrike">
              <a:latin typeface="Arial"/>
            </a:endParaRPr>
          </a:p>
          <a:p>
            <a:pPr>
              <a:lnSpc>
                <a:spcPct val="100000"/>
              </a:lnSpc>
            </a:pPr>
            <a:endParaRPr b="0" lang="en-US" sz="1400" spc="-1" strike="noStrike">
              <a:latin typeface="Arial"/>
            </a:endParaRPr>
          </a:p>
        </p:txBody>
      </p:sp>
      <p:sp>
        <p:nvSpPr>
          <p:cNvPr id="148" name="CustomShape 3"/>
          <p:cNvSpPr/>
          <p:nvPr/>
        </p:nvSpPr>
        <p:spPr>
          <a:xfrm>
            <a:off x="7927560" y="2900160"/>
            <a:ext cx="3301560" cy="2922120"/>
          </a:xfrm>
          <a:prstGeom prst="rect">
            <a:avLst/>
          </a:prstGeom>
          <a:noFill/>
          <a:ln>
            <a:solidFill>
              <a:schemeClr val="accent1"/>
            </a:solidFill>
          </a:ln>
        </p:spPr>
        <p:style>
          <a:lnRef idx="0"/>
          <a:fillRef idx="0"/>
          <a:effectRef idx="0"/>
          <a:fontRef idx="minor"/>
        </p:style>
        <p:txBody>
          <a:bodyPr wrap="none" lIns="90000" rIns="90000" tIns="45000" bIns="45000">
            <a:spAutoFit/>
          </a:bodyPr>
          <a:p>
            <a:pPr algn="ctr">
              <a:lnSpc>
                <a:spcPct val="100000"/>
              </a:lnSpc>
            </a:pPr>
            <a:r>
              <a:rPr b="1" lang="en-US" sz="1800" spc="-1" strike="noStrike">
                <a:solidFill>
                  <a:srgbClr val="000000"/>
                </a:solidFill>
                <a:latin typeface="Calibri"/>
              </a:rPr>
              <a:t>Environment</a:t>
            </a:r>
            <a:endParaRPr b="0" lang="en-US" sz="18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OM</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pH</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Nutrient availability (esp. 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Moisture availability</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Soil texture</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Vegetation (neighboring plant species)</a:t>
            </a:r>
            <a:endParaRPr b="0" lang="en-US" sz="1400" spc="-1" strike="noStrike">
              <a:latin typeface="Arial"/>
            </a:endParaRPr>
          </a:p>
          <a:p>
            <a:pPr lvl="1" marL="743040" indent="-285480">
              <a:lnSpc>
                <a:spcPct val="100000"/>
              </a:lnSpc>
              <a:buClr>
                <a:srgbClr val="000000"/>
              </a:buClr>
              <a:buFont typeface="Arial"/>
              <a:buChar char="•"/>
            </a:pPr>
            <a:r>
              <a:rPr b="0" lang="en-US" sz="1400" spc="-1" strike="noStrike">
                <a:solidFill>
                  <a:srgbClr val="000000"/>
                </a:solidFill>
                <a:latin typeface="Calibri"/>
              </a:rPr>
              <a:t>Source of microbes</a:t>
            </a:r>
            <a:endParaRPr b="0" lang="en-US" sz="1400" spc="-1" strike="noStrike">
              <a:latin typeface="Arial"/>
            </a:endParaRPr>
          </a:p>
          <a:p>
            <a:pPr lvl="1" marL="743040" indent="-285480">
              <a:lnSpc>
                <a:spcPct val="100000"/>
              </a:lnSpc>
              <a:buClr>
                <a:srgbClr val="000000"/>
              </a:buClr>
              <a:buFont typeface="Arial"/>
              <a:buChar char="•"/>
            </a:pPr>
            <a:r>
              <a:rPr b="0" lang="en-US" sz="1400" spc="-1" strike="noStrike">
                <a:solidFill>
                  <a:srgbClr val="000000"/>
                </a:solidFill>
                <a:latin typeface="Calibri"/>
              </a:rPr>
              <a:t>Competition for resources, space</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Light (shade vs open canopy)</a:t>
            </a:r>
            <a:endParaRPr b="0" lang="en-US" sz="1400" spc="-1" strike="noStrike">
              <a:latin typeface="Arial"/>
            </a:endParaRPr>
          </a:p>
          <a:p>
            <a:pPr lvl="1" marL="743040" indent="-285480">
              <a:lnSpc>
                <a:spcPct val="100000"/>
              </a:lnSpc>
              <a:buClr>
                <a:srgbClr val="000000"/>
              </a:buClr>
              <a:buFont typeface="Arial"/>
              <a:buChar char="•"/>
            </a:pPr>
            <a:r>
              <a:rPr b="0" lang="en-US" sz="1400" spc="-1" strike="noStrike">
                <a:solidFill>
                  <a:srgbClr val="000000"/>
                </a:solidFill>
                <a:latin typeface="Calibri"/>
              </a:rPr>
              <a:t>Seedling growth</a:t>
            </a:r>
            <a:endParaRPr b="0" lang="en-US" sz="1400" spc="-1" strike="noStrike">
              <a:latin typeface="Arial"/>
            </a:endParaRPr>
          </a:p>
          <a:p>
            <a:pPr lvl="1" marL="743040" indent="-285480">
              <a:lnSpc>
                <a:spcPct val="100000"/>
              </a:lnSpc>
              <a:buClr>
                <a:srgbClr val="000000"/>
              </a:buClr>
              <a:buFont typeface="Arial"/>
              <a:buChar char="•"/>
            </a:pPr>
            <a:r>
              <a:rPr b="0" lang="en-US" sz="1400" spc="-1" strike="noStrike">
                <a:solidFill>
                  <a:srgbClr val="000000"/>
                </a:solidFill>
                <a:latin typeface="Calibri"/>
              </a:rPr>
              <a:t>C to symbionts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Temperature</a:t>
            </a:r>
            <a:endParaRPr b="0" lang="en-US" sz="1400" spc="-1" strike="noStrike">
              <a:latin typeface="Arial"/>
            </a:endParaRPr>
          </a:p>
        </p:txBody>
      </p:sp>
      <p:sp>
        <p:nvSpPr>
          <p:cNvPr id="149" name="CustomShape 4"/>
          <p:cNvSpPr/>
          <p:nvPr/>
        </p:nvSpPr>
        <p:spPr>
          <a:xfrm flipV="1">
            <a:off x="1740960" y="1164600"/>
            <a:ext cx="1640520" cy="1627920"/>
          </a:xfrm>
          <a:custGeom>
            <a:avLst/>
            <a:gdLst/>
            <a:ahLst/>
            <a:rect l="l" t="t" r="r" b="b"/>
            <a:pathLst>
              <a:path w="21600" h="21600">
                <a:moveTo>
                  <a:pt x="0" y="0"/>
                </a:moveTo>
                <a:lnTo>
                  <a:pt x="21600" y="21600"/>
                </a:lnTo>
              </a:path>
            </a:pathLst>
          </a:cu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150" name="CustomShape 5"/>
          <p:cNvSpPr/>
          <p:nvPr/>
        </p:nvSpPr>
        <p:spPr>
          <a:xfrm>
            <a:off x="7598520" y="1161720"/>
            <a:ext cx="1466640" cy="1627920"/>
          </a:xfrm>
          <a:custGeom>
            <a:avLst/>
            <a:gdLst/>
            <a:ahLst/>
            <a:rect l="l" t="t" r="r" b="b"/>
            <a:pathLst>
              <a:path w="21600" h="21600">
                <a:moveTo>
                  <a:pt x="0" y="0"/>
                </a:moveTo>
                <a:lnTo>
                  <a:pt x="21600" y="21600"/>
                </a:lnTo>
              </a:path>
            </a:pathLst>
          </a:cu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151" name="CustomShape 6"/>
          <p:cNvSpPr/>
          <p:nvPr/>
        </p:nvSpPr>
        <p:spPr>
          <a:xfrm>
            <a:off x="3832920" y="3861720"/>
            <a:ext cx="3708720" cy="360"/>
          </a:xfrm>
          <a:custGeom>
            <a:avLst/>
            <a:gdLst/>
            <a:ahLst/>
            <a:rect l="l" t="t" r="r" b="b"/>
            <a:pathLst>
              <a:path w="21600" h="21600">
                <a:moveTo>
                  <a:pt x="0" y="0"/>
                </a:moveTo>
                <a:lnTo>
                  <a:pt x="21600" y="21600"/>
                </a:lnTo>
              </a:path>
            </a:pathLst>
          </a:custGeom>
          <a:noFill/>
          <a:ln>
            <a:headEnd len="med" type="triangle" w="me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579640" y="586800"/>
            <a:ext cx="1852920" cy="364680"/>
          </a:xfrm>
          <a:prstGeom prst="rect">
            <a:avLst/>
          </a:prstGeom>
          <a:noFill/>
          <a:ln>
            <a:solidFill>
              <a:schemeClr val="accent1"/>
            </a:solid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Calibri"/>
              </a:rPr>
              <a:t>Host Performance</a:t>
            </a:r>
            <a:endParaRPr b="0" lang="en-US" sz="1800" spc="-1" strike="noStrike">
              <a:latin typeface="Arial"/>
            </a:endParaRPr>
          </a:p>
        </p:txBody>
      </p:sp>
      <p:sp>
        <p:nvSpPr>
          <p:cNvPr id="89" name="CustomShape 2"/>
          <p:cNvSpPr/>
          <p:nvPr/>
        </p:nvSpPr>
        <p:spPr>
          <a:xfrm flipV="1">
            <a:off x="6496200" y="1173600"/>
            <a:ext cx="360" cy="16581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90" name="CustomShape 3"/>
          <p:cNvSpPr/>
          <p:nvPr/>
        </p:nvSpPr>
        <p:spPr>
          <a:xfrm>
            <a:off x="5571000" y="5554080"/>
            <a:ext cx="2163960" cy="364680"/>
          </a:xfrm>
          <a:prstGeom prst="rect">
            <a:avLst/>
          </a:prstGeom>
          <a:noFill/>
          <a:ln>
            <a:solidFill>
              <a:schemeClr val="accent1"/>
            </a:solid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Calibri"/>
              </a:rPr>
              <a:t>Microbial Transplants</a:t>
            </a:r>
            <a:endParaRPr b="0" lang="en-US" sz="1800" spc="-1" strike="noStrike">
              <a:latin typeface="Arial"/>
            </a:endParaRPr>
          </a:p>
        </p:txBody>
      </p:sp>
      <p:sp>
        <p:nvSpPr>
          <p:cNvPr id="91" name="CustomShape 4"/>
          <p:cNvSpPr/>
          <p:nvPr/>
        </p:nvSpPr>
        <p:spPr>
          <a:xfrm>
            <a:off x="2781000" y="1490400"/>
            <a:ext cx="2696040" cy="91332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Environmental conditions (moisture, pH, OM, nutrients)</a:t>
            </a:r>
            <a:endParaRPr b="0" lang="en-US" sz="1800" spc="-1" strike="noStrike">
              <a:latin typeface="Arial"/>
            </a:endParaRPr>
          </a:p>
        </p:txBody>
      </p:sp>
      <p:sp>
        <p:nvSpPr>
          <p:cNvPr id="92" name="CustomShape 5"/>
          <p:cNvSpPr/>
          <p:nvPr/>
        </p:nvSpPr>
        <p:spPr>
          <a:xfrm>
            <a:off x="6729120" y="4278960"/>
            <a:ext cx="2899800" cy="36468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Priority effects</a:t>
            </a:r>
            <a:endParaRPr b="0" lang="en-US" sz="1800" spc="-1" strike="noStrike">
              <a:latin typeface="Arial"/>
            </a:endParaRPr>
          </a:p>
        </p:txBody>
      </p:sp>
      <p:sp>
        <p:nvSpPr>
          <p:cNvPr id="93" name="CustomShape 6"/>
          <p:cNvSpPr/>
          <p:nvPr/>
        </p:nvSpPr>
        <p:spPr>
          <a:xfrm>
            <a:off x="6729120" y="4738320"/>
            <a:ext cx="2899800" cy="36468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Resident soil biota</a:t>
            </a:r>
            <a:endParaRPr b="0" lang="en-US" sz="1800" spc="-1" strike="noStrike">
              <a:latin typeface="Arial"/>
            </a:endParaRPr>
          </a:p>
        </p:txBody>
      </p:sp>
      <p:sp>
        <p:nvSpPr>
          <p:cNvPr id="94" name="CustomShape 7"/>
          <p:cNvSpPr/>
          <p:nvPr/>
        </p:nvSpPr>
        <p:spPr>
          <a:xfrm flipH="1">
            <a:off x="2892960" y="122760"/>
            <a:ext cx="20329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Abiotic Conditions</a:t>
            </a:r>
            <a:endParaRPr b="0" lang="en-US" sz="1800" spc="-1" strike="noStrike">
              <a:latin typeface="Arial"/>
            </a:endParaRPr>
          </a:p>
        </p:txBody>
      </p:sp>
      <p:sp>
        <p:nvSpPr>
          <p:cNvPr id="95" name="CustomShape 8"/>
          <p:cNvSpPr/>
          <p:nvPr/>
        </p:nvSpPr>
        <p:spPr>
          <a:xfrm flipH="1">
            <a:off x="8449920" y="122760"/>
            <a:ext cx="20329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Biotic Interactions</a:t>
            </a:r>
            <a:endParaRPr b="0" lang="en-US" sz="1800" spc="-1" strike="noStrike">
              <a:latin typeface="Arial"/>
            </a:endParaRPr>
          </a:p>
        </p:txBody>
      </p:sp>
      <p:sp>
        <p:nvSpPr>
          <p:cNvPr id="96" name="CustomShape 9"/>
          <p:cNvSpPr/>
          <p:nvPr/>
        </p:nvSpPr>
        <p:spPr>
          <a:xfrm>
            <a:off x="5646600" y="3053160"/>
            <a:ext cx="1785960" cy="364680"/>
          </a:xfrm>
          <a:prstGeom prst="rect">
            <a:avLst/>
          </a:prstGeom>
          <a:noFill/>
          <a:ln>
            <a:solidFill>
              <a:schemeClr val="accent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Root microbiome</a:t>
            </a:r>
            <a:endParaRPr b="0" lang="en-US" sz="1800" spc="-1" strike="noStrike">
              <a:latin typeface="Arial"/>
            </a:endParaRPr>
          </a:p>
        </p:txBody>
      </p:sp>
      <p:sp>
        <p:nvSpPr>
          <p:cNvPr id="97" name="CustomShape 10"/>
          <p:cNvSpPr/>
          <p:nvPr/>
        </p:nvSpPr>
        <p:spPr>
          <a:xfrm flipH="1" flipV="1">
            <a:off x="6528960" y="3507840"/>
            <a:ext cx="9720" cy="19605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98" name="CustomShape 11"/>
          <p:cNvSpPr/>
          <p:nvPr/>
        </p:nvSpPr>
        <p:spPr>
          <a:xfrm>
            <a:off x="7227720" y="1121040"/>
            <a:ext cx="1753920" cy="364680"/>
          </a:xfrm>
          <a:prstGeom prst="rect">
            <a:avLst/>
          </a:prstGeom>
          <a:noFill/>
          <a:ln>
            <a:solidFill>
              <a:schemeClr val="accent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Guild abundance</a:t>
            </a:r>
            <a:endParaRPr b="0" lang="en-US" sz="1800" spc="-1" strike="noStrike">
              <a:latin typeface="Arial"/>
            </a:endParaRPr>
          </a:p>
        </p:txBody>
      </p:sp>
      <p:sp>
        <p:nvSpPr>
          <p:cNvPr id="99" name="CustomShape 12"/>
          <p:cNvSpPr/>
          <p:nvPr/>
        </p:nvSpPr>
        <p:spPr>
          <a:xfrm>
            <a:off x="7053480" y="2417040"/>
            <a:ext cx="2163960" cy="364680"/>
          </a:xfrm>
          <a:prstGeom prst="rect">
            <a:avLst/>
          </a:prstGeom>
          <a:noFill/>
          <a:ln>
            <a:solidFill>
              <a:schemeClr val="accent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Network connectivity</a:t>
            </a:r>
            <a:endParaRPr b="0" lang="en-US" sz="1800" spc="-1" strike="noStrike">
              <a:latin typeface="Arial"/>
            </a:endParaRPr>
          </a:p>
        </p:txBody>
      </p:sp>
      <p:sp>
        <p:nvSpPr>
          <p:cNvPr id="100" name="CustomShape 13"/>
          <p:cNvSpPr/>
          <p:nvPr/>
        </p:nvSpPr>
        <p:spPr>
          <a:xfrm>
            <a:off x="161280" y="2769480"/>
            <a:ext cx="4580280" cy="283356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1" lang="en-US" sz="1800" spc="-1" strike="noStrike" u="sng">
                <a:solidFill>
                  <a:srgbClr val="000000"/>
                </a:solidFill>
                <a:uFillTx/>
                <a:latin typeface="Calibri"/>
              </a:rPr>
              <a:t>Knowledge gaps: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What affect do microbial transplants have on root microbiome assembly and plant performance?</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How is root microbiome assembly and plant performance mediated by microbial source? Priority effects? Resident soil microbiomes? Environmental conditions?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Are microbial transplants an effective restoration strategy in forests post-wildfire?</a:t>
            </a:r>
            <a:endParaRPr b="0" lang="en-US" sz="1800" spc="-1" strike="noStrike">
              <a:latin typeface="Arial"/>
            </a:endParaRPr>
          </a:p>
        </p:txBody>
      </p:sp>
      <p:sp>
        <p:nvSpPr>
          <p:cNvPr id="101" name="CustomShape 14"/>
          <p:cNvSpPr/>
          <p:nvPr/>
        </p:nvSpPr>
        <p:spPr>
          <a:xfrm>
            <a:off x="973440" y="6133680"/>
            <a:ext cx="1024488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0000"/>
                </a:solidFill>
                <a:latin typeface="Calibri"/>
              </a:rPr>
              <a:t>Understanding the role of microbial transplants on plant performance and microbiome community development after disturbance represents a critical research priority for ecological restoration</a:t>
            </a:r>
            <a:endParaRPr b="0" lang="en-US" sz="1800" spc="-1" strike="noStrike">
              <a:latin typeface="Arial"/>
            </a:endParaRPr>
          </a:p>
        </p:txBody>
      </p:sp>
      <p:sp>
        <p:nvSpPr>
          <p:cNvPr id="102" name="CustomShape 15"/>
          <p:cNvSpPr/>
          <p:nvPr/>
        </p:nvSpPr>
        <p:spPr>
          <a:xfrm>
            <a:off x="6729120" y="3831480"/>
            <a:ext cx="2899800" cy="36468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Source</a:t>
            </a:r>
            <a:endParaRPr b="0" lang="en-US" sz="1800" spc="-1" strike="noStrike">
              <a:latin typeface="Arial"/>
            </a:endParaRPr>
          </a:p>
        </p:txBody>
      </p:sp>
      <p:sp>
        <p:nvSpPr>
          <p:cNvPr id="103" name="CustomShape 16"/>
          <p:cNvSpPr/>
          <p:nvPr/>
        </p:nvSpPr>
        <p:spPr>
          <a:xfrm>
            <a:off x="7095960" y="1555560"/>
            <a:ext cx="1990080" cy="364680"/>
          </a:xfrm>
          <a:prstGeom prst="rect">
            <a:avLst/>
          </a:prstGeom>
          <a:noFill/>
          <a:ln>
            <a:solidFill>
              <a:schemeClr val="accent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Functional diversity</a:t>
            </a:r>
            <a:endParaRPr b="0" lang="en-US" sz="1800" spc="-1" strike="noStrike">
              <a:latin typeface="Arial"/>
            </a:endParaRPr>
          </a:p>
        </p:txBody>
      </p:sp>
      <p:sp>
        <p:nvSpPr>
          <p:cNvPr id="104" name="CustomShape 17"/>
          <p:cNvSpPr/>
          <p:nvPr/>
        </p:nvSpPr>
        <p:spPr>
          <a:xfrm>
            <a:off x="9966960" y="1695240"/>
            <a:ext cx="729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Aim 1</a:t>
            </a:r>
            <a:endParaRPr b="0" lang="en-US" sz="1800" spc="-1" strike="noStrike">
              <a:latin typeface="Arial"/>
            </a:endParaRPr>
          </a:p>
        </p:txBody>
      </p:sp>
      <p:sp>
        <p:nvSpPr>
          <p:cNvPr id="105" name="CustomShape 18"/>
          <p:cNvSpPr/>
          <p:nvPr/>
        </p:nvSpPr>
        <p:spPr>
          <a:xfrm>
            <a:off x="11177280" y="2933280"/>
            <a:ext cx="729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Aim 2</a:t>
            </a:r>
            <a:endParaRPr b="0" lang="en-US" sz="1800" spc="-1" strike="noStrike">
              <a:latin typeface="Arial"/>
            </a:endParaRPr>
          </a:p>
        </p:txBody>
      </p:sp>
      <p:sp>
        <p:nvSpPr>
          <p:cNvPr id="106" name="CustomShape 19"/>
          <p:cNvSpPr/>
          <p:nvPr/>
        </p:nvSpPr>
        <p:spPr>
          <a:xfrm>
            <a:off x="7271280" y="1982520"/>
            <a:ext cx="1584720" cy="364680"/>
          </a:xfrm>
          <a:prstGeom prst="rect">
            <a:avLst/>
          </a:prstGeom>
          <a:noFill/>
          <a:ln>
            <a:solidFill>
              <a:schemeClr val="accent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Microbial traits</a:t>
            </a:r>
            <a:endParaRPr b="0" lang="en-US" sz="1800" spc="-1" strike="noStrike">
              <a:latin typeface="Arial"/>
            </a:endParaRPr>
          </a:p>
        </p:txBody>
      </p:sp>
      <p:sp>
        <p:nvSpPr>
          <p:cNvPr id="107" name="CustomShape 20"/>
          <p:cNvSpPr/>
          <p:nvPr/>
        </p:nvSpPr>
        <p:spPr>
          <a:xfrm rot="16200000">
            <a:off x="8264160" y="1610640"/>
            <a:ext cx="2722320" cy="675000"/>
          </a:xfrm>
          <a:prstGeom prst="curvedUpArrow">
            <a:avLst>
              <a:gd name="adj1" fmla="val 25000"/>
              <a:gd name="adj2" fmla="val 50000"/>
              <a:gd name="adj3" fmla="val 25000"/>
            </a:avLst>
          </a:prstGeom>
          <a:ln/>
        </p:spPr>
        <p:style>
          <a:lnRef idx="2">
            <a:schemeClr val="accent1">
              <a:shade val="15000"/>
            </a:schemeClr>
          </a:lnRef>
          <a:fillRef idx="1">
            <a:schemeClr val="accent1"/>
          </a:fillRef>
          <a:effectRef idx="0">
            <a:schemeClr val="accent1"/>
          </a:effectRef>
          <a:fontRef idx="minor"/>
        </p:style>
      </p:sp>
      <p:sp>
        <p:nvSpPr>
          <p:cNvPr id="108" name="CustomShape 21"/>
          <p:cNvSpPr/>
          <p:nvPr/>
        </p:nvSpPr>
        <p:spPr>
          <a:xfrm rot="16200000">
            <a:off x="8193960" y="2822040"/>
            <a:ext cx="5221080" cy="737280"/>
          </a:xfrm>
          <a:prstGeom prst="curvedUpArrow">
            <a:avLst>
              <a:gd name="adj1" fmla="val 25000"/>
              <a:gd name="adj2" fmla="val 50000"/>
              <a:gd name="adj3" fmla="val 25000"/>
            </a:avLst>
          </a:prstGeom>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07360" y="210960"/>
            <a:ext cx="2572920" cy="231156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Exp. 1. Field survey (YCP)</a:t>
            </a:r>
            <a:endParaRPr b="0" lang="en-US" sz="1800" spc="-1" strike="noStrike">
              <a:latin typeface="Arial"/>
            </a:endParaRPr>
          </a:p>
          <a:p>
            <a:pPr algn="ctr">
              <a:lnSpc>
                <a:spcPct val="100000"/>
              </a:lnSpc>
            </a:pPr>
            <a:r>
              <a:rPr b="0" lang="en-US" sz="1600" spc="-1" strike="noStrike">
                <a:solidFill>
                  <a:srgbClr val="000000"/>
                </a:solidFill>
                <a:latin typeface="Calibri"/>
              </a:rPr>
              <a:t>Focuses on aspects of microbiome associated with seedling vitality in post-wildfire soils (natural system) </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Data: Plant performance, root &amp; soil microbiomes (ITS, 16S, metagenomics)</a:t>
            </a:r>
            <a:endParaRPr b="0" lang="en-US" sz="1600" spc="-1" strike="noStrike">
              <a:latin typeface="Arial"/>
            </a:endParaRPr>
          </a:p>
        </p:txBody>
      </p:sp>
      <p:sp>
        <p:nvSpPr>
          <p:cNvPr id="110" name="CustomShape 2"/>
          <p:cNvSpPr/>
          <p:nvPr/>
        </p:nvSpPr>
        <p:spPr>
          <a:xfrm>
            <a:off x="207360" y="3675240"/>
            <a:ext cx="5761440" cy="208404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Exp. 3 Plant performance </a:t>
            </a:r>
            <a:r>
              <a:rPr b="1" lang="en-US" sz="1800" spc="-1" strike="noStrike" u="sng">
                <a:solidFill>
                  <a:srgbClr val="000000"/>
                </a:solidFill>
                <a:uFillTx/>
                <a:latin typeface="Calibri"/>
              </a:rPr>
              <a:t>field</a:t>
            </a:r>
            <a:r>
              <a:rPr b="1" lang="en-US" sz="1800" spc="-1" strike="noStrike">
                <a:solidFill>
                  <a:srgbClr val="000000"/>
                </a:solidFill>
                <a:latin typeface="Calibri"/>
              </a:rPr>
              <a:t> exp in post-wildfire soil</a:t>
            </a:r>
            <a:endParaRPr b="0" lang="en-US" sz="1800" spc="-1" strike="noStrike">
              <a:latin typeface="Arial"/>
            </a:endParaRPr>
          </a:p>
          <a:p>
            <a:pPr algn="ctr">
              <a:lnSpc>
                <a:spcPct val="100000"/>
              </a:lnSpc>
            </a:pPr>
            <a:r>
              <a:rPr b="1" lang="en-US" sz="1700" spc="-1" strike="noStrike">
                <a:solidFill>
                  <a:srgbClr val="000000"/>
                </a:solidFill>
                <a:latin typeface="Calibri"/>
              </a:rPr>
              <a:t>(reps of </a:t>
            </a:r>
            <a:r>
              <a:rPr b="1" lang="en-US" sz="1700" spc="-1" strike="noStrike" u="sng">
                <a:solidFill>
                  <a:srgbClr val="000000"/>
                </a:solidFill>
                <a:uFillTx/>
                <a:latin typeface="Calibri"/>
              </a:rPr>
              <a:t>all</a:t>
            </a:r>
            <a:r>
              <a:rPr b="1" lang="en-US" sz="1700" spc="-1" strike="noStrike">
                <a:solidFill>
                  <a:srgbClr val="000000"/>
                </a:solidFill>
                <a:latin typeface="Calibri"/>
              </a:rPr>
              <a:t> successful treatments from nursery outplanted)</a:t>
            </a:r>
            <a:endParaRPr b="0" lang="en-US" sz="1700" spc="-1" strike="noStrike">
              <a:latin typeface="Arial"/>
            </a:endParaRPr>
          </a:p>
          <a:p>
            <a:pPr algn="ctr">
              <a:lnSpc>
                <a:spcPct val="100000"/>
              </a:lnSpc>
            </a:pPr>
            <a:r>
              <a:rPr b="0" lang="en-US" sz="1600" spc="-1" strike="noStrike">
                <a:solidFill>
                  <a:srgbClr val="000000"/>
                </a:solidFill>
                <a:latin typeface="Calibri"/>
              </a:rPr>
              <a:t>Focuses on attributes of microbiome associated with plant performance in </a:t>
            </a:r>
            <a:r>
              <a:rPr b="0" i="1" lang="en-US" sz="1600" spc="-1" strike="noStrike" u="sng">
                <a:solidFill>
                  <a:srgbClr val="000000"/>
                </a:solidFill>
                <a:uFillTx/>
                <a:latin typeface="Calibri"/>
              </a:rPr>
              <a:t>post-wildfire soils</a:t>
            </a:r>
            <a:r>
              <a:rPr b="0" i="1" lang="en-US" sz="1600" spc="-1" strike="noStrike">
                <a:solidFill>
                  <a:srgbClr val="000000"/>
                </a:solidFill>
                <a:latin typeface="Calibri"/>
              </a:rPr>
              <a:t> under field conditions</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Data: soil moisture availability, resident soil microbiomes, plant performance over time, root microbiomes (ITS, 16S) at end of exp (microbiome community development on roots)</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Analysis: Inocula from different source categories</a:t>
            </a:r>
            <a:endParaRPr b="0" lang="en-US" sz="1600" spc="-1" strike="noStrike">
              <a:latin typeface="Arial"/>
            </a:endParaRPr>
          </a:p>
        </p:txBody>
      </p:sp>
      <p:sp>
        <p:nvSpPr>
          <p:cNvPr id="111" name="CustomShape 3"/>
          <p:cNvSpPr/>
          <p:nvPr/>
        </p:nvSpPr>
        <p:spPr>
          <a:xfrm>
            <a:off x="7202520" y="1883880"/>
            <a:ext cx="751320" cy="9964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12" name="CustomShape 4"/>
          <p:cNvSpPr/>
          <p:nvPr/>
        </p:nvSpPr>
        <p:spPr>
          <a:xfrm>
            <a:off x="6222600" y="3122640"/>
            <a:ext cx="5460840" cy="331596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Exp. 4 Priority effects exp in post-wildfire soil</a:t>
            </a:r>
            <a:endParaRPr b="0" lang="en-US" sz="1800" spc="-1" strike="noStrike">
              <a:latin typeface="Arial"/>
            </a:endParaRPr>
          </a:p>
          <a:p>
            <a:pPr algn="ctr">
              <a:lnSpc>
                <a:spcPct val="100000"/>
              </a:lnSpc>
            </a:pPr>
            <a:r>
              <a:rPr b="1" lang="en-US" sz="1800" spc="-1" strike="noStrike">
                <a:solidFill>
                  <a:srgbClr val="000000"/>
                </a:solidFill>
                <a:latin typeface="Calibri"/>
              </a:rPr>
              <a:t>(pre-inoc, inoc at planting, dead inoc)</a:t>
            </a:r>
            <a:endParaRPr b="0" lang="en-US" sz="18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Take </a:t>
            </a:r>
            <a:r>
              <a:rPr b="0" lang="en-US" sz="1600" spc="-1" strike="noStrike" u="sng">
                <a:solidFill>
                  <a:srgbClr val="000000"/>
                </a:solidFill>
                <a:uFillTx/>
                <a:latin typeface="Calibri"/>
              </a:rPr>
              <a:t>subset</a:t>
            </a:r>
            <a:r>
              <a:rPr b="0" lang="en-US" sz="1600" spc="-1" strike="noStrike">
                <a:solidFill>
                  <a:srgbClr val="000000"/>
                </a:solidFill>
                <a:latin typeface="Calibri"/>
              </a:rPr>
              <a:t> of seedlings selected based on performance data in nursery (pre-inoc), pair with dried inocula from same treatments applied at planting, and dead inocula of same treatment applied at planting</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Collect recipient soils at the time of planting</a:t>
            </a:r>
            <a:endParaRPr b="0" lang="en-US" sz="1600" spc="-1" strike="noStrike">
              <a:latin typeface="Arial"/>
            </a:endParaRPr>
          </a:p>
          <a:p>
            <a:pPr lvl="1" marL="743040" indent="-285480">
              <a:lnSpc>
                <a:spcPct val="100000"/>
              </a:lnSpc>
              <a:buClr>
                <a:srgbClr val="000000"/>
              </a:buClr>
              <a:buFont typeface="Arial"/>
              <a:buChar char="•"/>
            </a:pPr>
            <a:r>
              <a:rPr b="0" lang="en-US" sz="1600" spc="-1" strike="noStrike">
                <a:solidFill>
                  <a:srgbClr val="000000"/>
                </a:solidFill>
                <a:latin typeface="Calibri"/>
              </a:rPr>
              <a:t>Resident microbiomes</a:t>
            </a:r>
            <a:endParaRPr b="0" lang="en-US" sz="1600" spc="-1" strike="noStrike">
              <a:latin typeface="Arial"/>
            </a:endParaRPr>
          </a:p>
          <a:p>
            <a:pPr lvl="1" marL="743040" indent="-285480">
              <a:lnSpc>
                <a:spcPct val="100000"/>
              </a:lnSpc>
              <a:buClr>
                <a:srgbClr val="000000"/>
              </a:buClr>
              <a:buFont typeface="Arial"/>
              <a:buChar char="•"/>
            </a:pPr>
            <a:r>
              <a:rPr b="0" lang="en-US" sz="1600" spc="-1" strike="noStrike">
                <a:solidFill>
                  <a:srgbClr val="000000"/>
                </a:solidFill>
                <a:latin typeface="Calibri"/>
              </a:rPr>
              <a:t>Soil properties, nutrients</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Data: Plant performance over time, resident soil microbiomes at planting, root microbiomes (ITS, 16S) at end of exp</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Much smaller exp. than Exp. 3</a:t>
            </a:r>
            <a:endParaRPr b="0" lang="en-US" sz="1600" spc="-1" strike="noStrike">
              <a:latin typeface="Arial"/>
            </a:endParaRPr>
          </a:p>
        </p:txBody>
      </p:sp>
      <p:sp>
        <p:nvSpPr>
          <p:cNvPr id="113" name="CustomShape 5"/>
          <p:cNvSpPr/>
          <p:nvPr/>
        </p:nvSpPr>
        <p:spPr>
          <a:xfrm>
            <a:off x="3093840" y="185040"/>
            <a:ext cx="5761440" cy="158148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Exp 2. Plant performance exp (outdoor nursery)</a:t>
            </a:r>
            <a:endParaRPr b="0" lang="en-US" sz="1800" spc="-1" strike="noStrike">
              <a:latin typeface="Arial"/>
            </a:endParaRPr>
          </a:p>
          <a:p>
            <a:pPr algn="ctr">
              <a:lnSpc>
                <a:spcPct val="100000"/>
              </a:lnSpc>
            </a:pPr>
            <a:r>
              <a:rPr b="0" lang="en-US" sz="1600" spc="-1" strike="noStrike">
                <a:solidFill>
                  <a:srgbClr val="000000"/>
                </a:solidFill>
                <a:latin typeface="Calibri"/>
              </a:rPr>
              <a:t>Focuses on attributes of microbiome associated with plant performance (</a:t>
            </a:r>
            <a:r>
              <a:rPr b="0" i="1" lang="en-US" sz="1600" spc="-1" strike="noStrike">
                <a:solidFill>
                  <a:srgbClr val="000000"/>
                </a:solidFill>
                <a:latin typeface="Calibri"/>
              </a:rPr>
              <a:t>controlled </a:t>
            </a:r>
            <a:r>
              <a:rPr b="0" i="1" lang="en-US" sz="1600" spc="-1" strike="noStrike" u="sng">
                <a:solidFill>
                  <a:srgbClr val="000000"/>
                </a:solidFill>
                <a:uFillTx/>
                <a:latin typeface="Calibri"/>
              </a:rPr>
              <a:t>nursery conditions</a:t>
            </a:r>
            <a:r>
              <a:rPr b="0" i="1" lang="en-US" sz="1600" spc="-1" strike="noStrike">
                <a:solidFill>
                  <a:srgbClr val="000000"/>
                </a:solidFill>
                <a:latin typeface="Calibri"/>
              </a:rPr>
              <a:t>, lots of different sources of inocula</a:t>
            </a:r>
            <a:r>
              <a:rPr b="0" lang="en-US" sz="1600" spc="-1" strike="noStrike">
                <a:solidFill>
                  <a:srgbClr val="000000"/>
                </a:solidFill>
                <a:latin typeface="Calibri"/>
              </a:rPr>
              <a:t>)</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Data: Plant performance (all plants, all treatments), initial inocula &amp; root microbiomes (ITS, 16S)</a:t>
            </a:r>
            <a:endParaRPr b="0" lang="en-US" sz="1600" spc="-1" strike="noStrike">
              <a:latin typeface="Arial"/>
            </a:endParaRPr>
          </a:p>
        </p:txBody>
      </p:sp>
      <p:sp>
        <p:nvSpPr>
          <p:cNvPr id="114" name="CustomShape 6"/>
          <p:cNvSpPr/>
          <p:nvPr/>
        </p:nvSpPr>
        <p:spPr>
          <a:xfrm flipH="1">
            <a:off x="3417480" y="1883880"/>
            <a:ext cx="1088640" cy="15447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15" name="CustomShape 7"/>
          <p:cNvSpPr/>
          <p:nvPr/>
        </p:nvSpPr>
        <p:spPr>
          <a:xfrm>
            <a:off x="4506480" y="1868760"/>
            <a:ext cx="25729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US" sz="1600" spc="-1" strike="noStrike">
                <a:solidFill>
                  <a:srgbClr val="ff0000"/>
                </a:solidFill>
                <a:latin typeface="Calibri"/>
              </a:rPr>
              <a:t>Exp 2 provides source material for Exp. 3 &amp; 4</a:t>
            </a:r>
            <a:endParaRPr b="0" lang="en-US" sz="1600" spc="-1" strike="noStrike">
              <a:latin typeface="Arial"/>
            </a:endParaRPr>
          </a:p>
        </p:txBody>
      </p:sp>
      <p:sp>
        <p:nvSpPr>
          <p:cNvPr id="116" name="CustomShape 8"/>
          <p:cNvSpPr/>
          <p:nvPr/>
        </p:nvSpPr>
        <p:spPr>
          <a:xfrm>
            <a:off x="8978400" y="0"/>
            <a:ext cx="3101400" cy="301068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200" spc="-1" strike="noStrike" u="sng">
                <a:solidFill>
                  <a:srgbClr val="000000"/>
                </a:solidFill>
                <a:uFillTx/>
                <a:latin typeface="Calibri"/>
              </a:rPr>
              <a:t>Potential Inocula categories</a:t>
            </a:r>
            <a:endParaRPr b="0" lang="en-US" sz="1200" spc="-1" strike="noStrike">
              <a:latin typeface="Arial"/>
            </a:endParaRPr>
          </a:p>
          <a:p>
            <a:pPr marL="457200">
              <a:lnSpc>
                <a:spcPct val="100000"/>
              </a:lnSpc>
            </a:pPr>
            <a:r>
              <a:rPr b="0" i="1" lang="en-US" sz="1200" spc="-1" strike="noStrike" u="sng">
                <a:solidFill>
                  <a:srgbClr val="000000"/>
                </a:solidFill>
                <a:uFillTx/>
                <a:latin typeface="Calibri"/>
              </a:rPr>
              <a:t>More stressful environments </a:t>
            </a:r>
            <a:endParaRPr b="0" lang="en-US" sz="1200" spc="-1" strike="noStrike">
              <a:latin typeface="Arial"/>
            </a:endParaRPr>
          </a:p>
          <a:p>
            <a:pPr lvl="1" marL="800280" indent="-342720">
              <a:lnSpc>
                <a:spcPct val="100000"/>
              </a:lnSpc>
              <a:buClr>
                <a:srgbClr val="000000"/>
              </a:buClr>
              <a:buFont typeface="Calibri Light"/>
              <a:buAutoNum type="alphaLcParenR"/>
            </a:pPr>
            <a:r>
              <a:rPr b="0" lang="en-US" sz="1200" spc="-1" strike="noStrike">
                <a:solidFill>
                  <a:srgbClr val="000000"/>
                </a:solidFill>
                <a:latin typeface="Calibri"/>
              </a:rPr>
              <a:t>Rhizosphere soils of conspecific seedlings that survived after planting in post-wildfire soils (YCP)</a:t>
            </a:r>
            <a:endParaRPr b="0" lang="en-US" sz="1200" spc="-1" strike="noStrike">
              <a:latin typeface="Arial"/>
            </a:endParaRPr>
          </a:p>
          <a:p>
            <a:pPr lvl="1" marL="800280" indent="-342720">
              <a:lnSpc>
                <a:spcPct val="100000"/>
              </a:lnSpc>
              <a:buClr>
                <a:srgbClr val="000000"/>
              </a:buClr>
              <a:buFont typeface="Calibri Light"/>
              <a:buAutoNum type="alphaLcParenR"/>
            </a:pPr>
            <a:r>
              <a:rPr b="0" lang="en-US" sz="1200" spc="-1" strike="noStrike">
                <a:solidFill>
                  <a:srgbClr val="000000"/>
                </a:solidFill>
                <a:latin typeface="Calibri"/>
              </a:rPr>
              <a:t>Thrice burned soils</a:t>
            </a:r>
            <a:endParaRPr b="0" lang="en-US" sz="1200" spc="-1" strike="noStrike">
              <a:latin typeface="Arial"/>
            </a:endParaRPr>
          </a:p>
          <a:p>
            <a:pPr lvl="1" marL="800280" indent="-342720">
              <a:lnSpc>
                <a:spcPct val="100000"/>
              </a:lnSpc>
              <a:buClr>
                <a:srgbClr val="000000"/>
              </a:buClr>
              <a:buFont typeface="Calibri Light"/>
              <a:buAutoNum type="alphaLcParenR"/>
            </a:pPr>
            <a:r>
              <a:rPr b="0" lang="en-US" sz="1200" spc="-1" strike="noStrike">
                <a:solidFill>
                  <a:srgbClr val="000000"/>
                </a:solidFill>
                <a:latin typeface="Calibri"/>
              </a:rPr>
              <a:t>Soils with low moisture availability</a:t>
            </a:r>
            <a:endParaRPr b="0" lang="en-US" sz="1200" spc="-1" strike="noStrike">
              <a:latin typeface="Arial"/>
            </a:endParaRPr>
          </a:p>
          <a:p>
            <a:pPr marL="457200">
              <a:lnSpc>
                <a:spcPct val="100000"/>
              </a:lnSpc>
            </a:pPr>
            <a:r>
              <a:rPr b="0" i="1" lang="en-US" sz="1200" spc="-1" strike="noStrike" u="sng">
                <a:solidFill>
                  <a:srgbClr val="000000"/>
                </a:solidFill>
                <a:uFillTx/>
                <a:latin typeface="Calibri"/>
              </a:rPr>
              <a:t>Less stressful environments</a:t>
            </a:r>
            <a:endParaRPr b="0" lang="en-US" sz="1200" spc="-1" strike="noStrike">
              <a:latin typeface="Arial"/>
            </a:endParaRPr>
          </a:p>
          <a:p>
            <a:pPr lvl="1" marL="800280" indent="-342720">
              <a:lnSpc>
                <a:spcPct val="100000"/>
              </a:lnSpc>
              <a:buClr>
                <a:srgbClr val="000000"/>
              </a:buClr>
              <a:buFont typeface="Calibri Light"/>
              <a:buAutoNum type="alphaLcParenR"/>
            </a:pPr>
            <a:r>
              <a:rPr b="0" lang="en-US" sz="1200" spc="-1" strike="noStrike">
                <a:solidFill>
                  <a:srgbClr val="000000"/>
                </a:solidFill>
                <a:latin typeface="Calibri"/>
              </a:rPr>
              <a:t>Once burned soils</a:t>
            </a:r>
            <a:endParaRPr b="0" lang="en-US" sz="1200" spc="-1" strike="noStrike">
              <a:latin typeface="Arial"/>
            </a:endParaRPr>
          </a:p>
          <a:p>
            <a:pPr lvl="1" marL="800280" indent="-342720">
              <a:lnSpc>
                <a:spcPct val="100000"/>
              </a:lnSpc>
              <a:buClr>
                <a:srgbClr val="000000"/>
              </a:buClr>
              <a:buFont typeface="Calibri Light"/>
              <a:buAutoNum type="alphaLcParenR"/>
            </a:pPr>
            <a:r>
              <a:rPr b="0" lang="en-US" sz="1200" spc="-1" strike="noStrike">
                <a:solidFill>
                  <a:srgbClr val="000000"/>
                </a:solidFill>
                <a:latin typeface="Calibri"/>
              </a:rPr>
              <a:t>Unburned soils</a:t>
            </a:r>
            <a:endParaRPr b="0" lang="en-US" sz="1200" spc="-1" strike="noStrike">
              <a:latin typeface="Arial"/>
            </a:endParaRPr>
          </a:p>
          <a:p>
            <a:pPr lvl="1" marL="800280" indent="-342720">
              <a:lnSpc>
                <a:spcPct val="100000"/>
              </a:lnSpc>
              <a:buClr>
                <a:srgbClr val="000000"/>
              </a:buClr>
              <a:buFont typeface="Calibri Light"/>
              <a:buAutoNum type="alphaLcParenR"/>
            </a:pPr>
            <a:r>
              <a:rPr b="0" lang="en-US" sz="1200" spc="-1" strike="noStrike">
                <a:solidFill>
                  <a:srgbClr val="000000"/>
                </a:solidFill>
                <a:latin typeface="Calibri"/>
              </a:rPr>
              <a:t>Soils with higher moisture availability</a:t>
            </a:r>
            <a:endParaRPr b="0" lang="en-US" sz="1200" spc="-1" strike="noStrike">
              <a:latin typeface="Arial"/>
            </a:endParaRPr>
          </a:p>
          <a:p>
            <a:pPr marL="60480">
              <a:lnSpc>
                <a:spcPct val="100000"/>
              </a:lnSpc>
            </a:pPr>
            <a:r>
              <a:rPr b="0" lang="en-US" sz="1200" spc="-1" strike="noStrike">
                <a:solidFill>
                  <a:srgbClr val="000000"/>
                </a:solidFill>
                <a:latin typeface="Calibri"/>
              </a:rPr>
              <a:t>Could also sample from high-intensity vs low intensity burns; time since burn, etc.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11480" y="0"/>
            <a:ext cx="10515240" cy="533520"/>
          </a:xfrm>
          <a:prstGeom prst="rect">
            <a:avLst/>
          </a:prstGeom>
          <a:noFill/>
          <a:ln>
            <a:noFill/>
          </a:ln>
        </p:spPr>
        <p:txBody>
          <a:bodyPr anchor="ctr">
            <a:normAutofit/>
          </a:bodyPr>
          <a:p>
            <a:pPr algn="ctr">
              <a:lnSpc>
                <a:spcPct val="90000"/>
              </a:lnSpc>
            </a:pPr>
            <a:r>
              <a:rPr b="0" lang="en-US" sz="1600" spc="-1" strike="noStrike">
                <a:solidFill>
                  <a:srgbClr val="000000"/>
                </a:solidFill>
                <a:latin typeface="Times New Roman"/>
              </a:rPr>
              <a:t>Research questions</a:t>
            </a:r>
            <a:endParaRPr b="0" lang="en-US" sz="1600" spc="-1" strike="noStrike">
              <a:solidFill>
                <a:srgbClr val="000000"/>
              </a:solidFill>
              <a:latin typeface="Calibri"/>
            </a:endParaRPr>
          </a:p>
        </p:txBody>
      </p:sp>
      <p:sp>
        <p:nvSpPr>
          <p:cNvPr id="118" name="TextShape 2"/>
          <p:cNvSpPr txBox="1"/>
          <p:nvPr/>
        </p:nvSpPr>
        <p:spPr>
          <a:xfrm>
            <a:off x="117000" y="393120"/>
            <a:ext cx="11958120" cy="6352920"/>
          </a:xfrm>
          <a:prstGeom prst="rect">
            <a:avLst/>
          </a:prstGeom>
          <a:noFill/>
          <a:ln>
            <a:noFill/>
          </a:ln>
        </p:spPr>
        <p:txBody>
          <a:bodyPr>
            <a:noAutofit/>
          </a:bodyPr>
          <a:p>
            <a:pPr marL="228600" indent="-228240">
              <a:lnSpc>
                <a:spcPct val="100000"/>
              </a:lnSpc>
              <a:spcBef>
                <a:spcPts val="1001"/>
              </a:spcBef>
              <a:buClr>
                <a:srgbClr val="000000"/>
              </a:buClr>
              <a:buFont typeface="Arial"/>
              <a:buChar char="•"/>
            </a:pPr>
            <a:r>
              <a:rPr b="1" lang="en-US" sz="1400" spc="-1" strike="noStrike" u="sng">
                <a:solidFill>
                  <a:srgbClr val="000000"/>
                </a:solidFill>
                <a:uFillTx/>
                <a:latin typeface="Times New Roman"/>
              </a:rPr>
              <a:t>Aim 1. Determine the ecological, phylogenetic, and network properties of root microbiomes that promote seedling performance</a:t>
            </a:r>
            <a:endParaRPr b="0" lang="en-US" sz="14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1" lang="en-US" sz="1400" spc="-1" strike="noStrike">
                <a:solidFill>
                  <a:srgbClr val="000000"/>
                </a:solidFill>
                <a:latin typeface="Times New Roman"/>
              </a:rPr>
              <a:t>Question: </a:t>
            </a:r>
            <a:r>
              <a:rPr b="0" lang="en-US" sz="1400" spc="-1" strike="noStrike">
                <a:solidFill>
                  <a:srgbClr val="000000"/>
                </a:solidFill>
                <a:latin typeface="Times New Roman"/>
                <a:ea typeface="Calibri"/>
              </a:rPr>
              <a:t>What characteristics of the root microbiome promote seedling performance?</a:t>
            </a:r>
            <a:endParaRPr b="0" lang="en-US" sz="14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Hypotheses</a:t>
            </a:r>
            <a:endParaRPr b="0" lang="en-US" sz="1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H1: Guild abundance hypothesis: </a:t>
            </a:r>
            <a:r>
              <a:rPr b="0" lang="en-US" sz="1400" spc="-1" strike="noStrike">
                <a:solidFill>
                  <a:srgbClr val="000000"/>
                </a:solidFill>
                <a:latin typeface="Times New Roman"/>
                <a:ea typeface="Calibri"/>
              </a:rPr>
              <a:t>Seedling performance will be enhanced when root microbiomes have a greater proportion of microbial mutualists (e.g., ectomycorrhizal fungi) relative to saprotrophs, endophytes, or pathogens</a:t>
            </a:r>
            <a:endParaRPr b="0" lang="en-US" sz="1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H2: Microbial trait hypothesis: </a:t>
            </a:r>
            <a:r>
              <a:rPr b="0" lang="en-US" sz="1400" spc="-1" strike="noStrike">
                <a:solidFill>
                  <a:srgbClr val="000000"/>
                </a:solidFill>
                <a:latin typeface="Times New Roman"/>
                <a:ea typeface="Calibri"/>
              </a:rPr>
              <a:t>Seedling performance will be enhanced in root microbiomes that are enriched in taxa that confer tolerance to stress (e.g., Dove et al. 2022)</a:t>
            </a:r>
            <a:endParaRPr b="0" lang="en-US" sz="1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H3: Functional diversity: </a:t>
            </a:r>
            <a:r>
              <a:rPr b="0" lang="en-US" sz="1400" spc="-1" strike="noStrike">
                <a:solidFill>
                  <a:srgbClr val="000000"/>
                </a:solidFill>
                <a:latin typeface="Times New Roman"/>
                <a:ea typeface="Calibri"/>
              </a:rPr>
              <a:t>Seedling performance will be enhanced in root microbiomes comprised of taxa that represent high functional diversity</a:t>
            </a:r>
            <a:endParaRPr b="0" lang="en-US" sz="1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H4: Network connectivity: </a:t>
            </a:r>
            <a:r>
              <a:rPr b="0" lang="en-US" sz="1400" spc="-1" strike="noStrike">
                <a:solidFill>
                  <a:srgbClr val="000000"/>
                </a:solidFill>
                <a:latin typeface="Times New Roman"/>
                <a:ea typeface="Calibri"/>
              </a:rPr>
              <a:t>Seedling performance will be enhanced when root microbiomes contain taxa with high co-occurrence network connectivity</a:t>
            </a:r>
            <a:endParaRPr b="0" lang="en-US" sz="1400" spc="-1" strike="noStrike">
              <a:solidFill>
                <a:srgbClr val="000000"/>
              </a:solidFill>
              <a:latin typeface="Calibri"/>
            </a:endParaRPr>
          </a:p>
          <a:p>
            <a:endParaRPr b="0" lang="en-US" sz="14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Approach: </a:t>
            </a:r>
            <a:endParaRPr b="0" lang="en-US" sz="1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Exp. 1: Post-fire seedling microbiomes in the field:</a:t>
            </a:r>
            <a:r>
              <a:rPr b="0" lang="en-US" sz="1400" spc="-1" strike="noStrike">
                <a:solidFill>
                  <a:srgbClr val="000000"/>
                </a:solidFill>
                <a:latin typeface="Times New Roman"/>
                <a:ea typeface="Calibri"/>
              </a:rPr>
              <a:t> Collect soil cores from root zone of surviving Doug fir seedlings for sequencing (focus on roots if we can get them), plant growth/health data, environmental data? (e.g., % OM, moisture availability, pH); Illumina sequencing (ITS, 16S), Metagenomics (functional component e.g., CAZy genes, N cycle genes), viruses, oomycetes, etc.) – </a:t>
            </a:r>
            <a:r>
              <a:rPr b="0" i="1" lang="en-US" sz="1400" spc="-1" strike="noStrike">
                <a:solidFill>
                  <a:srgbClr val="000000"/>
                </a:solidFill>
                <a:latin typeface="Times New Roman"/>
                <a:ea typeface="Calibri"/>
              </a:rPr>
              <a:t>this is in post-wildfire soil</a:t>
            </a:r>
            <a:endParaRPr b="0" lang="en-US" sz="1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1" lang="en-US" sz="1400" spc="-1" strike="noStrike">
                <a:solidFill>
                  <a:srgbClr val="000000"/>
                </a:solidFill>
                <a:latin typeface="Times New Roman"/>
                <a:ea typeface="Calibri"/>
              </a:rPr>
              <a:t>Exp. 2. Microbiome screen on nursery seedlings </a:t>
            </a:r>
            <a:r>
              <a:rPr b="0" lang="en-US" sz="1400" spc="-1" strike="noStrike">
                <a:solidFill>
                  <a:srgbClr val="000000"/>
                </a:solidFill>
                <a:latin typeface="Times New Roman"/>
                <a:ea typeface="Calibri"/>
              </a:rPr>
              <a:t>(WSUV) - Collect soil inocula from a broad range of field conditions to use in a nursery inoculation (common garden) experiment to home in on what aspects of the soil microbiome are associated with improved conifer seedling performance (under controlled conditions) – </a:t>
            </a:r>
            <a:r>
              <a:rPr b="0" i="1" lang="en-US" sz="1400" spc="-1" strike="noStrike">
                <a:solidFill>
                  <a:srgbClr val="000000"/>
                </a:solidFill>
                <a:latin typeface="Times New Roman"/>
                <a:ea typeface="Calibri"/>
              </a:rPr>
              <a:t>this is in sterile background soil in the nursery</a:t>
            </a:r>
            <a:endParaRPr b="0" lang="en-US" sz="1400" spc="-1" strike="noStrike">
              <a:solidFill>
                <a:srgbClr val="000000"/>
              </a:solidFill>
              <a:latin typeface="Calibri"/>
            </a:endParaRPr>
          </a:p>
          <a:p>
            <a:pPr>
              <a:lnSpc>
                <a:spcPct val="100000"/>
              </a:lnSpc>
              <a:spcBef>
                <a:spcPts val="1001"/>
              </a:spcBef>
              <a:tabLst>
                <a:tab algn="l" pos="0"/>
              </a:tabLs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147240"/>
            <a:ext cx="10515240" cy="533520"/>
          </a:xfrm>
          <a:prstGeom prst="rect">
            <a:avLst/>
          </a:prstGeom>
          <a:noFill/>
          <a:ln>
            <a:noFill/>
          </a:ln>
        </p:spPr>
        <p:txBody>
          <a:bodyPr anchor="ctr">
            <a:normAutofit fontScale="70000"/>
          </a:bodyPr>
          <a:p>
            <a:pPr>
              <a:lnSpc>
                <a:spcPct val="90000"/>
              </a:lnSpc>
            </a:pPr>
            <a:r>
              <a:rPr b="0" lang="en-US" sz="4400" spc="-1" strike="noStrike">
                <a:solidFill>
                  <a:srgbClr val="000000"/>
                </a:solidFill>
                <a:latin typeface="Times New Roman"/>
              </a:rPr>
              <a:t>Research questions</a:t>
            </a:r>
            <a:endParaRPr b="0" lang="en-US" sz="4400" spc="-1" strike="noStrike">
              <a:solidFill>
                <a:srgbClr val="000000"/>
              </a:solidFill>
              <a:latin typeface="Calibri"/>
            </a:endParaRPr>
          </a:p>
        </p:txBody>
      </p:sp>
      <p:sp>
        <p:nvSpPr>
          <p:cNvPr id="120" name="TextShape 2"/>
          <p:cNvSpPr txBox="1"/>
          <p:nvPr/>
        </p:nvSpPr>
        <p:spPr>
          <a:xfrm>
            <a:off x="0" y="850680"/>
            <a:ext cx="11808720" cy="58906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1400" spc="-1" strike="noStrike" u="sng">
                <a:solidFill>
                  <a:srgbClr val="000000"/>
                </a:solidFill>
                <a:uFillTx/>
                <a:latin typeface="Times New Roman"/>
              </a:rPr>
              <a:t>Aim 2. </a:t>
            </a:r>
            <a:r>
              <a:rPr b="1" lang="en-US" sz="1400" spc="-1" strike="noStrike" u="sng">
                <a:solidFill>
                  <a:srgbClr val="000000"/>
                </a:solidFill>
                <a:uFillTx/>
                <a:latin typeface="Times New Roman"/>
                <a:ea typeface="Times New Roman"/>
              </a:rPr>
              <a:t>Determine how microbial transplants impact root microbiome community development and seedling performance </a:t>
            </a:r>
            <a:r>
              <a:rPr b="1" lang="en-US" sz="1400" spc="-1" strike="noStrike" u="sng">
                <a:solidFill>
                  <a:srgbClr val="000000"/>
                </a:solidFill>
                <a:uFillTx/>
                <a:latin typeface="Times New Roman"/>
                <a:ea typeface="Calibri"/>
              </a:rPr>
              <a:t>after disturbance</a:t>
            </a:r>
            <a:r>
              <a:rPr b="0" lang="en-US" sz="1400" spc="-1" strike="noStrike" u="sng">
                <a:solidFill>
                  <a:srgbClr val="000000"/>
                </a:solidFill>
                <a:uFillTx/>
                <a:latin typeface="Times New Roman"/>
                <a:ea typeface="Calibri"/>
              </a:rPr>
              <a:t> </a:t>
            </a:r>
            <a:endParaRPr b="0" lang="en-US" sz="1400" spc="-1" strike="noStrike">
              <a:solidFill>
                <a:srgbClr val="000000"/>
              </a:solidFill>
              <a:latin typeface="Calibri"/>
            </a:endParaRPr>
          </a:p>
          <a:p>
            <a:endParaRPr b="0" lang="en-US"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Research Questions:</a:t>
            </a:r>
            <a:endParaRPr b="0" lang="en-US" sz="1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Inocula source: </a:t>
            </a:r>
            <a:r>
              <a:rPr b="0" lang="en-US" sz="1400" spc="-1" strike="noStrike">
                <a:solidFill>
                  <a:srgbClr val="000000"/>
                </a:solidFill>
                <a:latin typeface="Times New Roman"/>
                <a:ea typeface="Calibri"/>
              </a:rPr>
              <a:t>How does source of inocula impact root microbiome community development and seedling performance in post-wildfire soil?</a:t>
            </a:r>
            <a:endParaRPr b="0" lang="en-US" sz="1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Priority effects: </a:t>
            </a:r>
            <a:r>
              <a:rPr b="0" lang="en-US" sz="1400" spc="-1" strike="noStrike">
                <a:solidFill>
                  <a:srgbClr val="000000"/>
                </a:solidFill>
                <a:latin typeface="Times New Roman"/>
                <a:ea typeface="Calibri"/>
              </a:rPr>
              <a:t>How do priority effects impact the development of the root microbiome and conifer seedling performance in post-wildfire soils?</a:t>
            </a:r>
            <a:endParaRPr b="0" lang="en-US" sz="1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Resident soil biota: </a:t>
            </a:r>
            <a:r>
              <a:rPr b="0" lang="en-US" sz="1400" spc="-1" strike="noStrike">
                <a:solidFill>
                  <a:srgbClr val="000000"/>
                </a:solidFill>
                <a:latin typeface="Times New Roman"/>
                <a:ea typeface="Calibri"/>
              </a:rPr>
              <a:t>How does the resident soil microbial community modulate the impact of the donor microbial community on the root and rhizosphere microbiome and on plant performance?</a:t>
            </a:r>
            <a:endParaRPr b="0" lang="en-US" sz="1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Environmental conditions: </a:t>
            </a:r>
            <a:r>
              <a:rPr b="0" lang="en-US" sz="1400" spc="-1" strike="noStrike">
                <a:solidFill>
                  <a:srgbClr val="000000"/>
                </a:solidFill>
                <a:latin typeface="Times New Roman"/>
                <a:ea typeface="Calibri"/>
              </a:rPr>
              <a:t>How do soil properties (e.g., nutrient availability, moisture, pH, texture) modulate the impacts of the soil microbiome on plant performance in post wildfire soils?</a:t>
            </a:r>
            <a:endParaRPr b="0" lang="en-US" sz="1400" spc="-1" strike="noStrike">
              <a:solidFill>
                <a:srgbClr val="000000"/>
              </a:solidFill>
              <a:latin typeface="Calibri"/>
            </a:endParaRPr>
          </a:p>
          <a:p>
            <a:endParaRPr b="0" lang="en-US"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Approach: </a:t>
            </a:r>
            <a:endParaRPr b="0" lang="en-US" sz="1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Exp. 3. Soil transplant experiment in the field. </a:t>
            </a:r>
            <a:r>
              <a:rPr b="0" lang="en-US" sz="1400" spc="-1" strike="noStrike">
                <a:solidFill>
                  <a:srgbClr val="000000"/>
                </a:solidFill>
                <a:latin typeface="Times New Roman"/>
                <a:ea typeface="Calibri"/>
              </a:rPr>
              <a:t>Large outdoor field exp in post-wildfire soil with reps of </a:t>
            </a:r>
            <a:r>
              <a:rPr b="0" lang="en-US" sz="1400" spc="-1" strike="noStrike" u="sng">
                <a:solidFill>
                  <a:srgbClr val="000000"/>
                </a:solidFill>
                <a:uFillTx/>
                <a:latin typeface="Times New Roman"/>
                <a:ea typeface="Calibri"/>
              </a:rPr>
              <a:t>all</a:t>
            </a:r>
            <a:r>
              <a:rPr b="0" lang="en-US" sz="1400" spc="-1" strike="noStrike">
                <a:solidFill>
                  <a:srgbClr val="000000"/>
                </a:solidFill>
                <a:latin typeface="Times New Roman"/>
                <a:ea typeface="Calibri"/>
              </a:rPr>
              <a:t> successful treatments from nursery (~10,000 seedlings, 100 inocula treatments + uninoculated controls); data focused mostly on seedling performance (survival, growth), harvest a subset of extremes at end to characterize root microbiome, small sample of recipient soil (2 ml tubes, archive, sequence only samples of interest at end of exp)</a:t>
            </a:r>
            <a:endParaRPr b="0" lang="en-US" sz="1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Exp. 4. Priority effects experiment in the field. </a:t>
            </a:r>
            <a:r>
              <a:rPr b="0" lang="en-US" sz="1400" spc="-1" strike="noStrike">
                <a:solidFill>
                  <a:srgbClr val="000000"/>
                </a:solidFill>
                <a:latin typeface="Times New Roman"/>
                <a:ea typeface="Calibri"/>
              </a:rPr>
              <a:t>Priority effects exp in post-wildfire soil (seedlings that are pre-inoculated, inoculated at planting, planted with dead inocula); data collected on: donor microbiomes, recipient microbiomes, soil chemistry &amp; properties, plant performance (including initial size prior to transplanting into field); Illumina sequencing (16S, ITS), metagenomes </a:t>
            </a:r>
            <a:endParaRPr b="0" lang="en-US" sz="1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200" spc="-1" strike="noStrike">
                <a:solidFill>
                  <a:srgbClr val="000000"/>
                </a:solidFill>
                <a:latin typeface="Times New Roman"/>
                <a:ea typeface="Calibri"/>
              </a:rPr>
              <a:t>Air-dry all soil inocula</a:t>
            </a:r>
            <a:endParaRPr b="0" lang="en-US" sz="12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200" spc="-1" strike="noStrike">
                <a:solidFill>
                  <a:srgbClr val="000000"/>
                </a:solidFill>
                <a:latin typeface="Times New Roman"/>
                <a:ea typeface="Calibri"/>
              </a:rPr>
              <a:t>Pre-inoculate</a:t>
            </a:r>
            <a:endParaRPr b="0" lang="en-US" sz="12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200" spc="-1" strike="noStrike">
                <a:solidFill>
                  <a:srgbClr val="000000"/>
                </a:solidFill>
                <a:latin typeface="Times New Roman"/>
                <a:ea typeface="Calibri"/>
              </a:rPr>
              <a:t>Post-inoculate</a:t>
            </a:r>
            <a:endParaRPr b="0" lang="en-US" sz="12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200" spc="-1" strike="noStrike">
                <a:solidFill>
                  <a:srgbClr val="000000"/>
                </a:solidFill>
                <a:latin typeface="Times New Roman"/>
                <a:ea typeface="Calibri"/>
              </a:rPr>
              <a:t>Autoclave (dead at planting)</a:t>
            </a:r>
            <a:endParaRPr b="0" lang="en-US" sz="1200" spc="-1" strike="noStrike">
              <a:solidFill>
                <a:srgbClr val="000000"/>
              </a:solidFill>
              <a:latin typeface="Calibri"/>
            </a:endParaRPr>
          </a:p>
          <a:p>
            <a:endParaRPr b="0" lang="en-US" sz="1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1400" spc="-1" strike="noStrike">
                <a:solidFill>
                  <a:srgbClr val="000000"/>
                </a:solidFill>
                <a:latin typeface="Times New Roman"/>
                <a:ea typeface="Calibri"/>
              </a:rPr>
              <a:t>Hypotheses on following pages….</a:t>
            </a:r>
            <a:endParaRPr b="0" lang="en-US" sz="1400" spc="-1" strike="noStrike">
              <a:solidFill>
                <a:srgbClr val="000000"/>
              </a:solidFill>
              <a:latin typeface="Calibri"/>
            </a:endParaRPr>
          </a:p>
          <a:p>
            <a:endParaRPr b="0" lang="en-US" sz="1400" spc="-1" strike="noStrike">
              <a:solidFill>
                <a:srgbClr val="000000"/>
              </a:solidFill>
              <a:latin typeface="Calibri"/>
            </a:endParaRPr>
          </a:p>
          <a:p>
            <a:pPr>
              <a:lnSpc>
                <a:spcPct val="90000"/>
              </a:lnSpc>
              <a:spcBef>
                <a:spcPts val="1001"/>
              </a:spcBef>
            </a:pPr>
            <a:endParaRPr b="0" lang="en-US" sz="1400" spc="-1" strike="noStrike">
              <a:solidFill>
                <a:srgbClr val="000000"/>
              </a:solidFill>
              <a:latin typeface="Calibri"/>
            </a:endParaRPr>
          </a:p>
          <a:p>
            <a:pPr>
              <a:lnSpc>
                <a:spcPct val="90000"/>
              </a:lnSpc>
              <a:spcBef>
                <a:spcPts val="1001"/>
              </a:spcBef>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30680" y="147240"/>
            <a:ext cx="9045360" cy="65682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000" spc="-1" strike="noStrike" u="sng">
                <a:solidFill>
                  <a:srgbClr val="000000"/>
                </a:solidFill>
                <a:uFillTx/>
                <a:latin typeface="Times New Roman"/>
              </a:rPr>
              <a:t>Aim 2. </a:t>
            </a:r>
            <a:r>
              <a:rPr b="1" lang="en-US" sz="2000" spc="-1" strike="noStrike" u="sng">
                <a:solidFill>
                  <a:srgbClr val="000000"/>
                </a:solidFill>
                <a:uFillTx/>
                <a:latin typeface="Times New Roman"/>
                <a:ea typeface="Times New Roman"/>
              </a:rPr>
              <a:t>Determine how microbial transplants impact root microbiome community development and seedling performance </a:t>
            </a:r>
            <a:r>
              <a:rPr b="1" lang="en-US" sz="2000" spc="-1" strike="noStrike" u="sng">
                <a:solidFill>
                  <a:srgbClr val="000000"/>
                </a:solidFill>
                <a:uFillTx/>
                <a:latin typeface="Times New Roman"/>
                <a:ea typeface="Calibri"/>
              </a:rPr>
              <a:t>in post-wildfire soils</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457200">
              <a:lnSpc>
                <a:spcPct val="90000"/>
              </a:lnSpc>
              <a:spcBef>
                <a:spcPts val="499"/>
              </a:spcBef>
              <a:tabLst>
                <a:tab algn="l" pos="0"/>
              </a:tabLst>
            </a:pPr>
            <a:r>
              <a:rPr b="1" lang="en-US" sz="1800" spc="-1" strike="noStrike">
                <a:solidFill>
                  <a:srgbClr val="000000"/>
                </a:solidFill>
                <a:latin typeface="Times New Roman"/>
                <a:ea typeface="Calibri"/>
              </a:rPr>
              <a:t>Inocula Source: </a:t>
            </a:r>
            <a:r>
              <a:rPr b="0" i="1" lang="en-US" sz="1800" spc="-1" strike="noStrike">
                <a:solidFill>
                  <a:srgbClr val="000000"/>
                </a:solidFill>
                <a:latin typeface="Times New Roman"/>
                <a:ea typeface="Calibri"/>
              </a:rPr>
              <a:t>How does source of inocula impact root microbiome community development and seedling performance in post-wildfire soil?</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1" lang="en-US" sz="1600" spc="-1" strike="noStrike">
                <a:solidFill>
                  <a:srgbClr val="000000"/>
                </a:solidFill>
                <a:latin typeface="Times New Roman"/>
                <a:ea typeface="Calibri"/>
              </a:rPr>
              <a:t>Hypotheses: </a:t>
            </a:r>
            <a:endParaRPr b="0" lang="en-US" sz="16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1" lang="en-US" sz="1400" spc="-1" strike="noStrike">
                <a:solidFill>
                  <a:srgbClr val="000000"/>
                </a:solidFill>
                <a:latin typeface="Times New Roman"/>
                <a:ea typeface="Calibri"/>
              </a:rPr>
              <a:t>Stress-tolerance hypothesis: </a:t>
            </a:r>
            <a:r>
              <a:rPr b="0" lang="en-US" sz="1400" spc="-1" strike="noStrike">
                <a:solidFill>
                  <a:srgbClr val="000000"/>
                </a:solidFill>
                <a:latin typeface="Times New Roman"/>
                <a:ea typeface="Calibri"/>
              </a:rPr>
              <a:t>Microbial inocula sourced from more stressful (early successional) environments will promote conifer seedling performance in post-wildfire soils more than inocula sourced from less stressful (late successional) environments </a:t>
            </a:r>
            <a:r>
              <a:rPr b="0" i="1" lang="en-US" sz="1400" spc="-1" strike="noStrike">
                <a:solidFill>
                  <a:srgbClr val="000000"/>
                </a:solidFill>
                <a:latin typeface="Times New Roman"/>
                <a:ea typeface="Calibri"/>
              </a:rPr>
              <a:t>(e.g., Dove et al., 2022; Karst group findings)</a:t>
            </a:r>
            <a:endParaRPr b="0" lang="en-US" sz="14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1" lang="en-US" sz="1400" spc="-1" strike="noStrike">
                <a:solidFill>
                  <a:srgbClr val="000000"/>
                </a:solidFill>
                <a:latin typeface="Times New Roman"/>
                <a:ea typeface="Calibri"/>
              </a:rPr>
              <a:t>Functional potential hypothesis: </a:t>
            </a:r>
            <a:r>
              <a:rPr b="0" lang="en-US" sz="1400" spc="-1" strike="noStrike">
                <a:solidFill>
                  <a:srgbClr val="000000"/>
                </a:solidFill>
                <a:latin typeface="Times New Roman"/>
                <a:ea typeface="Calibri"/>
              </a:rPr>
              <a:t>Variation in root microbiome community composition from different inocula sources will correspond with variation in microbiome functional potential, e.g., C-metabolism and N-cycling. </a:t>
            </a:r>
            <a:endParaRPr b="0" lang="en-US" sz="1400" spc="-1" strike="noStrike">
              <a:solidFill>
                <a:srgbClr val="000000"/>
              </a:solidFill>
              <a:latin typeface="Calibri"/>
            </a:endParaRPr>
          </a:p>
          <a:p>
            <a:pPr lvl="4" marL="2057400" indent="-228240">
              <a:lnSpc>
                <a:spcPct val="90000"/>
              </a:lnSpc>
              <a:spcBef>
                <a:spcPts val="499"/>
              </a:spcBef>
              <a:buClr>
                <a:srgbClr val="000000"/>
              </a:buClr>
              <a:buFont typeface="Arial"/>
              <a:buChar char="•"/>
              <a:tabLst>
                <a:tab algn="l" pos="0"/>
              </a:tabLst>
            </a:pPr>
            <a:r>
              <a:rPr b="0" lang="en-US" sz="1400" spc="-1" strike="noStrike">
                <a:solidFill>
                  <a:srgbClr val="000000"/>
                </a:solidFill>
                <a:latin typeface="Times New Roman"/>
                <a:ea typeface="Calibri"/>
              </a:rPr>
              <a:t>Specifically, microbiomes of uninoculated seedlings and those pre-inoculated with microbiomes sourced from stressful environments will be enriched in genes for C-metabolism and N-cycling compared to the root microbiomes of seedlings pre-inoculated with soil from less stressful environments (Dove et al, 2022) – </a:t>
            </a:r>
            <a:r>
              <a:rPr b="0" i="1" lang="en-US" sz="1400" spc="-1" strike="noStrike">
                <a:solidFill>
                  <a:srgbClr val="000000"/>
                </a:solidFill>
                <a:latin typeface="Times New Roman"/>
                <a:ea typeface="Calibri"/>
              </a:rPr>
              <a:t>based on metagenome data</a:t>
            </a:r>
            <a:endParaRPr b="0" lang="en-US" sz="1400" spc="-1" strike="noStrike">
              <a:solidFill>
                <a:srgbClr val="000000"/>
              </a:solidFill>
              <a:latin typeface="Calibri"/>
            </a:endParaRPr>
          </a:p>
          <a:p>
            <a:pPr marL="457200">
              <a:lnSpc>
                <a:spcPct val="90000"/>
              </a:lnSpc>
              <a:spcBef>
                <a:spcPts val="499"/>
              </a:spcBef>
              <a:tabLst>
                <a:tab algn="l" pos="0"/>
              </a:tabLst>
            </a:pPr>
            <a:r>
              <a:rPr b="1" lang="en-US" sz="1800" spc="-1" strike="noStrike">
                <a:solidFill>
                  <a:srgbClr val="000000"/>
                </a:solidFill>
                <a:latin typeface="Times New Roman"/>
                <a:ea typeface="Calibri"/>
              </a:rPr>
              <a:t>Priority effects: </a:t>
            </a:r>
            <a:r>
              <a:rPr b="0" lang="en-US" sz="1800" spc="-1" strike="noStrike">
                <a:solidFill>
                  <a:srgbClr val="000000"/>
                </a:solidFill>
                <a:latin typeface="Times New Roman"/>
                <a:ea typeface="Calibri"/>
              </a:rPr>
              <a:t>How do priority effects impact the development of the root microbiome and conifer seedling performance in post-wildfire soils?</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tabLst>
                <a:tab algn="l" pos="0"/>
              </a:tabLst>
            </a:pPr>
            <a:r>
              <a:rPr b="1" lang="en-US" sz="1600" spc="-1" strike="noStrike">
                <a:solidFill>
                  <a:srgbClr val="000000"/>
                </a:solidFill>
                <a:latin typeface="Times New Roman"/>
                <a:ea typeface="Calibri"/>
              </a:rPr>
              <a:t>Hypotheses: </a:t>
            </a:r>
            <a:endParaRPr b="0" lang="en-US" sz="16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0" lang="en-US" sz="1400" spc="-1" strike="noStrike">
                <a:solidFill>
                  <a:srgbClr val="000000"/>
                </a:solidFill>
                <a:latin typeface="Times New Roman"/>
                <a:ea typeface="Calibri"/>
              </a:rPr>
              <a:t>Early colonizers from pre-inoculated seedlings will benefit from niche-preemption, niche facilitative modification, and/or niche inhibitory modification and dominate the root microbiome, pre- and post-transplanting into wildfire-affected soil – </a:t>
            </a:r>
            <a:r>
              <a:rPr b="0" i="1" lang="en-US" sz="1400" spc="-1" strike="noStrike">
                <a:solidFill>
                  <a:srgbClr val="000000"/>
                </a:solidFill>
                <a:latin typeface="Times New Roman"/>
                <a:ea typeface="Calibri"/>
              </a:rPr>
              <a:t>i.e., early colonizers confer benefit to plant</a:t>
            </a:r>
            <a:endParaRPr b="0" lang="en-US" sz="14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0" lang="en-US" sz="1400" spc="-1" strike="noStrike">
                <a:solidFill>
                  <a:srgbClr val="000000"/>
                </a:solidFill>
                <a:latin typeface="Times New Roman"/>
                <a:ea typeface="Calibri"/>
              </a:rPr>
              <a:t>Due to priority effects, early colonizers that benefit plants will facilitate seedling survival due to continued occupancy of the niche and/or facilitating other beneficial microbes</a:t>
            </a:r>
            <a:endParaRPr b="0" lang="en-US" sz="1400" spc="-1" strike="noStrike">
              <a:solidFill>
                <a:srgbClr val="000000"/>
              </a:solidFill>
              <a:latin typeface="Calibri"/>
            </a:endParaRPr>
          </a:p>
          <a:p>
            <a:pPr lvl="3" marL="1600200" indent="-228240">
              <a:lnSpc>
                <a:spcPct val="90000"/>
              </a:lnSpc>
              <a:spcBef>
                <a:spcPts val="499"/>
              </a:spcBef>
              <a:buClr>
                <a:srgbClr val="000000"/>
              </a:buClr>
              <a:buFont typeface="Arial"/>
              <a:buChar char="•"/>
              <a:tabLst>
                <a:tab algn="l" pos="0"/>
              </a:tabLst>
            </a:pPr>
            <a:r>
              <a:rPr b="0" lang="en-US" sz="1400" spc="-1" strike="noStrike">
                <a:solidFill>
                  <a:srgbClr val="000000"/>
                </a:solidFill>
                <a:latin typeface="Times New Roman"/>
                <a:ea typeface="Calibri"/>
              </a:rPr>
              <a:t>Priority effects will manifest as a larger magnitude of microbiome impacts on plant performance for pre-inoculated seedlings compared to seedlings inoculated at transplant or uninoculated seedlings</a:t>
            </a:r>
            <a:endParaRPr b="0" lang="en-US" sz="1400" spc="-1" strike="noStrike">
              <a:solidFill>
                <a:srgbClr val="000000"/>
              </a:solidFill>
              <a:latin typeface="Calibri"/>
            </a:endParaRPr>
          </a:p>
          <a:p>
            <a:endParaRPr b="0" lang="en-US" sz="1400" spc="-1" strike="noStrike">
              <a:solidFill>
                <a:srgbClr val="000000"/>
              </a:solidFill>
              <a:latin typeface="Calibri"/>
            </a:endParaRPr>
          </a:p>
          <a:p>
            <a:pPr marL="457200">
              <a:lnSpc>
                <a:spcPct val="90000"/>
              </a:lnSpc>
              <a:spcBef>
                <a:spcPts val="499"/>
              </a:spcBef>
              <a:tabLst>
                <a:tab algn="l" pos="0"/>
              </a:tabLst>
            </a:pPr>
            <a:endParaRPr b="0" lang="en-US" sz="1400" spc="-1" strike="noStrike">
              <a:solidFill>
                <a:srgbClr val="000000"/>
              </a:solidFill>
              <a:latin typeface="Calibri"/>
            </a:endParaRPr>
          </a:p>
        </p:txBody>
      </p:sp>
      <p:sp>
        <p:nvSpPr>
          <p:cNvPr id="122" name="CustomShape 2"/>
          <p:cNvSpPr/>
          <p:nvPr/>
        </p:nvSpPr>
        <p:spPr>
          <a:xfrm>
            <a:off x="9176400" y="0"/>
            <a:ext cx="2802600" cy="490068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1" lang="en-US" sz="1800" spc="-1" strike="noStrike" u="sng">
                <a:solidFill>
                  <a:srgbClr val="000000"/>
                </a:solidFill>
                <a:uFillTx/>
                <a:latin typeface="Calibri"/>
              </a:rPr>
              <a:t>Potential Inocula categories</a:t>
            </a:r>
            <a:endParaRPr b="0" lang="en-US" sz="1800" spc="-1" strike="noStrike">
              <a:latin typeface="Arial"/>
            </a:endParaRPr>
          </a:p>
          <a:p>
            <a:pPr marL="457200">
              <a:lnSpc>
                <a:spcPct val="100000"/>
              </a:lnSpc>
            </a:pPr>
            <a:r>
              <a:rPr b="0" i="1" lang="en-US" sz="1400" spc="-1" strike="noStrike" u="sng">
                <a:solidFill>
                  <a:srgbClr val="000000"/>
                </a:solidFill>
                <a:uFillTx/>
                <a:latin typeface="Calibri"/>
              </a:rPr>
              <a:t>More stressful environments </a:t>
            </a:r>
            <a:endParaRPr b="0" lang="en-US" sz="1400" spc="-1" strike="noStrike">
              <a:latin typeface="Arial"/>
            </a:endParaRPr>
          </a:p>
          <a:p>
            <a:pPr lvl="1" marL="800280" indent="-342720">
              <a:lnSpc>
                <a:spcPct val="100000"/>
              </a:lnSpc>
              <a:buClr>
                <a:srgbClr val="000000"/>
              </a:buClr>
              <a:buFont typeface="Calibri Light"/>
              <a:buAutoNum type="alphaLcParenR"/>
            </a:pPr>
            <a:r>
              <a:rPr b="0" lang="en-US" sz="1400" spc="-1" strike="noStrike">
                <a:solidFill>
                  <a:srgbClr val="000000"/>
                </a:solidFill>
                <a:latin typeface="Calibri"/>
              </a:rPr>
              <a:t>Rhizosphere soils of conspecific seedlings that survived after planting in post-wildfire soils (YCP)</a:t>
            </a:r>
            <a:endParaRPr b="0" lang="en-US" sz="1400" spc="-1" strike="noStrike">
              <a:latin typeface="Arial"/>
            </a:endParaRPr>
          </a:p>
          <a:p>
            <a:pPr lvl="1" marL="800280" indent="-342720">
              <a:lnSpc>
                <a:spcPct val="100000"/>
              </a:lnSpc>
              <a:buClr>
                <a:srgbClr val="000000"/>
              </a:buClr>
              <a:buFont typeface="Calibri Light"/>
              <a:buAutoNum type="alphaLcParenR"/>
            </a:pPr>
            <a:r>
              <a:rPr b="0" lang="en-US" sz="1400" spc="-1" strike="noStrike">
                <a:solidFill>
                  <a:srgbClr val="000000"/>
                </a:solidFill>
                <a:latin typeface="Calibri"/>
              </a:rPr>
              <a:t>Thrice burned soils</a:t>
            </a:r>
            <a:endParaRPr b="0" lang="en-US" sz="1400" spc="-1" strike="noStrike">
              <a:latin typeface="Arial"/>
            </a:endParaRPr>
          </a:p>
          <a:p>
            <a:pPr lvl="1" marL="800280" indent="-342720">
              <a:lnSpc>
                <a:spcPct val="100000"/>
              </a:lnSpc>
              <a:buClr>
                <a:srgbClr val="000000"/>
              </a:buClr>
              <a:buFont typeface="Calibri Light"/>
              <a:buAutoNum type="alphaLcParenR"/>
            </a:pPr>
            <a:r>
              <a:rPr b="0" lang="en-US" sz="1400" spc="-1" strike="noStrike">
                <a:solidFill>
                  <a:srgbClr val="000000"/>
                </a:solidFill>
                <a:latin typeface="Calibri"/>
              </a:rPr>
              <a:t>Soils with low moisture availability</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0" i="1" lang="en-US" sz="1400" spc="-1" strike="noStrike" u="sng">
                <a:solidFill>
                  <a:srgbClr val="000000"/>
                </a:solidFill>
                <a:uFillTx/>
                <a:latin typeface="Calibri"/>
              </a:rPr>
              <a:t>Less stressful environments</a:t>
            </a:r>
            <a:endParaRPr b="0" lang="en-US" sz="1400" spc="-1" strike="noStrike">
              <a:latin typeface="Arial"/>
            </a:endParaRPr>
          </a:p>
          <a:p>
            <a:pPr lvl="1" marL="800280" indent="-342720">
              <a:lnSpc>
                <a:spcPct val="100000"/>
              </a:lnSpc>
              <a:buClr>
                <a:srgbClr val="000000"/>
              </a:buClr>
              <a:buFont typeface="Calibri Light"/>
              <a:buAutoNum type="alphaLcParenR"/>
            </a:pPr>
            <a:r>
              <a:rPr b="0" lang="en-US" sz="1400" spc="-1" strike="noStrike">
                <a:solidFill>
                  <a:srgbClr val="000000"/>
                </a:solidFill>
                <a:latin typeface="Calibri"/>
              </a:rPr>
              <a:t>Once burned soils</a:t>
            </a:r>
            <a:endParaRPr b="0" lang="en-US" sz="1400" spc="-1" strike="noStrike">
              <a:latin typeface="Arial"/>
            </a:endParaRPr>
          </a:p>
          <a:p>
            <a:pPr lvl="1" marL="800280" indent="-342720">
              <a:lnSpc>
                <a:spcPct val="100000"/>
              </a:lnSpc>
              <a:buClr>
                <a:srgbClr val="000000"/>
              </a:buClr>
              <a:buFont typeface="Calibri Light"/>
              <a:buAutoNum type="alphaLcParenR"/>
            </a:pPr>
            <a:r>
              <a:rPr b="0" lang="en-US" sz="1400" spc="-1" strike="noStrike">
                <a:solidFill>
                  <a:srgbClr val="000000"/>
                </a:solidFill>
                <a:latin typeface="Calibri"/>
              </a:rPr>
              <a:t>Unburned soils</a:t>
            </a:r>
            <a:endParaRPr b="0" lang="en-US" sz="1400" spc="-1" strike="noStrike">
              <a:latin typeface="Arial"/>
            </a:endParaRPr>
          </a:p>
          <a:p>
            <a:pPr lvl="1" marL="800280" indent="-342720">
              <a:lnSpc>
                <a:spcPct val="100000"/>
              </a:lnSpc>
              <a:buClr>
                <a:srgbClr val="000000"/>
              </a:buClr>
              <a:buFont typeface="Calibri Light"/>
              <a:buAutoNum type="alphaLcParenR"/>
            </a:pPr>
            <a:r>
              <a:rPr b="0" lang="en-US" sz="1400" spc="-1" strike="noStrike">
                <a:solidFill>
                  <a:srgbClr val="000000"/>
                </a:solidFill>
                <a:latin typeface="Calibri"/>
              </a:rPr>
              <a:t>Soils with higher moisture availability</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marL="457200">
              <a:lnSpc>
                <a:spcPct val="100000"/>
              </a:lnSpc>
            </a:pPr>
            <a:r>
              <a:rPr b="0" lang="en-US" sz="1400" spc="-1" strike="noStrike">
                <a:solidFill>
                  <a:srgbClr val="000000"/>
                </a:solidFill>
                <a:latin typeface="Calibri"/>
              </a:rPr>
              <a:t>Could also sample from high-intensity vs low intensity burns; time since burn, etc.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0" y="147240"/>
            <a:ext cx="11581920" cy="64566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000" spc="-1" strike="noStrike" u="sng">
                <a:solidFill>
                  <a:srgbClr val="000000"/>
                </a:solidFill>
                <a:uFillTx/>
                <a:latin typeface="Times New Roman"/>
              </a:rPr>
              <a:t>Aim 2. </a:t>
            </a:r>
            <a:r>
              <a:rPr b="1" lang="en-US" sz="2000" spc="-1" strike="noStrike" u="sng">
                <a:solidFill>
                  <a:srgbClr val="000000"/>
                </a:solidFill>
                <a:uFillTx/>
                <a:latin typeface="Times New Roman"/>
                <a:ea typeface="Times New Roman"/>
              </a:rPr>
              <a:t>Determine how microbial transplants impact root microbiome community development and seedling performance </a:t>
            </a:r>
            <a:r>
              <a:rPr b="1" lang="en-US" sz="2000" spc="-1" strike="noStrike" u="sng">
                <a:solidFill>
                  <a:srgbClr val="000000"/>
                </a:solidFill>
                <a:uFillTx/>
                <a:latin typeface="Times New Roman"/>
                <a:ea typeface="Calibri"/>
              </a:rPr>
              <a:t>in post-wildfire soils</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690480">
              <a:lnSpc>
                <a:spcPct val="100000"/>
              </a:lnSpc>
              <a:spcBef>
                <a:spcPts val="499"/>
              </a:spcBef>
              <a:tabLst>
                <a:tab algn="l" pos="0"/>
              </a:tabLst>
            </a:pPr>
            <a:r>
              <a:rPr b="1" lang="en-US" sz="1800" spc="-1" strike="noStrike">
                <a:solidFill>
                  <a:srgbClr val="000000"/>
                </a:solidFill>
                <a:latin typeface="Times New Roman"/>
                <a:ea typeface="Calibri"/>
              </a:rPr>
              <a:t>Resident soil biota: </a:t>
            </a:r>
            <a:r>
              <a:rPr b="0" lang="en-US" sz="1800" spc="-1" strike="noStrike">
                <a:solidFill>
                  <a:srgbClr val="000000"/>
                </a:solidFill>
                <a:latin typeface="Times New Roman"/>
                <a:ea typeface="Calibri"/>
              </a:rPr>
              <a:t>How does the resident soil microbial community modulate the impact of the donor microbial community on the root and rhizosphere microbiome and on plant performance?</a:t>
            </a:r>
            <a:endParaRPr b="0" lang="en-US" sz="1800" spc="-1" strike="noStrike">
              <a:solidFill>
                <a:srgbClr val="000000"/>
              </a:solidFill>
              <a:latin typeface="Calibri"/>
            </a:endParaRPr>
          </a:p>
          <a:p>
            <a:pPr lvl="2" marL="1371600" indent="-228240">
              <a:lnSpc>
                <a:spcPct val="100000"/>
              </a:lnSpc>
              <a:buClr>
                <a:srgbClr val="000000"/>
              </a:buClr>
              <a:buFont typeface="Arial"/>
              <a:buChar char="•"/>
              <a:tabLst>
                <a:tab algn="l" pos="0"/>
              </a:tabLst>
            </a:pPr>
            <a:r>
              <a:rPr b="1" lang="en-US" sz="1400" spc="-1" strike="noStrike">
                <a:solidFill>
                  <a:srgbClr val="000000"/>
                </a:solidFill>
                <a:latin typeface="Times New Roman"/>
                <a:ea typeface="Times New Roman"/>
              </a:rPr>
              <a:t>Phylogenetic dissimilarity hypothesis:</a:t>
            </a:r>
            <a:r>
              <a:rPr b="0" lang="en-US" sz="1400" spc="-1" strike="noStrike">
                <a:solidFill>
                  <a:srgbClr val="000000"/>
                </a:solidFill>
                <a:latin typeface="Times New Roman"/>
                <a:ea typeface="Times New Roman"/>
              </a:rPr>
              <a:t> Priority effects on root microbiome community development and plant performance will be stronger when the donor community in the inoculum is phylogenetically dissimilar to that of the recipient community</a:t>
            </a:r>
            <a:endParaRPr b="0" lang="en-US" sz="1400" spc="-1" strike="noStrike">
              <a:solidFill>
                <a:srgbClr val="000000"/>
              </a:solidFill>
              <a:latin typeface="Calibri"/>
            </a:endParaRPr>
          </a:p>
          <a:p>
            <a:pPr lvl="2" marL="1371600" indent="-228240">
              <a:lnSpc>
                <a:spcPct val="100000"/>
              </a:lnSpc>
              <a:buClr>
                <a:srgbClr val="000000"/>
              </a:buClr>
              <a:buFont typeface="Arial"/>
              <a:buChar char="•"/>
              <a:tabLst>
                <a:tab algn="l" pos="0"/>
              </a:tabLst>
            </a:pPr>
            <a:r>
              <a:rPr b="1" lang="en-US" sz="1400" spc="-1" strike="noStrike">
                <a:solidFill>
                  <a:srgbClr val="000000"/>
                </a:solidFill>
                <a:latin typeface="Times New Roman"/>
                <a:ea typeface="Times New Roman"/>
              </a:rPr>
              <a:t>Guild abundance hypothesis</a:t>
            </a:r>
            <a:r>
              <a:rPr b="0" lang="en-US" sz="1400" spc="-1" strike="noStrike">
                <a:solidFill>
                  <a:srgbClr val="000000"/>
                </a:solidFill>
                <a:latin typeface="Times New Roman"/>
                <a:ea typeface="Times New Roman"/>
              </a:rPr>
              <a:t>: Priority effects on root microbiome community development and plant performance will be stronger when mutualists, such as mycorrhizal fungi, are more abundant in the inoculum than in the recipient soil or when pathogens, such as viruses or oomycetes, are more abundant in the inoculum than in the recipient soil communities</a:t>
            </a:r>
            <a:endParaRPr b="0" lang="en-US" sz="1400" spc="-1" strike="noStrike">
              <a:solidFill>
                <a:srgbClr val="000000"/>
              </a:solidFill>
              <a:latin typeface="Calibri"/>
            </a:endParaRPr>
          </a:p>
          <a:p>
            <a:pPr marL="1143000">
              <a:lnSpc>
                <a:spcPct val="100000"/>
              </a:lnSpc>
              <a:tabLst>
                <a:tab algn="l" pos="0"/>
              </a:tabLst>
            </a:pPr>
            <a:endParaRPr b="0" lang="en-US" sz="1400" spc="-1" strike="noStrike">
              <a:solidFill>
                <a:srgbClr val="000000"/>
              </a:solidFill>
              <a:latin typeface="Calibri"/>
            </a:endParaRPr>
          </a:p>
          <a:p>
            <a:pPr marL="685800">
              <a:lnSpc>
                <a:spcPct val="100000"/>
              </a:lnSpc>
              <a:tabLst>
                <a:tab algn="l" pos="0"/>
              </a:tabLst>
            </a:pPr>
            <a:r>
              <a:rPr b="1" lang="en-US" sz="1800" spc="-1" strike="noStrike">
                <a:solidFill>
                  <a:srgbClr val="000000"/>
                </a:solidFill>
                <a:latin typeface="Times New Roman"/>
                <a:ea typeface="Calibri"/>
              </a:rPr>
              <a:t>Environmental conditions: </a:t>
            </a:r>
            <a:r>
              <a:rPr b="0" lang="en-US" sz="1800" spc="-1" strike="noStrike">
                <a:solidFill>
                  <a:srgbClr val="000000"/>
                </a:solidFill>
                <a:latin typeface="Times New Roman"/>
                <a:ea typeface="Calibri"/>
              </a:rPr>
              <a:t>How do soil properties (e.g., moisture, N-availability, pH, texture) modulate the impacts of the soil microbiome on plant performance in post wildfire soils?</a:t>
            </a:r>
            <a:endParaRPr b="0" lang="en-US" sz="1800" spc="-1" strike="noStrike">
              <a:solidFill>
                <a:srgbClr val="000000"/>
              </a:solidFill>
              <a:latin typeface="Calibri"/>
            </a:endParaRPr>
          </a:p>
          <a:p>
            <a:pPr lvl="2" marL="1492200" indent="-304560">
              <a:lnSpc>
                <a:spcPct val="90000"/>
              </a:lnSpc>
              <a:spcBef>
                <a:spcPts val="499"/>
              </a:spcBef>
              <a:buClr>
                <a:srgbClr val="000000"/>
              </a:buClr>
              <a:buFont typeface="Arial"/>
              <a:buChar char="•"/>
              <a:tabLst>
                <a:tab algn="l" pos="0"/>
              </a:tabLst>
            </a:pPr>
            <a:r>
              <a:rPr b="1" lang="en-US" sz="1400" spc="-1" strike="noStrike">
                <a:solidFill>
                  <a:srgbClr val="000000"/>
                </a:solidFill>
                <a:latin typeface="Times New Roman"/>
                <a:ea typeface="Calibri"/>
              </a:rPr>
              <a:t>Microbial guild hypothesis: </a:t>
            </a:r>
            <a:r>
              <a:rPr b="0" lang="en-US" sz="1400" spc="-1" strike="noStrike">
                <a:solidFill>
                  <a:srgbClr val="000000"/>
                </a:solidFill>
                <a:latin typeface="Times New Roman"/>
                <a:ea typeface="Calibri"/>
              </a:rPr>
              <a:t>The fungal community in the root microbiome will be more important for seedling performance in more stressful soil environments (e.g., low nutrient availability, low soil moisture) while the bacterial community will be more important for seedling performance in less stressful soils (uninoculated plants as stress indicators) (</a:t>
            </a:r>
            <a:r>
              <a:rPr b="0" i="1" lang="en-US" sz="1400" spc="-1" strike="noStrike">
                <a:solidFill>
                  <a:srgbClr val="000000"/>
                </a:solidFill>
                <a:latin typeface="Times New Roman"/>
                <a:ea typeface="Calibri"/>
              </a:rPr>
              <a:t>e.g., Porter et al. meta-analysis</a:t>
            </a:r>
            <a:r>
              <a:rPr b="0" lang="en-US" sz="1400" spc="-1" strike="noStrike">
                <a:solidFill>
                  <a:srgbClr val="000000"/>
                </a:solidFill>
                <a:latin typeface="Times New Roman"/>
                <a:ea typeface="Calibri"/>
              </a:rPr>
              <a:t>)</a:t>
            </a:r>
            <a:endParaRPr b="0" lang="en-US" sz="1400" spc="-1" strike="noStrike">
              <a:solidFill>
                <a:srgbClr val="000000"/>
              </a:solidFill>
              <a:latin typeface="Calibri"/>
            </a:endParaRPr>
          </a:p>
          <a:p>
            <a:endParaRPr b="0" lang="en-US" sz="1400" spc="-1" strike="noStrike">
              <a:solidFill>
                <a:srgbClr val="000000"/>
              </a:solidFill>
              <a:latin typeface="Calibri"/>
            </a:endParaRPr>
          </a:p>
          <a:p>
            <a:pPr marL="457200">
              <a:lnSpc>
                <a:spcPct val="90000"/>
              </a:lnSpc>
              <a:spcBef>
                <a:spcPts val="499"/>
              </a:spcBef>
              <a:tabLst>
                <a:tab algn="l" pos="0"/>
              </a:tabLs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360" y="91440"/>
            <a:ext cx="3657240" cy="3657240"/>
          </a:xfrm>
          <a:prstGeom prst="rect">
            <a:avLst/>
          </a:prstGeom>
          <a:ln>
            <a:noFill/>
          </a:ln>
        </p:spPr>
      </p:pic>
      <p:pic>
        <p:nvPicPr>
          <p:cNvPr id="125" name="" descr=""/>
          <p:cNvPicPr/>
          <p:nvPr/>
        </p:nvPicPr>
        <p:blipFill>
          <a:blip r:embed="rId2"/>
          <a:srcRect l="25000" t="2480" r="12490" b="25010"/>
          <a:stretch/>
        </p:blipFill>
        <p:spPr>
          <a:xfrm>
            <a:off x="3017520" y="183240"/>
            <a:ext cx="2285640" cy="2651400"/>
          </a:xfrm>
          <a:prstGeom prst="rect">
            <a:avLst/>
          </a:prstGeom>
          <a:ln>
            <a:noFill/>
          </a:ln>
        </p:spPr>
      </p:pic>
      <p:pic>
        <p:nvPicPr>
          <p:cNvPr id="126" name="" descr=""/>
          <p:cNvPicPr/>
          <p:nvPr/>
        </p:nvPicPr>
        <p:blipFill>
          <a:blip r:embed="rId3"/>
          <a:srcRect l="25492" t="3524" r="16998" b="23967"/>
          <a:stretch/>
        </p:blipFill>
        <p:spPr>
          <a:xfrm>
            <a:off x="5193000" y="274320"/>
            <a:ext cx="2102760" cy="2651400"/>
          </a:xfrm>
          <a:prstGeom prst="rect">
            <a:avLst/>
          </a:prstGeom>
          <a:ln>
            <a:noFill/>
          </a:ln>
        </p:spPr>
      </p:pic>
      <p:pic>
        <p:nvPicPr>
          <p:cNvPr id="127" name="" descr=""/>
          <p:cNvPicPr/>
          <p:nvPr/>
        </p:nvPicPr>
        <p:blipFill>
          <a:blip r:embed="rId4"/>
          <a:srcRect l="27982" t="6024" r="16998" b="23967"/>
          <a:stretch/>
        </p:blipFill>
        <p:spPr>
          <a:xfrm>
            <a:off x="947160" y="2836800"/>
            <a:ext cx="2011680" cy="2559960"/>
          </a:xfrm>
          <a:prstGeom prst="rect">
            <a:avLst/>
          </a:prstGeom>
          <a:ln>
            <a:noFill/>
          </a:ln>
        </p:spPr>
      </p:pic>
      <p:pic>
        <p:nvPicPr>
          <p:cNvPr id="128" name="" descr=""/>
          <p:cNvPicPr/>
          <p:nvPr/>
        </p:nvPicPr>
        <p:blipFill>
          <a:blip r:embed="rId5"/>
          <a:srcRect l="27982" t="6024" r="19498" b="26467"/>
          <a:stretch/>
        </p:blipFill>
        <p:spPr>
          <a:xfrm>
            <a:off x="3215160" y="2836800"/>
            <a:ext cx="1920240" cy="2468520"/>
          </a:xfrm>
          <a:prstGeom prst="rect">
            <a:avLst/>
          </a:prstGeom>
          <a:ln>
            <a:noFill/>
          </a:ln>
        </p:spPr>
      </p:pic>
      <p:pic>
        <p:nvPicPr>
          <p:cNvPr id="129" name="" descr=""/>
          <p:cNvPicPr/>
          <p:nvPr/>
        </p:nvPicPr>
        <p:blipFill>
          <a:blip r:embed="rId6"/>
          <a:srcRect l="24970" t="6486" r="16998" b="23967"/>
          <a:stretch/>
        </p:blipFill>
        <p:spPr>
          <a:xfrm>
            <a:off x="5265000" y="2853720"/>
            <a:ext cx="2121840" cy="2543040"/>
          </a:xfrm>
          <a:prstGeom prst="rect">
            <a:avLst/>
          </a:prstGeom>
          <a:ln>
            <a:noFill/>
          </a:ln>
        </p:spPr>
      </p:pic>
      <p:pic>
        <p:nvPicPr>
          <p:cNvPr id="130" name="" descr=""/>
          <p:cNvPicPr/>
          <p:nvPr/>
        </p:nvPicPr>
        <p:blipFill>
          <a:blip r:embed="rId7"/>
          <a:srcRect l="27982" t="6024" r="16998" b="23967"/>
          <a:stretch/>
        </p:blipFill>
        <p:spPr>
          <a:xfrm>
            <a:off x="7391160" y="1648800"/>
            <a:ext cx="2011680" cy="25599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 descr=""/>
          <p:cNvPicPr/>
          <p:nvPr/>
        </p:nvPicPr>
        <p:blipFill>
          <a:blip r:embed="rId1"/>
          <a:srcRect l="27982" t="3524" r="14508" b="23967"/>
          <a:stretch/>
        </p:blipFill>
        <p:spPr>
          <a:xfrm>
            <a:off x="183240" y="182880"/>
            <a:ext cx="2102760" cy="2651400"/>
          </a:xfrm>
          <a:prstGeom prst="rect">
            <a:avLst/>
          </a:prstGeom>
          <a:ln>
            <a:noFill/>
          </a:ln>
        </p:spPr>
      </p:pic>
      <p:pic>
        <p:nvPicPr>
          <p:cNvPr id="132" name="" descr=""/>
          <p:cNvPicPr/>
          <p:nvPr/>
        </p:nvPicPr>
        <p:blipFill>
          <a:blip r:embed="rId2"/>
          <a:srcRect l="27982" t="6024" r="14508" b="26467"/>
          <a:stretch/>
        </p:blipFill>
        <p:spPr>
          <a:xfrm>
            <a:off x="2468880" y="274680"/>
            <a:ext cx="2102760" cy="2468520"/>
          </a:xfrm>
          <a:prstGeom prst="rect">
            <a:avLst/>
          </a:prstGeom>
          <a:ln>
            <a:noFill/>
          </a:ln>
        </p:spPr>
      </p:pic>
      <p:pic>
        <p:nvPicPr>
          <p:cNvPr id="133" name="" descr=""/>
          <p:cNvPicPr/>
          <p:nvPr/>
        </p:nvPicPr>
        <p:blipFill>
          <a:blip r:embed="rId3"/>
          <a:srcRect l="25482" t="6024" r="17008" b="26467"/>
          <a:stretch/>
        </p:blipFill>
        <p:spPr>
          <a:xfrm>
            <a:off x="4755240" y="274320"/>
            <a:ext cx="2102760" cy="2468520"/>
          </a:xfrm>
          <a:prstGeom prst="rect">
            <a:avLst/>
          </a:prstGeom>
          <a:ln>
            <a:noFill/>
          </a:ln>
        </p:spPr>
      </p:pic>
      <p:pic>
        <p:nvPicPr>
          <p:cNvPr id="134" name="" descr=""/>
          <p:cNvPicPr/>
          <p:nvPr/>
        </p:nvPicPr>
        <p:blipFill>
          <a:blip r:embed="rId4"/>
          <a:srcRect l="27992" t="6014" r="16998" b="21476"/>
          <a:stretch/>
        </p:blipFill>
        <p:spPr>
          <a:xfrm>
            <a:off x="274680" y="2926080"/>
            <a:ext cx="2011320" cy="2651400"/>
          </a:xfrm>
          <a:prstGeom prst="rect">
            <a:avLst/>
          </a:prstGeom>
          <a:ln>
            <a:noFill/>
          </a:ln>
        </p:spPr>
      </p:pic>
      <p:pic>
        <p:nvPicPr>
          <p:cNvPr id="135" name="" descr=""/>
          <p:cNvPicPr/>
          <p:nvPr/>
        </p:nvPicPr>
        <p:blipFill>
          <a:blip r:embed="rId5"/>
          <a:srcRect l="25492" t="6014" r="16998" b="26476"/>
          <a:stretch/>
        </p:blipFill>
        <p:spPr>
          <a:xfrm>
            <a:off x="2469240" y="2926080"/>
            <a:ext cx="2102760" cy="2468520"/>
          </a:xfrm>
          <a:prstGeom prst="rect">
            <a:avLst/>
          </a:prstGeom>
          <a:ln>
            <a:noFill/>
          </a:ln>
        </p:spPr>
      </p:pic>
      <p:pic>
        <p:nvPicPr>
          <p:cNvPr id="136" name="" descr=""/>
          <p:cNvPicPr/>
          <p:nvPr/>
        </p:nvPicPr>
        <p:blipFill>
          <a:blip r:embed="rId6"/>
          <a:srcRect l="27992" t="6014" r="16998" b="21476"/>
          <a:stretch/>
        </p:blipFill>
        <p:spPr>
          <a:xfrm>
            <a:off x="4846680" y="2926440"/>
            <a:ext cx="2011320" cy="2651400"/>
          </a:xfrm>
          <a:prstGeom prst="rect">
            <a:avLst/>
          </a:prstGeom>
          <a:ln>
            <a:noFill/>
          </a:ln>
        </p:spPr>
      </p:pic>
      <p:pic>
        <p:nvPicPr>
          <p:cNvPr id="137" name="" descr=""/>
          <p:cNvPicPr/>
          <p:nvPr/>
        </p:nvPicPr>
        <p:blipFill>
          <a:blip r:embed="rId7"/>
          <a:srcRect l="27992" t="6014" r="19498" b="23976"/>
          <a:stretch/>
        </p:blipFill>
        <p:spPr>
          <a:xfrm>
            <a:off x="7315560" y="1737360"/>
            <a:ext cx="1919880" cy="2559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23199</TotalTime>
  <Application>LibreOffice/6.4.7.2$Linux_X86_64 LibreOffice_project/40$Build-2</Application>
  <Words>2288</Words>
  <Paragraphs>162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2023-07-20T20:10:03Z</dcterms:created>
  <dc:creator>Cheeke, Tanya E</dc:creator>
  <dc:description/>
  <dc:language>en-US</dc:language>
  <cp:lastModifiedBy/>
  <cp:lastPrinted>2023-07-21T21:09:38Z</cp:lastPrinted>
  <dcterms:modified xsi:type="dcterms:W3CDTF">2023-08-26T14:03:51Z</dcterms:modified>
  <cp:revision>87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