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naheim"/>
      <p:regular r:id="rId13"/>
    </p:embeddedFont>
    <p:embeddedFont>
      <p:font typeface="Source Code Pro"/>
      <p:regular r:id="rId14"/>
      <p:bold r:id="rId15"/>
      <p:italic r:id="rId16"/>
      <p:boldItalic r:id="rId17"/>
    </p:embeddedFont>
    <p:embeddedFont>
      <p:font typeface="Bebas Neue"/>
      <p:regular r:id="rId18"/>
    </p:embeddedFont>
    <p:embeddedFont>
      <p:font typeface="Fira Code"/>
      <p:regular r:id="rId19"/>
      <p:bold r:id="rId20"/>
    </p:embeddedFont>
    <p:embeddedFont>
      <p:font typeface="PT Sans"/>
      <p:regular r:id="rId21"/>
      <p:bold r:id="rId22"/>
      <p:italic r:id="rId23"/>
      <p:boldItalic r:id="rId24"/>
    </p:embeddedFont>
    <p:embeddedFont>
      <p:font typeface="Source Code Pro Medium"/>
      <p:regular r:id="rId25"/>
      <p:bold r:id="rId26"/>
      <p:italic r:id="rId27"/>
      <p:boldItalic r:id="rId28"/>
    </p:embeddedFont>
    <p:embeddedFont>
      <p:font typeface="Comfortaa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Code-bold.fntdata"/><Relationship Id="rId22" Type="http://schemas.openxmlformats.org/officeDocument/2006/relationships/font" Target="fonts/PTSans-bold.fntdata"/><Relationship Id="rId21" Type="http://schemas.openxmlformats.org/officeDocument/2006/relationships/font" Target="fonts/PTSans-regular.fntdata"/><Relationship Id="rId24" Type="http://schemas.openxmlformats.org/officeDocument/2006/relationships/font" Target="fonts/PTSans-boldItalic.fntdata"/><Relationship Id="rId23" Type="http://schemas.openxmlformats.org/officeDocument/2006/relationships/font" Target="fonts/PT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CodeProMedium-bold.fntdata"/><Relationship Id="rId25" Type="http://schemas.openxmlformats.org/officeDocument/2006/relationships/font" Target="fonts/SourceCodeProMedium-regular.fntdata"/><Relationship Id="rId28" Type="http://schemas.openxmlformats.org/officeDocument/2006/relationships/font" Target="fonts/SourceCodeProMedium-boldItalic.fntdata"/><Relationship Id="rId27" Type="http://schemas.openxmlformats.org/officeDocument/2006/relationships/font" Target="fonts/SourceCodePro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omforta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Comfortaa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naheim-regular.fntdata"/><Relationship Id="rId12" Type="http://schemas.openxmlformats.org/officeDocument/2006/relationships/slide" Target="slides/slide8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19" Type="http://schemas.openxmlformats.org/officeDocument/2006/relationships/font" Target="fonts/FiraCode-regular.fntdata"/><Relationship Id="rId18" Type="http://schemas.openxmlformats.org/officeDocument/2006/relationships/font" Target="fonts/Bebas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26ace364c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26ace364c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26ace364c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26ace364c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26ace364c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26ace364c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26ace364ca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26ace364ca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26ace364c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26ace364c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hasCustomPrompt="1" type="title"/>
          </p:nvPr>
        </p:nvSpPr>
        <p:spPr>
          <a:xfrm>
            <a:off x="1020613" y="1335100"/>
            <a:ext cx="7102800" cy="15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1" type="subTitle"/>
          </p:nvPr>
        </p:nvSpPr>
        <p:spPr>
          <a:xfrm>
            <a:off x="1020588" y="3094475"/>
            <a:ext cx="7102800" cy="4653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1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1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77" name="Google Shape;77;p11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1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1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3"/>
          <p:cNvSpPr txBox="1"/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2" type="subTitle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3" type="subTitle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hasCustomPrompt="1" idx="4" type="title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hasCustomPrompt="1" idx="5" type="title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hasCustomPrompt="1" idx="6" type="title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idx="7" type="subTitle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8" type="subTitle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9" type="subTitle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2687525" y="3464250"/>
            <a:ext cx="57435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2687414" y="1600950"/>
            <a:ext cx="57435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02" name="Google Shape;102;p14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14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4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08" name="Google Shape;108;p15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15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15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1" name="Google Shape;111;p15"/>
          <p:cNvSpPr txBox="1"/>
          <p:nvPr>
            <p:ph type="title"/>
          </p:nvPr>
        </p:nvSpPr>
        <p:spPr>
          <a:xfrm>
            <a:off x="713225" y="535650"/>
            <a:ext cx="3165900" cy="23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" type="subTitle"/>
          </p:nvPr>
        </p:nvSpPr>
        <p:spPr>
          <a:xfrm>
            <a:off x="713225" y="2914050"/>
            <a:ext cx="3165900" cy="16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/>
          <p:nvPr>
            <p:ph idx="2" type="pic"/>
          </p:nvPr>
        </p:nvSpPr>
        <p:spPr>
          <a:xfrm>
            <a:off x="4783250" y="532063"/>
            <a:ext cx="2910000" cy="407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 txBox="1"/>
          <p:nvPr>
            <p:ph type="title"/>
          </p:nvPr>
        </p:nvSpPr>
        <p:spPr>
          <a:xfrm>
            <a:off x="713225" y="1402850"/>
            <a:ext cx="32490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" type="subTitle"/>
          </p:nvPr>
        </p:nvSpPr>
        <p:spPr>
          <a:xfrm>
            <a:off x="713225" y="2466050"/>
            <a:ext cx="3249000" cy="1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4837200" y="1501200"/>
            <a:ext cx="35934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" type="subTitle"/>
          </p:nvPr>
        </p:nvSpPr>
        <p:spPr>
          <a:xfrm>
            <a:off x="4837371" y="2562000"/>
            <a:ext cx="3593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" type="subTitle"/>
          </p:nvPr>
        </p:nvSpPr>
        <p:spPr>
          <a:xfrm>
            <a:off x="5238851" y="2246051"/>
            <a:ext cx="2789400" cy="1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2" type="subTitle"/>
          </p:nvPr>
        </p:nvSpPr>
        <p:spPr>
          <a:xfrm>
            <a:off x="1707675" y="2246051"/>
            <a:ext cx="2789400" cy="1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3" type="subTitle"/>
          </p:nvPr>
        </p:nvSpPr>
        <p:spPr>
          <a:xfrm>
            <a:off x="1411701" y="1687150"/>
            <a:ext cx="2789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4" type="subTitle"/>
          </p:nvPr>
        </p:nvSpPr>
        <p:spPr>
          <a:xfrm>
            <a:off x="4942882" y="1687150"/>
            <a:ext cx="2789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" type="subTitle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2" type="subTitle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45" name="Google Shape;145;p20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997700" y="2096375"/>
            <a:ext cx="23730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2" type="subTitle"/>
          </p:nvPr>
        </p:nvSpPr>
        <p:spPr>
          <a:xfrm>
            <a:off x="3522987" y="2756375"/>
            <a:ext cx="23730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3" type="subTitle"/>
          </p:nvPr>
        </p:nvSpPr>
        <p:spPr>
          <a:xfrm>
            <a:off x="6051233" y="3242600"/>
            <a:ext cx="23730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4" type="subTitle"/>
          </p:nvPr>
        </p:nvSpPr>
        <p:spPr>
          <a:xfrm>
            <a:off x="720000" y="1436375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3" name="Google Shape;153;p20"/>
          <p:cNvSpPr txBox="1"/>
          <p:nvPr>
            <p:ph idx="5" type="subTitle"/>
          </p:nvPr>
        </p:nvSpPr>
        <p:spPr>
          <a:xfrm>
            <a:off x="3292047" y="2096375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" name="Google Shape;154;p20"/>
          <p:cNvSpPr txBox="1"/>
          <p:nvPr>
            <p:ph idx="6" type="subTitle"/>
          </p:nvPr>
        </p:nvSpPr>
        <p:spPr>
          <a:xfrm>
            <a:off x="5867044" y="2582600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3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3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58" name="Google Shape;158;p21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1" type="subTitle"/>
          </p:nvPr>
        </p:nvSpPr>
        <p:spPr>
          <a:xfrm>
            <a:off x="3500600" y="1923775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2" type="subTitle"/>
          </p:nvPr>
        </p:nvSpPr>
        <p:spPr>
          <a:xfrm>
            <a:off x="6445791" y="1923775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3" type="subTitle"/>
          </p:nvPr>
        </p:nvSpPr>
        <p:spPr>
          <a:xfrm>
            <a:off x="3500600" y="3566750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4" type="subTitle"/>
          </p:nvPr>
        </p:nvSpPr>
        <p:spPr>
          <a:xfrm>
            <a:off x="6445791" y="3566750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idx="5" type="subTitle"/>
          </p:nvPr>
        </p:nvSpPr>
        <p:spPr>
          <a:xfrm>
            <a:off x="3194436" y="1418275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21"/>
          <p:cNvSpPr txBox="1"/>
          <p:nvPr>
            <p:ph idx="6" type="subTitle"/>
          </p:nvPr>
        </p:nvSpPr>
        <p:spPr>
          <a:xfrm>
            <a:off x="3194436" y="3061250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" name="Google Shape;168;p21"/>
          <p:cNvSpPr txBox="1"/>
          <p:nvPr>
            <p:ph idx="7" type="subTitle"/>
          </p:nvPr>
        </p:nvSpPr>
        <p:spPr>
          <a:xfrm>
            <a:off x="6139611" y="1418275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9" name="Google Shape;169;p21"/>
          <p:cNvSpPr txBox="1"/>
          <p:nvPr>
            <p:ph idx="8" type="subTitle"/>
          </p:nvPr>
        </p:nvSpPr>
        <p:spPr>
          <a:xfrm>
            <a:off x="6139611" y="3061250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1" type="subTitle"/>
          </p:nvPr>
        </p:nvSpPr>
        <p:spPr>
          <a:xfrm>
            <a:off x="1394900" y="18535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2"/>
          <p:cNvSpPr txBox="1"/>
          <p:nvPr>
            <p:ph idx="2" type="subTitle"/>
          </p:nvPr>
        </p:nvSpPr>
        <p:spPr>
          <a:xfrm>
            <a:off x="3864750" y="18535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3" type="subTitle"/>
          </p:nvPr>
        </p:nvSpPr>
        <p:spPr>
          <a:xfrm>
            <a:off x="1394900" y="32837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4" type="subTitle"/>
          </p:nvPr>
        </p:nvSpPr>
        <p:spPr>
          <a:xfrm>
            <a:off x="3864750" y="32837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5" type="subTitle"/>
          </p:nvPr>
        </p:nvSpPr>
        <p:spPr>
          <a:xfrm>
            <a:off x="6334599" y="18535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6" type="subTitle"/>
          </p:nvPr>
        </p:nvSpPr>
        <p:spPr>
          <a:xfrm>
            <a:off x="6334599" y="32837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2"/>
          <p:cNvSpPr txBox="1"/>
          <p:nvPr>
            <p:ph idx="7" type="subTitle"/>
          </p:nvPr>
        </p:nvSpPr>
        <p:spPr>
          <a:xfrm>
            <a:off x="1113052" y="13608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" name="Google Shape;179;p22"/>
          <p:cNvSpPr txBox="1"/>
          <p:nvPr>
            <p:ph idx="8" type="subTitle"/>
          </p:nvPr>
        </p:nvSpPr>
        <p:spPr>
          <a:xfrm>
            <a:off x="3582900" y="13608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" name="Google Shape;180;p22"/>
          <p:cNvSpPr txBox="1"/>
          <p:nvPr>
            <p:ph idx="9" type="subTitle"/>
          </p:nvPr>
        </p:nvSpPr>
        <p:spPr>
          <a:xfrm>
            <a:off x="6052748" y="13608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22"/>
          <p:cNvSpPr txBox="1"/>
          <p:nvPr>
            <p:ph idx="13" type="subTitle"/>
          </p:nvPr>
        </p:nvSpPr>
        <p:spPr>
          <a:xfrm>
            <a:off x="1113052" y="27911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22"/>
          <p:cNvSpPr txBox="1"/>
          <p:nvPr>
            <p:ph idx="14" type="subTitle"/>
          </p:nvPr>
        </p:nvSpPr>
        <p:spPr>
          <a:xfrm>
            <a:off x="3582900" y="27911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15" type="subTitle"/>
          </p:nvPr>
        </p:nvSpPr>
        <p:spPr>
          <a:xfrm>
            <a:off x="6052748" y="27911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23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87" name="Google Shape;187;p23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3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23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0" name="Google Shape;190;p23"/>
          <p:cNvSpPr txBox="1"/>
          <p:nvPr>
            <p:ph hasCustomPrompt="1" type="title"/>
          </p:nvPr>
        </p:nvSpPr>
        <p:spPr>
          <a:xfrm>
            <a:off x="4051975" y="630575"/>
            <a:ext cx="4022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3"/>
          <p:cNvSpPr txBox="1"/>
          <p:nvPr>
            <p:ph idx="1" type="subTitle"/>
          </p:nvPr>
        </p:nvSpPr>
        <p:spPr>
          <a:xfrm>
            <a:off x="4408555" y="1300670"/>
            <a:ext cx="4022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2" name="Google Shape;192;p23"/>
          <p:cNvSpPr txBox="1"/>
          <p:nvPr>
            <p:ph hasCustomPrompt="1" idx="2" type="title"/>
          </p:nvPr>
        </p:nvSpPr>
        <p:spPr>
          <a:xfrm>
            <a:off x="4051975" y="1982840"/>
            <a:ext cx="4022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23"/>
          <p:cNvSpPr txBox="1"/>
          <p:nvPr>
            <p:ph idx="3" type="subTitle"/>
          </p:nvPr>
        </p:nvSpPr>
        <p:spPr>
          <a:xfrm>
            <a:off x="4408555" y="2652935"/>
            <a:ext cx="4022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4" name="Google Shape;194;p23"/>
          <p:cNvSpPr txBox="1"/>
          <p:nvPr>
            <p:ph hasCustomPrompt="1" idx="4" type="title"/>
          </p:nvPr>
        </p:nvSpPr>
        <p:spPr>
          <a:xfrm>
            <a:off x="4051975" y="3335105"/>
            <a:ext cx="4022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p23"/>
          <p:cNvSpPr txBox="1"/>
          <p:nvPr>
            <p:ph idx="5" type="subTitle"/>
          </p:nvPr>
        </p:nvSpPr>
        <p:spPr>
          <a:xfrm>
            <a:off x="4408555" y="4005200"/>
            <a:ext cx="4022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99" name="Google Shape;199;p2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24"/>
          <p:cNvSpPr txBox="1"/>
          <p:nvPr>
            <p:ph hasCustomPrompt="1" type="title"/>
          </p:nvPr>
        </p:nvSpPr>
        <p:spPr>
          <a:xfrm>
            <a:off x="884850" y="1890700"/>
            <a:ext cx="1055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4"/>
          <p:cNvSpPr txBox="1"/>
          <p:nvPr>
            <p:ph idx="1" type="subTitle"/>
          </p:nvPr>
        </p:nvSpPr>
        <p:spPr>
          <a:xfrm>
            <a:off x="980375" y="3439250"/>
            <a:ext cx="22260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4" name="Google Shape;204;p24"/>
          <p:cNvSpPr txBox="1"/>
          <p:nvPr>
            <p:ph idx="2" type="subTitle"/>
          </p:nvPr>
        </p:nvSpPr>
        <p:spPr>
          <a:xfrm>
            <a:off x="720000" y="2906725"/>
            <a:ext cx="2304000" cy="5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5" name="Google Shape;205;p24"/>
          <p:cNvSpPr txBox="1"/>
          <p:nvPr>
            <p:ph hasCustomPrompt="1" idx="3" type="title"/>
          </p:nvPr>
        </p:nvSpPr>
        <p:spPr>
          <a:xfrm>
            <a:off x="3590988" y="1890950"/>
            <a:ext cx="1055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p24"/>
          <p:cNvSpPr txBox="1"/>
          <p:nvPr>
            <p:ph idx="4" type="subTitle"/>
          </p:nvPr>
        </p:nvSpPr>
        <p:spPr>
          <a:xfrm>
            <a:off x="3589193" y="3439250"/>
            <a:ext cx="22260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7" name="Google Shape;207;p24"/>
          <p:cNvSpPr txBox="1"/>
          <p:nvPr>
            <p:ph idx="5" type="subTitle"/>
          </p:nvPr>
        </p:nvSpPr>
        <p:spPr>
          <a:xfrm>
            <a:off x="3420001" y="2906725"/>
            <a:ext cx="2304000" cy="5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8" name="Google Shape;208;p24"/>
          <p:cNvSpPr txBox="1"/>
          <p:nvPr>
            <p:ph hasCustomPrompt="1" idx="6" type="title"/>
          </p:nvPr>
        </p:nvSpPr>
        <p:spPr>
          <a:xfrm>
            <a:off x="6296775" y="1891075"/>
            <a:ext cx="1055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24"/>
          <p:cNvSpPr txBox="1"/>
          <p:nvPr>
            <p:ph idx="7" type="subTitle"/>
          </p:nvPr>
        </p:nvSpPr>
        <p:spPr>
          <a:xfrm>
            <a:off x="6198011" y="3439250"/>
            <a:ext cx="22260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10" name="Google Shape;210;p24"/>
          <p:cNvSpPr txBox="1"/>
          <p:nvPr>
            <p:ph idx="8" type="subTitle"/>
          </p:nvPr>
        </p:nvSpPr>
        <p:spPr>
          <a:xfrm>
            <a:off x="6120002" y="2906725"/>
            <a:ext cx="2304000" cy="5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1" name="Google Shape;211;p24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3189013" y="6964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" name="Google Shape;214;p25"/>
          <p:cNvSpPr txBox="1"/>
          <p:nvPr>
            <p:ph idx="1" type="subTitle"/>
          </p:nvPr>
        </p:nvSpPr>
        <p:spPr>
          <a:xfrm>
            <a:off x="3485375" y="1860375"/>
            <a:ext cx="49455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5"/>
          <p:cNvSpPr txBox="1"/>
          <p:nvPr/>
        </p:nvSpPr>
        <p:spPr>
          <a:xfrm>
            <a:off x="3485425" y="35726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27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27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3" name="Google Shape;23;p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" name="Google Shape;30;p5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31" name="Google Shape;31;p5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5292547" y="3632599"/>
            <a:ext cx="267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1585702" y="3632599"/>
            <a:ext cx="267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4988437" y="3200700"/>
            <a:ext cx="2675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4" type="subTitle"/>
          </p:nvPr>
        </p:nvSpPr>
        <p:spPr>
          <a:xfrm>
            <a:off x="1281362" y="3200700"/>
            <a:ext cx="2675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2" name="Google Shape;42;p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subTitle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57" name="Google Shape;57;p8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8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8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" name="Google Shape;60;p8"/>
          <p:cNvSpPr txBox="1"/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9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9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9"/>
          <p:cNvSpPr txBox="1"/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ctrTitle"/>
          </p:nvPr>
        </p:nvSpPr>
        <p:spPr>
          <a:xfrm>
            <a:off x="2996225" y="889925"/>
            <a:ext cx="3014100" cy="14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Taller 3: Inflacion</a:t>
            </a:r>
            <a:endParaRPr/>
          </a:p>
        </p:txBody>
      </p:sp>
      <p:sp>
        <p:nvSpPr>
          <p:cNvPr id="233" name="Google Shape;233;p28"/>
          <p:cNvSpPr txBox="1"/>
          <p:nvPr>
            <p:ph idx="1" type="subTitle"/>
          </p:nvPr>
        </p:nvSpPr>
        <p:spPr>
          <a:xfrm>
            <a:off x="2996225" y="2821125"/>
            <a:ext cx="4325700" cy="18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Integrantes: </a:t>
            </a:r>
            <a:br>
              <a:rPr lang="en" sz="1200"/>
            </a:br>
            <a:r>
              <a:rPr lang="en" sz="1200"/>
              <a:t>-Gianfranco Marcolini Recalde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-Gonzalo Zamora Lopez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-Nicolas Orellana Alvarado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Profesor: Sebastian Salazar Molina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Ramo: </a:t>
            </a:r>
            <a:r>
              <a:rPr lang="en" sz="1200"/>
              <a:t>Computación</a:t>
            </a:r>
            <a:r>
              <a:rPr lang="en" sz="1200"/>
              <a:t> paralela y distristribuida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Seccion: 411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234" name="Google Shape;234;p28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7321925" y="4176500"/>
            <a:ext cx="13797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37" name="Google Shape;237;p2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38" name="Google Shape;238;p28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28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28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1" name="Google Shape;241;p28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2" name="Google Shape;242;p28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87" name="Google Shape;2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49" y="766172"/>
            <a:ext cx="1048002" cy="1197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/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9"/>
          <p:cNvSpPr txBox="1"/>
          <p:nvPr>
            <p:ph idx="4" type="title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4" name="Google Shape;294;p29"/>
          <p:cNvSpPr txBox="1"/>
          <p:nvPr>
            <p:ph idx="5" type="title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5" name="Google Shape;295;p29"/>
          <p:cNvSpPr txBox="1"/>
          <p:nvPr>
            <p:ph idx="6" type="title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6" name="Google Shape;296;p29"/>
          <p:cNvSpPr txBox="1"/>
          <p:nvPr>
            <p:ph idx="7" type="subTitle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Elementos Técnicos</a:t>
            </a:r>
            <a:endParaRPr/>
          </a:p>
        </p:txBody>
      </p:sp>
      <p:sp>
        <p:nvSpPr>
          <p:cNvPr id="297" name="Google Shape;297;p29"/>
          <p:cNvSpPr txBox="1"/>
          <p:nvPr>
            <p:ph idx="8" type="subTitle"/>
          </p:nvPr>
        </p:nvSpPr>
        <p:spPr>
          <a:xfrm>
            <a:off x="3175500" y="2482425"/>
            <a:ext cx="54447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 del Rendimiento</a:t>
            </a:r>
            <a:endParaRPr/>
          </a:p>
        </p:txBody>
      </p:sp>
      <p:sp>
        <p:nvSpPr>
          <p:cNvPr id="298" name="Google Shape;298;p29"/>
          <p:cNvSpPr txBox="1"/>
          <p:nvPr>
            <p:ph idx="9" type="subTitle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Codigo Implementado</a:t>
            </a:r>
            <a:endParaRPr/>
          </a:p>
        </p:txBody>
      </p:sp>
      <p:grpSp>
        <p:nvGrpSpPr>
          <p:cNvPr id="299" name="Google Shape;299;p29"/>
          <p:cNvGrpSpPr/>
          <p:nvPr/>
        </p:nvGrpSpPr>
        <p:grpSpPr>
          <a:xfrm>
            <a:off x="358925" y="1867675"/>
            <a:ext cx="2142175" cy="2736325"/>
            <a:chOff x="358925" y="1867675"/>
            <a:chExt cx="2142175" cy="2736325"/>
          </a:xfrm>
        </p:grpSpPr>
        <p:sp>
          <p:nvSpPr>
            <p:cNvPr id="300" name="Google Shape;300;p29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/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Elementos tecnicos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36" name="Google Shape;336;p30"/>
          <p:cNvSpPr txBox="1"/>
          <p:nvPr>
            <p:ph idx="2" type="title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7" name="Google Shape;337;p30"/>
          <p:cNvSpPr txBox="1"/>
          <p:nvPr>
            <p:ph idx="1" type="subTitle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&lt; </a:t>
            </a:r>
            <a:r>
              <a:rPr lang="en"/>
              <a:t>pipu pipu pipu</a:t>
            </a:r>
            <a:r>
              <a:rPr lang="en"/>
              <a:t> </a:t>
            </a:r>
            <a:r>
              <a:rPr lang="en" sz="1400"/>
              <a:t>&gt;</a:t>
            </a:r>
            <a:endParaRPr/>
          </a:p>
        </p:txBody>
      </p:sp>
      <p:sp>
        <p:nvSpPr>
          <p:cNvPr id="338" name="Google Shape;338;p30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39" name="Google Shape;339;p30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0" name="Google Shape;340;p30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341" name="Google Shape;341;p30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342" name="Google Shape;342;p30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343" name="Google Shape;343;p30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"/>
          <p:cNvSpPr txBox="1"/>
          <p:nvPr>
            <p:ph type="title"/>
          </p:nvPr>
        </p:nvSpPr>
        <p:spPr>
          <a:xfrm>
            <a:off x="712425" y="308875"/>
            <a:ext cx="487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EC7955"/>
                </a:solidFill>
              </a:rPr>
              <a:t>Elementos</a:t>
            </a:r>
            <a:r>
              <a:rPr lang="en" sz="3400"/>
              <a:t> técnicos</a:t>
            </a:r>
            <a:endParaRPr sz="34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1"/>
          <p:cNvSpPr txBox="1"/>
          <p:nvPr>
            <p:ph idx="2" type="subTitle"/>
          </p:nvPr>
        </p:nvSpPr>
        <p:spPr>
          <a:xfrm>
            <a:off x="940975" y="1859725"/>
            <a:ext cx="7092000" cy="16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</a:t>
            </a:r>
            <a:r>
              <a:rPr lang="en"/>
              <a:t>inflación</a:t>
            </a:r>
            <a:r>
              <a:rPr lang="en"/>
              <a:t> es el incremento generalizado y continuo de los precios de los bienes y servicios en una </a:t>
            </a:r>
            <a:r>
              <a:rPr lang="en"/>
              <a:t>economía</a:t>
            </a:r>
            <a:r>
              <a:rPr lang="en"/>
              <a:t> durante un periodo </a:t>
            </a:r>
            <a:r>
              <a:rPr lang="en"/>
              <a:t>específico</a:t>
            </a:r>
            <a:r>
              <a:rPr lang="en"/>
              <a:t>. Esta se suele medir a </a:t>
            </a:r>
            <a:r>
              <a:rPr lang="en"/>
              <a:t>través</a:t>
            </a:r>
            <a:r>
              <a:rPr lang="en"/>
              <a:t> de </a:t>
            </a:r>
            <a:r>
              <a:rPr lang="en"/>
              <a:t>índices</a:t>
            </a:r>
            <a:r>
              <a:rPr lang="en"/>
              <a:t> de precios, como el </a:t>
            </a:r>
            <a:r>
              <a:rPr lang="en"/>
              <a:t>índice</a:t>
            </a:r>
            <a:r>
              <a:rPr lang="en"/>
              <a:t> de precios al consumidor (IPC), que mide los cambios en el nivel de precios de una canasta representativa de bienes y servicios que consumen los hogares.</a:t>
            </a:r>
            <a:endParaRPr/>
          </a:p>
        </p:txBody>
      </p:sp>
      <p:sp>
        <p:nvSpPr>
          <p:cNvPr id="362" name="Google Shape;362;p31"/>
          <p:cNvSpPr txBox="1"/>
          <p:nvPr>
            <p:ph idx="4" type="subTitle"/>
          </p:nvPr>
        </p:nvSpPr>
        <p:spPr>
          <a:xfrm>
            <a:off x="940987" y="1287025"/>
            <a:ext cx="2675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Inflacion</a:t>
            </a:r>
            <a:endParaRPr/>
          </a:p>
        </p:txBody>
      </p:sp>
      <p:pic>
        <p:nvPicPr>
          <p:cNvPr id="363" name="Google Shape;3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725" y="3642325"/>
            <a:ext cx="552450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1"/>
          <p:cNvSpPr txBox="1"/>
          <p:nvPr/>
        </p:nvSpPr>
        <p:spPr>
          <a:xfrm>
            <a:off x="404625" y="1138375"/>
            <a:ext cx="4704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94EE6B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rgbClr val="94EE6B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65" name="Google Shape;365;p31"/>
          <p:cNvSpPr txBox="1"/>
          <p:nvPr/>
        </p:nvSpPr>
        <p:spPr>
          <a:xfrm>
            <a:off x="7513675" y="40912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66" name="Google Shape;366;p31"/>
          <p:cNvSpPr txBox="1"/>
          <p:nvPr/>
        </p:nvSpPr>
        <p:spPr>
          <a:xfrm>
            <a:off x="7800400" y="41977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"/>
          <p:cNvSpPr txBox="1"/>
          <p:nvPr>
            <p:ph type="title"/>
          </p:nvPr>
        </p:nvSpPr>
        <p:spPr>
          <a:xfrm>
            <a:off x="712425" y="308875"/>
            <a:ext cx="487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Elementos </a:t>
            </a:r>
            <a:r>
              <a:rPr lang="en" sz="3400">
                <a:solidFill>
                  <a:srgbClr val="FFFF99"/>
                </a:solidFill>
              </a:rPr>
              <a:t>técnicos</a:t>
            </a:r>
            <a:endParaRPr sz="3400">
              <a:solidFill>
                <a:srgbClr val="FFFF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2"/>
          <p:cNvSpPr txBox="1"/>
          <p:nvPr>
            <p:ph idx="2" type="subTitle"/>
          </p:nvPr>
        </p:nvSpPr>
        <p:spPr>
          <a:xfrm>
            <a:off x="1989325" y="1965600"/>
            <a:ext cx="6940200" cy="24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OpenMP (Open Multi-Processing) es una interfaz de programación de aplicaciones (API) para la programación multiproceso de memoria compartida en múltiples plataformas. También podría definirse como un modelo de programación portable y escalable que proporciona a los programadores una interfaz simple y flexible para el desarrollo de aplicaciones paralelas para las plataformas que van desde las computadoras de escritorio hasta los supercomputadores.</a:t>
            </a:r>
            <a:endParaRPr/>
          </a:p>
        </p:txBody>
      </p:sp>
      <p:sp>
        <p:nvSpPr>
          <p:cNvPr id="373" name="Google Shape;373;p32"/>
          <p:cNvSpPr txBox="1"/>
          <p:nvPr>
            <p:ph idx="4" type="subTitle"/>
          </p:nvPr>
        </p:nvSpPr>
        <p:spPr>
          <a:xfrm>
            <a:off x="940969" y="1287025"/>
            <a:ext cx="4126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OpenMP</a:t>
            </a:r>
            <a:endParaRPr/>
          </a:p>
        </p:txBody>
      </p:sp>
      <p:grpSp>
        <p:nvGrpSpPr>
          <p:cNvPr id="374" name="Google Shape;374;p32"/>
          <p:cNvGrpSpPr/>
          <p:nvPr/>
        </p:nvGrpSpPr>
        <p:grpSpPr>
          <a:xfrm>
            <a:off x="200075" y="2265175"/>
            <a:ext cx="2142175" cy="2736325"/>
            <a:chOff x="358925" y="1867675"/>
            <a:chExt cx="2142175" cy="2736325"/>
          </a:xfrm>
        </p:grpSpPr>
        <p:sp>
          <p:nvSpPr>
            <p:cNvPr id="375" name="Google Shape;375;p32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3"/>
          <p:cNvSpPr txBox="1"/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Evaluación</a:t>
            </a:r>
            <a:r>
              <a:rPr lang="en" sz="3200"/>
              <a:t> del rendimiento</a:t>
            </a:r>
            <a:endParaRPr sz="3200">
              <a:solidFill>
                <a:schemeClr val="accent4"/>
              </a:solidFill>
            </a:endParaRPr>
          </a:p>
        </p:txBody>
      </p:sp>
      <p:sp>
        <p:nvSpPr>
          <p:cNvPr id="411" name="Google Shape;411;p33"/>
          <p:cNvSpPr txBox="1"/>
          <p:nvPr>
            <p:ph idx="2" type="title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D64B5"/>
                </a:solidFill>
              </a:rPr>
              <a:t>02</a:t>
            </a:r>
            <a:endParaRPr>
              <a:solidFill>
                <a:srgbClr val="BD64B5"/>
              </a:solidFill>
            </a:endParaRPr>
          </a:p>
        </p:txBody>
      </p:sp>
      <p:sp>
        <p:nvSpPr>
          <p:cNvPr id="412" name="Google Shape;412;p33"/>
          <p:cNvSpPr txBox="1"/>
          <p:nvPr>
            <p:ph idx="1" type="subTitle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&lt; </a:t>
            </a:r>
            <a:r>
              <a:rPr lang="en"/>
              <a:t>pipu pipu pipu </a:t>
            </a:r>
            <a:r>
              <a:rPr lang="en" sz="1400"/>
              <a:t>&gt;</a:t>
            </a:r>
            <a:endParaRPr/>
          </a:p>
        </p:txBody>
      </p:sp>
      <p:sp>
        <p:nvSpPr>
          <p:cNvPr id="413" name="Google Shape;413;p33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4" name="Google Shape;414;p33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5" name="Google Shape;415;p33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6" name="Google Shape;416;p33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7" name="Google Shape;417;p33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8" name="Google Shape;418;p33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766875" cy="364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9425" y="182600"/>
            <a:ext cx="2844500" cy="2319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7150" y="2592525"/>
            <a:ext cx="4622026" cy="24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4"/>
          <p:cNvSpPr txBox="1"/>
          <p:nvPr>
            <p:ph idx="4294967295" type="subTitle"/>
          </p:nvPr>
        </p:nvSpPr>
        <p:spPr>
          <a:xfrm>
            <a:off x="464434" y="3581575"/>
            <a:ext cx="1366200" cy="14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</a:rPr>
              <a:t>*</a:t>
            </a:r>
            <a:endParaRPr sz="96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5"/>
          <p:cNvSpPr txBox="1"/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 implementado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44" name="Google Shape;444;p35"/>
          <p:cNvSpPr txBox="1"/>
          <p:nvPr>
            <p:ph idx="2" type="title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81A81"/>
                </a:solidFill>
              </a:rPr>
              <a:t>03</a:t>
            </a:r>
            <a:endParaRPr>
              <a:solidFill>
                <a:srgbClr val="E81A81"/>
              </a:solidFill>
            </a:endParaRPr>
          </a:p>
        </p:txBody>
      </p:sp>
      <p:sp>
        <p:nvSpPr>
          <p:cNvPr id="445" name="Google Shape;445;p35"/>
          <p:cNvSpPr txBox="1"/>
          <p:nvPr>
            <p:ph idx="1" type="subTitle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&lt; </a:t>
            </a:r>
            <a:r>
              <a:rPr lang="en" sz="1500"/>
              <a:t>beep beep</a:t>
            </a:r>
            <a:r>
              <a:rPr lang="en" sz="1400"/>
              <a:t> </a:t>
            </a:r>
            <a:r>
              <a:rPr lang="en"/>
              <a:t>pipu pipu pipu </a:t>
            </a:r>
            <a:r>
              <a:rPr lang="en" sz="1400"/>
              <a:t>&gt;</a:t>
            </a:r>
            <a:endParaRPr/>
          </a:p>
        </p:txBody>
      </p:sp>
      <p:sp>
        <p:nvSpPr>
          <p:cNvPr id="446" name="Google Shape;446;p35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7" name="Google Shape;447;p35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8" name="Google Shape;448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49" name="Google Shape;449;p35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50" name="Google Shape;450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51" name="Google Shape;451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