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9" r:id="rId9"/>
    <p:sldId id="268" r:id="rId10"/>
    <p:sldId id="263" r:id="rId11"/>
    <p:sldId id="265" r:id="rId12"/>
    <p:sldId id="270" r:id="rId13"/>
    <p:sldId id="275" r:id="rId14"/>
    <p:sldId id="264" r:id="rId15"/>
    <p:sldId id="266" r:id="rId16"/>
    <p:sldId id="271" r:id="rId17"/>
    <p:sldId id="274" r:id="rId18"/>
    <p:sldId id="267" r:id="rId19"/>
    <p:sldId id="273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F03D-2770-4176-A378-1B4998235D8B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DFC-2F30-4B8E-A4C1-FAA3FA7D2D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98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F03D-2770-4176-A378-1B4998235D8B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DFC-2F30-4B8E-A4C1-FAA3FA7D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3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F03D-2770-4176-A378-1B4998235D8B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DFC-2F30-4B8E-A4C1-FAA3FA7D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4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F03D-2770-4176-A378-1B4998235D8B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DFC-2F30-4B8E-A4C1-FAA3FA7D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0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F03D-2770-4176-A378-1B4998235D8B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DFC-2F30-4B8E-A4C1-FAA3FA7D2D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02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F03D-2770-4176-A378-1B4998235D8B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DFC-2F30-4B8E-A4C1-FAA3FA7D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6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F03D-2770-4176-A378-1B4998235D8B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DFC-2F30-4B8E-A4C1-FAA3FA7D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6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F03D-2770-4176-A378-1B4998235D8B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DFC-2F30-4B8E-A4C1-FAA3FA7D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4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F03D-2770-4176-A378-1B4998235D8B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DFC-2F30-4B8E-A4C1-FAA3FA7D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DAF03D-2770-4176-A378-1B4998235D8B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369DFC-2F30-4B8E-A4C1-FAA3FA7D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1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F03D-2770-4176-A378-1B4998235D8B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9DFC-2F30-4B8E-A4C1-FAA3FA7D2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DAF03D-2770-4176-A378-1B4998235D8B}" type="datetimeFigureOut">
              <a:rPr lang="zh-CN" altLang="en-US" smtClean="0"/>
              <a:t>2016/9/7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369DFC-2F30-4B8E-A4C1-FAA3FA7D2DE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第二章 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蒋玉茹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919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控制结构之二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选择结构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5719" y="2254826"/>
            <a:ext cx="3398676" cy="30522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275" y="2254826"/>
            <a:ext cx="3398676" cy="305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zh-CN" altLang="en-US" sz="2800" b="1" dirty="0">
                <a:latin typeface="+mn-ea"/>
              </a:rPr>
              <a:t>举几个生活中需要利用选择结构的例子，并利用程序流程图表示？</a:t>
            </a:r>
            <a:endParaRPr lang="en-US" altLang="zh-CN" sz="2800" b="1" dirty="0">
              <a:latin typeface="+mn-ea"/>
            </a:endParaRPr>
          </a:p>
          <a:p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课后习题</a:t>
            </a:r>
            <a:r>
              <a:rPr lang="en-US" altLang="zh-CN" sz="2800" b="1" dirty="0">
                <a:latin typeface="+mn-ea"/>
              </a:rPr>
              <a:t>4.5</a:t>
            </a:r>
            <a:r>
              <a:rPr lang="zh-CN" altLang="en-US" sz="2800" b="1" dirty="0">
                <a:latin typeface="+mn-ea"/>
              </a:rPr>
              <a:t>：判断一个数</a:t>
            </a:r>
            <a:r>
              <a:rPr lang="en-US" altLang="zh-CN" sz="2800" b="1" dirty="0">
                <a:latin typeface="+mn-ea"/>
              </a:rPr>
              <a:t>n</a:t>
            </a:r>
            <a:r>
              <a:rPr lang="zh-CN" altLang="en-US" sz="2800" b="1" dirty="0">
                <a:latin typeface="+mn-ea"/>
              </a:rPr>
              <a:t>是否能够被</a:t>
            </a:r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整除，输出“是”或者“否”。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36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程序实例</a:t>
            </a:r>
            <a:r>
              <a:rPr lang="en-US" altLang="zh-CN" dirty="0" smtClean="0"/>
              <a:t>——</a:t>
            </a:r>
            <a:r>
              <a:rPr lang="zh-CN" altLang="en-US" dirty="0"/>
              <a:t>单</a:t>
            </a:r>
            <a:r>
              <a:rPr lang="zh-CN" altLang="en-US" dirty="0" smtClean="0"/>
              <a:t>分支结构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4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</a:t>
            </a:r>
            <a:r>
              <a:rPr lang="en-US" altLang="zh-CN" dirty="0"/>
              <a:t>C</a:t>
            </a:r>
            <a:r>
              <a:rPr lang="zh-CN" altLang="en-US" dirty="0"/>
              <a:t>程序实例</a:t>
            </a:r>
            <a:r>
              <a:rPr lang="en-US" altLang="zh-CN" dirty="0"/>
              <a:t>——</a:t>
            </a:r>
            <a:r>
              <a:rPr lang="zh-CN" altLang="en-US" dirty="0"/>
              <a:t>双分支结构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控制结构之三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循环结构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ln>
            <a:solidFill>
              <a:srgbClr val="C00000"/>
            </a:solidFill>
          </a:ln>
        </p:spPr>
        <p:txBody>
          <a:bodyPr/>
          <a:lstStyle/>
          <a:p>
            <a:pPr algn="ctr"/>
            <a:r>
              <a:rPr lang="en-US" altLang="zh-CN" dirty="0" smtClean="0"/>
              <a:t>while</a:t>
            </a:r>
            <a:r>
              <a:rPr lang="zh-CN" altLang="en-US" dirty="0" smtClean="0"/>
              <a:t>型循环结构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ln>
            <a:solidFill>
              <a:srgbClr val="C00000"/>
            </a:solidFill>
          </a:ln>
        </p:spPr>
        <p:txBody>
          <a:bodyPr/>
          <a:lstStyle/>
          <a:p>
            <a:pPr algn="ctr"/>
            <a:r>
              <a:rPr lang="en-US" altLang="zh-CN" dirty="0" err="1" smtClean="0"/>
              <a:t>do..while</a:t>
            </a:r>
            <a:r>
              <a:rPr lang="zh-CN" altLang="en-US" dirty="0" smtClean="0"/>
              <a:t>型循环结构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15" y="2247831"/>
            <a:ext cx="2702970" cy="34660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803" y="2234046"/>
            <a:ext cx="3286711" cy="349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zh-CN" altLang="en-US" sz="2800" b="1" dirty="0">
                <a:latin typeface="+mn-ea"/>
              </a:rPr>
              <a:t>举几个生活中需要</a:t>
            </a:r>
            <a:r>
              <a:rPr lang="zh-CN" altLang="en-US" sz="2800" b="1" dirty="0">
                <a:latin typeface="+mn-ea"/>
              </a:rPr>
              <a:t>利用</a:t>
            </a:r>
            <a:r>
              <a:rPr lang="zh-CN" altLang="en-US" sz="2800" b="1" dirty="0">
                <a:latin typeface="+mn-ea"/>
              </a:rPr>
              <a:t>循环</a:t>
            </a:r>
            <a:r>
              <a:rPr lang="zh-CN" altLang="en-US" sz="2800" b="1" dirty="0">
                <a:latin typeface="+mn-ea"/>
              </a:rPr>
              <a:t>结构</a:t>
            </a:r>
            <a:r>
              <a:rPr lang="zh-CN" altLang="en-US" sz="2800" b="1" dirty="0">
                <a:latin typeface="+mn-ea"/>
              </a:rPr>
              <a:t>的</a:t>
            </a:r>
            <a:r>
              <a:rPr lang="zh-CN" altLang="en-US" sz="2800" b="1" dirty="0">
                <a:latin typeface="+mn-ea"/>
              </a:rPr>
              <a:t>例子，并利用程序流程图表示？</a:t>
            </a:r>
            <a:endParaRPr lang="en-US" altLang="zh-CN" sz="2800" b="1" dirty="0">
              <a:latin typeface="+mn-ea"/>
            </a:endParaRPr>
          </a:p>
          <a:p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课后习题</a:t>
            </a:r>
            <a:r>
              <a:rPr lang="en-US" altLang="zh-CN" sz="2800" b="1" dirty="0">
                <a:latin typeface="+mn-ea"/>
              </a:rPr>
              <a:t>4.6</a:t>
            </a:r>
            <a:r>
              <a:rPr lang="zh-CN" altLang="en-US" sz="2800" b="1" dirty="0">
                <a:latin typeface="+mn-ea"/>
              </a:rPr>
              <a:t>：将</a:t>
            </a:r>
            <a:r>
              <a:rPr lang="en-US" altLang="zh-CN" sz="2800" b="1" dirty="0">
                <a:latin typeface="+mn-ea"/>
              </a:rPr>
              <a:t>100~200</a:t>
            </a:r>
            <a:r>
              <a:rPr lang="zh-CN" altLang="en-US" sz="2800" b="1" dirty="0">
                <a:latin typeface="+mn-ea"/>
              </a:rPr>
              <a:t>之间的素数输出。</a:t>
            </a:r>
            <a:endParaRPr lang="zh-CN" altLang="en-US" sz="2800" b="1" dirty="0">
              <a:latin typeface="+mn-ea"/>
            </a:endParaRPr>
          </a:p>
          <a:p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10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程序实例</a:t>
            </a:r>
            <a:r>
              <a:rPr lang="en-US" altLang="zh-CN" dirty="0" smtClean="0"/>
              <a:t>——while</a:t>
            </a:r>
            <a:r>
              <a:rPr lang="zh-CN" altLang="en-US" dirty="0" smtClean="0"/>
              <a:t>型循环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46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程序实例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do..while</a:t>
            </a:r>
            <a:r>
              <a:rPr lang="zh-CN" altLang="en-US" dirty="0" smtClean="0"/>
              <a:t>型循环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9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三种基本控制结构的特点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en-US" altLang="zh-CN" sz="2800" b="1" dirty="0">
                <a:latin typeface="+mn-ea"/>
              </a:rPr>
              <a:t>1.</a:t>
            </a:r>
            <a:r>
              <a:rPr lang="zh-CN" altLang="en-US" sz="2800" b="1" dirty="0">
                <a:latin typeface="+mn-ea"/>
              </a:rPr>
              <a:t>只有一个入口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2.</a:t>
            </a:r>
            <a:r>
              <a:rPr lang="zh-CN" altLang="en-US" sz="2800" b="1" dirty="0">
                <a:latin typeface="+mn-ea"/>
              </a:rPr>
              <a:t>只有一个出口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3.</a:t>
            </a:r>
            <a:r>
              <a:rPr lang="zh-CN" altLang="en-US" sz="2800" b="1" dirty="0">
                <a:latin typeface="+mn-ea"/>
              </a:rPr>
              <a:t>结构内的每一部分都有机会被执行到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4.</a:t>
            </a:r>
            <a:r>
              <a:rPr lang="zh-CN" altLang="en-US" sz="2800" b="1" dirty="0">
                <a:latin typeface="+mn-ea"/>
              </a:rPr>
              <a:t>结构内不存在“死循环”（无终止的循环）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817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程序实例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死循环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什么是算法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zh-CN" altLang="en-US" sz="2800" b="1" dirty="0">
                <a:latin typeface="+mn-ea"/>
              </a:rPr>
              <a:t>广义地</a:t>
            </a:r>
            <a:r>
              <a:rPr lang="zh-CN" altLang="en-US" sz="2800" b="1" dirty="0">
                <a:latin typeface="+mn-ea"/>
              </a:rPr>
              <a:t>说，为解决一个问题而采取的方法和步骤，称为“算法”。</a:t>
            </a:r>
            <a:endParaRPr lang="en-US" altLang="zh-CN" sz="2800" b="1" dirty="0">
              <a:latin typeface="+mn-ea"/>
            </a:endParaRPr>
          </a:p>
          <a:p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求</a:t>
            </a:r>
            <a:r>
              <a:rPr lang="en-US" altLang="zh-CN" sz="2800" b="1" dirty="0">
                <a:latin typeface="+mn-ea"/>
              </a:rPr>
              <a:t>1+2+3+……+100=</a:t>
            </a:r>
            <a:r>
              <a:rPr lang="zh-CN" altLang="en-US" sz="2800" b="1" dirty="0">
                <a:latin typeface="+mn-ea"/>
              </a:rPr>
              <a:t>？</a:t>
            </a:r>
            <a:endParaRPr lang="en-US" altLang="zh-CN" sz="2800" b="1" dirty="0">
              <a:latin typeface="+mn-ea"/>
            </a:endParaRPr>
          </a:p>
          <a:p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为了有效的进行解题，不仅需要保证算法的正确，还要考虑算法的质量，选择合适的算法。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771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语言程序必备的知识和能力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+mn-ea"/>
              </a:rPr>
              <a:t>1.</a:t>
            </a:r>
            <a:r>
              <a:rPr lang="zh-CN" altLang="en-US" sz="2800" b="1" dirty="0" smtClean="0">
                <a:latin typeface="+mn-ea"/>
              </a:rPr>
              <a:t>要有正确的解题思路，即学会设计算法，否则无从下手。</a:t>
            </a:r>
            <a:endParaRPr lang="en-US" altLang="zh-CN" sz="2800" b="1" dirty="0" smtClean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2.</a:t>
            </a:r>
            <a:r>
              <a:rPr lang="zh-CN" altLang="en-US" sz="2800" b="1" dirty="0" smtClean="0">
                <a:latin typeface="+mn-ea"/>
              </a:rPr>
              <a:t>掌握</a:t>
            </a:r>
            <a:r>
              <a:rPr lang="en-US" altLang="zh-CN" sz="2800" b="1" dirty="0" smtClean="0">
                <a:latin typeface="+mn-ea"/>
              </a:rPr>
              <a:t>C</a:t>
            </a:r>
            <a:r>
              <a:rPr lang="zh-CN" altLang="en-US" sz="2800" b="1" dirty="0" smtClean="0">
                <a:latin typeface="+mn-ea"/>
              </a:rPr>
              <a:t>语言的语法，知道怎样使用</a:t>
            </a:r>
            <a:r>
              <a:rPr lang="en-US" altLang="zh-CN" sz="2800" b="1" dirty="0" smtClean="0">
                <a:latin typeface="+mn-ea"/>
              </a:rPr>
              <a:t>C</a:t>
            </a:r>
            <a:r>
              <a:rPr lang="zh-CN" altLang="en-US" sz="2800" b="1" dirty="0" smtClean="0">
                <a:latin typeface="+mn-ea"/>
              </a:rPr>
              <a:t>语言所提供的功能编写出一个完整的、正确的程序。也就是能用</a:t>
            </a:r>
            <a:r>
              <a:rPr lang="en-US" altLang="zh-CN" sz="2800" b="1" dirty="0" smtClean="0">
                <a:latin typeface="+mn-ea"/>
              </a:rPr>
              <a:t>C</a:t>
            </a:r>
            <a:r>
              <a:rPr lang="zh-CN" altLang="en-US" sz="2800" b="1" dirty="0" smtClean="0">
                <a:latin typeface="+mn-ea"/>
              </a:rPr>
              <a:t>语言正确的表示算法。</a:t>
            </a:r>
            <a:endParaRPr lang="en-US" altLang="zh-CN" sz="2800" b="1" dirty="0" smtClean="0">
              <a:latin typeface="+mn-ea"/>
            </a:endParaRPr>
          </a:p>
          <a:p>
            <a:r>
              <a:rPr lang="en-US" altLang="zh-CN" sz="2800" b="1" dirty="0" smtClean="0">
                <a:latin typeface="+mn-ea"/>
              </a:rPr>
              <a:t>3.</a:t>
            </a:r>
            <a:r>
              <a:rPr lang="zh-CN" altLang="en-US" sz="2800" b="1" dirty="0" smtClean="0">
                <a:latin typeface="+mn-ea"/>
              </a:rPr>
              <a:t>在写算法和编写程序时，要采用结构化程序设计方法，编写出结构化的程序。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31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算法的特性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en-US" altLang="zh-CN" sz="2800" b="1" dirty="0">
                <a:latin typeface="+mn-ea"/>
              </a:rPr>
              <a:t>1.</a:t>
            </a:r>
            <a:r>
              <a:rPr lang="zh-CN" altLang="en-US" sz="2800" b="1" dirty="0">
                <a:latin typeface="+mn-ea"/>
              </a:rPr>
              <a:t>有穷性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2.</a:t>
            </a:r>
            <a:r>
              <a:rPr lang="zh-CN" altLang="en-US" sz="2800" b="1" dirty="0">
                <a:latin typeface="+mn-ea"/>
              </a:rPr>
              <a:t>确定性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3.</a:t>
            </a:r>
            <a:r>
              <a:rPr lang="zh-CN" altLang="en-US" sz="2800" b="1" dirty="0">
                <a:latin typeface="+mn-ea"/>
              </a:rPr>
              <a:t>有零个或多个输入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4.</a:t>
            </a:r>
            <a:r>
              <a:rPr lang="zh-CN" altLang="en-US" sz="2800" b="1" dirty="0">
                <a:latin typeface="+mn-ea"/>
              </a:rPr>
              <a:t>有一个或多个输出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5.</a:t>
            </a:r>
            <a:r>
              <a:rPr lang="zh-CN" altLang="en-US" sz="2800" b="1" dirty="0">
                <a:latin typeface="+mn-ea"/>
              </a:rPr>
              <a:t>有效性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838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怎样表示一个算法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en-US" altLang="zh-CN" sz="2800" b="1" dirty="0">
                <a:latin typeface="+mn-ea"/>
              </a:rPr>
              <a:t>1.</a:t>
            </a:r>
            <a:r>
              <a:rPr lang="zh-CN" altLang="en-US" sz="2800" b="1" dirty="0">
                <a:latin typeface="+mn-ea"/>
              </a:rPr>
              <a:t>用自然语言表示算法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2.</a:t>
            </a:r>
            <a:r>
              <a:rPr lang="zh-CN" altLang="en-US" sz="2800" b="1" dirty="0">
                <a:latin typeface="+mn-ea"/>
              </a:rPr>
              <a:t>用流程图表示算法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3.</a:t>
            </a:r>
            <a:r>
              <a:rPr lang="zh-CN" altLang="en-US" sz="2800" b="1" dirty="0">
                <a:latin typeface="+mn-ea"/>
              </a:rPr>
              <a:t>用</a:t>
            </a:r>
            <a:r>
              <a:rPr lang="en-US" altLang="zh-CN" sz="2800" b="1" dirty="0">
                <a:latin typeface="+mn-ea"/>
              </a:rPr>
              <a:t>N-S</a:t>
            </a:r>
            <a:r>
              <a:rPr lang="zh-CN" altLang="en-US" sz="2800" b="1" dirty="0">
                <a:latin typeface="+mn-ea"/>
              </a:rPr>
              <a:t>图表示算法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4.</a:t>
            </a:r>
            <a:r>
              <a:rPr lang="zh-CN" altLang="en-US" sz="2800" b="1" dirty="0">
                <a:latin typeface="+mn-ea"/>
              </a:rPr>
              <a:t>用伪代码表示算法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5.</a:t>
            </a:r>
            <a:r>
              <a:rPr lang="zh-CN" altLang="en-US" sz="2800" b="1" dirty="0">
                <a:latin typeface="+mn-ea"/>
              </a:rPr>
              <a:t>用计算机语言表示算法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953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用流程图表示算法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图标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2888" y="1932085"/>
            <a:ext cx="4276531" cy="5978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25" y="1955907"/>
            <a:ext cx="4276531" cy="597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925" y="2867351"/>
            <a:ext cx="4682611" cy="6868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925" y="3920330"/>
            <a:ext cx="4276531" cy="8140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925" y="5100509"/>
            <a:ext cx="4276531" cy="8140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488" y="2867351"/>
            <a:ext cx="3768931" cy="5978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3648" y="3802617"/>
            <a:ext cx="4225771" cy="113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2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en-US" altLang="zh-CN" sz="2800" b="1" dirty="0">
                <a:latin typeface="+mn-ea"/>
              </a:rPr>
              <a:t>1. </a:t>
            </a:r>
            <a:r>
              <a:rPr lang="zh-CN" altLang="en-US" sz="2800" b="1" dirty="0">
                <a:latin typeface="+mn-ea"/>
              </a:rPr>
              <a:t>顺序结构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2. </a:t>
            </a:r>
            <a:r>
              <a:rPr lang="zh-CN" altLang="en-US" sz="2800" b="1" dirty="0">
                <a:latin typeface="+mn-ea"/>
              </a:rPr>
              <a:t>选择结构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3. </a:t>
            </a:r>
            <a:r>
              <a:rPr lang="zh-CN" altLang="en-US" sz="2800" b="1" dirty="0">
                <a:latin typeface="+mn-ea"/>
              </a:rPr>
              <a:t>循环结构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3.1 while</a:t>
            </a:r>
            <a:r>
              <a:rPr lang="zh-CN" altLang="en-US" sz="2800" b="1" dirty="0">
                <a:latin typeface="+mn-ea"/>
              </a:rPr>
              <a:t>型循环结构</a:t>
            </a:r>
            <a:endParaRPr lang="en-US" altLang="zh-CN" sz="2800" b="1" dirty="0">
              <a:latin typeface="+mn-ea"/>
            </a:endParaRPr>
          </a:p>
          <a:p>
            <a:r>
              <a:rPr lang="en-US" altLang="zh-CN" sz="2800" b="1" dirty="0">
                <a:latin typeface="+mn-ea"/>
              </a:rPr>
              <a:t>3.2 </a:t>
            </a:r>
            <a:r>
              <a:rPr lang="en-US" altLang="zh-CN" sz="2800" b="1" dirty="0" err="1">
                <a:latin typeface="+mn-ea"/>
              </a:rPr>
              <a:t>do..while</a:t>
            </a:r>
            <a:r>
              <a:rPr lang="zh-CN" altLang="en-US" sz="2800" b="1" dirty="0">
                <a:latin typeface="+mn-ea"/>
              </a:rPr>
              <a:t>型循环结构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797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控制结构之一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顺序结构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1385" y="1737360"/>
            <a:ext cx="2400555" cy="4022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508" y="786015"/>
            <a:ext cx="1751220" cy="543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7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zh-CN" altLang="en-US" sz="2800" b="1" dirty="0">
                <a:latin typeface="+mn-ea"/>
              </a:rPr>
              <a:t>举几个生活中需要利用顺序结构的例子，并利用程序流程图表示？</a:t>
            </a:r>
            <a:endParaRPr lang="en-US" altLang="zh-CN" sz="2800" b="1" dirty="0">
              <a:latin typeface="+mn-ea"/>
            </a:endParaRPr>
          </a:p>
          <a:p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课后习题</a:t>
            </a:r>
            <a:r>
              <a:rPr lang="en-US" altLang="zh-CN" sz="2800" b="1" dirty="0">
                <a:latin typeface="+mn-ea"/>
              </a:rPr>
              <a:t>4.1</a:t>
            </a:r>
            <a:r>
              <a:rPr lang="zh-CN" altLang="en-US" sz="2800" b="1" dirty="0">
                <a:latin typeface="+mn-ea"/>
              </a:rPr>
              <a:t>：有两个瓶子</a:t>
            </a:r>
            <a:r>
              <a:rPr lang="en-US" altLang="zh-CN" sz="2800" b="1" dirty="0">
                <a:latin typeface="+mn-ea"/>
              </a:rPr>
              <a:t>A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en-US" altLang="zh-CN" sz="2800" b="1" dirty="0">
                <a:latin typeface="+mn-ea"/>
              </a:rPr>
              <a:t>B</a:t>
            </a:r>
            <a:r>
              <a:rPr lang="zh-CN" altLang="en-US" sz="2800" b="1" dirty="0">
                <a:latin typeface="+mn-ea"/>
              </a:rPr>
              <a:t>，分别盛放可乐和牛奶，要求将它们互换。条件，提供一个空瓶子</a:t>
            </a:r>
            <a:r>
              <a:rPr lang="en-US" altLang="zh-CN" sz="2800" b="1" dirty="0">
                <a:latin typeface="+mn-ea"/>
              </a:rPr>
              <a:t>C</a:t>
            </a:r>
            <a:r>
              <a:rPr lang="zh-CN" altLang="en-US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182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3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84</TotalTime>
  <Words>482</Words>
  <Application>Microsoft Office PowerPoint</Application>
  <PresentationFormat>宽屏</PresentationFormat>
  <Paragraphs>59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宋体</vt:lpstr>
      <vt:lpstr>Calibri</vt:lpstr>
      <vt:lpstr>Calibri Light</vt:lpstr>
      <vt:lpstr>回顾</vt:lpstr>
      <vt:lpstr>第二章 算法</vt:lpstr>
      <vt:lpstr>2.1 什么是算法</vt:lpstr>
      <vt:lpstr>2.2 算法的特性</vt:lpstr>
      <vt:lpstr>2.4 怎样表示一个算法</vt:lpstr>
      <vt:lpstr>用流程图表示算法——图标</vt:lpstr>
      <vt:lpstr>三种基本结构</vt:lpstr>
      <vt:lpstr>控制结构之一——顺序结构</vt:lpstr>
      <vt:lpstr>思考</vt:lpstr>
      <vt:lpstr>简单C程序实例</vt:lpstr>
      <vt:lpstr>控制结构之二——选择结构</vt:lpstr>
      <vt:lpstr>思考</vt:lpstr>
      <vt:lpstr>简单C程序实例——单分支结构</vt:lpstr>
      <vt:lpstr>简单C程序实例——双分支结构</vt:lpstr>
      <vt:lpstr>控制结构之三——循环结构</vt:lpstr>
      <vt:lpstr>思考</vt:lpstr>
      <vt:lpstr>简单C程序实例——while型循环</vt:lpstr>
      <vt:lpstr>简单C程序实例——do..while型循环</vt:lpstr>
      <vt:lpstr>三种基本控制结构的特点</vt:lpstr>
      <vt:lpstr>简单C程序实例——死循环</vt:lpstr>
      <vt:lpstr>编写C语言程序必备的知识和能力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算法</dc:title>
  <dc:creator>蒋玉茹</dc:creator>
  <cp:lastModifiedBy>蒋玉茹</cp:lastModifiedBy>
  <cp:revision>18</cp:revision>
  <dcterms:created xsi:type="dcterms:W3CDTF">2016-09-06T23:53:46Z</dcterms:created>
  <dcterms:modified xsi:type="dcterms:W3CDTF">2016-09-07T01:35:35Z</dcterms:modified>
</cp:coreProperties>
</file>