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mp" ContentType="image/p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4C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2" r:id="rId2"/>
  </p:sldIdLst>
  <p:sldSz cx="42784713" cy="298831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207619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415238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6228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83047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0380955" algn="l" defTabSz="415238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12457146" algn="l" defTabSz="415238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14533336" algn="l" defTabSz="415238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16609527" algn="l" defTabSz="4152382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12">
          <p15:clr>
            <a:srgbClr val="A4A3A4"/>
          </p15:clr>
        </p15:guide>
        <p15:guide id="2" pos="13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6C4F2-4446-9222-0ECC-5EDBF02C1027}" name="Kevin Xie" initials="KX" userId="620a7d6b3093962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483"/>
    <a:srgbClr val="D1DCE4"/>
    <a:srgbClr val="0000FF"/>
    <a:srgbClr val="BCE0E2"/>
    <a:srgbClr val="BBE0E3"/>
    <a:srgbClr val="55A390"/>
    <a:srgbClr val="6DB3A1"/>
    <a:srgbClr val="493C17"/>
    <a:srgbClr val="F2E5B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904" autoAdjust="0"/>
    <p:restoredTop sz="91704" autoAdjust="0"/>
  </p:normalViewPr>
  <p:slideViewPr>
    <p:cSldViewPr>
      <p:cViewPr varScale="1">
        <p:scale>
          <a:sx n="25" d="100"/>
          <a:sy n="25" d="100"/>
        </p:scale>
        <p:origin x="392" y="92"/>
      </p:cViewPr>
      <p:guideLst>
        <p:guide orient="horz" pos="9412"/>
        <p:guide pos="1347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comments/modernComment_14C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CFBA13-E15D-4035-946B-5B231D6E95D4}" authorId="{B246C4F2-4446-9222-0ECC-5EDBF02C1027}" status="resolved" created="2023-12-16T13:28:31.644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32"/>
      <ac:spMk id="62" creationId="{118E09DA-DA32-4F8C-9CB3-5EBB28BDA5F5}"/>
      <ac:txMk cp="0" len="50">
        <ac:context len="51" hash="1919190699"/>
      </ac:txMk>
    </ac:txMkLst>
    <p188:txBody>
      <a:bodyPr/>
      <a:lstStyle/>
      <a:p>
        <a:r>
          <a:rPr lang="en-US"/>
          <a:t>Don't need the scheduled time information</a:t>
        </a:r>
      </a:p>
    </p188:txBody>
  </p188:cm>
  <p188:cm id="{544B29B1-81BB-4A03-A5C5-E2F79780DAC7}" authorId="{B246C4F2-4446-9222-0ECC-5EDBF02C1027}" status="resolved" created="2023-12-16T13:30:00.54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332"/>
      <ac:spMk id="61" creationId="{00000000-0000-0000-0000-000000000000}"/>
      <ac:txMk cp="0" len="11">
        <ac:context len="12" hash="188147000"/>
      </ac:txMk>
    </ac:txMkLst>
    <p188:pos x="3614842" y="568380"/>
    <p188:txBody>
      <a:bodyPr/>
      <a:lstStyle/>
      <a:p>
        <a:r>
          <a:rPr lang="en-US"/>
          <a:t>In the Methodology section, a bit more details are needed. For example, what is the name of the model. How it can address the challenges.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D659A9BF-28D2-4976-8668-20733F14ED50}" type="datetimeFigureOut">
              <a:rPr lang="en-US" altLang="zh-CN"/>
              <a:pPr/>
              <a:t>12/16/2023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9E62E15E-F83E-4E0D-83C1-2F91335E8A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21112D1A-8AE1-4883-8284-4E4275A934D7}" type="datetimeFigureOut">
              <a:rPr lang="en-US" altLang="zh-CN"/>
              <a:pPr/>
              <a:t>12/16/2023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98500"/>
            <a:ext cx="4986338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1675" y="4414838"/>
            <a:ext cx="5608638" cy="418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1002CA76-AE93-4D4C-97E5-1B426BC53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40022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+mn-ea"/>
        <a:cs typeface="+mn-cs"/>
      </a:defRPr>
    </a:lvl1pPr>
    <a:lvl2pPr marL="2076191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+mn-ea"/>
        <a:cs typeface="+mn-cs"/>
      </a:defRPr>
    </a:lvl2pPr>
    <a:lvl3pPr marL="4152382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+mn-ea"/>
        <a:cs typeface="+mn-cs"/>
      </a:defRPr>
    </a:lvl3pPr>
    <a:lvl4pPr marL="6228573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+mn-ea"/>
        <a:cs typeface="+mn-cs"/>
      </a:defRPr>
    </a:lvl4pPr>
    <a:lvl5pPr marL="8304764" algn="l" rtl="0" eaLnBrk="0" fontAlgn="base" hangingPunct="0">
      <a:spcBef>
        <a:spcPct val="30000"/>
      </a:spcBef>
      <a:spcAft>
        <a:spcPct val="0"/>
      </a:spcAft>
      <a:defRPr sz="5400" kern="1200">
        <a:solidFill>
          <a:schemeClr val="tx1"/>
        </a:solidFill>
        <a:latin typeface="+mn-lt"/>
        <a:ea typeface="+mn-ea"/>
        <a:cs typeface="+mn-cs"/>
      </a:defRPr>
    </a:lvl5pPr>
    <a:lvl6pPr marL="10380955" algn="l" defTabSz="415238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6pPr>
    <a:lvl7pPr marL="12457146" algn="l" defTabSz="415238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7pPr>
    <a:lvl8pPr marL="14533336" algn="l" defTabSz="415238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8pPr>
    <a:lvl9pPr marL="16609527" algn="l" defTabSz="4152382" rtl="0" eaLnBrk="1" latinLnBrk="0" hangingPunct="1">
      <a:defRPr sz="5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12825" y="698500"/>
            <a:ext cx="4986338" cy="348456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E8944-7232-4E16-A8D6-BC80DCE06AAD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08854" y="9283132"/>
            <a:ext cx="36367006" cy="640549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417707" y="16933757"/>
            <a:ext cx="29949299" cy="7636792"/>
          </a:xfrm>
        </p:spPr>
        <p:txBody>
          <a:bodyPr/>
          <a:lstStyle>
            <a:lvl1pPr marL="0" indent="0" algn="ctr">
              <a:buNone/>
              <a:defRPr/>
            </a:lvl1pPr>
            <a:lvl2pPr marL="2076191" indent="0" algn="ctr">
              <a:buNone/>
              <a:defRPr/>
            </a:lvl2pPr>
            <a:lvl3pPr marL="4152382" indent="0" algn="ctr">
              <a:buNone/>
              <a:defRPr/>
            </a:lvl3pPr>
            <a:lvl4pPr marL="6228573" indent="0" algn="ctr">
              <a:buNone/>
              <a:defRPr/>
            </a:lvl4pPr>
            <a:lvl5pPr marL="8304764" indent="0" algn="ctr">
              <a:buNone/>
              <a:defRPr/>
            </a:lvl5pPr>
            <a:lvl6pPr marL="10380955" indent="0" algn="ctr">
              <a:buNone/>
              <a:defRPr/>
            </a:lvl6pPr>
            <a:lvl7pPr marL="12457146" indent="0" algn="ctr">
              <a:buNone/>
              <a:defRPr/>
            </a:lvl7pPr>
            <a:lvl8pPr marL="14533336" indent="0" algn="ctr">
              <a:buNone/>
              <a:defRPr/>
            </a:lvl8pPr>
            <a:lvl9pPr marL="16609527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B8C2C-0120-49A1-91C1-F8B32D6C67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FCD69-E3C5-4D79-AD78-DCC3F7DC1A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1018917" y="1196712"/>
            <a:ext cx="9626560" cy="254974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39236" y="1196712"/>
            <a:ext cx="28166603" cy="254974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729E9-0E85-491D-9FAD-7ED4CE140B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DAE85-D566-4B30-A759-5B9E68249C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79698" y="19202661"/>
            <a:ext cx="36367006" cy="5935116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379698" y="12665735"/>
            <a:ext cx="36367006" cy="6536926"/>
          </a:xfrm>
        </p:spPr>
        <p:txBody>
          <a:bodyPr anchor="b"/>
          <a:lstStyle>
            <a:lvl1pPr marL="0" indent="0">
              <a:buNone/>
              <a:defRPr sz="9100"/>
            </a:lvl1pPr>
            <a:lvl2pPr marL="2076191" indent="0">
              <a:buNone/>
              <a:defRPr sz="8200"/>
            </a:lvl2pPr>
            <a:lvl3pPr marL="4152382" indent="0">
              <a:buNone/>
              <a:defRPr sz="7300"/>
            </a:lvl3pPr>
            <a:lvl4pPr marL="6228573" indent="0">
              <a:buNone/>
              <a:defRPr sz="6400"/>
            </a:lvl4pPr>
            <a:lvl5pPr marL="8304764" indent="0">
              <a:buNone/>
              <a:defRPr sz="6400"/>
            </a:lvl5pPr>
            <a:lvl6pPr marL="10380955" indent="0">
              <a:buNone/>
              <a:defRPr sz="6400"/>
            </a:lvl6pPr>
            <a:lvl7pPr marL="12457146" indent="0">
              <a:buNone/>
              <a:defRPr sz="6400"/>
            </a:lvl7pPr>
            <a:lvl8pPr marL="14533336" indent="0">
              <a:buNone/>
              <a:defRPr sz="6400"/>
            </a:lvl8pPr>
            <a:lvl9pPr marL="16609527" indent="0">
              <a:buNone/>
              <a:defRPr sz="6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1EE31-05DC-46F6-853E-29B5ABB09B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39235" y="6972725"/>
            <a:ext cx="18896582" cy="19721465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748896" y="6972725"/>
            <a:ext cx="18896582" cy="19721465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E61C2-6799-4A9C-8B3F-A9DB978AD9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139236" y="6689113"/>
            <a:ext cx="18904012" cy="278770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6191" indent="0">
              <a:buNone/>
              <a:defRPr sz="9100" b="1"/>
            </a:lvl2pPr>
            <a:lvl3pPr marL="4152382" indent="0">
              <a:buNone/>
              <a:defRPr sz="8200" b="1"/>
            </a:lvl3pPr>
            <a:lvl4pPr marL="6228573" indent="0">
              <a:buNone/>
              <a:defRPr sz="7300" b="1"/>
            </a:lvl4pPr>
            <a:lvl5pPr marL="8304764" indent="0">
              <a:buNone/>
              <a:defRPr sz="7300" b="1"/>
            </a:lvl5pPr>
            <a:lvl6pPr marL="10380955" indent="0">
              <a:buNone/>
              <a:defRPr sz="7300" b="1"/>
            </a:lvl6pPr>
            <a:lvl7pPr marL="12457146" indent="0">
              <a:buNone/>
              <a:defRPr sz="7300" b="1"/>
            </a:lvl7pPr>
            <a:lvl8pPr marL="14533336" indent="0">
              <a:buNone/>
              <a:defRPr sz="7300" b="1"/>
            </a:lvl8pPr>
            <a:lvl9pPr marL="16609527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139236" y="9476816"/>
            <a:ext cx="18904012" cy="1721737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1734043" y="6689113"/>
            <a:ext cx="18911437" cy="2787704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76191" indent="0">
              <a:buNone/>
              <a:defRPr sz="9100" b="1"/>
            </a:lvl2pPr>
            <a:lvl3pPr marL="4152382" indent="0">
              <a:buNone/>
              <a:defRPr sz="8200" b="1"/>
            </a:lvl3pPr>
            <a:lvl4pPr marL="6228573" indent="0">
              <a:buNone/>
              <a:defRPr sz="7300" b="1"/>
            </a:lvl4pPr>
            <a:lvl5pPr marL="8304764" indent="0">
              <a:buNone/>
              <a:defRPr sz="7300" b="1"/>
            </a:lvl5pPr>
            <a:lvl6pPr marL="10380955" indent="0">
              <a:buNone/>
              <a:defRPr sz="7300" b="1"/>
            </a:lvl6pPr>
            <a:lvl7pPr marL="12457146" indent="0">
              <a:buNone/>
              <a:defRPr sz="7300" b="1"/>
            </a:lvl7pPr>
            <a:lvl8pPr marL="14533336" indent="0">
              <a:buNone/>
              <a:defRPr sz="7300" b="1"/>
            </a:lvl8pPr>
            <a:lvl9pPr marL="16609527" indent="0">
              <a:buNone/>
              <a:defRPr sz="73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1734043" y="9476816"/>
            <a:ext cx="18911437" cy="1721737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55BE4-9F23-4CAD-9D53-DF3BCCEA1D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2197-7086-4B76-A4B0-90ADC977CC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B0FFA-EC9A-4F34-B75C-6B125C7AA5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9238" y="1189790"/>
            <a:ext cx="14075876" cy="5063525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27634" y="1189792"/>
            <a:ext cx="23917843" cy="25504398"/>
          </a:xfrm>
        </p:spPr>
        <p:txBody>
          <a:bodyPr/>
          <a:lstStyle>
            <a:lvl1pPr>
              <a:defRPr sz="145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9238" y="6253317"/>
            <a:ext cx="14075876" cy="20440873"/>
          </a:xfrm>
        </p:spPr>
        <p:txBody>
          <a:bodyPr/>
          <a:lstStyle>
            <a:lvl1pPr marL="0" indent="0">
              <a:buNone/>
              <a:defRPr sz="6400"/>
            </a:lvl1pPr>
            <a:lvl2pPr marL="2076191" indent="0">
              <a:buNone/>
              <a:defRPr sz="5400"/>
            </a:lvl2pPr>
            <a:lvl3pPr marL="4152382" indent="0">
              <a:buNone/>
              <a:defRPr sz="4500"/>
            </a:lvl3pPr>
            <a:lvl4pPr marL="6228573" indent="0">
              <a:buNone/>
              <a:defRPr sz="4100"/>
            </a:lvl4pPr>
            <a:lvl5pPr marL="8304764" indent="0">
              <a:buNone/>
              <a:defRPr sz="4100"/>
            </a:lvl5pPr>
            <a:lvl6pPr marL="10380955" indent="0">
              <a:buNone/>
              <a:defRPr sz="4100"/>
            </a:lvl6pPr>
            <a:lvl7pPr marL="12457146" indent="0">
              <a:buNone/>
              <a:defRPr sz="4100"/>
            </a:lvl7pPr>
            <a:lvl8pPr marL="14533336" indent="0">
              <a:buNone/>
              <a:defRPr sz="4100"/>
            </a:lvl8pPr>
            <a:lvl9pPr marL="16609527" indent="0">
              <a:buNone/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8D5E4-8175-425C-AA45-43E3C5EFA7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103" y="20918170"/>
            <a:ext cx="25670828" cy="2469508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6103" y="2670110"/>
            <a:ext cx="25670828" cy="17929860"/>
          </a:xfrm>
        </p:spPr>
        <p:txBody>
          <a:bodyPr/>
          <a:lstStyle>
            <a:lvl1pPr marL="0" indent="0">
              <a:buNone/>
              <a:defRPr sz="14500"/>
            </a:lvl1pPr>
            <a:lvl2pPr marL="2076191" indent="0">
              <a:buNone/>
              <a:defRPr sz="12700"/>
            </a:lvl2pPr>
            <a:lvl3pPr marL="4152382" indent="0">
              <a:buNone/>
              <a:defRPr sz="10900"/>
            </a:lvl3pPr>
            <a:lvl4pPr marL="6228573" indent="0">
              <a:buNone/>
              <a:defRPr sz="9100"/>
            </a:lvl4pPr>
            <a:lvl5pPr marL="8304764" indent="0">
              <a:buNone/>
              <a:defRPr sz="9100"/>
            </a:lvl5pPr>
            <a:lvl6pPr marL="10380955" indent="0">
              <a:buNone/>
              <a:defRPr sz="9100"/>
            </a:lvl6pPr>
            <a:lvl7pPr marL="12457146" indent="0">
              <a:buNone/>
              <a:defRPr sz="9100"/>
            </a:lvl7pPr>
            <a:lvl8pPr marL="14533336" indent="0">
              <a:buNone/>
              <a:defRPr sz="9100"/>
            </a:lvl8pPr>
            <a:lvl9pPr marL="16609527" indent="0">
              <a:buNone/>
              <a:defRPr sz="9100"/>
            </a:lvl9pPr>
          </a:lstStyle>
          <a:p>
            <a:pPr lvl="0"/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6103" y="23387678"/>
            <a:ext cx="25670828" cy="3507112"/>
          </a:xfrm>
        </p:spPr>
        <p:txBody>
          <a:bodyPr/>
          <a:lstStyle>
            <a:lvl1pPr marL="0" indent="0">
              <a:buNone/>
              <a:defRPr sz="6400"/>
            </a:lvl1pPr>
            <a:lvl2pPr marL="2076191" indent="0">
              <a:buNone/>
              <a:defRPr sz="5400"/>
            </a:lvl2pPr>
            <a:lvl3pPr marL="4152382" indent="0">
              <a:buNone/>
              <a:defRPr sz="4500"/>
            </a:lvl3pPr>
            <a:lvl4pPr marL="6228573" indent="0">
              <a:buNone/>
              <a:defRPr sz="4100"/>
            </a:lvl4pPr>
            <a:lvl5pPr marL="8304764" indent="0">
              <a:buNone/>
              <a:defRPr sz="4100"/>
            </a:lvl5pPr>
            <a:lvl6pPr marL="10380955" indent="0">
              <a:buNone/>
              <a:defRPr sz="4100"/>
            </a:lvl6pPr>
            <a:lvl7pPr marL="12457146" indent="0">
              <a:buNone/>
              <a:defRPr sz="4100"/>
            </a:lvl7pPr>
            <a:lvl8pPr marL="14533336" indent="0">
              <a:buNone/>
              <a:defRPr sz="4100"/>
            </a:lvl8pPr>
            <a:lvl9pPr marL="16609527" indent="0">
              <a:buNone/>
              <a:defRPr sz="4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7AB6E-5B62-4320-8148-ED3DE86297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39236" y="1196709"/>
            <a:ext cx="38506242" cy="4980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5238" tIns="207619" rIns="415238" bIns="2076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9236" y="6972725"/>
            <a:ext cx="38506242" cy="1972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5238" tIns="207619" rIns="415238" bIns="2076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9235" y="27212990"/>
            <a:ext cx="9983100" cy="2075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5238" tIns="207619" rIns="415238" bIns="207619" numCol="1" anchor="t" anchorCtr="0" compatLnSpc="1">
            <a:prstTxWarp prst="textNoShape">
              <a:avLst/>
            </a:prstTxWarp>
          </a:bodyPr>
          <a:lstStyle>
            <a:lvl1pPr>
              <a:defRPr sz="6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18111" y="27212990"/>
            <a:ext cx="13548492" cy="2075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5238" tIns="207619" rIns="415238" bIns="207619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62378" y="27212990"/>
            <a:ext cx="9983100" cy="2075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15238" tIns="207619" rIns="415238" bIns="207619" numCol="1" anchor="t" anchorCtr="0" compatLnSpc="1">
            <a:prstTxWarp prst="textNoShape">
              <a:avLst/>
            </a:prstTxWarp>
          </a:bodyPr>
          <a:lstStyle>
            <a:lvl1pPr algn="r">
              <a:defRPr sz="6400">
                <a:ea typeface="+mn-ea"/>
              </a:defRPr>
            </a:lvl1pPr>
          </a:lstStyle>
          <a:p>
            <a:pPr>
              <a:defRPr/>
            </a:pPr>
            <a:fld id="{89D47AA7-D3F4-46C4-9F9E-F23CD531C1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5pPr>
      <a:lvl6pPr marL="2076191" algn="ctr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6pPr>
      <a:lvl7pPr marL="4152382" algn="ctr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7pPr>
      <a:lvl8pPr marL="6228573" algn="ctr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8pPr>
      <a:lvl9pPr marL="8304764" algn="ctr" rtl="0" fontAlgn="base">
        <a:spcBef>
          <a:spcPct val="0"/>
        </a:spcBef>
        <a:spcAft>
          <a:spcPct val="0"/>
        </a:spcAft>
        <a:defRPr sz="20000">
          <a:solidFill>
            <a:schemeClr val="tx2"/>
          </a:solidFill>
          <a:latin typeface="Arial" charset="0"/>
        </a:defRPr>
      </a:lvl9pPr>
    </p:titleStyle>
    <p:bodyStyle>
      <a:lvl1pPr marL="1557143" indent="-1557143" algn="l" rtl="0" eaLnBrk="0" fontAlgn="base" hangingPunct="0">
        <a:spcBef>
          <a:spcPct val="20000"/>
        </a:spcBef>
        <a:spcAft>
          <a:spcPct val="0"/>
        </a:spcAft>
        <a:buChar char="•"/>
        <a:defRPr sz="14500">
          <a:solidFill>
            <a:schemeClr val="tx1"/>
          </a:solidFill>
          <a:latin typeface="+mn-lt"/>
          <a:ea typeface="+mn-ea"/>
          <a:cs typeface="+mn-cs"/>
        </a:defRPr>
      </a:lvl1pPr>
      <a:lvl2pPr marL="3373810" indent="-1297619" algn="l" rtl="0" eaLnBrk="0" fontAlgn="base" hangingPunct="0">
        <a:spcBef>
          <a:spcPct val="20000"/>
        </a:spcBef>
        <a:spcAft>
          <a:spcPct val="0"/>
        </a:spcAft>
        <a:buChar char="–"/>
        <a:defRPr sz="12700">
          <a:solidFill>
            <a:schemeClr val="tx1"/>
          </a:solidFill>
          <a:latin typeface="+mn-lt"/>
        </a:defRPr>
      </a:lvl2pPr>
      <a:lvl3pPr marL="5190477" indent="-1038095" algn="l" rtl="0" eaLnBrk="0" fontAlgn="base" hangingPunct="0">
        <a:spcBef>
          <a:spcPct val="20000"/>
        </a:spcBef>
        <a:spcAft>
          <a:spcPct val="0"/>
        </a:spcAft>
        <a:buChar char="•"/>
        <a:defRPr sz="10900">
          <a:solidFill>
            <a:schemeClr val="tx1"/>
          </a:solidFill>
          <a:latin typeface="+mn-lt"/>
        </a:defRPr>
      </a:lvl3pPr>
      <a:lvl4pPr marL="7266668" indent="-1038095" algn="l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</a:defRPr>
      </a:lvl4pPr>
      <a:lvl5pPr marL="9342859" indent="-1038095" algn="l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5pPr>
      <a:lvl6pPr marL="11419050" indent="-103809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6pPr>
      <a:lvl7pPr marL="13495241" indent="-103809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7pPr>
      <a:lvl8pPr marL="15571432" indent="-103809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8pPr>
      <a:lvl9pPr marL="17647623" indent="-1038095" algn="l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76191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52382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28573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04764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80955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57146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533336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609527" algn="l" defTabSz="4152382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tmp"/><Relationship Id="rId18" Type="http://schemas.openxmlformats.org/officeDocument/2006/relationships/image" Target="../media/image12.emf"/><Relationship Id="rId3" Type="http://schemas.microsoft.com/office/2018/10/relationships/comments" Target="../comments/modernComment_14C_0.xml"/><Relationship Id="rId7" Type="http://schemas.openxmlformats.org/officeDocument/2006/relationships/image" Target="../media/image2.wmf"/><Relationship Id="rId12" Type="http://schemas.openxmlformats.org/officeDocument/2006/relationships/image" Target="../media/image7.png"/><Relationship Id="rId17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6.JPG"/><Relationship Id="rId5" Type="http://schemas.openxmlformats.org/officeDocument/2006/relationships/hyperlink" Target="mailto:kxie@odu.edu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JPG"/><Relationship Id="rId4" Type="http://schemas.openxmlformats.org/officeDocument/2006/relationships/image" Target="../media/image1.emf"/><Relationship Id="rId9" Type="http://schemas.openxmlformats.org/officeDocument/2006/relationships/image" Target="../media/image4.tmp"/><Relationship Id="rId14" Type="http://schemas.openxmlformats.org/officeDocument/2006/relationships/image" Target="../media/image9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E696E44-C0D5-4A67-78F0-862BB0B64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2025" y="24713000"/>
            <a:ext cx="10233100" cy="1566072"/>
          </a:xfrm>
          <a:prstGeom prst="rect">
            <a:avLst/>
          </a:prstGeom>
        </p:spPr>
      </p:pic>
      <p:sp>
        <p:nvSpPr>
          <p:cNvPr id="17409" name="TextBox 313"/>
          <p:cNvSpPr txBox="1">
            <a:spLocks noChangeArrowheads="1"/>
          </p:cNvSpPr>
          <p:nvPr/>
        </p:nvSpPr>
        <p:spPr bwMode="auto">
          <a:xfrm>
            <a:off x="-20325" y="2915714"/>
            <a:ext cx="42784713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539" tIns="64770" rIns="129539" bIns="64770">
            <a:spAutoFit/>
          </a:bodyPr>
          <a:lstStyle/>
          <a:p>
            <a:pPr algn="ctr"/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Guocong Zhai</a:t>
            </a:r>
            <a:r>
              <a:rPr lang="en-US" altLang="zh-HK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Kun Xie</a:t>
            </a:r>
            <a:r>
              <a:rPr lang="en-US" altLang="zh-HK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Hong Yang</a:t>
            </a:r>
            <a:r>
              <a:rPr lang="en-US" altLang="zh-HK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Y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</a:t>
            </a:r>
            <a:r>
              <a:rPr lang="en-US" altLang="zh-HK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kxie@odu.edu</a:t>
            </a: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TextBox 303"/>
          <p:cNvSpPr txBox="1">
            <a:spLocks noChangeArrowheads="1"/>
          </p:cNvSpPr>
          <p:nvPr/>
        </p:nvSpPr>
        <p:spPr bwMode="auto">
          <a:xfrm>
            <a:off x="20325" y="3620241"/>
            <a:ext cx="42784713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9539" tIns="64770" rIns="129539" bIns="64770">
            <a:spAutoFit/>
          </a:bodyPr>
          <a:lstStyle/>
          <a:p>
            <a:pPr algn="ctr"/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Dominion University (ODU), 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Morgan State University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7506400" y="264239"/>
            <a:ext cx="30573131" cy="344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104" tIns="45552" rIns="91104" bIns="45552" anchor="ctr"/>
          <a:lstStyle/>
          <a:p>
            <a:pPr algn="ctr"/>
            <a:r>
              <a:rPr lang="en-US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Safety Performance of Ride-hailing Services and Taxis: A Multivariate Spatial Approach with Exposure Uncertainty</a:t>
            </a:r>
            <a:endParaRPr lang="en-US" altLang="zh-C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42" name="TextBox 373"/>
          <p:cNvSpPr txBox="1">
            <a:spLocks noChangeArrowheads="1"/>
          </p:cNvSpPr>
          <p:nvPr/>
        </p:nvSpPr>
        <p:spPr bwMode="auto">
          <a:xfrm>
            <a:off x="38971419" y="17619783"/>
            <a:ext cx="514376" cy="1690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zh-CN" sz="3600">
              <a:latin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09289" y="16988138"/>
            <a:ext cx="13616800" cy="869951"/>
          </a:xfrm>
          <a:prstGeom prst="rect">
            <a:avLst/>
          </a:prstGeom>
          <a:solidFill>
            <a:srgbClr val="025483"/>
          </a:solidFill>
          <a:ln>
            <a:solidFill>
              <a:srgbClr val="02548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30019" tIns="65009" rIns="130019" bIns="65009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bg1"/>
                </a:solidFill>
                <a:highlight>
                  <a:srgbClr val="025483"/>
                </a:highligh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Challenges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39146" y="4470932"/>
            <a:ext cx="13725452" cy="869951"/>
          </a:xfrm>
          <a:prstGeom prst="rect">
            <a:avLst/>
          </a:prstGeom>
          <a:solidFill>
            <a:srgbClr val="025483"/>
          </a:solidFill>
          <a:ln>
            <a:solidFill>
              <a:srgbClr val="02548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highlight>
                  <a:srgbClr val="025483"/>
                </a:highligh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 Background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28665164" y="4494535"/>
            <a:ext cx="13896712" cy="869951"/>
          </a:xfrm>
          <a:prstGeom prst="rect">
            <a:avLst/>
          </a:prstGeom>
          <a:solidFill>
            <a:srgbClr val="02548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Results &amp; Discussions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427847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8682219" y="28099547"/>
            <a:ext cx="141131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work is partially funded by the Transportation Informatics Lab, Department of Civil and Environmental Engineering at Old Dominion University (ODU). </a:t>
            </a:r>
            <a:endParaRPr lang="en-US" sz="3600" kern="1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1451" y="18240787"/>
            <a:ext cx="13486423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altLang="zh-HK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of mode-specific exposures of ride-hailing services and taxis.</a:t>
            </a:r>
          </a:p>
          <a:p>
            <a:pPr marL="571500" indent="-571500" algn="just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Spatial correlations across crash observations.</a:t>
            </a:r>
          </a:p>
          <a:p>
            <a:pPr marL="571500" indent="-571500" algn="just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Inherent correlations among different types of crashes.</a:t>
            </a:r>
            <a:endParaRPr lang="en-US" sz="36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14529630" y="4494535"/>
            <a:ext cx="13725452" cy="869951"/>
          </a:xfrm>
          <a:prstGeom prst="rect">
            <a:avLst/>
          </a:prstGeom>
          <a:solidFill>
            <a:srgbClr val="02548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Data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4529103" y="5739357"/>
            <a:ext cx="13638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Estimation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14523171" y="21897293"/>
            <a:ext cx="13738370" cy="869951"/>
          </a:xfrm>
          <a:prstGeom prst="rect">
            <a:avLst/>
          </a:prstGeom>
          <a:solidFill>
            <a:srgbClr val="02548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E1F2C-C156-46AE-B353-94A81E8999FF}"/>
              </a:ext>
            </a:extLst>
          </p:cNvPr>
          <p:cNvSpPr txBox="1"/>
          <p:nvPr/>
        </p:nvSpPr>
        <p:spPr>
          <a:xfrm>
            <a:off x="471451" y="212470"/>
            <a:ext cx="8466169" cy="830997"/>
          </a:xfrm>
          <a:prstGeom prst="rect">
            <a:avLst/>
          </a:prstGeom>
          <a:solidFill>
            <a:srgbClr val="025483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02548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Poster session 2096     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17BF75-AB41-44DA-8EC6-ED3D8DA3FE0F}"/>
              </a:ext>
            </a:extLst>
          </p:cNvPr>
          <p:cNvSpPr txBox="1"/>
          <p:nvPr/>
        </p:nvSpPr>
        <p:spPr>
          <a:xfrm>
            <a:off x="33341591" y="-140901"/>
            <a:ext cx="9475879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highlight>
                  <a:srgbClr val="025483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Poster number: TRBAM-24-00486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F73150-0EAA-454E-AB48-D5C3005D6542}"/>
              </a:ext>
            </a:extLst>
          </p:cNvPr>
          <p:cNvSpPr txBox="1"/>
          <p:nvPr/>
        </p:nvSpPr>
        <p:spPr>
          <a:xfrm>
            <a:off x="565828" y="21645639"/>
            <a:ext cx="135037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safety performance of ride-hailing services and taxis.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Mode-specific exposure estimation with classical measurement errors.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spatial approach simultaneously capturing spatial and inherent correlations.</a:t>
            </a:r>
          </a:p>
        </p:txBody>
      </p:sp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410AB7D5-3A8F-42FB-A0C6-2BF2B5FC9D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617718"/>
              </p:ext>
            </p:extLst>
          </p:nvPr>
        </p:nvGraphicFramePr>
        <p:xfrm>
          <a:off x="6540500" y="3381375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0500" y="3381375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4DC120-D6C2-414C-B86B-8A6613899AA1}"/>
              </a:ext>
            </a:extLst>
          </p:cNvPr>
          <p:cNvSpPr txBox="1"/>
          <p:nvPr/>
        </p:nvSpPr>
        <p:spPr>
          <a:xfrm>
            <a:off x="28476406" y="25212560"/>
            <a:ext cx="14070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Ride-hailing services are found to be prone to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higher risk of minor injury crashes compared with taxis</a:t>
            </a:r>
            <a:r>
              <a:rPr lang="en-US" sz="3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, despite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no significant difference between the risks of severe injury crashes</a:t>
            </a:r>
            <a:endParaRPr lang="en-US" sz="3600" b="1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5ACDE-C3C4-A83D-2D04-18CF31FBCE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4" y="1077315"/>
            <a:ext cx="3277459" cy="3277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1C7328-BFD6-0771-8A60-74F8C802637E}"/>
              </a:ext>
            </a:extLst>
          </p:cNvPr>
          <p:cNvSpPr txBox="1"/>
          <p:nvPr/>
        </p:nvSpPr>
        <p:spPr bwMode="auto">
          <a:xfrm>
            <a:off x="642278" y="20391098"/>
            <a:ext cx="13616800" cy="869951"/>
          </a:xfrm>
          <a:prstGeom prst="rect">
            <a:avLst/>
          </a:prstGeom>
          <a:solidFill>
            <a:srgbClr val="025483"/>
          </a:solidFill>
          <a:ln>
            <a:solidFill>
              <a:srgbClr val="025483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30019" tIns="65009" rIns="130019" bIns="65009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bg1"/>
                </a:solidFill>
                <a:highlight>
                  <a:srgbClr val="025483"/>
                </a:highlight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Objective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6D9F10-079F-B82C-20A2-013DA8FD0CA1}"/>
              </a:ext>
            </a:extLst>
          </p:cNvPr>
          <p:cNvSpPr txBox="1"/>
          <p:nvPr/>
        </p:nvSpPr>
        <p:spPr>
          <a:xfrm>
            <a:off x="405810" y="25901560"/>
            <a:ext cx="7879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text is available in </a:t>
            </a:r>
            <a:r>
              <a:rPr lang="en-US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Analysis &amp; Prevention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EAD13-31F9-C743-0E24-A556C543082A}"/>
              </a:ext>
            </a:extLst>
          </p:cNvPr>
          <p:cNvSpPr txBox="1"/>
          <p:nvPr/>
        </p:nvSpPr>
        <p:spPr>
          <a:xfrm>
            <a:off x="7358567" y="26240567"/>
            <a:ext cx="2157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code: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C846AD-4E2F-26AB-1AFA-728339EFE43F}"/>
              </a:ext>
            </a:extLst>
          </p:cNvPr>
          <p:cNvSpPr txBox="1"/>
          <p:nvPr/>
        </p:nvSpPr>
        <p:spPr bwMode="auto">
          <a:xfrm>
            <a:off x="28601190" y="23983659"/>
            <a:ext cx="13896712" cy="869951"/>
          </a:xfrm>
          <a:prstGeom prst="rect">
            <a:avLst/>
          </a:prstGeom>
          <a:solidFill>
            <a:srgbClr val="02548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BB043-4C6C-6115-C0D8-DA949D82EAB5}"/>
              </a:ext>
            </a:extLst>
          </p:cNvPr>
          <p:cNvSpPr txBox="1"/>
          <p:nvPr/>
        </p:nvSpPr>
        <p:spPr bwMode="auto">
          <a:xfrm>
            <a:off x="28738265" y="27251126"/>
            <a:ext cx="13896712" cy="869951"/>
          </a:xfrm>
          <a:prstGeom prst="rect">
            <a:avLst/>
          </a:prstGeom>
          <a:solidFill>
            <a:srgbClr val="02548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130019" tIns="65009" rIns="130019" bIns="65009">
            <a:spAutoFit/>
          </a:bodyPr>
          <a:lstStyle/>
          <a:p>
            <a:pPr>
              <a:defRPr/>
            </a:pPr>
            <a:r>
              <a:rPr lang="en-US" sz="4800" b="1" dirty="0">
                <a:solidFill>
                  <a:schemeClr val="bg1"/>
                </a:solidFill>
                <a:latin typeface="Times New Roman" panose="02020603050405020304" pitchFamily="18" charset="0"/>
                <a:ea typeface="Verdana" pitchFamily="34" charset="0"/>
                <a:cs typeface="Times New Roman" panose="02020603050405020304" pitchFamily="18" charset="0"/>
              </a:rPr>
              <a:t>Acknowledgements</a:t>
            </a:r>
          </a:p>
        </p:txBody>
      </p:sp>
      <p:pic>
        <p:nvPicPr>
          <p:cNvPr id="4" name="Picture 3" descr="A logo of a university&#10;&#10;Description automatically generated">
            <a:extLst>
              <a:ext uri="{FF2B5EF4-FFF2-40B4-BE49-F238E27FC236}">
                <a16:creationId xmlns:a16="http://schemas.microsoft.com/office/drawing/2014/main" id="{21F9BA58-FA98-EA70-F686-6BA4C8E47A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748" y="1214195"/>
            <a:ext cx="3122521" cy="3131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9D2C6-9F27-6672-50BA-FDC10A8AC41D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06" y="6158847"/>
            <a:ext cx="8887237" cy="44675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6FEABD-012F-29B6-160A-21225B39E3B8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82" y="11050511"/>
            <a:ext cx="8887236" cy="4850882"/>
          </a:xfrm>
          <a:prstGeom prst="rect">
            <a:avLst/>
          </a:prstGeom>
        </p:spPr>
      </p:pic>
      <p:sp>
        <p:nvSpPr>
          <p:cNvPr id="24" name="Right Brace 23">
            <a:extLst>
              <a:ext uri="{FF2B5EF4-FFF2-40B4-BE49-F238E27FC236}">
                <a16:creationId xmlns:a16="http://schemas.microsoft.com/office/drawing/2014/main" id="{F34C537A-1438-FFCC-223F-4C27EA5461CE}"/>
              </a:ext>
            </a:extLst>
          </p:cNvPr>
          <p:cNvSpPr/>
          <p:nvPr/>
        </p:nvSpPr>
        <p:spPr>
          <a:xfrm>
            <a:off x="10080663" y="8407022"/>
            <a:ext cx="904893" cy="4444357"/>
          </a:xfrm>
          <a:prstGeom prst="rightBrace">
            <a:avLst/>
          </a:prstGeom>
          <a:ln w="57150">
            <a:solidFill>
              <a:srgbClr val="02548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7C2DEC-6734-84A2-66BC-35FD7902B41F}"/>
              </a:ext>
            </a:extLst>
          </p:cNvPr>
          <p:cNvSpPr txBox="1"/>
          <p:nvPr/>
        </p:nvSpPr>
        <p:spPr>
          <a:xfrm>
            <a:off x="11750634" y="9726856"/>
            <a:ext cx="30703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Safer Mode?</a:t>
            </a:r>
          </a:p>
        </p:txBody>
      </p:sp>
      <p:pic>
        <p:nvPicPr>
          <p:cNvPr id="42" name="Picture 41" descr="A qr code with a dinosaur&#10;&#10;Description automatically generated">
            <a:extLst>
              <a:ext uri="{FF2B5EF4-FFF2-40B4-BE49-F238E27FC236}">
                <a16:creationId xmlns:a16="http://schemas.microsoft.com/office/drawing/2014/main" id="{7A7DDDE0-2BF1-AA33-CA95-9BD3C0A2F6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925" y="25458171"/>
            <a:ext cx="4286250" cy="4286250"/>
          </a:xfrm>
          <a:prstGeom prst="rect">
            <a:avLst/>
          </a:prstGeom>
        </p:spPr>
      </p:pic>
      <p:pic>
        <p:nvPicPr>
          <p:cNvPr id="44" name="Picture 43" descr="A close up of a text&#10;&#10;Description automatically generated">
            <a:extLst>
              <a:ext uri="{FF2B5EF4-FFF2-40B4-BE49-F238E27FC236}">
                <a16:creationId xmlns:a16="http://schemas.microsoft.com/office/drawing/2014/main" id="{84C1623A-5D71-B3DF-95C8-E8F2D68C1A8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14" y="27416986"/>
            <a:ext cx="9472820" cy="155972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9EF5466-54C3-E9FF-0024-56097561828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92" r="192"/>
          <a:stretch>
            <a:fillRect/>
          </a:stretch>
        </p:blipFill>
        <p:spPr bwMode="auto">
          <a:xfrm>
            <a:off x="14742587" y="6543269"/>
            <a:ext cx="12486781" cy="8398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Picture 48" descr="Map&#10;&#10;Description automatically generated">
            <a:extLst>
              <a:ext uri="{FF2B5EF4-FFF2-40B4-BE49-F238E27FC236}">
                <a16:creationId xmlns:a16="http://schemas.microsoft.com/office/drawing/2014/main" id="{D7557D2D-D60D-8B66-37BB-089F2092DDD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6851" y="14364930"/>
            <a:ext cx="6214303" cy="7148155"/>
          </a:xfrm>
          <a:prstGeom prst="rect">
            <a:avLst/>
          </a:prstGeom>
          <a:noFill/>
        </p:spPr>
      </p:pic>
      <p:pic>
        <p:nvPicPr>
          <p:cNvPr id="51" name="Picture 50" descr="Map&#10;&#10;Description automatically generated">
            <a:extLst>
              <a:ext uri="{FF2B5EF4-FFF2-40B4-BE49-F238E27FC236}">
                <a16:creationId xmlns:a16="http://schemas.microsoft.com/office/drawing/2014/main" id="{848FBFF3-6A2C-B5E0-2E6E-20031E92C9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2356" y="14315303"/>
            <a:ext cx="6438214" cy="7085571"/>
          </a:xfrm>
          <a:prstGeom prst="rect">
            <a:avLst/>
          </a:prstGeom>
          <a:noFill/>
        </p:spPr>
      </p:pic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B3A65589-CC00-B021-B2CC-72A6EA57B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524044"/>
              </p:ext>
            </p:extLst>
          </p:nvPr>
        </p:nvGraphicFramePr>
        <p:xfrm>
          <a:off x="15771121" y="28114773"/>
          <a:ext cx="9053452" cy="90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14535" imgH="409348" progId="Equation.DSMT4">
                  <p:embed/>
                </p:oleObj>
              </mc:Choice>
              <mc:Fallback>
                <p:oleObj name="Equation" r:id="rId17" imgW="4114535" imgH="40934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771121" y="28114773"/>
                        <a:ext cx="9053452" cy="901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2216ACE-7F33-EAA7-1005-2CF1A9793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59863"/>
              </p:ext>
            </p:extLst>
          </p:nvPr>
        </p:nvGraphicFramePr>
        <p:xfrm>
          <a:off x="28665164" y="5707479"/>
          <a:ext cx="13638440" cy="9837332"/>
        </p:xfrm>
        <a:graphic>
          <a:graphicData uri="http://schemas.openxmlformats.org/drawingml/2006/table">
            <a:tbl>
              <a:tblPr firstRow="1" firstCol="1" bandRow="1"/>
              <a:tblGrid>
                <a:gridCol w="3039632">
                  <a:extLst>
                    <a:ext uri="{9D8B030D-6E8A-4147-A177-3AD203B41FA5}">
                      <a16:colId xmlns:a16="http://schemas.microsoft.com/office/drawing/2014/main" val="245591009"/>
                    </a:ext>
                  </a:extLst>
                </a:gridCol>
                <a:gridCol w="1693290">
                  <a:extLst>
                    <a:ext uri="{9D8B030D-6E8A-4147-A177-3AD203B41FA5}">
                      <a16:colId xmlns:a16="http://schemas.microsoft.com/office/drawing/2014/main" val="41207352"/>
                    </a:ext>
                  </a:extLst>
                </a:gridCol>
                <a:gridCol w="1545916">
                  <a:extLst>
                    <a:ext uri="{9D8B030D-6E8A-4147-A177-3AD203B41FA5}">
                      <a16:colId xmlns:a16="http://schemas.microsoft.com/office/drawing/2014/main" val="1328980948"/>
                    </a:ext>
                  </a:extLst>
                </a:gridCol>
                <a:gridCol w="1545916">
                  <a:extLst>
                    <a:ext uri="{9D8B030D-6E8A-4147-A177-3AD203B41FA5}">
                      <a16:colId xmlns:a16="http://schemas.microsoft.com/office/drawing/2014/main" val="1164117225"/>
                    </a:ext>
                  </a:extLst>
                </a:gridCol>
                <a:gridCol w="1309500">
                  <a:extLst>
                    <a:ext uri="{9D8B030D-6E8A-4147-A177-3AD203B41FA5}">
                      <a16:colId xmlns:a16="http://schemas.microsoft.com/office/drawing/2014/main" val="3781226409"/>
                    </a:ext>
                  </a:extLst>
                </a:gridCol>
                <a:gridCol w="1183616">
                  <a:extLst>
                    <a:ext uri="{9D8B030D-6E8A-4147-A177-3AD203B41FA5}">
                      <a16:colId xmlns:a16="http://schemas.microsoft.com/office/drawing/2014/main" val="461711335"/>
                    </a:ext>
                  </a:extLst>
                </a:gridCol>
                <a:gridCol w="1163658">
                  <a:extLst>
                    <a:ext uri="{9D8B030D-6E8A-4147-A177-3AD203B41FA5}">
                      <a16:colId xmlns:a16="http://schemas.microsoft.com/office/drawing/2014/main" val="3039151478"/>
                    </a:ext>
                  </a:extLst>
                </a:gridCol>
                <a:gridCol w="1163658">
                  <a:extLst>
                    <a:ext uri="{9D8B030D-6E8A-4147-A177-3AD203B41FA5}">
                      <a16:colId xmlns:a16="http://schemas.microsoft.com/office/drawing/2014/main" val="2509952554"/>
                    </a:ext>
                  </a:extLst>
                </a:gridCol>
                <a:gridCol w="993254">
                  <a:extLst>
                    <a:ext uri="{9D8B030D-6E8A-4147-A177-3AD203B41FA5}">
                      <a16:colId xmlns:a16="http://schemas.microsoft.com/office/drawing/2014/main" val="3461547173"/>
                    </a:ext>
                  </a:extLst>
                </a:gridCol>
              </a:tblGrid>
              <a:tr h="1022424"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Variables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Severe ride-hailing crashes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Severe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043932"/>
                  </a:ext>
                </a:extLst>
              </a:tr>
              <a:tr h="4980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07824"/>
                  </a:ext>
                </a:extLst>
              </a:tr>
              <a:tr h="498013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Intercept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-8.49*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-6.61*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-9.06*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-6.53*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96056"/>
                  </a:ext>
                </a:extLst>
              </a:tr>
              <a:tr h="498013">
                <a:tc gridSpan="9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Transportation factors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44604"/>
                  </a:ext>
                </a:extLst>
              </a:tr>
              <a:tr h="498013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Ln (VMT)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0.30*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0.22*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0.31*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0.29*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46537"/>
                  </a:ext>
                </a:extLst>
              </a:tr>
              <a:tr h="1022424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Ln (mode-specific VMT)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0.11*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0.17*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0.10*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0.07*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168378"/>
                  </a:ext>
                </a:extLst>
              </a:tr>
              <a:tr h="498013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Traffic signal number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068600"/>
                  </a:ext>
                </a:extLst>
              </a:tr>
              <a:tr h="498013">
                <a:tc gridSpan="9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Land use factors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80446"/>
                  </a:ext>
                </a:extLst>
              </a:tr>
              <a:tr h="1022424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 of education sites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0.09*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819182"/>
                  </a:ext>
                </a:extLst>
              </a:tr>
              <a:tr h="1032012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Number of alcohol-related sites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0.07*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0.06*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74033"/>
                  </a:ext>
                </a:extLst>
              </a:tr>
              <a:tr h="498013">
                <a:tc gridSpan="9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Demographic factors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64291"/>
                  </a:ext>
                </a:extLst>
              </a:tr>
              <a:tr h="1022424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Median household income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91518"/>
                  </a:ext>
                </a:extLst>
              </a:tr>
              <a:tr h="498013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Transit ratio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1.30*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1.09*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0.52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1.06*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0.44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6499"/>
                  </a:ext>
                </a:extLst>
              </a:tr>
              <a:tr h="498013"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Walk ratio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0.82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1.38*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0.65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3.38*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1.90*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0.66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102" marR="6110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84409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DDD75674-5CA7-B91E-4DA4-347F497CC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6897"/>
              </p:ext>
            </p:extLst>
          </p:nvPr>
        </p:nvGraphicFramePr>
        <p:xfrm>
          <a:off x="28697412" y="15901393"/>
          <a:ext cx="13692343" cy="7708108"/>
        </p:xfrm>
        <a:graphic>
          <a:graphicData uri="http://schemas.openxmlformats.org/drawingml/2006/table">
            <a:tbl>
              <a:tblPr firstRow="1" firstCol="1" bandRow="1"/>
              <a:tblGrid>
                <a:gridCol w="2101006">
                  <a:extLst>
                    <a:ext uri="{9D8B030D-6E8A-4147-A177-3AD203B41FA5}">
                      <a16:colId xmlns:a16="http://schemas.microsoft.com/office/drawing/2014/main" val="1834488027"/>
                    </a:ext>
                  </a:extLst>
                </a:gridCol>
                <a:gridCol w="4726744">
                  <a:extLst>
                    <a:ext uri="{9D8B030D-6E8A-4147-A177-3AD203B41FA5}">
                      <a16:colId xmlns:a16="http://schemas.microsoft.com/office/drawing/2014/main" val="542928803"/>
                    </a:ext>
                  </a:extLst>
                </a:gridCol>
                <a:gridCol w="2231264">
                  <a:extLst>
                    <a:ext uri="{9D8B030D-6E8A-4147-A177-3AD203B41FA5}">
                      <a16:colId xmlns:a16="http://schemas.microsoft.com/office/drawing/2014/main" val="2613444776"/>
                    </a:ext>
                  </a:extLst>
                </a:gridCol>
                <a:gridCol w="2392424">
                  <a:extLst>
                    <a:ext uri="{9D8B030D-6E8A-4147-A177-3AD203B41FA5}">
                      <a16:colId xmlns:a16="http://schemas.microsoft.com/office/drawing/2014/main" val="364147287"/>
                    </a:ext>
                  </a:extLst>
                </a:gridCol>
                <a:gridCol w="2240905">
                  <a:extLst>
                    <a:ext uri="{9D8B030D-6E8A-4147-A177-3AD203B41FA5}">
                      <a16:colId xmlns:a16="http://schemas.microsoft.com/office/drawing/2014/main" val="3733537661"/>
                    </a:ext>
                  </a:extLst>
                </a:gridCol>
              </a:tblGrid>
              <a:tr h="364886"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Models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Crash types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Ln (mode-specific VMT)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 test 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p-value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358354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Mean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381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381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37683"/>
                  </a:ext>
                </a:extLst>
              </a:tr>
              <a:tr h="564796">
                <a:tc rowSpan="4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NB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Severe ride-hailing crashes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0.30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2184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Severe taxi crashes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090876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0.26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&lt; 0.01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242579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Minor taxi crashes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141054"/>
                  </a:ext>
                </a:extLst>
              </a:tr>
              <a:tr h="564796">
                <a:tc rowSpan="4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MVCAR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Severe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03637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Severe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60094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469372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10802"/>
                  </a:ext>
                </a:extLst>
              </a:tr>
              <a:tr h="564796">
                <a:tc rowSpan="4">
                  <a:txBody>
                    <a:bodyPr/>
                    <a:lstStyle>
                      <a:lvl1pPr marL="0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b="1" kern="1200">
                          <a:solidFill>
                            <a:schemeClr val="lt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MVCARME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/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Severe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832166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Severe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86230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ride-hailing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0.17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0.02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4209"/>
                  </a:ext>
                </a:extLst>
              </a:tr>
              <a:tr h="564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Minor taxi crashes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0.07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1pPr>
                      <a:lvl2pPr marL="2076191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2pPr>
                      <a:lvl3pPr marL="4152382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3pPr>
                      <a:lvl4pPr marL="6228573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4pPr>
                      <a:lvl5pPr marL="8304764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5pPr>
                      <a:lvl6pPr marL="10380955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6pPr>
                      <a:lvl7pPr marL="1245714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7pPr>
                      <a:lvl8pPr marL="14533336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8pPr>
                      <a:lvl9pPr marL="16609527" algn="l" defTabSz="4152382" rtl="0" eaLnBrk="1" latinLnBrk="0" hangingPunct="1">
                        <a:defRPr sz="8200" kern="1200">
                          <a:solidFill>
                            <a:schemeClr val="dk1"/>
                          </a:solidFill>
                          <a:latin typeface="Century Gothic"/>
                        </a:defRPr>
                      </a:lvl9pPr>
                    </a:lstStyle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0.03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482" marR="29482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657">
                        <a:tint val="4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005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04BF75-0C90-580F-D30E-90AFD92A6752}"/>
              </a:ext>
            </a:extLst>
          </p:cNvPr>
          <p:cNvSpPr txBox="1"/>
          <p:nvPr/>
        </p:nvSpPr>
        <p:spPr>
          <a:xfrm>
            <a:off x="14237994" y="23009336"/>
            <a:ext cx="13761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HK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Conditional Autoregressive </a:t>
            </a:r>
            <a:r>
              <a:rPr lang="en-US" altLang="zh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with </a:t>
            </a:r>
            <a:r>
              <a:rPr lang="en-US" altLang="zh-HK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Error</a:t>
            </a:r>
            <a:r>
              <a:rPr lang="en-US" altLang="zh-HK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(MVCARME)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82D9A0-2E6D-DA02-4760-7F92EBD7A091}"/>
              </a:ext>
            </a:extLst>
          </p:cNvPr>
          <p:cNvSpPr/>
          <p:nvPr/>
        </p:nvSpPr>
        <p:spPr>
          <a:xfrm>
            <a:off x="23715818" y="24718602"/>
            <a:ext cx="663962" cy="18111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25C6D-BE04-80B7-C516-15E622216A6C}"/>
              </a:ext>
            </a:extLst>
          </p:cNvPr>
          <p:cNvCxnSpPr>
            <a:cxnSpLocks/>
          </p:cNvCxnSpPr>
          <p:nvPr/>
        </p:nvCxnSpPr>
        <p:spPr>
          <a:xfrm flipV="1">
            <a:off x="22040428" y="25950767"/>
            <a:ext cx="1734354" cy="61296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D7E963-80C4-AEC9-83D0-8522C3B11979}"/>
              </a:ext>
            </a:extLst>
          </p:cNvPr>
          <p:cNvSpPr txBox="1"/>
          <p:nvPr/>
        </p:nvSpPr>
        <p:spPr>
          <a:xfrm>
            <a:off x="17244068" y="26622748"/>
            <a:ext cx="9705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multivariate normal distribution to capture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and inherent correlations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9458BEE-97BC-BFB6-0D37-2416E2E47098}"/>
              </a:ext>
            </a:extLst>
          </p:cNvPr>
          <p:cNvSpPr/>
          <p:nvPr/>
        </p:nvSpPr>
        <p:spPr>
          <a:xfrm>
            <a:off x="24128660" y="27879697"/>
            <a:ext cx="695913" cy="113623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B89DF1-4AEE-1E14-2766-CCF62441B60F}"/>
              </a:ext>
            </a:extLst>
          </p:cNvPr>
          <p:cNvCxnSpPr>
            <a:cxnSpLocks/>
          </p:cNvCxnSpPr>
          <p:nvPr/>
        </p:nvCxnSpPr>
        <p:spPr>
          <a:xfrm flipH="1" flipV="1">
            <a:off x="24824573" y="28399433"/>
            <a:ext cx="390552" cy="85157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A1CA4A0-E6A0-8133-9B95-9CD91271AC2B}"/>
              </a:ext>
            </a:extLst>
          </p:cNvPr>
          <p:cNvSpPr txBox="1"/>
          <p:nvPr/>
        </p:nvSpPr>
        <p:spPr>
          <a:xfrm>
            <a:off x="18653507" y="29212497"/>
            <a:ext cx="982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distribution to identify measurement errors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595F2F-E000-4539-B6C4-99C2308DB176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7542</TotalTime>
  <Words>470</Words>
  <Application>Microsoft Office PowerPoint</Application>
  <PresentationFormat>Custom</PresentationFormat>
  <Paragraphs>179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Wingdings</vt:lpstr>
      <vt:lpstr>Default Design</vt:lpstr>
      <vt:lpstr>Equation</vt:lpstr>
      <vt:lpstr>PowerPoint Presentation</vt:lpstr>
    </vt:vector>
  </TitlesOfParts>
  <Company>HKU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Chemical reaction</dc:title>
  <dc:creator>Civil Engg</dc:creator>
  <cp:lastModifiedBy>Guocong Zhai</cp:lastModifiedBy>
  <cp:revision>639</cp:revision>
  <dcterms:created xsi:type="dcterms:W3CDTF">2012-07-16T06:45:14Z</dcterms:created>
  <dcterms:modified xsi:type="dcterms:W3CDTF">2023-12-16T14:17:33Z</dcterms:modified>
</cp:coreProperties>
</file>