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2" Type="http://schemas.openxmlformats.org/officeDocument/2006/relationships/slide" Target="slides/slide8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0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Explaining the Golden State Warriors’ Historic Season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Michael Woo, George Zhang, Jeffrey Zhao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Topic: Sports Analytics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Much more data in the world of sports today than a decade ago</a:t>
            </a:r>
          </a:p>
          <a:p>
            <a:pPr indent="-228600" lvl="1" marL="914400" rtl="0">
              <a:spcBef>
                <a:spcPts val="0"/>
              </a:spcBef>
              <a:spcAft>
                <a:spcPts val="0"/>
              </a:spcAft>
            </a:pPr>
            <a:r>
              <a:rPr lang="en"/>
              <a:t>Richer analysis of players / teams</a:t>
            </a: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Consequences of big data in sports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Changing roster construction / contract negotiations</a:t>
            </a:r>
          </a:p>
          <a:p>
            <a:pPr indent="-228600" lvl="1" marL="914400" rtl="0">
              <a:spcBef>
                <a:spcPts val="0"/>
              </a:spcBef>
              <a:spcAft>
                <a:spcPts val="0"/>
              </a:spcAft>
            </a:pPr>
            <a:r>
              <a:rPr lang="en"/>
              <a:t>Ability to adapt game strategies to specific teams / styles of play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28600" lvl="0" marL="457200">
              <a:spcBef>
                <a:spcPts val="0"/>
              </a:spcBef>
            </a:pPr>
            <a:r>
              <a:rPr lang="en"/>
              <a:t>Goal: produce visualizations to view data to determine what makes a team successful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Case Study: Golden State Warriors</a:t>
            </a:r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Why basketball?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Smaller team sizes - less variability in interaction among players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Huge audience and fan interest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Generates readership of data-driven analytics</a:t>
            </a:r>
          </a:p>
          <a:p>
            <a:pPr indent="-228600" lvl="1" marL="914400" rtl="0">
              <a:spcBef>
                <a:spcPts val="0"/>
              </a:spcBef>
              <a:spcAft>
                <a:spcPts val="0"/>
              </a:spcAft>
            </a:pPr>
            <a:r>
              <a:rPr lang="en"/>
              <a:t>Large amounts of data freely available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Why Warriors?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On track for historic season</a:t>
            </a:r>
          </a:p>
          <a:p>
            <a:pPr indent="-228600" lvl="1" marL="914400" rtl="0">
              <a:spcBef>
                <a:spcPts val="0"/>
              </a:spcBef>
              <a:spcAft>
                <a:spcPts val="0"/>
              </a:spcAft>
            </a:pPr>
            <a:r>
              <a:rPr lang="en"/>
              <a:t>Goal: investigate why they are so successful and what distinguishes them from other teams</a:t>
            </a: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28600" lvl="0" marL="457200">
              <a:spcBef>
                <a:spcPts val="0"/>
              </a:spcBef>
            </a:pPr>
            <a:r>
              <a:rPr lang="en"/>
              <a:t>Data from </a:t>
            </a:r>
            <a:r>
              <a:rPr lang="en">
                <a:solidFill>
                  <a:schemeClr val="dk1"/>
                </a:solidFill>
              </a:rPr>
              <a:t>stats.nba.com and basketball-reference.com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Goals - Want to Determine:</a:t>
            </a:r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en"/>
              <a:t>What makes a team successful?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</a:pPr>
            <a:r>
              <a:rPr lang="en">
                <a:solidFill>
                  <a:schemeClr val="dk1"/>
                </a:solidFill>
              </a:rPr>
              <a:t>Who are the star players in each position according to the data?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">
                <a:solidFill>
                  <a:schemeClr val="dk1"/>
                </a:solidFill>
              </a:rPr>
              <a:t>What kind of style in the NBA is trending?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</a:pPr>
            <a:r>
              <a:rPr lang="en">
                <a:solidFill>
                  <a:schemeClr val="dk1"/>
                </a:solidFill>
              </a:rPr>
              <a:t>How might coaches / teams respond to new styles of play?</a:t>
            </a:r>
          </a:p>
          <a:p>
            <a:pPr lvl="0">
              <a:lnSpc>
                <a:spcPct val="200000"/>
              </a:lnSpc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Tasks</a:t>
            </a:r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Char char="●"/>
            </a:pPr>
            <a:r>
              <a:rPr lang="en">
                <a:solidFill>
                  <a:schemeClr val="dk1"/>
                </a:solidFill>
              </a:rPr>
              <a:t>Obtaining data / finding additional sources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Char char="●"/>
            </a:pPr>
            <a:r>
              <a:rPr lang="en">
                <a:solidFill>
                  <a:schemeClr val="dk1"/>
                </a:solidFill>
              </a:rPr>
              <a:t>Coming up with an overall storyline for the website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Char char="●"/>
            </a:pPr>
            <a:r>
              <a:rPr lang="en">
                <a:solidFill>
                  <a:schemeClr val="dk1"/>
                </a:solidFill>
              </a:rPr>
              <a:t>Writing content that contextualizes visualizations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Char char="●"/>
            </a:pPr>
            <a:r>
              <a:rPr lang="en">
                <a:solidFill>
                  <a:schemeClr val="dk1"/>
                </a:solidFill>
              </a:rPr>
              <a:t>Design/CSS for the website outside of the visualizations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Char char="●"/>
            </a:pPr>
            <a:r>
              <a:rPr lang="en">
                <a:solidFill>
                  <a:schemeClr val="dk1"/>
                </a:solidFill>
              </a:rPr>
              <a:t>Design/implementation of visualizations</a:t>
            </a:r>
          </a:p>
          <a:p>
            <a:pPr indent="-228600" lvl="0" marL="4572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Char char="●"/>
            </a:pPr>
            <a:r>
              <a:rPr lang="en">
                <a:solidFill>
                  <a:schemeClr val="dk1"/>
                </a:solidFill>
              </a:rPr>
              <a:t>Putting website on production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Visualization #1</a:t>
            </a:r>
          </a:p>
        </p:txBody>
      </p:sp>
      <p:pic>
        <p:nvPicPr>
          <p:cNvPr id="85" name="Shape 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>
            <a:off x="1068937" y="383812"/>
            <a:ext cx="3998700" cy="534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Visualization #2</a:t>
            </a:r>
          </a:p>
        </p:txBody>
      </p:sp>
      <p:pic>
        <p:nvPicPr>
          <p:cNvPr id="91" name="Shape 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>
            <a:off x="960712" y="447337"/>
            <a:ext cx="3827774" cy="512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Visualization #3</a:t>
            </a:r>
          </a:p>
        </p:txBody>
      </p:sp>
      <p:pic>
        <p:nvPicPr>
          <p:cNvPr id="97" name="Shape 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>
            <a:off x="949837" y="489587"/>
            <a:ext cx="3810399" cy="508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