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4" r:id="rId4"/>
    <p:sldId id="261" r:id="rId5"/>
    <p:sldId id="262" r:id="rId6"/>
    <p:sldId id="263" r:id="rId7"/>
    <p:sldId id="264" r:id="rId8"/>
    <p:sldId id="265" r:id="rId9"/>
    <p:sldId id="285" r:id="rId10"/>
    <p:sldId id="266" r:id="rId11"/>
    <p:sldId id="267" r:id="rId12"/>
    <p:sldId id="268" r:id="rId13"/>
    <p:sldId id="286" r:id="rId14"/>
    <p:sldId id="270" r:id="rId15"/>
    <p:sldId id="269" r:id="rId16"/>
    <p:sldId id="271" r:id="rId17"/>
    <p:sldId id="272" r:id="rId18"/>
    <p:sldId id="273" r:id="rId19"/>
    <p:sldId id="274" r:id="rId20"/>
    <p:sldId id="28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89" r:id="rId31"/>
    <p:sldId id="290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3EEC-47B0-0D4E-A239-0C875C05072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D60B6-6E79-7A45-88A6-19387402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60B6-6E79-7A45-88A6-193874023C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4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45C0-4244-B643-AEE3-3A77DAC13B8A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987A-D1AC-174B-BA69-84988C5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Differentially Private Stochastic 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Zhang</a:t>
            </a:r>
          </a:p>
          <a:p>
            <a:r>
              <a:rPr lang="en-US" dirty="0" smtClean="0"/>
              <a:t>Harvard University </a:t>
            </a:r>
            <a:r>
              <a:rPr lang="mr-IN" dirty="0" smtClean="0"/>
              <a:t>–</a:t>
            </a:r>
            <a:r>
              <a:rPr lang="en-US" dirty="0" smtClean="0"/>
              <a:t> CS227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3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Gradient Descent</a:t>
            </a:r>
          </a:p>
          <a:p>
            <a:pPr lvl="1"/>
            <a:r>
              <a:rPr lang="en-US" dirty="0" smtClean="0"/>
              <a:t>Gradient calculated for all training points</a:t>
            </a:r>
          </a:p>
          <a:p>
            <a:pPr lvl="1"/>
            <a:r>
              <a:rPr lang="en-US" dirty="0" smtClean="0"/>
              <a:t>True gradient</a:t>
            </a:r>
          </a:p>
          <a:p>
            <a:pPr lvl="1"/>
            <a:r>
              <a:rPr lang="en-US" dirty="0" smtClean="0"/>
              <a:t>Unfeasible for large datasets</a:t>
            </a:r>
          </a:p>
          <a:p>
            <a:r>
              <a:rPr lang="en-US" dirty="0" smtClean="0"/>
              <a:t>Stochastic (“Online”) Gradient Descent</a:t>
            </a:r>
          </a:p>
          <a:p>
            <a:pPr lvl="1"/>
            <a:r>
              <a:rPr lang="en-US" dirty="0" smtClean="0"/>
              <a:t>Approximate true gradient using single </a:t>
            </a:r>
            <a:r>
              <a:rPr lang="en-US" dirty="0" err="1" smtClean="0"/>
              <a:t>datapoint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76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Gradient Descent</a:t>
            </a:r>
          </a:p>
          <a:p>
            <a:pPr lvl="1"/>
            <a:r>
              <a:rPr lang="en-US" dirty="0" smtClean="0"/>
              <a:t>Gradient calculated for all training points</a:t>
            </a:r>
          </a:p>
          <a:p>
            <a:pPr lvl="1"/>
            <a:r>
              <a:rPr lang="en-US" dirty="0" smtClean="0"/>
              <a:t>True gradient</a:t>
            </a:r>
          </a:p>
          <a:p>
            <a:pPr lvl="1"/>
            <a:r>
              <a:rPr lang="en-US" dirty="0" smtClean="0"/>
              <a:t>Unfeasible for large datasets</a:t>
            </a:r>
          </a:p>
          <a:p>
            <a:r>
              <a:rPr lang="en-US" dirty="0" smtClean="0"/>
              <a:t>Stochastic </a:t>
            </a:r>
            <a:r>
              <a:rPr lang="en-US" dirty="0" smtClean="0"/>
              <a:t>(“Online”) </a:t>
            </a:r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Approximate true gradient using single </a:t>
            </a:r>
            <a:r>
              <a:rPr lang="en-US" dirty="0" err="1" smtClean="0"/>
              <a:t>datapoint</a:t>
            </a:r>
            <a:endParaRPr lang="en-US" dirty="0" smtClean="0"/>
          </a:p>
          <a:p>
            <a:r>
              <a:rPr lang="en-US" dirty="0" smtClean="0"/>
              <a:t>“Mini-batch”</a:t>
            </a:r>
          </a:p>
          <a:p>
            <a:pPr lvl="1"/>
            <a:r>
              <a:rPr lang="en-US" dirty="0" smtClean="0"/>
              <a:t>Use a small subset of </a:t>
            </a:r>
            <a:r>
              <a:rPr lang="en-US" dirty="0" err="1" smtClean="0"/>
              <a:t>datapoints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759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8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6881" cy="4525963"/>
          </a:xfrm>
        </p:spPr>
        <p:txBody>
          <a:bodyPr/>
          <a:lstStyle/>
          <a:p>
            <a:r>
              <a:rPr lang="en-US" dirty="0" smtClean="0"/>
              <a:t>Compare private/non-private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9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36881" cy="1822450"/>
          </a:xfrm>
        </p:spPr>
        <p:txBody>
          <a:bodyPr/>
          <a:lstStyle/>
          <a:p>
            <a:r>
              <a:rPr lang="en-US" dirty="0" smtClean="0"/>
              <a:t>Compare private/non-private gradient descent</a:t>
            </a:r>
          </a:p>
          <a:p>
            <a:endParaRPr lang="en-US" dirty="0" smtClean="0"/>
          </a:p>
          <a:p>
            <a:r>
              <a:rPr lang="en-US" dirty="0" smtClean="0"/>
              <a:t>Setup: classification using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36881" cy="1822450"/>
          </a:xfrm>
        </p:spPr>
        <p:txBody>
          <a:bodyPr/>
          <a:lstStyle/>
          <a:p>
            <a:r>
              <a:rPr lang="en-US" dirty="0" smtClean="0"/>
              <a:t>Compare private/non-private gradient descent</a:t>
            </a:r>
          </a:p>
          <a:p>
            <a:endParaRPr lang="en-US" dirty="0" smtClean="0"/>
          </a:p>
          <a:p>
            <a:r>
              <a:rPr lang="en-US" dirty="0" smtClean="0"/>
              <a:t>Setup: classification using 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95" y="3395340"/>
            <a:ext cx="3644900" cy="6985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6701" y="3462602"/>
            <a:ext cx="8336881" cy="5062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Loss function: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36881" cy="1822450"/>
          </a:xfrm>
        </p:spPr>
        <p:txBody>
          <a:bodyPr/>
          <a:lstStyle/>
          <a:p>
            <a:r>
              <a:rPr lang="en-US" dirty="0" smtClean="0"/>
              <a:t>Compare private/non-private gradient descent</a:t>
            </a:r>
          </a:p>
          <a:p>
            <a:endParaRPr lang="en-US" dirty="0" smtClean="0"/>
          </a:p>
          <a:p>
            <a:r>
              <a:rPr lang="en-US" dirty="0" smtClean="0"/>
              <a:t>Setup: classification using 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95" y="3395340"/>
            <a:ext cx="3644900" cy="6985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6701" y="3435292"/>
            <a:ext cx="8336881" cy="61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Loss function: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6701" y="4093840"/>
            <a:ext cx="8336881" cy="206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Methods:</a:t>
            </a:r>
          </a:p>
          <a:p>
            <a:pPr lvl="2"/>
            <a:r>
              <a:rPr lang="en-US" dirty="0" smtClean="0"/>
              <a:t>Non-private batch gradient descent</a:t>
            </a:r>
          </a:p>
          <a:p>
            <a:pPr lvl="2"/>
            <a:r>
              <a:rPr lang="en-US" dirty="0" smtClean="0"/>
              <a:t>Private stochastic gradient descent: noisy gradient</a:t>
            </a:r>
          </a:p>
          <a:p>
            <a:pPr lvl="2"/>
            <a:r>
              <a:rPr lang="en-US" dirty="0" smtClean="0"/>
              <a:t>Objective perturbation: noisy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4" name="[2,1,-1.7]50Vid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4163" y="1600200"/>
            <a:ext cx="6034087" cy="4525963"/>
          </a:xfrm>
        </p:spPr>
      </p:pic>
    </p:spTree>
    <p:extLst>
      <p:ext uri="{BB962C8B-B14F-4D97-AF65-F5344CB8AC3E}">
        <p14:creationId xmlns:p14="http://schemas.microsoft.com/office/powerpoint/2010/main" val="141006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4" name="Content Placeholder 3" descr="[2,1,-1.7]50Lo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20306" y="1417638"/>
            <a:ext cx="9123693" cy="4986348"/>
          </a:xfrm>
        </p:spPr>
      </p:pic>
    </p:spTree>
    <p:extLst>
      <p:ext uri="{BB962C8B-B14F-4D97-AF65-F5344CB8AC3E}">
        <p14:creationId xmlns:p14="http://schemas.microsoft.com/office/powerpoint/2010/main" val="1020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7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/>
          </a:p>
          <a:p>
            <a:r>
              <a:rPr lang="en-US" dirty="0" err="1" smtClean="0"/>
              <a:t>Bassily</a:t>
            </a:r>
            <a:r>
              <a:rPr lang="en-US" dirty="0" smtClean="0"/>
              <a:t>, Smith, </a:t>
            </a:r>
            <a:r>
              <a:rPr lang="en-US" dirty="0" err="1" smtClean="0"/>
              <a:t>Thakurta</a:t>
            </a:r>
            <a:r>
              <a:rPr lang="en-US" dirty="0"/>
              <a:t> </a:t>
            </a:r>
            <a:r>
              <a:rPr lang="en-US" dirty="0" smtClean="0"/>
              <a:t>used: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9" y="3800910"/>
            <a:ext cx="3997001" cy="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/>
          </a:p>
          <a:p>
            <a:r>
              <a:rPr lang="en-US" dirty="0" err="1" smtClean="0"/>
              <a:t>Bassily</a:t>
            </a:r>
            <a:r>
              <a:rPr lang="en-US" dirty="0" smtClean="0"/>
              <a:t>, Smith, </a:t>
            </a:r>
            <a:r>
              <a:rPr lang="en-US" dirty="0" err="1" smtClean="0"/>
              <a:t>Thakurta</a:t>
            </a:r>
            <a:r>
              <a:rPr lang="en-US" dirty="0"/>
              <a:t> </a:t>
            </a:r>
            <a:r>
              <a:rPr lang="en-US" dirty="0" smtClean="0"/>
              <a:t>used:</a:t>
            </a:r>
          </a:p>
          <a:p>
            <a:endParaRPr lang="en-US" dirty="0"/>
          </a:p>
          <a:p>
            <a:pPr lvl="1"/>
            <a:r>
              <a:rPr lang="en-US" dirty="0" smtClean="0"/>
              <a:t>With n=50, </a:t>
            </a:r>
            <a:r>
              <a:rPr lang="en-US" dirty="0" err="1" smtClean="0"/>
              <a:t>ε</a:t>
            </a:r>
            <a:r>
              <a:rPr lang="en-US" dirty="0" smtClean="0"/>
              <a:t>=1, </a:t>
            </a:r>
            <a:r>
              <a:rPr lang="en-US" dirty="0" err="1" smtClean="0"/>
              <a:t>δ</a:t>
            </a:r>
            <a:r>
              <a:rPr lang="en-US" dirty="0" smtClean="0"/>
              <a:t>=0.1, σ</a:t>
            </a:r>
            <a:r>
              <a:rPr lang="en-US" baseline="30000" dirty="0"/>
              <a:t>2</a:t>
            </a:r>
            <a:r>
              <a:rPr lang="en-US" dirty="0" smtClean="0"/>
              <a:t>≈10</a:t>
            </a:r>
            <a:r>
              <a:rPr lang="en-US" baseline="30000" dirty="0" smtClean="0"/>
              <a:t>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9" y="3800910"/>
            <a:ext cx="3997001" cy="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/>
          </a:p>
          <a:p>
            <a:r>
              <a:rPr lang="en-US" dirty="0" err="1" smtClean="0"/>
              <a:t>Bassily</a:t>
            </a:r>
            <a:r>
              <a:rPr lang="en-US" dirty="0" smtClean="0"/>
              <a:t>, Smith, </a:t>
            </a:r>
            <a:r>
              <a:rPr lang="en-US" dirty="0" err="1" smtClean="0"/>
              <a:t>Thakurta</a:t>
            </a:r>
            <a:r>
              <a:rPr lang="en-US" dirty="0"/>
              <a:t> </a:t>
            </a:r>
            <a:r>
              <a:rPr lang="en-US" dirty="0" smtClean="0"/>
              <a:t>used:</a:t>
            </a:r>
          </a:p>
          <a:p>
            <a:endParaRPr lang="en-US" dirty="0"/>
          </a:p>
          <a:p>
            <a:pPr lvl="1"/>
            <a:r>
              <a:rPr lang="en-US" dirty="0" smtClean="0"/>
              <a:t>With n=50, </a:t>
            </a:r>
            <a:r>
              <a:rPr lang="en-US" dirty="0" err="1" smtClean="0"/>
              <a:t>ε</a:t>
            </a:r>
            <a:r>
              <a:rPr lang="en-US" dirty="0" smtClean="0"/>
              <a:t>=1, </a:t>
            </a:r>
            <a:r>
              <a:rPr lang="en-US" dirty="0" err="1" smtClean="0"/>
              <a:t>δ</a:t>
            </a:r>
            <a:r>
              <a:rPr lang="en-US" dirty="0" smtClean="0"/>
              <a:t>=0.1, σ</a:t>
            </a:r>
            <a:r>
              <a:rPr lang="en-US" baseline="30000" dirty="0"/>
              <a:t>2</a:t>
            </a:r>
            <a:r>
              <a:rPr lang="en-US" dirty="0" smtClean="0"/>
              <a:t>≈10</a:t>
            </a:r>
            <a:r>
              <a:rPr lang="en-US" baseline="30000" dirty="0" smtClean="0"/>
              <a:t>6</a:t>
            </a:r>
          </a:p>
          <a:p>
            <a:endParaRPr lang="en-US" dirty="0"/>
          </a:p>
          <a:p>
            <a:r>
              <a:rPr lang="en-US" dirty="0" smtClean="0"/>
              <a:t>I’m using: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9" y="3800910"/>
            <a:ext cx="3997001" cy="619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05" y="5435312"/>
            <a:ext cx="3356384" cy="7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Private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at every step, we add noise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/>
          </a:p>
          <a:p>
            <a:r>
              <a:rPr lang="en-US" dirty="0" err="1" smtClean="0"/>
              <a:t>Bassily</a:t>
            </a:r>
            <a:r>
              <a:rPr lang="en-US" dirty="0" smtClean="0"/>
              <a:t>, Smith, </a:t>
            </a:r>
            <a:r>
              <a:rPr lang="en-US" dirty="0" err="1" smtClean="0"/>
              <a:t>Thakurta</a:t>
            </a:r>
            <a:r>
              <a:rPr lang="en-US" dirty="0"/>
              <a:t> </a:t>
            </a:r>
            <a:r>
              <a:rPr lang="en-US" dirty="0" smtClean="0"/>
              <a:t>used:</a:t>
            </a:r>
          </a:p>
          <a:p>
            <a:endParaRPr lang="en-US" dirty="0"/>
          </a:p>
          <a:p>
            <a:pPr lvl="1"/>
            <a:r>
              <a:rPr lang="en-US" dirty="0" smtClean="0"/>
              <a:t>With n=50, </a:t>
            </a:r>
            <a:r>
              <a:rPr lang="en-US" dirty="0" err="1" smtClean="0"/>
              <a:t>ε</a:t>
            </a:r>
            <a:r>
              <a:rPr lang="en-US" dirty="0" smtClean="0"/>
              <a:t>=1, </a:t>
            </a:r>
            <a:r>
              <a:rPr lang="en-US" dirty="0" err="1" smtClean="0"/>
              <a:t>δ</a:t>
            </a:r>
            <a:r>
              <a:rPr lang="en-US" dirty="0" smtClean="0"/>
              <a:t>=0.1, σ</a:t>
            </a:r>
            <a:r>
              <a:rPr lang="en-US" baseline="30000" dirty="0"/>
              <a:t>2</a:t>
            </a:r>
            <a:r>
              <a:rPr lang="en-US" dirty="0" smtClean="0"/>
              <a:t>≈10</a:t>
            </a:r>
            <a:r>
              <a:rPr lang="en-US" baseline="30000" dirty="0" smtClean="0"/>
              <a:t>6</a:t>
            </a:r>
          </a:p>
          <a:p>
            <a:endParaRPr lang="en-US" dirty="0"/>
          </a:p>
          <a:p>
            <a:r>
              <a:rPr lang="en-US" dirty="0" smtClean="0"/>
              <a:t>I’m using: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68" y="1649362"/>
            <a:ext cx="2012032" cy="6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71"/>
          <a:stretch/>
        </p:blipFill>
        <p:spPr>
          <a:xfrm>
            <a:off x="2417008" y="2106530"/>
            <a:ext cx="4420155" cy="76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49" y="3800910"/>
            <a:ext cx="3997001" cy="619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05" y="5435312"/>
            <a:ext cx="3356384" cy="786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6108" y="5710664"/>
            <a:ext cx="220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Much worse privacy!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28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00" y="1586545"/>
            <a:ext cx="3644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function:</a:t>
            </a:r>
          </a:p>
          <a:p>
            <a:endParaRPr lang="en-US" dirty="0"/>
          </a:p>
          <a:p>
            <a:r>
              <a:rPr lang="en-US" dirty="0" smtClean="0"/>
              <a:t>Note that correctly classified points still contribute nonzero loss!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00" y="1586545"/>
            <a:ext cx="3644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7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function:</a:t>
            </a:r>
          </a:p>
          <a:p>
            <a:endParaRPr lang="en-US" dirty="0"/>
          </a:p>
          <a:p>
            <a:r>
              <a:rPr lang="en-US" dirty="0" smtClean="0"/>
              <a:t>Note that correctly classified points still contribute nonzero loss!</a:t>
            </a:r>
          </a:p>
          <a:p>
            <a:pPr lvl="1"/>
            <a:r>
              <a:rPr lang="en-US" dirty="0" smtClean="0"/>
              <a:t>With many data points, this is negligible  </a:t>
            </a:r>
          </a:p>
          <a:p>
            <a:pPr lvl="1"/>
            <a:r>
              <a:rPr lang="en-US" dirty="0" smtClean="0"/>
              <a:t>With n=50, not so much (as we saw)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00" y="1586545"/>
            <a:ext cx="3644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6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above issues</a:t>
            </a:r>
          </a:p>
          <a:p>
            <a:pPr lvl="1"/>
            <a:r>
              <a:rPr lang="en-US" dirty="0" smtClean="0"/>
              <a:t>Reconsider privacy / determine privacy loss</a:t>
            </a:r>
          </a:p>
          <a:p>
            <a:pPr lvl="1"/>
            <a:r>
              <a:rPr lang="en-US" dirty="0" smtClean="0"/>
              <a:t>Utilize different loss function / more data points</a:t>
            </a:r>
          </a:p>
        </p:txBody>
      </p:sp>
    </p:spTree>
    <p:extLst>
      <p:ext uri="{BB962C8B-B14F-4D97-AF65-F5344CB8AC3E}">
        <p14:creationId xmlns:p14="http://schemas.microsoft.com/office/powerpoint/2010/main" val="305493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110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4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/>
          </a:bodyPr>
          <a:lstStyle/>
          <a:p>
            <a:r>
              <a:rPr lang="en-US" dirty="0" smtClean="0"/>
              <a:t>Address above issues</a:t>
            </a:r>
          </a:p>
          <a:p>
            <a:pPr lvl="1"/>
            <a:r>
              <a:rPr lang="en-US" dirty="0" smtClean="0"/>
              <a:t>Reconsider privacy / determine privacy loss</a:t>
            </a:r>
          </a:p>
          <a:p>
            <a:pPr lvl="1"/>
            <a:r>
              <a:rPr lang="en-US" dirty="0" smtClean="0"/>
              <a:t>Utilize different loss function / more data points</a:t>
            </a:r>
          </a:p>
          <a:p>
            <a:pPr lvl="1"/>
            <a:endParaRPr lang="en-US" dirty="0"/>
          </a:p>
          <a:p>
            <a:r>
              <a:rPr lang="en-US" dirty="0" smtClean="0"/>
              <a:t>Noisy data (i.e. no clear boundary)</a:t>
            </a:r>
          </a:p>
          <a:p>
            <a:pPr lvl="1"/>
            <a:r>
              <a:rPr lang="en-US" dirty="0" smtClean="0"/>
              <a:t>Generating data with nonzero probability of “incorrect” class near boundary</a:t>
            </a:r>
          </a:p>
        </p:txBody>
      </p:sp>
    </p:spTree>
    <p:extLst>
      <p:ext uri="{BB962C8B-B14F-4D97-AF65-F5344CB8AC3E}">
        <p14:creationId xmlns:p14="http://schemas.microsoft.com/office/powerpoint/2010/main" val="357310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/>
          </a:bodyPr>
          <a:lstStyle/>
          <a:p>
            <a:r>
              <a:rPr lang="en-US" dirty="0" smtClean="0"/>
              <a:t>Address above issues</a:t>
            </a:r>
          </a:p>
          <a:p>
            <a:pPr lvl="1"/>
            <a:r>
              <a:rPr lang="en-US" dirty="0" smtClean="0"/>
              <a:t>Reconsider privacy / determine privacy loss</a:t>
            </a:r>
          </a:p>
          <a:p>
            <a:pPr lvl="1"/>
            <a:r>
              <a:rPr lang="en-US" dirty="0" smtClean="0"/>
              <a:t>Utilize different loss function / more data points</a:t>
            </a:r>
          </a:p>
          <a:p>
            <a:pPr lvl="1"/>
            <a:endParaRPr lang="en-US" dirty="0"/>
          </a:p>
          <a:p>
            <a:r>
              <a:rPr lang="en-US" dirty="0" smtClean="0"/>
              <a:t>Noisy data (i.e. no clear boundary)</a:t>
            </a:r>
          </a:p>
          <a:p>
            <a:pPr lvl="1"/>
            <a:r>
              <a:rPr lang="en-US" dirty="0" smtClean="0"/>
              <a:t>Generating data with nonzero probability of “incorrect” class near boundary</a:t>
            </a:r>
          </a:p>
          <a:p>
            <a:pPr lvl="1"/>
            <a:endParaRPr lang="en-US" dirty="0"/>
          </a:p>
          <a:p>
            <a:r>
              <a:rPr lang="en-US" dirty="0" smtClean="0"/>
              <a:t>Extension to multinomial logistic regression?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4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3422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5928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</a:p>
          <a:p>
            <a:pPr lvl="1"/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0" y="2754988"/>
            <a:ext cx="6528423" cy="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6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5928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</a:p>
          <a:p>
            <a:pPr lvl="1"/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0" y="2754988"/>
            <a:ext cx="6528423" cy="9622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7698" y="3840161"/>
            <a:ext cx="8229600" cy="163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Idea: max decrease in direction opposite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5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5928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</a:p>
          <a:p>
            <a:pPr lvl="1"/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0" y="2754988"/>
            <a:ext cx="6528423" cy="9622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7698" y="3840161"/>
            <a:ext cx="8229600" cy="163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Idea: max decrease in direction opposite gradient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80" y="4395004"/>
            <a:ext cx="3992717" cy="2162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6905" y="6581001"/>
            <a:ext cx="768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from: https://</a:t>
            </a:r>
            <a:r>
              <a:rPr lang="en-US" sz="1200" dirty="0" err="1" smtClean="0"/>
              <a:t>www.quora.com</a:t>
            </a:r>
            <a:r>
              <a:rPr lang="en-US" sz="1200" dirty="0" smtClean="0"/>
              <a:t>/Whats-the-difference-between-gradient-descent-and-stochastic-gradient-descent</a:t>
            </a:r>
          </a:p>
        </p:txBody>
      </p:sp>
    </p:spTree>
    <p:extLst>
      <p:ext uri="{BB962C8B-B14F-4D97-AF65-F5344CB8AC3E}">
        <p14:creationId xmlns:p14="http://schemas.microsoft.com/office/powerpoint/2010/main" val="366403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5928"/>
          </a:xfrm>
        </p:spPr>
        <p:txBody>
          <a:bodyPr>
            <a:normAutofit/>
          </a:bodyPr>
          <a:lstStyle/>
          <a:p>
            <a:r>
              <a:rPr lang="en-US" dirty="0" smtClean="0"/>
              <a:t>Goal: Approximating </a:t>
            </a:r>
            <a:r>
              <a:rPr lang="en-US" dirty="0" err="1" smtClean="0"/>
              <a:t>argmin</a:t>
            </a:r>
            <a:r>
              <a:rPr lang="en-US" dirty="0" smtClean="0"/>
              <a:t> of loss function</a:t>
            </a:r>
          </a:p>
          <a:p>
            <a:pPr lvl="1"/>
            <a:r>
              <a:rPr lang="en-US" dirty="0" smtClean="0"/>
              <a:t>Example: linear regression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0" y="2754988"/>
            <a:ext cx="6528423" cy="9622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7698" y="3840161"/>
            <a:ext cx="8229600" cy="163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Idea: max decrease in direction opposite gradient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80" y="4395004"/>
            <a:ext cx="3992717" cy="2162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6905" y="6581001"/>
            <a:ext cx="768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from: https://</a:t>
            </a:r>
            <a:r>
              <a:rPr lang="en-US" sz="1200" dirty="0" err="1" smtClean="0"/>
              <a:t>www.quora.com</a:t>
            </a:r>
            <a:r>
              <a:rPr lang="en-US" sz="1200" dirty="0" smtClean="0"/>
              <a:t>/Whats-the-difference-between-gradient-descent-and-stochastic-gradient-descent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02497" y="4531554"/>
            <a:ext cx="3402111" cy="1814794"/>
            <a:chOff x="5302497" y="4395004"/>
            <a:chExt cx="3402111" cy="18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497" y="4395004"/>
              <a:ext cx="2535706" cy="5037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50180" y="5840466"/>
              <a:ext cx="1727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η</a:t>
              </a:r>
              <a:r>
                <a:rPr lang="en-US" dirty="0" smtClean="0"/>
                <a:t> is the step size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2580" y="4898787"/>
              <a:ext cx="2942028" cy="8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94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Gradient Descent</a:t>
            </a:r>
          </a:p>
          <a:p>
            <a:pPr lvl="1"/>
            <a:r>
              <a:rPr lang="en-US" dirty="0" smtClean="0"/>
              <a:t>Gradient calculated for all training points</a:t>
            </a:r>
          </a:p>
          <a:p>
            <a:pPr lvl="1"/>
            <a:r>
              <a:rPr lang="en-US" dirty="0" smtClean="0"/>
              <a:t>True gradient</a:t>
            </a:r>
          </a:p>
          <a:p>
            <a:pPr lvl="1"/>
            <a:r>
              <a:rPr lang="en-US" dirty="0" smtClean="0"/>
              <a:t>Unfeasible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14053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688</Words>
  <Application>Microsoft Macintosh PowerPoint</Application>
  <PresentationFormat>On-screen Show (4:3)</PresentationFormat>
  <Paragraphs>145</Paragraphs>
  <Slides>32</Slides>
  <Notes>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Differentially Private Stochastic 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Types of Gradient Descent</vt:lpstr>
      <vt:lpstr>Types of Gradient Descent</vt:lpstr>
      <vt:lpstr>Types of Gradient Descent</vt:lpstr>
      <vt:lpstr>Types of Gradient Descent</vt:lpstr>
      <vt:lpstr>Goal of the Project</vt:lpstr>
      <vt:lpstr>Goal of the Project</vt:lpstr>
      <vt:lpstr>Goal of the Project</vt:lpstr>
      <vt:lpstr>Goal of the Project</vt:lpstr>
      <vt:lpstr>Goal of the Project</vt:lpstr>
      <vt:lpstr>Preliminary Results</vt:lpstr>
      <vt:lpstr>Preliminary Results</vt:lpstr>
      <vt:lpstr>Caveat in Private Version</vt:lpstr>
      <vt:lpstr>Caveat in Private Version</vt:lpstr>
      <vt:lpstr>Caveat in Private Version</vt:lpstr>
      <vt:lpstr>Caveat in Private Version</vt:lpstr>
      <vt:lpstr>Caveat in Private Version</vt:lpstr>
      <vt:lpstr>Caveat in Private Version</vt:lpstr>
      <vt:lpstr>Another Issue</vt:lpstr>
      <vt:lpstr>Another Issue</vt:lpstr>
      <vt:lpstr>Another Issue</vt:lpstr>
      <vt:lpstr>Next Steps</vt:lpstr>
      <vt:lpstr>Next Steps</vt:lpstr>
      <vt:lpstr>Next Steps</vt:lpstr>
      <vt:lpstr>Next Steps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Differentially Private Stochastic Gradient Descent</dc:title>
  <dc:creator>George Zhang</dc:creator>
  <cp:lastModifiedBy>George Zhang</cp:lastModifiedBy>
  <cp:revision>16</cp:revision>
  <dcterms:created xsi:type="dcterms:W3CDTF">2017-04-19T03:17:17Z</dcterms:created>
  <dcterms:modified xsi:type="dcterms:W3CDTF">2017-04-19T16:55:40Z</dcterms:modified>
</cp:coreProperties>
</file>