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Microsoft Yahei" panose="020B0503020204020204" pitchFamily="34" charset="-122"/>
      <p:regular r:id="rId26"/>
      <p:bold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gwu Zhao" userId="7ab55800-39bb-4513-b69c-0cbedd9f6789" providerId="ADAL" clId="{DF2F2713-9E84-4F26-9322-78C11CDA2340}"/>
    <pc:docChg chg="undo custSel modSld sldOrd">
      <pc:chgData name="Gengwu Zhao" userId="7ab55800-39bb-4513-b69c-0cbedd9f6789" providerId="ADAL" clId="{DF2F2713-9E84-4F26-9322-78C11CDA2340}" dt="2021-11-29T03:12:55.386" v="214" actId="5793"/>
      <pc:docMkLst>
        <pc:docMk/>
      </pc:docMkLst>
      <pc:sldChg chg="modSp mod">
        <pc:chgData name="Gengwu Zhao" userId="7ab55800-39bb-4513-b69c-0cbedd9f6789" providerId="ADAL" clId="{DF2F2713-9E84-4F26-9322-78C11CDA2340}" dt="2021-11-29T03:10:36.421" v="207" actId="12"/>
        <pc:sldMkLst>
          <pc:docMk/>
          <pc:sldMk cId="0" sldId="258"/>
        </pc:sldMkLst>
        <pc:spChg chg="mod">
          <ac:chgData name="Gengwu Zhao" userId="7ab55800-39bb-4513-b69c-0cbedd9f6789" providerId="ADAL" clId="{DF2F2713-9E84-4F26-9322-78C11CDA2340}" dt="2021-11-29T03:10:36.421" v="207" actId="12"/>
          <ac:spMkLst>
            <pc:docMk/>
            <pc:sldMk cId="0" sldId="258"/>
            <ac:spMk id="188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3:10:49.267" v="208" actId="12"/>
        <pc:sldMkLst>
          <pc:docMk/>
          <pc:sldMk cId="0" sldId="259"/>
        </pc:sldMkLst>
        <pc:spChg chg="mod">
          <ac:chgData name="Gengwu Zhao" userId="7ab55800-39bb-4513-b69c-0cbedd9f6789" providerId="ADAL" clId="{DF2F2713-9E84-4F26-9322-78C11CDA2340}" dt="2021-11-29T03:10:49.267" v="208" actId="12"/>
          <ac:spMkLst>
            <pc:docMk/>
            <pc:sldMk cId="0" sldId="259"/>
            <ac:spMk id="194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3:12:26.329" v="209" actId="12"/>
        <pc:sldMkLst>
          <pc:docMk/>
          <pc:sldMk cId="0" sldId="260"/>
        </pc:sldMkLst>
        <pc:spChg chg="mod">
          <ac:chgData name="Gengwu Zhao" userId="7ab55800-39bb-4513-b69c-0cbedd9f6789" providerId="ADAL" clId="{DF2F2713-9E84-4F26-9322-78C11CDA2340}" dt="2021-11-29T03:12:26.329" v="209" actId="12"/>
          <ac:spMkLst>
            <pc:docMk/>
            <pc:sldMk cId="0" sldId="260"/>
            <ac:spMk id="200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3:12:32.901" v="210" actId="12"/>
        <pc:sldMkLst>
          <pc:docMk/>
          <pc:sldMk cId="0" sldId="261"/>
        </pc:sldMkLst>
        <pc:spChg chg="mod">
          <ac:chgData name="Gengwu Zhao" userId="7ab55800-39bb-4513-b69c-0cbedd9f6789" providerId="ADAL" clId="{DF2F2713-9E84-4F26-9322-78C11CDA2340}" dt="2021-11-29T03:12:32.901" v="210" actId="12"/>
          <ac:spMkLst>
            <pc:docMk/>
            <pc:sldMk cId="0" sldId="261"/>
            <ac:spMk id="206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3:12:41.174" v="211" actId="12"/>
        <pc:sldMkLst>
          <pc:docMk/>
          <pc:sldMk cId="0" sldId="262"/>
        </pc:sldMkLst>
        <pc:spChg chg="mod">
          <ac:chgData name="Gengwu Zhao" userId="7ab55800-39bb-4513-b69c-0cbedd9f6789" providerId="ADAL" clId="{DF2F2713-9E84-4F26-9322-78C11CDA2340}" dt="2021-11-29T03:12:41.174" v="211" actId="12"/>
          <ac:spMkLst>
            <pc:docMk/>
            <pc:sldMk cId="0" sldId="262"/>
            <ac:spMk id="212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2:44:38.118" v="202" actId="20577"/>
        <pc:sldMkLst>
          <pc:docMk/>
          <pc:sldMk cId="0" sldId="263"/>
        </pc:sldMkLst>
        <pc:spChg chg="mod">
          <ac:chgData name="Gengwu Zhao" userId="7ab55800-39bb-4513-b69c-0cbedd9f6789" providerId="ADAL" clId="{DF2F2713-9E84-4F26-9322-78C11CDA2340}" dt="2021-11-29T02:44:38.118" v="202" actId="20577"/>
          <ac:spMkLst>
            <pc:docMk/>
            <pc:sldMk cId="0" sldId="263"/>
            <ac:spMk id="218" creationId="{00000000-0000-0000-0000-000000000000}"/>
          </ac:spMkLst>
        </pc:spChg>
      </pc:sldChg>
      <pc:sldChg chg="modSp mod ord">
        <pc:chgData name="Gengwu Zhao" userId="7ab55800-39bb-4513-b69c-0cbedd9f6789" providerId="ADAL" clId="{DF2F2713-9E84-4F26-9322-78C11CDA2340}" dt="2021-11-29T02:42:25.629" v="181" actId="20577"/>
        <pc:sldMkLst>
          <pc:docMk/>
          <pc:sldMk cId="0" sldId="267"/>
        </pc:sldMkLst>
        <pc:spChg chg="mod">
          <ac:chgData name="Gengwu Zhao" userId="7ab55800-39bb-4513-b69c-0cbedd9f6789" providerId="ADAL" clId="{DF2F2713-9E84-4F26-9322-78C11CDA2340}" dt="2021-11-29T02:40:37.092" v="132" actId="58"/>
          <ac:spMkLst>
            <pc:docMk/>
            <pc:sldMk cId="0" sldId="267"/>
            <ac:spMk id="284" creationId="{00000000-0000-0000-0000-000000000000}"/>
          </ac:spMkLst>
        </pc:spChg>
        <pc:spChg chg="mod">
          <ac:chgData name="Gengwu Zhao" userId="7ab55800-39bb-4513-b69c-0cbedd9f6789" providerId="ADAL" clId="{DF2F2713-9E84-4F26-9322-78C11CDA2340}" dt="2021-11-29T02:41:21.693" v="155" actId="58"/>
          <ac:spMkLst>
            <pc:docMk/>
            <pc:sldMk cId="0" sldId="267"/>
            <ac:spMk id="285" creationId="{00000000-0000-0000-0000-000000000000}"/>
          </ac:spMkLst>
        </pc:spChg>
        <pc:spChg chg="mod">
          <ac:chgData name="Gengwu Zhao" userId="7ab55800-39bb-4513-b69c-0cbedd9f6789" providerId="ADAL" clId="{DF2F2713-9E84-4F26-9322-78C11CDA2340}" dt="2021-11-29T02:41:53.917" v="168" actId="20577"/>
          <ac:spMkLst>
            <pc:docMk/>
            <pc:sldMk cId="0" sldId="267"/>
            <ac:spMk id="286" creationId="{00000000-0000-0000-0000-000000000000}"/>
          </ac:spMkLst>
        </pc:spChg>
        <pc:spChg chg="mod">
          <ac:chgData name="Gengwu Zhao" userId="7ab55800-39bb-4513-b69c-0cbedd9f6789" providerId="ADAL" clId="{DF2F2713-9E84-4F26-9322-78C11CDA2340}" dt="2021-11-29T02:42:25.629" v="181" actId="20577"/>
          <ac:spMkLst>
            <pc:docMk/>
            <pc:sldMk cId="0" sldId="267"/>
            <ac:spMk id="287" creationId="{00000000-0000-0000-0000-000000000000}"/>
          </ac:spMkLst>
        </pc:spChg>
        <pc:spChg chg="mod">
          <ac:chgData name="Gengwu Zhao" userId="7ab55800-39bb-4513-b69c-0cbedd9f6789" providerId="ADAL" clId="{DF2F2713-9E84-4F26-9322-78C11CDA2340}" dt="2021-11-29T02:38:55.333" v="72" actId="20577"/>
          <ac:spMkLst>
            <pc:docMk/>
            <pc:sldMk cId="0" sldId="267"/>
            <ac:spMk id="288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3:12:48.730" v="212" actId="5793"/>
        <pc:sldMkLst>
          <pc:docMk/>
          <pc:sldMk cId="0" sldId="268"/>
        </pc:sldMkLst>
        <pc:spChg chg="mod">
          <ac:chgData name="Gengwu Zhao" userId="7ab55800-39bb-4513-b69c-0cbedd9f6789" providerId="ADAL" clId="{DF2F2713-9E84-4F26-9322-78C11CDA2340}" dt="2021-11-29T03:12:48.730" v="212" actId="5793"/>
          <ac:spMkLst>
            <pc:docMk/>
            <pc:sldMk cId="0" sldId="268"/>
            <ac:spMk id="295" creationId="{00000000-0000-0000-0000-000000000000}"/>
          </ac:spMkLst>
        </pc:spChg>
      </pc:sldChg>
      <pc:sldChg chg="modSp mod">
        <pc:chgData name="Gengwu Zhao" userId="7ab55800-39bb-4513-b69c-0cbedd9f6789" providerId="ADAL" clId="{DF2F2713-9E84-4F26-9322-78C11CDA2340}" dt="2021-11-29T03:12:55.386" v="214" actId="5793"/>
        <pc:sldMkLst>
          <pc:docMk/>
          <pc:sldMk cId="0" sldId="269"/>
        </pc:sldMkLst>
        <pc:spChg chg="mod">
          <ac:chgData name="Gengwu Zhao" userId="7ab55800-39bb-4513-b69c-0cbedd9f6789" providerId="ADAL" clId="{DF2F2713-9E84-4F26-9322-78C11CDA2340}" dt="2021-11-29T03:12:55.386" v="214" actId="5793"/>
          <ac:spMkLst>
            <pc:docMk/>
            <pc:sldMk cId="0" sldId="269"/>
            <ac:spMk id="3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2d4fc224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2d4fc224f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02d4fc224f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2d4fc22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2d4fc224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02d4fc224f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2d4fc224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2d4fc224f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102d4fc224f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2d4fc22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2d4fc224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02d4fc224f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2d4fc22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2d4fc224f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102d4fc224f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题注">
  <p:cSld name="标题和题注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描述的引述">
  <p:cSld name="带描述的引述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  <a:defRPr sz="4800" b="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0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名片">
  <p:cSld name="引用名片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或 False">
  <p:cSld name="True 或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Arial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标题与文本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标题的内容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带题注的图片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0" y="-1"/>
            <a:ext cx="12188952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-7620" y="-1"/>
            <a:ext cx="1220724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1A1E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EFFFF"/>
                </a:solidFill>
              </a:rPr>
              <a:t>Optimize NJ Transit</a:t>
            </a:r>
            <a:endParaRPr sz="40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 descr="市区建筑抽象绘图的特写"/>
          <p:cNvPicPr preferRelativeResize="0"/>
          <p:nvPr/>
        </p:nvPicPr>
        <p:blipFill rotWithShape="1">
          <a:blip r:embed="rId3">
            <a:alphaModFix/>
          </a:blip>
          <a:srcRect l="23282" t="24102" r="20508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0" y="5033007"/>
            <a:ext cx="5404022" cy="857047"/>
          </a:xfrm>
          <a:custGeom>
            <a:avLst/>
            <a:gdLst/>
            <a:ahLst/>
            <a:cxnLst/>
            <a:rect l="l" t="t" r="r" b="b"/>
            <a:pathLst>
              <a:path w="1117" h="163" extrusionOk="0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Gengwu Zhao, Yiyang Shi, Zhiang Hu, Hao Jiang</a:t>
            </a:r>
            <a:endParaRPr sz="1600">
              <a:solidFill>
                <a:srgbClr val="FE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3212460" y="2516875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Trip K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4094331" y="2560092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6150019" y="2538483"/>
            <a:ext cx="359391" cy="366214"/>
          </a:xfrm>
          <a:prstGeom prst="flowChartConnector">
            <a:avLst/>
          </a:prstGeom>
          <a:solidFill>
            <a:schemeClr val="accent5"/>
          </a:solidFill>
          <a:ln w="15875" cap="rnd" cmpd="sng">
            <a:solidFill>
              <a:srgbClr val="6A7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6719248" y="2513757"/>
            <a:ext cx="2119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ahoma"/>
              <a:buNone/>
            </a:pPr>
            <a:r>
              <a:rPr lang="en-US" sz="1800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Transfer station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827594" y="3152636"/>
            <a:ext cx="407901" cy="489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/>
          <p:nvPr/>
        </p:nvSpPr>
        <p:spPr>
          <a:xfrm>
            <a:off x="6306856" y="3065059"/>
            <a:ext cx="45719" cy="79157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6719248" y="3995963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150019" y="3974355"/>
            <a:ext cx="359391" cy="366214"/>
          </a:xfrm>
          <a:prstGeom prst="flowChartConnector">
            <a:avLst/>
          </a:prstGeom>
          <a:solidFill>
            <a:schemeClr val="accent5"/>
          </a:solidFill>
          <a:ln w="15875" cap="rnd" cmpd="sng">
            <a:solidFill>
              <a:srgbClr val="6A7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8553167" y="3983875"/>
            <a:ext cx="1727006" cy="36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Trip K+1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267765" y="3983875"/>
            <a:ext cx="1882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ahoma"/>
              <a:buNone/>
            </a:pPr>
            <a:r>
              <a:rPr lang="en-US" sz="1800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Transfer station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4686" y="3108571"/>
            <a:ext cx="571650" cy="56471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/>
        </p:nvSpPr>
        <p:spPr>
          <a:xfrm>
            <a:off x="8124824" y="3229259"/>
            <a:ext cx="2119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Within 15 mins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3212460" y="2516875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Trip K</a:t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4094331" y="2560092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6150019" y="2538483"/>
            <a:ext cx="359391" cy="366214"/>
          </a:xfrm>
          <a:prstGeom prst="flowChartConnector">
            <a:avLst/>
          </a:prstGeom>
          <a:solidFill>
            <a:schemeClr val="accent5"/>
          </a:solidFill>
          <a:ln w="15875" cap="rnd" cmpd="sng">
            <a:solidFill>
              <a:srgbClr val="6A7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6719248" y="2513757"/>
            <a:ext cx="2119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ahoma"/>
              <a:buNone/>
            </a:pPr>
            <a:r>
              <a:rPr lang="en-US" sz="1800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Transfer station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827594" y="3152636"/>
            <a:ext cx="407901" cy="48903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/>
          <p:nvPr/>
        </p:nvSpPr>
        <p:spPr>
          <a:xfrm>
            <a:off x="6306856" y="3065059"/>
            <a:ext cx="45719" cy="79157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4686" y="3108571"/>
            <a:ext cx="571650" cy="56471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8124824" y="3229259"/>
            <a:ext cx="2119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 off 15 mins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3386" y="4036063"/>
            <a:ext cx="786939" cy="85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/>
        </p:nvSpPr>
        <p:spPr>
          <a:xfrm>
            <a:off x="7048768" y="4319095"/>
            <a:ext cx="22143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Billing and Auto Pay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Step 3: Charge single trip by distance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Charge(L): The charge by the distance L miles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if L&lt;=2.5 miles: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	Charge(L)=$2.5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if L &gt; 2.5 miles: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	</a:t>
            </a:r>
            <a:r>
              <a:rPr lang="en-US" b="0" i="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$0.2 per additional 0.2 mile after 2.5 miles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1949458" y="62410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Step 3:</a:t>
            </a: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Calculate all trips’ charges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body" idx="1"/>
          </p:nvPr>
        </p:nvSpPr>
        <p:spPr>
          <a:xfrm>
            <a:off x="2241558" y="2516875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Trip 1</a:t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123429" y="2560092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241558" y="2947914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Trip 2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3123429" y="2991131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2241558" y="3422172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Trip 3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123429" y="3465389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2241558" y="4443484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Trip K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3123429" y="4486701"/>
            <a:ext cx="1733263" cy="3229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2241558" y="3889608"/>
            <a:ext cx="1386836" cy="40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4960122" y="2516875"/>
            <a:ext cx="4411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 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,T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=Charge(L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 S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=T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800" baseline="-25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4964357" y="2967963"/>
            <a:ext cx="45464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 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,T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=Charge(L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),S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=T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 baseline="-25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4960123" y="3462273"/>
            <a:ext cx="55201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 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,T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=Charge(L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+L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+L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),S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=T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800" baseline="-25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4960122" y="4486701"/>
            <a:ext cx="62666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  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,T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Charge(L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+…+L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),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altLang="zh-CN" sz="1800" baseline="-25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=T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altLang="zh-CN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</a:t>
            </a:r>
            <a:r>
              <a:rPr lang="en-US" altLang="zh-CN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k-1</a:t>
            </a:r>
            <a:endParaRPr sz="1800" baseline="-25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3317910" y="1361106"/>
            <a:ext cx="609811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Charge(L): The charge by the distance L miles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800" baseline="-25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Total charges up to Trip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1800" baseline="-25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 separate charge for Trip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endParaRPr sz="1800" baseline="-25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3490775" y="5305550"/>
            <a:ext cx="441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</a:rPr>
              <a:t>Total charge: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Charge(L</a:t>
            </a:r>
            <a:r>
              <a:rPr lang="en-US" sz="1800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+L</a:t>
            </a:r>
            <a:r>
              <a:rPr lang="en-US" sz="1800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+…+L</a:t>
            </a:r>
            <a:r>
              <a:rPr lang="en-US" sz="1800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Step 4: Special cases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body" idx="1"/>
          </p:nvPr>
        </p:nvSpPr>
        <p:spPr>
          <a:xfrm>
            <a:off x="2589212" y="21209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1. Without begins or ends for a trip?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Charge as a single trip and the distance is the length of the line.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en-US" b="0" i="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Spend a long time on a trip?</a:t>
            </a:r>
            <a:br>
              <a:rPr lang="en-US" b="0" i="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b="0" i="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If spend a trip longer than 3 hours. Same as Q1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7790275" y="1905100"/>
            <a:ext cx="4186200" cy="422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Zhengzhou, a city in China. </a:t>
            </a: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From: 2018-2019</a:t>
            </a: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No other improvement.</a:t>
            </a: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Only a more intelligent charging method </a:t>
            </a: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674EA7"/>
                </a:solidFill>
              </a:rPr>
              <a:t>Promotion rate：40%</a:t>
            </a:r>
            <a:endParaRPr sz="2800" b="1">
              <a:solidFill>
                <a:srgbClr val="674EA7"/>
              </a:solidFill>
            </a:endParaRPr>
          </a:p>
        </p:txBody>
      </p:sp>
      <p:pic>
        <p:nvPicPr>
          <p:cNvPr id="309" name="Google Shape;3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24" y="1794099"/>
            <a:ext cx="6436049" cy="36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2478475" y="58596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and analysis</a:t>
            </a:r>
            <a:endParaRPr/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25" y="1323085"/>
            <a:ext cx="62960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and analysis</a:t>
            </a:r>
            <a:endParaRPr/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278" y="1471275"/>
            <a:ext cx="6759675" cy="43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and analysis</a:t>
            </a:r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01" y="1771345"/>
            <a:ext cx="6513450" cy="4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1745650" y="21437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/>
              <a:t>Influence 1</a:t>
            </a:r>
            <a:endParaRPr b="1"/>
          </a:p>
        </p:txBody>
      </p:sp>
      <p:sp>
        <p:nvSpPr>
          <p:cNvPr id="336" name="Google Shape;336;p36"/>
          <p:cNvSpPr txBox="1">
            <a:spLocks noGrp="1"/>
          </p:cNvSpPr>
          <p:nvPr>
            <p:ph type="body" idx="1"/>
          </p:nvPr>
        </p:nvSpPr>
        <p:spPr>
          <a:xfrm>
            <a:off x="1743850" y="3219575"/>
            <a:ext cx="8915400" cy="3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New payment method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Smart devices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Attracting more people to travel by public transport.</a:t>
            </a:r>
            <a:endParaRPr sz="2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body" idx="1"/>
          </p:nvPr>
        </p:nvSpPr>
        <p:spPr>
          <a:xfrm>
            <a:off x="1745650" y="448150"/>
            <a:ext cx="95205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By combining data analysis above.</a:t>
            </a:r>
            <a:endParaRPr sz="2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Story</a:t>
            </a:r>
            <a:endParaRPr/>
          </a:p>
        </p:txBody>
      </p:sp>
      <p:pic>
        <p:nvPicPr>
          <p:cNvPr id="181" name="Google Shape;18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5413" y="1657865"/>
            <a:ext cx="4544709" cy="37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9001" y="661258"/>
            <a:ext cx="3238448" cy="529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/>
              <a:t>Influence 2</a:t>
            </a:r>
            <a:endParaRPr b="1"/>
          </a:p>
        </p:txBody>
      </p:sp>
      <p:sp>
        <p:nvSpPr>
          <p:cNvPr id="343" name="Google Shape;343;p37"/>
          <p:cNvSpPr txBox="1">
            <a:spLocks noGrp="1"/>
          </p:cNvSpPr>
          <p:nvPr>
            <p:ph type="body" idx="1"/>
          </p:nvPr>
        </p:nvSpPr>
        <p:spPr>
          <a:xfrm>
            <a:off x="2362137" y="278462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For individuals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1.Saving time and money.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2.Travel experience.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/>
              <a:t>Influence 3</a:t>
            </a:r>
            <a:endParaRPr b="1"/>
          </a:p>
        </p:txBody>
      </p:sp>
      <p:sp>
        <p:nvSpPr>
          <p:cNvPr id="349" name="Google Shape;349;p38"/>
          <p:cNvSpPr txBox="1">
            <a:spLocks noGrp="1"/>
          </p:cNvSpPr>
          <p:nvPr>
            <p:ph type="body" idx="1"/>
          </p:nvPr>
        </p:nvSpPr>
        <p:spPr>
          <a:xfrm>
            <a:off x="2327212" y="2522625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For public transport suppliers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More residents -&gt; more income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Infrastructure construction improve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/>
              <a:t>Influence 4</a:t>
            </a:r>
            <a:endParaRPr b="1"/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1"/>
          </p:nvPr>
        </p:nvSpPr>
        <p:spPr>
          <a:xfrm>
            <a:off x="2466937" y="262625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Government and environmental protection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departments.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Traffic jam 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900">
                <a:solidFill>
                  <a:schemeClr val="dk1"/>
                </a:solidFill>
              </a:rPr>
              <a:t>Protection of the environment.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4796225" y="2788500"/>
            <a:ext cx="63159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Thanks!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Wonder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Where am I?</a:t>
            </a:r>
            <a:endParaRPr b="0" i="0" dirty="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Where do I get on the bus/trip?</a:t>
            </a:r>
            <a:endParaRPr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Where do I end?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ahoma"/>
              <a:buNone/>
            </a:pP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Three user stories:</a:t>
            </a:r>
            <a:b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user story 1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-US" sz="1800" b="1" i="0" u="none" strike="noStrike" dirty="0">
                <a:solidFill>
                  <a:srgbClr val="3D85C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visitor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all </a:t>
            </a:r>
            <a:r>
              <a:rPr lang="en-US" sz="1800" b="1" i="0" u="none" strike="noStrik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 not to be charged by zone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</a:t>
            </a:r>
            <a:r>
              <a:rPr lang="en-US" sz="1800" b="1" i="0" u="none" strike="noStrike" dirty="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don't have to look up too much information to buy a ticket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ahoma"/>
              <a:buNone/>
            </a:pP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Three user stories:</a:t>
            </a:r>
            <a:b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user story 2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-US" b="1" dirty="0">
                <a:solidFill>
                  <a:srgbClr val="3D85C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passenger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</a:t>
            </a:r>
            <a:r>
              <a:rPr lang="en-US" sz="1800" b="1" i="0" u="none" strike="noStrik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auto charged after taking the bus.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</a:t>
            </a:r>
            <a:r>
              <a:rPr lang="en-US" sz="1800" b="1" i="0" u="none" strike="noStrike" dirty="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can get off early or make extra stops on the bus without waste or fare evasion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Tahoma"/>
              <a:buNone/>
            </a:pP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Three user stories:</a:t>
            </a:r>
            <a:b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b="0" i="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user story 3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-US" b="1" dirty="0">
                <a:solidFill>
                  <a:srgbClr val="3D85C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subway manager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want to </a:t>
            </a:r>
            <a:r>
              <a:rPr lang="en-US" sz="1800" b="1" i="0" u="none" strike="noStrik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 by distance, not by number of transfers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</a:t>
            </a:r>
            <a:r>
              <a:rPr lang="en-US" sz="1800" b="1" i="0" u="none" strike="noStrike" dirty="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attract short distance passengers to take the subway instead of taxi</a:t>
            </a:r>
            <a:r>
              <a:rPr lang="en-US" sz="18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Buses/subway not to be charged by zone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auto charged after taking the Buses/subway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1800" b="1" i="0" u="none" strike="noStrike" dirty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Buses/subway charge by distance, not by number of transfers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2802750" y="366575"/>
            <a:ext cx="6439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Solution: Charge by distance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     Different of two charges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7058300" y="1830950"/>
            <a:ext cx="4683300" cy="4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It was a 7.55-mile journey. 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tourists transferred to five lines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If the 5 lines are not crossed,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there is a charge of 2.75*5=$13.75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If the distance charge is used, 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result is $7.70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rgbClr val="FF0000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rgbClr val="FF0000"/>
                </a:solidFill>
              </a:rPr>
              <a:t>Save 80% Cost!</a:t>
            </a:r>
            <a:endParaRPr b="1" dirty="0">
              <a:solidFill>
                <a:srgbClr val="FF0000"/>
              </a:solidFill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Best of all, </a:t>
            </a:r>
            <a:endParaRPr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you only need to pay </a:t>
            </a:r>
            <a:r>
              <a:rPr lang="en-US" b="1" dirty="0">
                <a:solidFill>
                  <a:srgbClr val="FF0000"/>
                </a:solidFill>
              </a:rPr>
              <a:t>once by Auto pay</a:t>
            </a:r>
            <a:r>
              <a:rPr lang="en-US" dirty="0"/>
              <a:t>, not </a:t>
            </a:r>
            <a:r>
              <a:rPr lang="en-US" b="1" dirty="0">
                <a:solidFill>
                  <a:srgbClr val="FF0000"/>
                </a:solidFill>
              </a:rPr>
              <a:t>pay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five times.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75" y="1830938"/>
            <a:ext cx="5821250" cy="319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892338" y="357421"/>
            <a:ext cx="9016771" cy="116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Step 1</a:t>
            </a:r>
            <a:endParaRPr/>
          </a:p>
        </p:txBody>
      </p:sp>
      <p:pic>
        <p:nvPicPr>
          <p:cNvPr id="225" name="Google Shape;22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24797" y="4368208"/>
            <a:ext cx="1522523" cy="121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904" y="3052665"/>
            <a:ext cx="980863" cy="117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3500" y="2962673"/>
            <a:ext cx="1281708" cy="1249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/>
          <p:nvPr/>
        </p:nvSpPr>
        <p:spPr>
          <a:xfrm>
            <a:off x="5699467" y="3540466"/>
            <a:ext cx="659100" cy="20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651655" y="2999327"/>
            <a:ext cx="980863" cy="117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9251" y="2962673"/>
            <a:ext cx="1281708" cy="124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563" y="4476606"/>
            <a:ext cx="1522523" cy="121624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>
            <a:off x="2129051" y="1992573"/>
            <a:ext cx="9598925" cy="3888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2924714" y="1958383"/>
            <a:ext cx="457200" cy="457200"/>
          </a:xfrm>
          <a:prstGeom prst="flowChartConnector">
            <a:avLst/>
          </a:prstGeom>
          <a:solidFill>
            <a:schemeClr val="accent4"/>
          </a:solidFill>
          <a:ln w="15875" cap="rnd" cmpd="sng">
            <a:solidFill>
              <a:srgbClr val="5361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8423055" y="1958383"/>
            <a:ext cx="457200" cy="457200"/>
          </a:xfrm>
          <a:prstGeom prst="flowChartConnector">
            <a:avLst/>
          </a:prstGeom>
          <a:solidFill>
            <a:schemeClr val="accent4"/>
          </a:solidFill>
          <a:ln w="15875" cap="rnd" cmpd="sng">
            <a:solidFill>
              <a:srgbClr val="5361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455046" y="1526527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77623C"/>
                </a:solidFill>
                <a:latin typeface="Arial"/>
                <a:ea typeface="Arial"/>
                <a:cs typeface="Arial"/>
                <a:sym typeface="Arial"/>
              </a:rPr>
              <a:t>Station 1</a:t>
            </a:r>
            <a:endParaRPr sz="1800" b="1">
              <a:solidFill>
                <a:srgbClr val="7762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7953387" y="1483342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7623C"/>
                </a:solidFill>
                <a:latin typeface="Arial"/>
                <a:ea typeface="Arial"/>
                <a:cs typeface="Arial"/>
                <a:sym typeface="Arial"/>
              </a:rPr>
              <a:t>Station </a:t>
            </a:r>
            <a:r>
              <a:rPr lang="en-US" sz="1800" b="1">
                <a:solidFill>
                  <a:srgbClr val="77623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348324" y="4761563"/>
            <a:ext cx="16256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7623C"/>
                </a:solidFill>
                <a:latin typeface="Arial"/>
                <a:ea typeface="Arial"/>
                <a:cs typeface="Arial"/>
                <a:sym typeface="Arial"/>
              </a:rPr>
              <a:t>Trip 1</a:t>
            </a:r>
            <a:endParaRPr sz="3600">
              <a:solidFill>
                <a:srgbClr val="7762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幽光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632</Words>
  <Application>Microsoft Office PowerPoint</Application>
  <PresentationFormat>宽屏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Times New Roman</vt:lpstr>
      <vt:lpstr>Tahoma</vt:lpstr>
      <vt:lpstr>Arial</vt:lpstr>
      <vt:lpstr>Noto Sans Symbols</vt:lpstr>
      <vt:lpstr>Century Gothic</vt:lpstr>
      <vt:lpstr>Microsoft Yahei</vt:lpstr>
      <vt:lpstr>Wingdings</vt:lpstr>
      <vt:lpstr>幽光</vt:lpstr>
      <vt:lpstr>Optimize NJ Transit</vt:lpstr>
      <vt:lpstr>Story</vt:lpstr>
      <vt:lpstr>Wonder</vt:lpstr>
      <vt:lpstr>Three user stories: user story 1</vt:lpstr>
      <vt:lpstr>Three user stories: user story 2</vt:lpstr>
      <vt:lpstr>Three user stories: user story 3</vt:lpstr>
      <vt:lpstr>Requirements</vt:lpstr>
      <vt:lpstr>Solution: Charge by distance      Different of two charges</vt:lpstr>
      <vt:lpstr> Step 1</vt:lpstr>
      <vt:lpstr>Step 2</vt:lpstr>
      <vt:lpstr>Step 2</vt:lpstr>
      <vt:lpstr>Step 3: Charge single trip by distance</vt:lpstr>
      <vt:lpstr>Step 3:Calculate all trips’ charges</vt:lpstr>
      <vt:lpstr>Step 4: Special cases</vt:lpstr>
      <vt:lpstr>Example</vt:lpstr>
      <vt:lpstr>Data collection and analysis</vt:lpstr>
      <vt:lpstr>Data collection and analysis</vt:lpstr>
      <vt:lpstr>Data collection and analysis</vt:lpstr>
      <vt:lpstr>Influence 1</vt:lpstr>
      <vt:lpstr>Influence 2</vt:lpstr>
      <vt:lpstr>Influence 3</vt:lpstr>
      <vt:lpstr>Influence 4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NJ Transit</dc:title>
  <cp:lastModifiedBy>赵 耕五</cp:lastModifiedBy>
  <cp:revision>3</cp:revision>
  <dcterms:modified xsi:type="dcterms:W3CDTF">2021-11-29T03:13:09Z</dcterms:modified>
</cp:coreProperties>
</file>