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15" r:id="rId3"/>
    <p:sldId id="316" r:id="rId4"/>
    <p:sldId id="317" r:id="rId5"/>
    <p:sldId id="318" r:id="rId6"/>
    <p:sldId id="319" r:id="rId7"/>
    <p:sldId id="321" r:id="rId8"/>
    <p:sldId id="320" r:id="rId9"/>
    <p:sldId id="301" r:id="rId10"/>
    <p:sldId id="302" r:id="rId11"/>
    <p:sldId id="285" r:id="rId12"/>
    <p:sldId id="303" r:id="rId13"/>
    <p:sldId id="257" r:id="rId14"/>
    <p:sldId id="307" r:id="rId15"/>
    <p:sldId id="308" r:id="rId16"/>
    <p:sldId id="305" r:id="rId17"/>
    <p:sldId id="306" r:id="rId18"/>
    <p:sldId id="310" r:id="rId19"/>
    <p:sldId id="304" r:id="rId20"/>
    <p:sldId id="311" r:id="rId21"/>
    <p:sldId id="312" r:id="rId22"/>
    <p:sldId id="313" r:id="rId23"/>
    <p:sldId id="31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126" d="100"/>
          <a:sy n="126" d="100"/>
        </p:scale>
        <p:origin x="-12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06F04-E4AB-407F-8936-D17C8D5DDA7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45D30-1882-4235-8CCC-4746D9CA97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FEB7829-B4BF-4BD6-8935-64B6D3F2D95D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ergia.nu/download/" TargetMode="External"/><Relationship Id="rId2" Type="http://schemas.openxmlformats.org/officeDocument/2006/relationships/hyperlink" Target="http://energia.nu/cc3200guid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raining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259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Internet of Things</a:t>
            </a:r>
            <a:br>
              <a:rPr lang="en-US" dirty="0" smtClean="0"/>
            </a:br>
            <a:r>
              <a:rPr lang="en-US" dirty="0" smtClean="0"/>
              <a:t>CC3200 </a:t>
            </a:r>
            <a:r>
              <a:rPr lang="en-US" dirty="0" err="1" smtClean="0"/>
              <a:t>wifi_Launchpad</a:t>
            </a:r>
            <a:r>
              <a:rPr lang="en-US" dirty="0" smtClean="0"/>
              <a:t> Tutorial</a:t>
            </a:r>
            <a:br>
              <a:rPr lang="en-US" dirty="0" smtClean="0"/>
            </a:br>
            <a:r>
              <a:rPr lang="en-US" dirty="0" smtClean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REKAM1-</a:t>
            </a:r>
            <a:r>
              <a:rPr lang="en-US" dirty="0" smtClean="0"/>
              <a:t>Rapid Prototyping</a:t>
            </a:r>
            <a:br>
              <a:rPr lang="en-US" dirty="0" smtClean="0"/>
            </a:br>
            <a:r>
              <a:rPr lang="en-US" dirty="0" err="1" smtClean="0"/>
              <a:t>Guang</a:t>
            </a:r>
            <a:r>
              <a:rPr lang="en-US" dirty="0" smtClean="0"/>
              <a:t> Zhou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4267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http://energia.nu/cc3200guide/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http://energia.nu/download/</a:t>
            </a:r>
            <a:endParaRPr lang="en-US" dirty="0" smtClean="0"/>
          </a:p>
          <a:p>
            <a:r>
              <a:rPr lang="en-US" dirty="0" smtClean="0"/>
              <a:t>https://github.com/gzhou358/CS6308-Realtime-system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etc.usf.edu/clipart/17500/17516/1100_17516_l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0"/>
            <a:ext cx="8153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57200" y="1524000"/>
            <a:ext cx="3124200" cy="21336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REKAM1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486400" y="1447800"/>
            <a:ext cx="3124200" cy="21336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Arial Narrow" pitchFamily="34" charset="0"/>
              </a:rPr>
              <a:t>Mobile Device/PC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</p:txBody>
      </p:sp>
      <p:cxnSp>
        <p:nvCxnSpPr>
          <p:cNvPr id="5125" name="Straight Arrow Connector 5"/>
          <p:cNvCxnSpPr>
            <a:cxnSpLocks noChangeShapeType="1"/>
          </p:cNvCxnSpPr>
          <p:nvPr/>
        </p:nvCxnSpPr>
        <p:spPr bwMode="auto">
          <a:xfrm flipH="1">
            <a:off x="3657600" y="3124200"/>
            <a:ext cx="18288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5126" name="Straight Arrow Connector 6"/>
          <p:cNvCxnSpPr>
            <a:cxnSpLocks noChangeShapeType="1"/>
          </p:cNvCxnSpPr>
          <p:nvPr/>
        </p:nvCxnSpPr>
        <p:spPr bwMode="auto">
          <a:xfrm>
            <a:off x="3657600" y="3429000"/>
            <a:ext cx="17526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3886200" y="3509963"/>
            <a:ext cx="1454150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Remote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</a:rPr>
              <a:t>Procedure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</a:rPr>
              <a:t>Calls/Data</a:t>
            </a:r>
          </a:p>
        </p:txBody>
      </p:sp>
      <p:sp>
        <p:nvSpPr>
          <p:cNvPr id="5128" name="TextBox 9"/>
          <p:cNvSpPr txBox="1">
            <a:spLocks noChangeArrowheads="1"/>
          </p:cNvSpPr>
          <p:nvPr/>
        </p:nvSpPr>
        <p:spPr bwMode="auto">
          <a:xfrm>
            <a:off x="3733800" y="312420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(BT/BLE/UART)</a:t>
            </a: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5486400" y="2667000"/>
            <a:ext cx="28543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>
                <a:solidFill>
                  <a:srgbClr val="000000"/>
                </a:solidFill>
              </a:rPr>
              <a:t>Application or</a:t>
            </a:r>
          </a:p>
          <a:p>
            <a:pPr eaLnBrk="1" hangingPunct="1"/>
            <a:r>
              <a:rPr lang="en-US" sz="2800">
                <a:solidFill>
                  <a:srgbClr val="000000"/>
                </a:solidFill>
              </a:rPr>
              <a:t>Terminal Emulator</a:t>
            </a:r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609600" y="2819400"/>
            <a:ext cx="29591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000000"/>
                </a:solidFill>
              </a:rPr>
              <a:t>Virtual State Machine</a:t>
            </a:r>
          </a:p>
          <a:p>
            <a:pPr eaLnBrk="1" hangingPunct="1"/>
            <a:r>
              <a:rPr lang="en-US" sz="2400">
                <a:solidFill>
                  <a:srgbClr val="000000"/>
                </a:solidFill>
              </a:rPr>
              <a:t>(Input ISR)</a:t>
            </a:r>
            <a:endParaRPr lang="en-US" sz="2400"/>
          </a:p>
        </p:txBody>
      </p:sp>
      <p:sp>
        <p:nvSpPr>
          <p:cNvPr id="5131" name="Rectangle 13"/>
          <p:cNvSpPr>
            <a:spLocks noChangeArrowheads="1"/>
          </p:cNvSpPr>
          <p:nvPr/>
        </p:nvSpPr>
        <p:spPr bwMode="auto">
          <a:xfrm>
            <a:off x="533400" y="4495800"/>
            <a:ext cx="3124200" cy="1143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Arial Narrow" pitchFamily="34" charset="0"/>
              </a:rPr>
              <a:t>Other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Arial Narrow" pitchFamily="34" charset="0"/>
              </a:rPr>
              <a:t>Bluetooth Devices</a:t>
            </a:r>
          </a:p>
        </p:txBody>
      </p:sp>
      <p:sp>
        <p:nvSpPr>
          <p:cNvPr id="5132" name="Rectangle 14"/>
          <p:cNvSpPr>
            <a:spLocks noChangeArrowheads="1"/>
          </p:cNvSpPr>
          <p:nvPr/>
        </p:nvSpPr>
        <p:spPr bwMode="auto">
          <a:xfrm>
            <a:off x="5486400" y="4495800"/>
            <a:ext cx="3124200" cy="1143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Arial Narrow" pitchFamily="34" charset="0"/>
              </a:rPr>
              <a:t>Other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  <a:latin typeface="Arial Narrow" pitchFamily="34" charset="0"/>
              </a:rPr>
              <a:t>Connected Devices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b="1">
              <a:solidFill>
                <a:srgbClr val="000000"/>
              </a:solidFill>
              <a:latin typeface="Arial Narrow" pitchFamily="34" charset="0"/>
            </a:endParaRPr>
          </a:p>
        </p:txBody>
      </p:sp>
      <p:cxnSp>
        <p:nvCxnSpPr>
          <p:cNvPr id="5133" name="Straight Arrow Connector 15"/>
          <p:cNvCxnSpPr>
            <a:cxnSpLocks noChangeShapeType="1"/>
          </p:cNvCxnSpPr>
          <p:nvPr/>
        </p:nvCxnSpPr>
        <p:spPr bwMode="auto">
          <a:xfrm>
            <a:off x="2743200" y="3657600"/>
            <a:ext cx="0" cy="838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5134" name="Straight Arrow Connector 16"/>
          <p:cNvCxnSpPr>
            <a:cxnSpLocks noChangeShapeType="1"/>
          </p:cNvCxnSpPr>
          <p:nvPr/>
        </p:nvCxnSpPr>
        <p:spPr bwMode="auto">
          <a:xfrm flipV="1">
            <a:off x="3352800" y="3733800"/>
            <a:ext cx="0" cy="762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5135" name="TextBox 17"/>
          <p:cNvSpPr txBox="1">
            <a:spLocks noChangeArrowheads="1"/>
          </p:cNvSpPr>
          <p:nvPr/>
        </p:nvSpPr>
        <p:spPr bwMode="auto">
          <a:xfrm>
            <a:off x="2762250" y="3733800"/>
            <a:ext cx="5905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(BT/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</a:rPr>
              <a:t>BLE)</a:t>
            </a:r>
          </a:p>
        </p:txBody>
      </p:sp>
      <p:cxnSp>
        <p:nvCxnSpPr>
          <p:cNvPr id="5136" name="Straight Arrow Connector 18"/>
          <p:cNvCxnSpPr>
            <a:cxnSpLocks noChangeShapeType="1"/>
          </p:cNvCxnSpPr>
          <p:nvPr/>
        </p:nvCxnSpPr>
        <p:spPr bwMode="auto">
          <a:xfrm>
            <a:off x="6172200" y="3581400"/>
            <a:ext cx="0" cy="914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5137" name="Straight Arrow Connector 19"/>
          <p:cNvCxnSpPr>
            <a:cxnSpLocks noChangeShapeType="1"/>
          </p:cNvCxnSpPr>
          <p:nvPr/>
        </p:nvCxnSpPr>
        <p:spPr bwMode="auto">
          <a:xfrm flipV="1">
            <a:off x="6324600" y="3581400"/>
            <a:ext cx="0" cy="914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5138" name="TextBox 20"/>
          <p:cNvSpPr txBox="1">
            <a:spLocks noChangeArrowheads="1"/>
          </p:cNvSpPr>
          <p:nvPr/>
        </p:nvSpPr>
        <p:spPr bwMode="auto">
          <a:xfrm>
            <a:off x="6326188" y="3657600"/>
            <a:ext cx="7604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(XML/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</a:rPr>
              <a:t>JSON)</a:t>
            </a:r>
          </a:p>
        </p:txBody>
      </p:sp>
      <p:sp>
        <p:nvSpPr>
          <p:cNvPr id="5139" name="TextBox 24"/>
          <p:cNvSpPr txBox="1">
            <a:spLocks noChangeArrowheads="1"/>
          </p:cNvSpPr>
          <p:nvPr/>
        </p:nvSpPr>
        <p:spPr bwMode="auto">
          <a:xfrm>
            <a:off x="5416550" y="3657600"/>
            <a:ext cx="8318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(Wi-Fi/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</a:rPr>
              <a:t>Cloud)</a:t>
            </a:r>
          </a:p>
        </p:txBody>
      </p:sp>
      <p:sp>
        <p:nvSpPr>
          <p:cNvPr id="5140" name="Rectangle 25"/>
          <p:cNvSpPr>
            <a:spLocks noChangeArrowheads="1"/>
          </p:cNvSpPr>
          <p:nvPr/>
        </p:nvSpPr>
        <p:spPr bwMode="auto">
          <a:xfrm>
            <a:off x="2022475" y="1524000"/>
            <a:ext cx="15589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Interpreter</a:t>
            </a:r>
          </a:p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(Serial ISR)</a:t>
            </a:r>
            <a:endParaRPr lang="en-US" sz="2400" dirty="0"/>
          </a:p>
        </p:txBody>
      </p:sp>
      <p:sp>
        <p:nvSpPr>
          <p:cNvPr id="5141" name="TextBox 26"/>
          <p:cNvSpPr txBox="1">
            <a:spLocks noChangeArrowheads="1"/>
          </p:cNvSpPr>
          <p:nvPr/>
        </p:nvSpPr>
        <p:spPr bwMode="auto">
          <a:xfrm>
            <a:off x="3657600" y="5943600"/>
            <a:ext cx="2082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Virtual</a:t>
            </a:r>
          </a:p>
          <a:p>
            <a:pPr eaLnBrk="1" hangingPunct="1"/>
            <a:r>
              <a:rPr lang="en-US" sz="2000"/>
              <a:t>Machine(Android)</a:t>
            </a:r>
          </a:p>
        </p:txBody>
      </p:sp>
      <p:sp>
        <p:nvSpPr>
          <p:cNvPr id="5142" name="TextBox 27"/>
          <p:cNvSpPr txBox="1">
            <a:spLocks noChangeArrowheads="1"/>
          </p:cNvSpPr>
          <p:nvPr/>
        </p:nvSpPr>
        <p:spPr bwMode="auto">
          <a:xfrm>
            <a:off x="1524000" y="5689600"/>
            <a:ext cx="109378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Virtual</a:t>
            </a:r>
          </a:p>
          <a:p>
            <a:pPr eaLnBrk="1" hangingPunct="1"/>
            <a:r>
              <a:rPr lang="en-US" sz="2000"/>
              <a:t>State</a:t>
            </a:r>
          </a:p>
          <a:p>
            <a:pPr eaLnBrk="1" hangingPunct="1"/>
            <a:r>
              <a:rPr lang="en-US" sz="2000"/>
              <a:t>Machine</a:t>
            </a:r>
          </a:p>
        </p:txBody>
      </p:sp>
      <p:sp>
        <p:nvSpPr>
          <p:cNvPr id="5143" name="TextBox 28"/>
          <p:cNvSpPr txBox="1">
            <a:spLocks noChangeArrowheads="1"/>
          </p:cNvSpPr>
          <p:nvPr/>
        </p:nvSpPr>
        <p:spPr bwMode="auto">
          <a:xfrm>
            <a:off x="6553200" y="5943600"/>
            <a:ext cx="22272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RTOS Embedded</a:t>
            </a:r>
          </a:p>
          <a:p>
            <a:pPr eaLnBrk="1" hangingPunct="1"/>
            <a:r>
              <a:rPr lang="en-US" sz="2000"/>
              <a:t>System(C Compiler)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600200" y="6705600"/>
            <a:ext cx="7315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5" name="TextBox 34"/>
          <p:cNvSpPr txBox="1">
            <a:spLocks noChangeArrowheads="1"/>
          </p:cNvSpPr>
          <p:nvPr/>
        </p:nvSpPr>
        <p:spPr bwMode="auto">
          <a:xfrm>
            <a:off x="0" y="6019800"/>
            <a:ext cx="14620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1"/>
              <a:t>Time To</a:t>
            </a:r>
          </a:p>
          <a:p>
            <a:pPr eaLnBrk="1" hangingPunct="1"/>
            <a:r>
              <a:rPr lang="en-US" sz="2400" b="1"/>
              <a:t>Prototype</a:t>
            </a: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971800" y="0"/>
            <a:ext cx="6172200" cy="1066800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6000" dirty="0" smtClean="0"/>
              <a:t>What?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c3200lppinm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552300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Hardware_CC3200 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LaunchPad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Jumper Setting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72104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energia</a:t>
            </a:r>
            <a:r>
              <a:rPr lang="en-US" dirty="0" smtClean="0"/>
              <a:t> from website.</a:t>
            </a:r>
          </a:p>
          <a:p>
            <a:pPr lvl="1"/>
            <a:r>
              <a:rPr lang="en-US" dirty="0" smtClean="0"/>
              <a:t>http://energia.nu/download/</a:t>
            </a:r>
            <a:endParaRPr lang="zh-CN" altLang="zh-CN" dirty="0" smtClean="0"/>
          </a:p>
          <a:p>
            <a:pPr lvl="1"/>
            <a:r>
              <a:rPr lang="en-US" dirty="0" smtClean="0"/>
              <a:t>Choose the latest version for your operation system.</a:t>
            </a:r>
          </a:p>
          <a:p>
            <a:r>
              <a:rPr lang="en-US" dirty="0" smtClean="0"/>
              <a:t>No driver needs.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Setup1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68865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Setup2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only 1 port and choose that one.</a:t>
            </a:r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819400"/>
            <a:ext cx="49625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analog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66960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analog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// the setup routine runs once when you press reset:</a:t>
            </a:r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// initialize serial communication at 9600 bits per second: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Serial.begin</a:t>
            </a:r>
            <a:r>
              <a:rPr lang="en-US" dirty="0" smtClean="0"/>
              <a:t>(9600); // msp430g2231 must use 4800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 the loop routine runs over and over again forever:</a:t>
            </a:r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// read the input on analog pin A3: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sensorValue</a:t>
            </a:r>
            <a:r>
              <a:rPr lang="en-US" dirty="0" smtClean="0"/>
              <a:t> = </a:t>
            </a:r>
            <a:r>
              <a:rPr lang="en-US" dirty="0" err="1" smtClean="0"/>
              <a:t>analogRead</a:t>
            </a:r>
            <a:r>
              <a:rPr lang="en-US" dirty="0" smtClean="0"/>
              <a:t>(A3);</a:t>
            </a:r>
          </a:p>
          <a:p>
            <a:r>
              <a:rPr lang="en-US" dirty="0" smtClean="0"/>
              <a:t>  // print out the value you read: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</a:t>
            </a:r>
            <a:r>
              <a:rPr lang="en-US" dirty="0" err="1" smtClean="0"/>
              <a:t>sensorValue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delay(1); // delay in between reads for stability (</a:t>
            </a:r>
            <a:r>
              <a:rPr lang="en-US" dirty="0" err="1" smtClean="0"/>
              <a:t>miliseconds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analog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Serial Monitor to see results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0"/>
            <a:ext cx="6781800" cy="425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rekam1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3247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143000" y="1981200"/>
            <a:ext cx="5029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143000" y="3429000"/>
            <a:ext cx="3429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43000" y="2057400"/>
            <a:ext cx="76200" cy="12954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 rot="5400000">
            <a:off x="4077494" y="4075906"/>
            <a:ext cx="4191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3201194" y="4799806"/>
            <a:ext cx="2743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Image result for bluetoo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bluetoo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4572000"/>
            <a:ext cx="420687" cy="420687"/>
          </a:xfrm>
          <a:prstGeom prst="rect">
            <a:avLst/>
          </a:prstGeom>
          <a:noFill/>
        </p:spPr>
      </p:pic>
      <p:pic>
        <p:nvPicPr>
          <p:cNvPr id="26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52600"/>
            <a:ext cx="420687" cy="420687"/>
          </a:xfrm>
          <a:prstGeom prst="rect">
            <a:avLst/>
          </a:prstGeom>
          <a:noFill/>
        </p:spPr>
      </p:pic>
      <p:pic>
        <p:nvPicPr>
          <p:cNvPr id="27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200400"/>
            <a:ext cx="420687" cy="420687"/>
          </a:xfrm>
          <a:prstGeom prst="rect">
            <a:avLst/>
          </a:prstGeom>
          <a:noFill/>
        </p:spPr>
      </p:pic>
      <p:pic>
        <p:nvPicPr>
          <p:cNvPr id="28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752600"/>
            <a:ext cx="420687" cy="420687"/>
          </a:xfrm>
          <a:prstGeom prst="rect">
            <a:avLst/>
          </a:prstGeom>
          <a:noFill/>
        </p:spPr>
      </p:pic>
      <p:sp>
        <p:nvSpPr>
          <p:cNvPr id="29" name="矩形 28"/>
          <p:cNvSpPr/>
          <p:nvPr/>
        </p:nvSpPr>
        <p:spPr>
          <a:xfrm>
            <a:off x="5257800" y="5334000"/>
            <a:ext cx="3048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00800" y="4648200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 Device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48200" y="6019800"/>
            <a:ext cx="152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Device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" y="25146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Door</a:t>
            </a:r>
            <a:endParaRPr lang="en-US" dirty="0"/>
          </a:p>
        </p:txBody>
      </p:sp>
      <p:cxnSp>
        <p:nvCxnSpPr>
          <p:cNvPr id="35" name="直接箭头连接符 34"/>
          <p:cNvCxnSpPr/>
          <p:nvPr/>
        </p:nvCxnSpPr>
        <p:spPr>
          <a:xfrm rot="10800000">
            <a:off x="1676400" y="2667000"/>
            <a:ext cx="3657600" cy="2382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4191794" y="3885406"/>
            <a:ext cx="2438400" cy="158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use the reduced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ifdef</a:t>
            </a:r>
            <a:r>
              <a:rPr lang="en-US" dirty="0" smtClean="0"/>
              <a:t> </a:t>
            </a:r>
            <a:r>
              <a:rPr lang="en-US" dirty="0" err="1" smtClean="0"/>
              <a:t>CCx</a:t>
            </a:r>
            <a:endParaRPr lang="en-US" dirty="0" smtClean="0"/>
          </a:p>
          <a:p>
            <a:r>
              <a:rPr lang="en-US" dirty="0" smtClean="0"/>
              <a:t>char </a:t>
            </a:r>
            <a:r>
              <a:rPr lang="en-US" dirty="0" err="1" smtClean="0"/>
              <a:t>ssid</a:t>
            </a:r>
            <a:r>
              <a:rPr lang="en-US" dirty="0" smtClean="0"/>
              <a:t>[] = "asd123";     //  your network SSID (name)</a:t>
            </a:r>
          </a:p>
          <a:p>
            <a:r>
              <a:rPr lang="en-US" dirty="0" smtClean="0"/>
              <a:t>char pass[] = "12345678";  // your network password</a:t>
            </a:r>
          </a:p>
          <a:p>
            <a:r>
              <a:rPr lang="en-US" dirty="0" smtClean="0"/>
              <a:t>uint16_t port = 1200;     // port number of the server</a:t>
            </a:r>
          </a:p>
          <a:p>
            <a:r>
              <a:rPr lang="en-US" dirty="0" err="1" smtClean="0"/>
              <a:t>IPAddress</a:t>
            </a:r>
            <a:r>
              <a:rPr lang="en-US" dirty="0" smtClean="0"/>
              <a:t> server(192, 168, 10, 102);   // IP Address of the server</a:t>
            </a:r>
          </a:p>
          <a:p>
            <a:r>
              <a:rPr lang="en-US" dirty="0" err="1" smtClean="0"/>
              <a:t>WiFiClient</a:t>
            </a:r>
            <a:r>
              <a:rPr lang="en-US" dirty="0" smtClean="0"/>
              <a:t> client;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status = WL_IDLE_STATUS;     // the </a:t>
            </a:r>
            <a:r>
              <a:rPr lang="en-US" dirty="0" err="1" smtClean="0"/>
              <a:t>Wifi</a:t>
            </a:r>
            <a:r>
              <a:rPr lang="en-US" dirty="0" smtClean="0"/>
              <a:t> radio's status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//Initialize serial and wait for port to open: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Serial.begin</a:t>
            </a:r>
            <a:r>
              <a:rPr lang="en-US" dirty="0" smtClean="0"/>
              <a:t>(9600);</a:t>
            </a:r>
          </a:p>
          <a:p>
            <a:r>
              <a:rPr lang="en-US" dirty="0" smtClean="0"/>
              <a:t>  // These Pin Modes are specific to each </a:t>
            </a:r>
            <a:r>
              <a:rPr lang="en-US" dirty="0" err="1" smtClean="0"/>
              <a:t>Launchpad</a:t>
            </a:r>
            <a:r>
              <a:rPr lang="en-US" dirty="0" smtClean="0"/>
              <a:t> and can be reconfigured here. To Use a different </a:t>
            </a:r>
            <a:r>
              <a:rPr lang="en-US" dirty="0" err="1" smtClean="0"/>
              <a:t>Launchpad</a:t>
            </a:r>
            <a:r>
              <a:rPr lang="en-US" dirty="0" smtClean="0"/>
              <a:t>/Uncomment Relevant Code here and in get/put functions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(2, INPUT);    //</a:t>
            </a:r>
            <a:r>
              <a:rPr lang="en-US" dirty="0" err="1" smtClean="0"/>
              <a:t>analogread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(3, INPUT);    //</a:t>
            </a:r>
            <a:r>
              <a:rPr lang="en-US" dirty="0" err="1" smtClean="0"/>
              <a:t>digitalread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(5, INPUT);    //</a:t>
            </a:r>
            <a:r>
              <a:rPr lang="en-US" dirty="0" err="1" smtClean="0"/>
              <a:t>digitalread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(6, INPUT);    //</a:t>
            </a:r>
            <a:r>
              <a:rPr lang="en-US" dirty="0" err="1" smtClean="0"/>
              <a:t>analogread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(7, OUTPUT);   //</a:t>
            </a:r>
            <a:r>
              <a:rPr lang="en-US" dirty="0" err="1" smtClean="0"/>
              <a:t>digitalwrite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(8, OUTPUT);   //</a:t>
            </a:r>
            <a:r>
              <a:rPr lang="en-US" dirty="0" err="1" smtClean="0"/>
              <a:t>digitalwrite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(9, OUTPUT);   //</a:t>
            </a:r>
            <a:r>
              <a:rPr lang="en-US" dirty="0" err="1" smtClean="0"/>
              <a:t>analogwrite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pinMode</a:t>
            </a:r>
            <a:r>
              <a:rPr lang="en-US" dirty="0" smtClean="0"/>
              <a:t>(10, OUTPUT);  //</a:t>
            </a:r>
            <a:r>
              <a:rPr lang="en-US" dirty="0" err="1" smtClean="0"/>
              <a:t>analogwrite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use the reduced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get(</a:t>
            </a:r>
            <a:r>
              <a:rPr lang="en-US" dirty="0" err="1" smtClean="0"/>
              <a:t>int</a:t>
            </a:r>
            <a:r>
              <a:rPr lang="en-US" dirty="0" smtClean="0"/>
              <a:t> pin){</a:t>
            </a:r>
          </a:p>
          <a:p>
            <a:r>
              <a:rPr lang="en-US" dirty="0" smtClean="0"/>
              <a:t>    //Read multi time to get correct data.</a:t>
            </a:r>
          </a:p>
          <a:p>
            <a:r>
              <a:rPr lang="en-US" dirty="0" smtClean="0"/>
              <a:t>    if ((pin==2)||(pin==6)){             // you can change the pin setting.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analogRead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analogRead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analogRead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analogRead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analogRead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value = </a:t>
            </a:r>
            <a:r>
              <a:rPr lang="en-US" dirty="0" err="1" smtClean="0"/>
              <a:t>analogRead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Serial.print</a:t>
            </a:r>
            <a:r>
              <a:rPr lang="en-US" dirty="0" smtClean="0"/>
              <a:t>("</a:t>
            </a:r>
            <a:r>
              <a:rPr lang="en-US" dirty="0" err="1" smtClean="0"/>
              <a:t>analogRead</a:t>
            </a:r>
            <a:r>
              <a:rPr lang="en-US" dirty="0" smtClean="0"/>
              <a:t> 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Serial.println</a:t>
            </a:r>
            <a:r>
              <a:rPr lang="en-US" dirty="0" smtClean="0"/>
              <a:t>(value);</a:t>
            </a:r>
          </a:p>
          <a:p>
            <a:r>
              <a:rPr lang="en-US" dirty="0" smtClean="0"/>
              <a:t>      return value;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else if ((pin==3)||(pin==5)){   // you can change the pin setting.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digitalRead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digitalRead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digitalRead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digitalRead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digitalRead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value = </a:t>
            </a:r>
            <a:r>
              <a:rPr lang="en-US" dirty="0" err="1" smtClean="0"/>
              <a:t>digitalRead</a:t>
            </a:r>
            <a:r>
              <a:rPr lang="en-US" dirty="0" smtClean="0"/>
              <a:t>(pin);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Serial.print</a:t>
            </a:r>
            <a:r>
              <a:rPr lang="en-US" dirty="0" smtClean="0"/>
              <a:t>("</a:t>
            </a:r>
            <a:r>
              <a:rPr lang="en-US" dirty="0" err="1" smtClean="0"/>
              <a:t>digitalRead</a:t>
            </a:r>
            <a:r>
              <a:rPr lang="en-US" dirty="0" smtClean="0"/>
              <a:t> 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Serial.println</a:t>
            </a:r>
            <a:r>
              <a:rPr lang="en-US" dirty="0" smtClean="0"/>
              <a:t>(value);</a:t>
            </a:r>
          </a:p>
          <a:p>
            <a:r>
              <a:rPr lang="en-US" dirty="0" smtClean="0"/>
              <a:t>      return value;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else {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Serial.println</a:t>
            </a:r>
            <a:r>
              <a:rPr lang="en-US" dirty="0" smtClean="0"/>
              <a:t>("choose correct pin");</a:t>
            </a:r>
          </a:p>
          <a:p>
            <a:r>
              <a:rPr lang="en-US" dirty="0" smtClean="0"/>
              <a:t>      return -1;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use the reduced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// Puts an analog or digital value on a pin from 0 100 percent of VCC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put(</a:t>
            </a:r>
            <a:r>
              <a:rPr lang="en-US" dirty="0" err="1" smtClean="0"/>
              <a:t>int</a:t>
            </a:r>
            <a:r>
              <a:rPr lang="en-US" dirty="0" smtClean="0"/>
              <a:t> pin, </a:t>
            </a:r>
            <a:r>
              <a:rPr lang="en-US" dirty="0" err="1" smtClean="0"/>
              <a:t>int</a:t>
            </a:r>
            <a:r>
              <a:rPr lang="en-US" dirty="0" smtClean="0"/>
              <a:t> value){ </a:t>
            </a:r>
          </a:p>
          <a:p>
            <a:r>
              <a:rPr lang="en-US" dirty="0" smtClean="0"/>
              <a:t>  if(value&lt;0){value=0;}</a:t>
            </a:r>
          </a:p>
          <a:p>
            <a:r>
              <a:rPr lang="en-US" dirty="0" smtClean="0"/>
              <a:t>  if ((pin==9)||(pin==10)){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analogWrite</a:t>
            </a:r>
            <a:r>
              <a:rPr lang="en-US" dirty="0" smtClean="0"/>
              <a:t>(</a:t>
            </a:r>
            <a:r>
              <a:rPr lang="en-US" dirty="0" err="1" smtClean="0"/>
              <a:t>pin,value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</a:t>
            </a:r>
            <a:r>
              <a:rPr lang="en-US" dirty="0" smtClean="0"/>
              <a:t>("</a:t>
            </a:r>
            <a:r>
              <a:rPr lang="en-US" dirty="0" err="1" smtClean="0"/>
              <a:t>analogWrite</a:t>
            </a:r>
            <a:r>
              <a:rPr lang="en-US" dirty="0" smtClean="0"/>
              <a:t> 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Serial.println</a:t>
            </a:r>
            <a:r>
              <a:rPr lang="en-US" dirty="0" smtClean="0"/>
              <a:t>(value);</a:t>
            </a:r>
          </a:p>
          <a:p>
            <a:r>
              <a:rPr lang="en-US" dirty="0" smtClean="0"/>
              <a:t>    return value;</a:t>
            </a:r>
          </a:p>
          <a:p>
            <a:r>
              <a:rPr lang="en-US" dirty="0" smtClean="0"/>
              <a:t>  } </a:t>
            </a:r>
          </a:p>
          <a:p>
            <a:r>
              <a:rPr lang="en-US" dirty="0" smtClean="0"/>
              <a:t>  else if ((pin==7)||(pin==8)){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pin,value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</a:t>
            </a:r>
            <a:r>
              <a:rPr lang="en-US" dirty="0" smtClean="0"/>
              <a:t>("</a:t>
            </a:r>
            <a:r>
              <a:rPr lang="en-US" dirty="0" err="1" smtClean="0"/>
              <a:t>digitalWrite</a:t>
            </a:r>
            <a:r>
              <a:rPr lang="en-US" dirty="0" smtClean="0"/>
              <a:t> 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Serial.println</a:t>
            </a:r>
            <a:r>
              <a:rPr lang="en-US" dirty="0" smtClean="0"/>
              <a:t>(value);</a:t>
            </a:r>
          </a:p>
          <a:p>
            <a:r>
              <a:rPr lang="en-US" dirty="0" smtClean="0"/>
              <a:t>    return value;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else {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Serial.println</a:t>
            </a:r>
            <a:r>
              <a:rPr lang="en-US" dirty="0" smtClean="0"/>
              <a:t>("choose correct pin");</a:t>
            </a:r>
          </a:p>
          <a:p>
            <a:r>
              <a:rPr lang="en-US" dirty="0" smtClean="0"/>
              <a:t>    return -1;</a:t>
            </a:r>
          </a:p>
          <a:p>
            <a:r>
              <a:rPr lang="en-US" dirty="0" smtClean="0"/>
              <a:t>  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Chat between pc and </a:t>
            </a:r>
            <a:r>
              <a:rPr lang="en-US" dirty="0" err="1" smtClean="0"/>
              <a:t>IoT</a:t>
            </a:r>
            <a:r>
              <a:rPr lang="en-US" dirty="0" smtClean="0"/>
              <a:t> board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6400800" cy="5334000"/>
          </a:xfrm>
        </p:spPr>
        <p:txBody>
          <a:bodyPr>
            <a:normAutofit fontScale="25000" lnSpcReduction="20000"/>
          </a:bodyPr>
          <a:lstStyle/>
          <a:p>
            <a:r>
              <a:rPr lang="en-US" b="1" dirty="0" smtClean="0"/>
              <a:t>import java.net.*;</a:t>
            </a:r>
          </a:p>
          <a:p>
            <a:r>
              <a:rPr lang="en-US" b="1" dirty="0" smtClean="0"/>
              <a:t>import java.io.*;</a:t>
            </a:r>
          </a:p>
          <a:p>
            <a:r>
              <a:rPr lang="en-US" b="1" dirty="0" smtClean="0"/>
              <a:t>import </a:t>
            </a:r>
            <a:r>
              <a:rPr lang="en-US" b="1" dirty="0" err="1" smtClean="0"/>
              <a:t>java.util.Scanner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public class CC3200_Controller{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private static Socket </a:t>
            </a:r>
            <a:r>
              <a:rPr lang="en-US" b="1" i="1" dirty="0" err="1" smtClean="0"/>
              <a:t>socket</a:t>
            </a:r>
            <a:r>
              <a:rPr lang="en-US" b="1" i="1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b="1" dirty="0" smtClean="0"/>
              <a:t>try{</a:t>
            </a:r>
          </a:p>
          <a:p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port = 1200;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ServerSocket</a:t>
            </a:r>
            <a:r>
              <a:rPr lang="en-US" dirty="0" smtClean="0"/>
              <a:t> </a:t>
            </a:r>
            <a:r>
              <a:rPr lang="en-US" dirty="0" err="1" smtClean="0"/>
              <a:t>serverSocket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ServerSocket</a:t>
            </a:r>
            <a:r>
              <a:rPr lang="en-US" b="1" dirty="0" smtClean="0"/>
              <a:t>(port);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("Server Started and listening to the port 1200");</a:t>
            </a:r>
          </a:p>
          <a:p>
            <a:r>
              <a:rPr lang="en-US" dirty="0" smtClean="0"/>
              <a:t>            </a:t>
            </a:r>
            <a:r>
              <a:rPr lang="en-US" b="1" dirty="0" smtClean="0"/>
              <a:t>while(true){</a:t>
            </a:r>
          </a:p>
          <a:p>
            <a:r>
              <a:rPr lang="en-US" dirty="0" smtClean="0"/>
              <a:t>                </a:t>
            </a:r>
            <a:r>
              <a:rPr lang="en-US" i="1" dirty="0" smtClean="0"/>
              <a:t>socket = </a:t>
            </a:r>
            <a:r>
              <a:rPr lang="en-US" i="1" dirty="0" err="1" smtClean="0"/>
              <a:t>serverSocket.accept</a:t>
            </a:r>
            <a:r>
              <a:rPr lang="en-US" i="1" dirty="0" smtClean="0"/>
              <a:t>();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</a:t>
            </a:r>
            <a:r>
              <a:rPr lang="en-US" i="1" dirty="0" err="1" smtClean="0"/>
              <a:t>Clinet</a:t>
            </a:r>
            <a:r>
              <a:rPr lang="en-US" i="1" dirty="0" smtClean="0"/>
              <a:t> connected to the server");</a:t>
            </a:r>
            <a:endParaRPr lang="en-US" dirty="0" smtClean="0"/>
          </a:p>
          <a:p>
            <a:r>
              <a:rPr lang="en-US" dirty="0" smtClean="0"/>
              <a:t>                </a:t>
            </a:r>
            <a:r>
              <a:rPr lang="en-US" dirty="0" err="1" smtClean="0"/>
              <a:t>InputStream</a:t>
            </a:r>
            <a:r>
              <a:rPr lang="en-US" dirty="0" smtClean="0"/>
              <a:t> is = </a:t>
            </a:r>
            <a:r>
              <a:rPr lang="en-US" i="1" dirty="0" err="1" smtClean="0"/>
              <a:t>socket.getInputStream</a:t>
            </a:r>
            <a:r>
              <a:rPr lang="en-US" i="1" dirty="0" smtClean="0"/>
              <a:t>();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InputStreamReader</a:t>
            </a:r>
            <a:r>
              <a:rPr lang="en-US" dirty="0" smtClean="0"/>
              <a:t> </a:t>
            </a:r>
            <a:r>
              <a:rPr lang="en-US" dirty="0" err="1" smtClean="0"/>
              <a:t>isr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InputStreamReader</a:t>
            </a:r>
            <a:r>
              <a:rPr lang="en-US" b="1" dirty="0" smtClean="0"/>
              <a:t>(is);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BufferedReader</a:t>
            </a:r>
            <a:r>
              <a:rPr lang="en-US" b="1" dirty="0" smtClean="0"/>
              <a:t>(</a:t>
            </a:r>
            <a:r>
              <a:rPr lang="en-US" b="1" dirty="0" err="1" smtClean="0"/>
              <a:t>isr</a:t>
            </a:r>
            <a:r>
              <a:rPr lang="en-US" b="1" dirty="0" smtClean="0"/>
              <a:t>);                </a:t>
            </a:r>
            <a:endParaRPr lang="en-US" dirty="0" smtClean="0"/>
          </a:p>
          <a:p>
            <a:r>
              <a:rPr lang="en-US" dirty="0" smtClean="0"/>
              <a:t>                </a:t>
            </a:r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= </a:t>
            </a:r>
            <a:r>
              <a:rPr lang="en-US" i="1" dirty="0" err="1" smtClean="0"/>
              <a:t>socket.getOutputStream</a:t>
            </a:r>
            <a:r>
              <a:rPr lang="en-US" i="1" dirty="0" smtClean="0"/>
              <a:t>();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OutputStreamWriter</a:t>
            </a:r>
            <a:r>
              <a:rPr lang="en-US" dirty="0" smtClean="0"/>
              <a:t> </a:t>
            </a:r>
            <a:r>
              <a:rPr lang="en-US" dirty="0" err="1" smtClean="0"/>
              <a:t>osw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OutputStreamWriter</a:t>
            </a:r>
            <a:r>
              <a:rPr lang="en-US" b="1" dirty="0" smtClean="0"/>
              <a:t>(</a:t>
            </a:r>
            <a:r>
              <a:rPr lang="en-US" b="1" dirty="0" err="1" smtClean="0"/>
              <a:t>os</a:t>
            </a:r>
            <a:r>
              <a:rPr lang="en-US" b="1" dirty="0" smtClean="0"/>
              <a:t>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BufferedWriter</a:t>
            </a:r>
            <a:r>
              <a:rPr lang="en-US" dirty="0" smtClean="0"/>
              <a:t> </a:t>
            </a:r>
            <a:r>
              <a:rPr lang="en-US" dirty="0" err="1" smtClean="0"/>
              <a:t>bw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BufferedWriter</a:t>
            </a:r>
            <a:r>
              <a:rPr lang="en-US" b="1" dirty="0" smtClean="0"/>
              <a:t>(</a:t>
            </a:r>
            <a:r>
              <a:rPr lang="en-US" b="1" dirty="0" err="1" smtClean="0"/>
              <a:t>osw</a:t>
            </a:r>
            <a:r>
              <a:rPr lang="en-US" b="1" dirty="0" smtClean="0"/>
              <a:t>);</a:t>
            </a:r>
            <a:endParaRPr lang="en-US" dirty="0" smtClean="0"/>
          </a:p>
          <a:p>
            <a:r>
              <a:rPr lang="en-US" dirty="0" smtClean="0"/>
              <a:t>                String </a:t>
            </a:r>
            <a:r>
              <a:rPr lang="en-US" dirty="0" err="1" smtClean="0"/>
              <a:t>rmessage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String </a:t>
            </a:r>
            <a:r>
              <a:rPr lang="en-US" dirty="0" err="1" smtClean="0"/>
              <a:t>smessage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Scanner s = </a:t>
            </a:r>
            <a:r>
              <a:rPr lang="en-US" b="1" dirty="0" smtClean="0"/>
              <a:t>new Scanner(</a:t>
            </a:r>
            <a:r>
              <a:rPr lang="en-US" b="1" dirty="0" err="1" smtClean="0"/>
              <a:t>System.</a:t>
            </a:r>
            <a:r>
              <a:rPr lang="en-US" b="1" i="1" dirty="0" err="1" smtClean="0"/>
              <a:t>in</a:t>
            </a:r>
            <a:r>
              <a:rPr lang="en-US" b="1" i="1" dirty="0" smtClean="0"/>
              <a:t>);                         </a:t>
            </a:r>
          </a:p>
          <a:p>
            <a:r>
              <a:rPr lang="en-US" dirty="0" smtClean="0"/>
              <a:t>                </a:t>
            </a:r>
            <a:r>
              <a:rPr lang="en-US" b="1" dirty="0" smtClean="0"/>
              <a:t>while(true){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smessage</a:t>
            </a:r>
            <a:r>
              <a:rPr lang="en-US" dirty="0" smtClean="0"/>
              <a:t> = </a:t>
            </a:r>
            <a:r>
              <a:rPr lang="en-US" dirty="0" err="1" smtClean="0"/>
              <a:t>s.nextLine</a:t>
            </a:r>
            <a:r>
              <a:rPr lang="en-US" dirty="0" smtClean="0"/>
              <a:t>();                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bw.write</a:t>
            </a:r>
            <a:r>
              <a:rPr lang="en-US" dirty="0" smtClean="0"/>
              <a:t>(</a:t>
            </a:r>
            <a:r>
              <a:rPr lang="en-US" dirty="0" err="1" smtClean="0"/>
              <a:t>smessage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bw.flush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rmessage</a:t>
            </a:r>
            <a:r>
              <a:rPr lang="en-US" dirty="0" smtClean="0"/>
              <a:t> = </a:t>
            </a:r>
            <a:r>
              <a:rPr lang="en-US" dirty="0" err="1" smtClean="0"/>
              <a:t>br.readLine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</a:t>
            </a:r>
            <a:r>
              <a:rPr lang="en-US" i="1" dirty="0" err="1" smtClean="0"/>
              <a:t>rmessage</a:t>
            </a:r>
            <a:r>
              <a:rPr lang="en-US" i="1" dirty="0" smtClean="0"/>
              <a:t>);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  <a:r>
              <a:rPr lang="en-US" b="1" dirty="0" smtClean="0"/>
              <a:t>catch (Exception e){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  <a:r>
              <a:rPr lang="en-US" b="1" dirty="0" smtClean="0"/>
              <a:t>finally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b="1" dirty="0" smtClean="0"/>
              <a:t>try{</a:t>
            </a:r>
          </a:p>
          <a:p>
            <a:r>
              <a:rPr lang="en-US" dirty="0" smtClean="0"/>
              <a:t>                </a:t>
            </a:r>
            <a:r>
              <a:rPr lang="en-US" i="1" dirty="0" err="1" smtClean="0"/>
              <a:t>socket.close</a:t>
            </a:r>
            <a:r>
              <a:rPr lang="en-US" i="1" dirty="0" smtClean="0"/>
              <a:t>();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    </a:t>
            </a:r>
            <a:r>
              <a:rPr lang="en-US" b="1" dirty="0" smtClean="0"/>
              <a:t>catch(Exception e){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143000" y="1981200"/>
            <a:ext cx="5029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143000" y="3429000"/>
            <a:ext cx="3429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43000" y="2057400"/>
            <a:ext cx="76200" cy="12954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 rot="5400000">
            <a:off x="4077494" y="4075906"/>
            <a:ext cx="4191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3201194" y="4799806"/>
            <a:ext cx="2743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Image result for bluetoo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bluetoo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4572000"/>
            <a:ext cx="420687" cy="420687"/>
          </a:xfrm>
          <a:prstGeom prst="rect">
            <a:avLst/>
          </a:prstGeom>
          <a:noFill/>
        </p:spPr>
      </p:pic>
      <p:pic>
        <p:nvPicPr>
          <p:cNvPr id="26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52600"/>
            <a:ext cx="420687" cy="420687"/>
          </a:xfrm>
          <a:prstGeom prst="rect">
            <a:avLst/>
          </a:prstGeom>
          <a:noFill/>
        </p:spPr>
      </p:pic>
      <p:pic>
        <p:nvPicPr>
          <p:cNvPr id="27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200400"/>
            <a:ext cx="420687" cy="420687"/>
          </a:xfrm>
          <a:prstGeom prst="rect">
            <a:avLst/>
          </a:prstGeom>
          <a:noFill/>
        </p:spPr>
      </p:pic>
      <p:pic>
        <p:nvPicPr>
          <p:cNvPr id="28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752600"/>
            <a:ext cx="420687" cy="420687"/>
          </a:xfrm>
          <a:prstGeom prst="rect">
            <a:avLst/>
          </a:prstGeom>
          <a:noFill/>
        </p:spPr>
      </p:pic>
      <p:sp>
        <p:nvSpPr>
          <p:cNvPr id="29" name="矩形 28"/>
          <p:cNvSpPr/>
          <p:nvPr/>
        </p:nvSpPr>
        <p:spPr>
          <a:xfrm>
            <a:off x="5181600" y="5105400"/>
            <a:ext cx="3048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1000" y="25146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Door</a:t>
            </a:r>
            <a:endParaRPr lang="en-US" dirty="0"/>
          </a:p>
        </p:txBody>
      </p:sp>
      <p:pic>
        <p:nvPicPr>
          <p:cNvPr id="1030" name="Picture 6" descr="C:\Users\James\Desktop\下载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569328">
            <a:off x="5364424" y="4115416"/>
            <a:ext cx="677720" cy="596031"/>
          </a:xfrm>
          <a:prstGeom prst="rect">
            <a:avLst/>
          </a:prstGeom>
          <a:noFill/>
        </p:spPr>
      </p:pic>
      <p:pic>
        <p:nvPicPr>
          <p:cNvPr id="20" name="Picture 6" descr="C:\Users\James\Desktop\下载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2177830">
            <a:off x="5271017" y="2165989"/>
            <a:ext cx="677720" cy="596031"/>
          </a:xfrm>
          <a:prstGeom prst="rect">
            <a:avLst/>
          </a:prstGeom>
          <a:noFill/>
        </p:spPr>
      </p:pic>
      <p:pic>
        <p:nvPicPr>
          <p:cNvPr id="21" name="Picture 6" descr="C:\Users\James\Desktop\下载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40254">
            <a:off x="3520928" y="2626676"/>
            <a:ext cx="677720" cy="596031"/>
          </a:xfrm>
          <a:prstGeom prst="rect">
            <a:avLst/>
          </a:prstGeom>
          <a:noFill/>
        </p:spPr>
      </p:pic>
      <p:pic>
        <p:nvPicPr>
          <p:cNvPr id="22" name="Picture 6" descr="C:\Users\James\Desktop\下载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8809329">
            <a:off x="1708043" y="2118054"/>
            <a:ext cx="677720" cy="59603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6324600" y="46482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13716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2800" y="35814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47800" y="13716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29400" y="2286000"/>
            <a:ext cx="23028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 of signal strength: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BT#1</a:t>
            </a:r>
          </a:p>
          <a:p>
            <a:r>
              <a:rPr lang="en-US" dirty="0" smtClean="0"/>
              <a:t>	BT#3</a:t>
            </a:r>
          </a:p>
          <a:p>
            <a:r>
              <a:rPr lang="en-US" dirty="0" smtClean="0"/>
              <a:t>	BT#2</a:t>
            </a:r>
          </a:p>
          <a:p>
            <a:r>
              <a:rPr lang="en-US" dirty="0" smtClean="0"/>
              <a:t>	BT#4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143000" y="1981200"/>
            <a:ext cx="5029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143000" y="3429000"/>
            <a:ext cx="3429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43000" y="2057400"/>
            <a:ext cx="76200" cy="12954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 rot="5400000">
            <a:off x="4077494" y="4075906"/>
            <a:ext cx="4191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3201194" y="4799806"/>
            <a:ext cx="2743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Image result for bluetoo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bluetoo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4572000"/>
            <a:ext cx="420687" cy="420687"/>
          </a:xfrm>
          <a:prstGeom prst="rect">
            <a:avLst/>
          </a:prstGeom>
          <a:noFill/>
        </p:spPr>
      </p:pic>
      <p:pic>
        <p:nvPicPr>
          <p:cNvPr id="26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52600"/>
            <a:ext cx="420687" cy="420687"/>
          </a:xfrm>
          <a:prstGeom prst="rect">
            <a:avLst/>
          </a:prstGeom>
          <a:noFill/>
        </p:spPr>
      </p:pic>
      <p:pic>
        <p:nvPicPr>
          <p:cNvPr id="27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200400"/>
            <a:ext cx="420687" cy="420687"/>
          </a:xfrm>
          <a:prstGeom prst="rect">
            <a:avLst/>
          </a:prstGeom>
          <a:noFill/>
        </p:spPr>
      </p:pic>
      <p:pic>
        <p:nvPicPr>
          <p:cNvPr id="28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752600"/>
            <a:ext cx="420687" cy="420687"/>
          </a:xfrm>
          <a:prstGeom prst="rect">
            <a:avLst/>
          </a:prstGeom>
          <a:noFill/>
        </p:spPr>
      </p:pic>
      <p:sp>
        <p:nvSpPr>
          <p:cNvPr id="29" name="矩形 28"/>
          <p:cNvSpPr/>
          <p:nvPr/>
        </p:nvSpPr>
        <p:spPr>
          <a:xfrm>
            <a:off x="2514600" y="2438400"/>
            <a:ext cx="3048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1000" y="25146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Door</a:t>
            </a:r>
            <a:endParaRPr lang="en-US" dirty="0"/>
          </a:p>
        </p:txBody>
      </p:sp>
      <p:pic>
        <p:nvPicPr>
          <p:cNvPr id="1030" name="Picture 6" descr="C:\Users\James\Desktop\下载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569328">
            <a:off x="5364424" y="4115416"/>
            <a:ext cx="677720" cy="596031"/>
          </a:xfrm>
          <a:prstGeom prst="rect">
            <a:avLst/>
          </a:prstGeom>
          <a:noFill/>
        </p:spPr>
      </p:pic>
      <p:pic>
        <p:nvPicPr>
          <p:cNvPr id="20" name="Picture 6" descr="C:\Users\James\Desktop\下载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2177830">
            <a:off x="5271017" y="2165989"/>
            <a:ext cx="677720" cy="596031"/>
          </a:xfrm>
          <a:prstGeom prst="rect">
            <a:avLst/>
          </a:prstGeom>
          <a:noFill/>
        </p:spPr>
      </p:pic>
      <p:pic>
        <p:nvPicPr>
          <p:cNvPr id="21" name="Picture 6" descr="C:\Users\James\Desktop\下载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40254">
            <a:off x="3520928" y="2626676"/>
            <a:ext cx="677720" cy="596031"/>
          </a:xfrm>
          <a:prstGeom prst="rect">
            <a:avLst/>
          </a:prstGeom>
          <a:noFill/>
        </p:spPr>
      </p:pic>
      <p:pic>
        <p:nvPicPr>
          <p:cNvPr id="22" name="Picture 6" descr="C:\Users\James\Desktop\下载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8809329">
            <a:off x="1708043" y="2118054"/>
            <a:ext cx="677720" cy="59603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6324600" y="46482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13716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2800" y="35814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47800" y="13716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29400" y="2286000"/>
            <a:ext cx="23028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 of signal strength: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BT#4</a:t>
            </a:r>
          </a:p>
          <a:p>
            <a:r>
              <a:rPr lang="en-US" dirty="0" smtClean="0"/>
              <a:t>	BT#3</a:t>
            </a:r>
          </a:p>
          <a:p>
            <a:r>
              <a:rPr lang="en-US" dirty="0" smtClean="0"/>
              <a:t>	BT#2</a:t>
            </a:r>
          </a:p>
          <a:p>
            <a:r>
              <a:rPr lang="en-US" dirty="0" smtClean="0"/>
              <a:t>	BT#1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143000" y="1981200"/>
            <a:ext cx="5029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143000" y="3429000"/>
            <a:ext cx="3429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 rot="2848539">
            <a:off x="690902" y="1881702"/>
            <a:ext cx="92858" cy="12954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 rot="5400000">
            <a:off x="4077494" y="4075906"/>
            <a:ext cx="4191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3201194" y="4799806"/>
            <a:ext cx="2743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Image result for bluetoo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bluetoo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4572000"/>
            <a:ext cx="420687" cy="420687"/>
          </a:xfrm>
          <a:prstGeom prst="rect">
            <a:avLst/>
          </a:prstGeom>
          <a:noFill/>
        </p:spPr>
      </p:pic>
      <p:pic>
        <p:nvPicPr>
          <p:cNvPr id="26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52600"/>
            <a:ext cx="420687" cy="420687"/>
          </a:xfrm>
          <a:prstGeom prst="rect">
            <a:avLst/>
          </a:prstGeom>
          <a:noFill/>
        </p:spPr>
      </p:pic>
      <p:pic>
        <p:nvPicPr>
          <p:cNvPr id="27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200400"/>
            <a:ext cx="420687" cy="420687"/>
          </a:xfrm>
          <a:prstGeom prst="rect">
            <a:avLst/>
          </a:prstGeom>
          <a:noFill/>
        </p:spPr>
      </p:pic>
      <p:pic>
        <p:nvPicPr>
          <p:cNvPr id="28" name="Picture 5" descr="C:\Users\James\Desktop\b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752600"/>
            <a:ext cx="420687" cy="420687"/>
          </a:xfrm>
          <a:prstGeom prst="rect">
            <a:avLst/>
          </a:prstGeom>
          <a:noFill/>
        </p:spPr>
      </p:pic>
      <p:sp>
        <p:nvSpPr>
          <p:cNvPr id="29" name="矩形 28"/>
          <p:cNvSpPr/>
          <p:nvPr/>
        </p:nvSpPr>
        <p:spPr>
          <a:xfrm>
            <a:off x="1295400" y="2438400"/>
            <a:ext cx="3048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14400" y="4495800"/>
            <a:ext cx="3031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mobile device has to </a:t>
            </a:r>
          </a:p>
          <a:p>
            <a:r>
              <a:rPr lang="en-US" dirty="0" smtClean="0"/>
              <a:t>communicate with the launch </a:t>
            </a:r>
          </a:p>
          <a:p>
            <a:r>
              <a:rPr lang="en-US" dirty="0" smtClean="0"/>
              <a:t>pad and open the door.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24600" y="46482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13716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2800" y="35814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47800" y="1371600"/>
            <a:ext cx="64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BT#4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needed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Mobile device/Smart phone.</a:t>
            </a:r>
          </a:p>
          <a:p>
            <a:endParaRPr lang="en-US" dirty="0" smtClean="0"/>
          </a:p>
          <a:p>
            <a:r>
              <a:rPr lang="en-US" dirty="0" smtClean="0"/>
              <a:t>Knowledge on mobile application development.</a:t>
            </a:r>
          </a:p>
          <a:p>
            <a:endParaRPr lang="en-US" dirty="0" smtClean="0"/>
          </a:p>
          <a:p>
            <a:r>
              <a:rPr lang="en-US" dirty="0" smtClean="0"/>
              <a:t>Bluetooth device and launch board will be provided.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Tutorial on Android Developer: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sz="2400" dirty="0" smtClean="0">
                <a:hlinkClick r:id="rId2"/>
              </a:rPr>
              <a:t>http://developer.android.com/training/index.html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App</a:t>
            </a:r>
            <a:endParaRPr lang="en-US" dirty="0"/>
          </a:p>
        </p:txBody>
      </p:sp>
      <p:pic>
        <p:nvPicPr>
          <p:cNvPr id="32770" name="Picture 2" descr="RSSI Detection - Android 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1866" y="1447801"/>
            <a:ext cx="2719233" cy="4495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0" y="1828800"/>
            <a:ext cx="54307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Android App used to discover Bluetooth device</a:t>
            </a:r>
          </a:p>
          <a:p>
            <a:r>
              <a:rPr lang="en-US" dirty="0" smtClean="0"/>
              <a:t>and get the signal strength. </a:t>
            </a:r>
          </a:p>
          <a:p>
            <a:r>
              <a:rPr lang="en-US" dirty="0" smtClean="0"/>
              <a:t>	 “RSSIActivity.java”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Reference:</a:t>
            </a:r>
          </a:p>
          <a:p>
            <a:r>
              <a:rPr lang="en-US" sz="1200" dirty="0" smtClean="0"/>
              <a:t>http://stackoverflow.com/questions/15312858/get-bluetooth-signal-strength</a:t>
            </a:r>
          </a:p>
          <a:p>
            <a:endParaRPr lang="en-US" sz="1200" dirty="0" smtClean="0"/>
          </a:p>
          <a:p>
            <a:r>
              <a:rPr lang="en-US" sz="1200" dirty="0" smtClean="0"/>
              <a:t>http://developer.android.com/reference/android/bluetooth/package-summary.html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3733800" cy="60198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FAST and EASY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No Tools/Manuals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Text code from your phone(wireless)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Small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Size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Energy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100% </a:t>
            </a:r>
            <a:r>
              <a:rPr lang="en-US" dirty="0" err="1" smtClean="0"/>
              <a:t>Arduino</a:t>
            </a:r>
            <a:r>
              <a:rPr lang="en-US" dirty="0" smtClean="0"/>
              <a:t> Compatible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Energia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Open Source</a:t>
            </a:r>
          </a:p>
        </p:txBody>
      </p:sp>
      <p:pic>
        <p:nvPicPr>
          <p:cNvPr id="4099" name="Picture 3" descr="rtf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0"/>
            <a:ext cx="5410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0"/>
            <a:ext cx="6172200" cy="1143000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6000" dirty="0" smtClean="0"/>
              <a:t>Why?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974</Words>
  <Application>Microsoft Office PowerPoint</Application>
  <PresentationFormat>On-screen Show (4:3)</PresentationFormat>
  <Paragraphs>254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Internet of Things CC3200 wifi_Launchpad Tutorial REKAM1-Rapid Prototyping Guang Zhou</vt:lpstr>
      <vt:lpstr>Project description</vt:lpstr>
      <vt:lpstr>Project description</vt:lpstr>
      <vt:lpstr>Project description</vt:lpstr>
      <vt:lpstr>Project description</vt:lpstr>
      <vt:lpstr>What is needed</vt:lpstr>
      <vt:lpstr>Android development</vt:lpstr>
      <vt:lpstr>Bluetooth App</vt:lpstr>
      <vt:lpstr>Why?</vt:lpstr>
      <vt:lpstr>What?</vt:lpstr>
      <vt:lpstr>Hardware_CC3200 wifi LaunchPad</vt:lpstr>
      <vt:lpstr>Jumper Setting</vt:lpstr>
      <vt:lpstr>Software Installation</vt:lpstr>
      <vt:lpstr>Board Setup1</vt:lpstr>
      <vt:lpstr>Board Setup2</vt:lpstr>
      <vt:lpstr>Example analog read</vt:lpstr>
      <vt:lpstr>Example analog read</vt:lpstr>
      <vt:lpstr>Example analog read</vt:lpstr>
      <vt:lpstr>Example rekam1</vt:lpstr>
      <vt:lpstr>Or use the reduced version</vt:lpstr>
      <vt:lpstr>Or use the reduced version</vt:lpstr>
      <vt:lpstr>Or use the reduced version</vt:lpstr>
      <vt:lpstr>Chat between pc and IoT board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Stellaris Launchpad Tutorial</dc:title>
  <dc:creator>gzhou358</dc:creator>
  <cp:lastModifiedBy>guang zhou</cp:lastModifiedBy>
  <cp:revision>123</cp:revision>
  <dcterms:created xsi:type="dcterms:W3CDTF">2006-08-16T00:00:00Z</dcterms:created>
  <dcterms:modified xsi:type="dcterms:W3CDTF">2015-03-31T15:42:11Z</dcterms:modified>
</cp:coreProperties>
</file>