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1B15"/>
    <a:srgbClr val="CA0702"/>
    <a:srgbClr val="0D0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35" autoAdjust="0"/>
    <p:restoredTop sz="90929"/>
  </p:normalViewPr>
  <p:slideViewPr>
    <p:cSldViewPr>
      <p:cViewPr varScale="1">
        <p:scale>
          <a:sx n="66" d="100"/>
          <a:sy n="66" d="100"/>
        </p:scale>
        <p:origin x="4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>
            <a:extLst>
              <a:ext uri="{FF2B5EF4-FFF2-40B4-BE49-F238E27FC236}">
                <a16:creationId xmlns:a16="http://schemas.microsoft.com/office/drawing/2014/main" id="{B2704190-EDB2-4109-B536-0677CAA6670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63" name="Group 3">
              <a:extLst>
                <a:ext uri="{FF2B5EF4-FFF2-40B4-BE49-F238E27FC236}">
                  <a16:creationId xmlns:a16="http://schemas.microsoft.com/office/drawing/2014/main" id="{A935E556-2C0F-4F82-B760-751690D68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0964" name="Rectangle 4">
                <a:extLst>
                  <a:ext uri="{FF2B5EF4-FFF2-40B4-BE49-F238E27FC236}">
                    <a16:creationId xmlns:a16="http://schemas.microsoft.com/office/drawing/2014/main" id="{294C0B8F-7C82-44F8-B10F-60662E50BB31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0965" name="Group 5">
                <a:extLst>
                  <a:ext uri="{FF2B5EF4-FFF2-40B4-BE49-F238E27FC236}">
                    <a16:creationId xmlns:a16="http://schemas.microsoft.com/office/drawing/2014/main" id="{80E0D551-73FF-4145-AE48-6448D2551AC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0966" name="Line 6">
                  <a:extLst>
                    <a:ext uri="{FF2B5EF4-FFF2-40B4-BE49-F238E27FC236}">
                      <a16:creationId xmlns:a16="http://schemas.microsoft.com/office/drawing/2014/main" id="{78FA653A-6A8B-4303-928E-C1DA9A65D9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67" name="Line 7">
                  <a:extLst>
                    <a:ext uri="{FF2B5EF4-FFF2-40B4-BE49-F238E27FC236}">
                      <a16:creationId xmlns:a16="http://schemas.microsoft.com/office/drawing/2014/main" id="{114212BA-3ED9-4528-961C-E09BB5596C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68" name="Line 8">
                  <a:extLst>
                    <a:ext uri="{FF2B5EF4-FFF2-40B4-BE49-F238E27FC236}">
                      <a16:creationId xmlns:a16="http://schemas.microsoft.com/office/drawing/2014/main" id="{4A1A8C52-24BE-450A-9DD7-B44955483F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69" name="Line 9">
                  <a:extLst>
                    <a:ext uri="{FF2B5EF4-FFF2-40B4-BE49-F238E27FC236}">
                      <a16:creationId xmlns:a16="http://schemas.microsoft.com/office/drawing/2014/main" id="{DD68FE95-F5CB-476D-8CF5-0D3AD0FD8E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0" name="Line 10">
                  <a:extLst>
                    <a:ext uri="{FF2B5EF4-FFF2-40B4-BE49-F238E27FC236}">
                      <a16:creationId xmlns:a16="http://schemas.microsoft.com/office/drawing/2014/main" id="{5BEA1F79-C77A-404F-8F9D-E8E05F910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1" name="Line 11">
                  <a:extLst>
                    <a:ext uri="{FF2B5EF4-FFF2-40B4-BE49-F238E27FC236}">
                      <a16:creationId xmlns:a16="http://schemas.microsoft.com/office/drawing/2014/main" id="{8C6CF525-B261-4443-8997-E6431ACB8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2" name="Line 12">
                  <a:extLst>
                    <a:ext uri="{FF2B5EF4-FFF2-40B4-BE49-F238E27FC236}">
                      <a16:creationId xmlns:a16="http://schemas.microsoft.com/office/drawing/2014/main" id="{19A1BFE8-AC20-45B4-A9C9-11AEE231D8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3" name="Line 13">
                  <a:extLst>
                    <a:ext uri="{FF2B5EF4-FFF2-40B4-BE49-F238E27FC236}">
                      <a16:creationId xmlns:a16="http://schemas.microsoft.com/office/drawing/2014/main" id="{6A7D66B8-F1BD-4060-9CCF-56E786FB0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4" name="Line 14">
                  <a:extLst>
                    <a:ext uri="{FF2B5EF4-FFF2-40B4-BE49-F238E27FC236}">
                      <a16:creationId xmlns:a16="http://schemas.microsoft.com/office/drawing/2014/main" id="{E502A2A8-46B6-4FD3-AF6D-8351313E3B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5" name="Line 15">
                  <a:extLst>
                    <a:ext uri="{FF2B5EF4-FFF2-40B4-BE49-F238E27FC236}">
                      <a16:creationId xmlns:a16="http://schemas.microsoft.com/office/drawing/2014/main" id="{F275E64D-9305-4452-91EE-06E3BA2111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6" name="Line 16">
                  <a:extLst>
                    <a:ext uri="{FF2B5EF4-FFF2-40B4-BE49-F238E27FC236}">
                      <a16:creationId xmlns:a16="http://schemas.microsoft.com/office/drawing/2014/main" id="{E629D071-5B71-4EA4-915F-57CD22E7E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7" name="Line 17">
                  <a:extLst>
                    <a:ext uri="{FF2B5EF4-FFF2-40B4-BE49-F238E27FC236}">
                      <a16:creationId xmlns:a16="http://schemas.microsoft.com/office/drawing/2014/main" id="{287CA45F-C323-4621-A890-A3A009B865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8" name="Line 18">
                  <a:extLst>
                    <a:ext uri="{FF2B5EF4-FFF2-40B4-BE49-F238E27FC236}">
                      <a16:creationId xmlns:a16="http://schemas.microsoft.com/office/drawing/2014/main" id="{8D7FA519-9B43-4502-AC0F-0D173B784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9" name="Line 19">
                  <a:extLst>
                    <a:ext uri="{FF2B5EF4-FFF2-40B4-BE49-F238E27FC236}">
                      <a16:creationId xmlns:a16="http://schemas.microsoft.com/office/drawing/2014/main" id="{5B218A28-ABD4-4792-89F0-7658A903FF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0" name="Line 20">
                  <a:extLst>
                    <a:ext uri="{FF2B5EF4-FFF2-40B4-BE49-F238E27FC236}">
                      <a16:creationId xmlns:a16="http://schemas.microsoft.com/office/drawing/2014/main" id="{6EF71FA7-7C60-4831-A48F-CB7B34689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1" name="Line 21">
                  <a:extLst>
                    <a:ext uri="{FF2B5EF4-FFF2-40B4-BE49-F238E27FC236}">
                      <a16:creationId xmlns:a16="http://schemas.microsoft.com/office/drawing/2014/main" id="{281B0381-39B8-4D94-B64F-72A59636E9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2" name="Line 22">
                  <a:extLst>
                    <a:ext uri="{FF2B5EF4-FFF2-40B4-BE49-F238E27FC236}">
                      <a16:creationId xmlns:a16="http://schemas.microsoft.com/office/drawing/2014/main" id="{FDA6F9BC-FD1A-4F9B-973F-BF84310D1E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3" name="Line 23">
                  <a:extLst>
                    <a:ext uri="{FF2B5EF4-FFF2-40B4-BE49-F238E27FC236}">
                      <a16:creationId xmlns:a16="http://schemas.microsoft.com/office/drawing/2014/main" id="{0804468B-105D-432C-AC34-6ED903A09E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4" name="Line 24">
                  <a:extLst>
                    <a:ext uri="{FF2B5EF4-FFF2-40B4-BE49-F238E27FC236}">
                      <a16:creationId xmlns:a16="http://schemas.microsoft.com/office/drawing/2014/main" id="{EEE9F450-60FA-41DD-A6FD-836D2515A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5" name="Line 25">
                  <a:extLst>
                    <a:ext uri="{FF2B5EF4-FFF2-40B4-BE49-F238E27FC236}">
                      <a16:creationId xmlns:a16="http://schemas.microsoft.com/office/drawing/2014/main" id="{3218397C-9323-497E-923A-C9C158ECC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6" name="Line 26">
                  <a:extLst>
                    <a:ext uri="{FF2B5EF4-FFF2-40B4-BE49-F238E27FC236}">
                      <a16:creationId xmlns:a16="http://schemas.microsoft.com/office/drawing/2014/main" id="{ED2B29F1-2D19-4CF8-841C-7C7780D380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7" name="Line 27">
                  <a:extLst>
                    <a:ext uri="{FF2B5EF4-FFF2-40B4-BE49-F238E27FC236}">
                      <a16:creationId xmlns:a16="http://schemas.microsoft.com/office/drawing/2014/main" id="{D1D4604F-D8C7-4F69-A3E5-0F89A9B6B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8" name="Line 28">
                  <a:extLst>
                    <a:ext uri="{FF2B5EF4-FFF2-40B4-BE49-F238E27FC236}">
                      <a16:creationId xmlns:a16="http://schemas.microsoft.com/office/drawing/2014/main" id="{E905C166-97C1-4253-AD5A-E0BFEFA32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9" name="Line 29">
                  <a:extLst>
                    <a:ext uri="{FF2B5EF4-FFF2-40B4-BE49-F238E27FC236}">
                      <a16:creationId xmlns:a16="http://schemas.microsoft.com/office/drawing/2014/main" id="{277925A1-6F37-4804-A12F-C73BEDD51F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0" name="Line 30">
                  <a:extLst>
                    <a:ext uri="{FF2B5EF4-FFF2-40B4-BE49-F238E27FC236}">
                      <a16:creationId xmlns:a16="http://schemas.microsoft.com/office/drawing/2014/main" id="{D5FE59D4-8EF3-43B4-A015-467CF3CF5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1" name="Line 31">
                  <a:extLst>
                    <a:ext uri="{FF2B5EF4-FFF2-40B4-BE49-F238E27FC236}">
                      <a16:creationId xmlns:a16="http://schemas.microsoft.com/office/drawing/2014/main" id="{2117BAAF-9C58-44A6-9319-1AC8563911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2" name="Line 32">
                  <a:extLst>
                    <a:ext uri="{FF2B5EF4-FFF2-40B4-BE49-F238E27FC236}">
                      <a16:creationId xmlns:a16="http://schemas.microsoft.com/office/drawing/2014/main" id="{E114468C-BA5E-4E1F-8563-D2FEB79C03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3" name="Line 33">
                  <a:extLst>
                    <a:ext uri="{FF2B5EF4-FFF2-40B4-BE49-F238E27FC236}">
                      <a16:creationId xmlns:a16="http://schemas.microsoft.com/office/drawing/2014/main" id="{145A4C4E-DD29-419E-9F84-EF9D8EE85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4" name="Line 34">
                  <a:extLst>
                    <a:ext uri="{FF2B5EF4-FFF2-40B4-BE49-F238E27FC236}">
                      <a16:creationId xmlns:a16="http://schemas.microsoft.com/office/drawing/2014/main" id="{8FB61096-D84E-40E8-B146-66A4514B97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5" name="Line 35">
                  <a:extLst>
                    <a:ext uri="{FF2B5EF4-FFF2-40B4-BE49-F238E27FC236}">
                      <a16:creationId xmlns:a16="http://schemas.microsoft.com/office/drawing/2014/main" id="{766D9AD9-C258-4A38-A118-99BA975933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6" name="Line 36">
                  <a:extLst>
                    <a:ext uri="{FF2B5EF4-FFF2-40B4-BE49-F238E27FC236}">
                      <a16:creationId xmlns:a16="http://schemas.microsoft.com/office/drawing/2014/main" id="{DCC3000C-3762-406E-AFCE-EE0BD2BF5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7" name="Line 37">
                  <a:extLst>
                    <a:ext uri="{FF2B5EF4-FFF2-40B4-BE49-F238E27FC236}">
                      <a16:creationId xmlns:a16="http://schemas.microsoft.com/office/drawing/2014/main" id="{61A6A349-C002-4E9E-AA03-55D083523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8" name="Line 38">
                  <a:extLst>
                    <a:ext uri="{FF2B5EF4-FFF2-40B4-BE49-F238E27FC236}">
                      <a16:creationId xmlns:a16="http://schemas.microsoft.com/office/drawing/2014/main" id="{7E98F0ED-D43B-4369-B0F0-45F44F9C5A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9" name="Line 39">
                  <a:extLst>
                    <a:ext uri="{FF2B5EF4-FFF2-40B4-BE49-F238E27FC236}">
                      <a16:creationId xmlns:a16="http://schemas.microsoft.com/office/drawing/2014/main" id="{18B2FFB0-A55E-47FB-86EC-255F0C409E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0" name="Line 40">
                  <a:extLst>
                    <a:ext uri="{FF2B5EF4-FFF2-40B4-BE49-F238E27FC236}">
                      <a16:creationId xmlns:a16="http://schemas.microsoft.com/office/drawing/2014/main" id="{406A7D19-BC5A-4FDA-B423-B22F7FBE94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1" name="Line 41">
                  <a:extLst>
                    <a:ext uri="{FF2B5EF4-FFF2-40B4-BE49-F238E27FC236}">
                      <a16:creationId xmlns:a16="http://schemas.microsoft.com/office/drawing/2014/main" id="{94A91162-795A-45FB-81E7-DA85DB9CA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2" name="Line 42">
                  <a:extLst>
                    <a:ext uri="{FF2B5EF4-FFF2-40B4-BE49-F238E27FC236}">
                      <a16:creationId xmlns:a16="http://schemas.microsoft.com/office/drawing/2014/main" id="{F738D1DC-BB8B-4C3F-AEB6-D3FECB4B17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3" name="Line 43">
                  <a:extLst>
                    <a:ext uri="{FF2B5EF4-FFF2-40B4-BE49-F238E27FC236}">
                      <a16:creationId xmlns:a16="http://schemas.microsoft.com/office/drawing/2014/main" id="{E6DEA1DD-EFDB-422C-8DB6-5EBEFCD0DC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4" name="Line 44">
                  <a:extLst>
                    <a:ext uri="{FF2B5EF4-FFF2-40B4-BE49-F238E27FC236}">
                      <a16:creationId xmlns:a16="http://schemas.microsoft.com/office/drawing/2014/main" id="{54065BF1-1B9A-4E77-89A3-133B8C57D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5" name="Line 45">
                  <a:extLst>
                    <a:ext uri="{FF2B5EF4-FFF2-40B4-BE49-F238E27FC236}">
                      <a16:creationId xmlns:a16="http://schemas.microsoft.com/office/drawing/2014/main" id="{092D1CC4-328D-4091-8C42-73F8F0369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6" name="Line 46">
                  <a:extLst>
                    <a:ext uri="{FF2B5EF4-FFF2-40B4-BE49-F238E27FC236}">
                      <a16:creationId xmlns:a16="http://schemas.microsoft.com/office/drawing/2014/main" id="{E84C2104-A3D2-469F-8187-6FF0AFF35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7" name="Line 47">
                  <a:extLst>
                    <a:ext uri="{FF2B5EF4-FFF2-40B4-BE49-F238E27FC236}">
                      <a16:creationId xmlns:a16="http://schemas.microsoft.com/office/drawing/2014/main" id="{F42AEDC7-58BC-43C2-B904-D3BBCEF9B0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8" name="Line 48">
                  <a:extLst>
                    <a:ext uri="{FF2B5EF4-FFF2-40B4-BE49-F238E27FC236}">
                      <a16:creationId xmlns:a16="http://schemas.microsoft.com/office/drawing/2014/main" id="{2250AADE-6BF8-4EC6-9EF0-B79F613DA7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9" name="Line 49">
                  <a:extLst>
                    <a:ext uri="{FF2B5EF4-FFF2-40B4-BE49-F238E27FC236}">
                      <a16:creationId xmlns:a16="http://schemas.microsoft.com/office/drawing/2014/main" id="{BE554743-A3DD-4EAB-9DE9-4B9CD0DCB0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0" name="Line 50">
                  <a:extLst>
                    <a:ext uri="{FF2B5EF4-FFF2-40B4-BE49-F238E27FC236}">
                      <a16:creationId xmlns:a16="http://schemas.microsoft.com/office/drawing/2014/main" id="{6275A7EE-5AE9-4A93-8C42-1C47B271E3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1" name="Line 51">
                  <a:extLst>
                    <a:ext uri="{FF2B5EF4-FFF2-40B4-BE49-F238E27FC236}">
                      <a16:creationId xmlns:a16="http://schemas.microsoft.com/office/drawing/2014/main" id="{514EF2AD-DD4D-4D06-9A1D-E8BDB331D8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2" name="Line 52">
                  <a:extLst>
                    <a:ext uri="{FF2B5EF4-FFF2-40B4-BE49-F238E27FC236}">
                      <a16:creationId xmlns:a16="http://schemas.microsoft.com/office/drawing/2014/main" id="{F2F00BF7-5C10-4B6A-A199-1513B8829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3" name="Line 53">
                  <a:extLst>
                    <a:ext uri="{FF2B5EF4-FFF2-40B4-BE49-F238E27FC236}">
                      <a16:creationId xmlns:a16="http://schemas.microsoft.com/office/drawing/2014/main" id="{81F72D6D-3862-4B2C-AE4C-828F4E7FE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4" name="Line 54">
                  <a:extLst>
                    <a:ext uri="{FF2B5EF4-FFF2-40B4-BE49-F238E27FC236}">
                      <a16:creationId xmlns:a16="http://schemas.microsoft.com/office/drawing/2014/main" id="{D1FC9E32-372D-4AF5-A428-36A3495752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5" name="Line 55">
                  <a:extLst>
                    <a:ext uri="{FF2B5EF4-FFF2-40B4-BE49-F238E27FC236}">
                      <a16:creationId xmlns:a16="http://schemas.microsoft.com/office/drawing/2014/main" id="{F5F008E3-2CF4-466E-91AA-5A45711E9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6" name="Line 56">
                  <a:extLst>
                    <a:ext uri="{FF2B5EF4-FFF2-40B4-BE49-F238E27FC236}">
                      <a16:creationId xmlns:a16="http://schemas.microsoft.com/office/drawing/2014/main" id="{CD420ED2-17B7-42B6-9D49-F6B31DC73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017" name="Line 57">
                <a:extLst>
                  <a:ext uri="{FF2B5EF4-FFF2-40B4-BE49-F238E27FC236}">
                    <a16:creationId xmlns:a16="http://schemas.microsoft.com/office/drawing/2014/main" id="{F12C869B-3465-4BC3-969E-50E53A68C7A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18" name="Group 58">
              <a:extLst>
                <a:ext uri="{FF2B5EF4-FFF2-40B4-BE49-F238E27FC236}">
                  <a16:creationId xmlns:a16="http://schemas.microsoft.com/office/drawing/2014/main" id="{196156C2-E7B7-4B65-B8CB-28985FCEF73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019" name="Line 59">
                <a:extLst>
                  <a:ext uri="{FF2B5EF4-FFF2-40B4-BE49-F238E27FC236}">
                    <a16:creationId xmlns:a16="http://schemas.microsoft.com/office/drawing/2014/main" id="{3E515E8B-74E3-4A3E-9D64-866A86E609A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0" name="Line 60">
                <a:extLst>
                  <a:ext uri="{FF2B5EF4-FFF2-40B4-BE49-F238E27FC236}">
                    <a16:creationId xmlns:a16="http://schemas.microsoft.com/office/drawing/2014/main" id="{3FBCF46F-41F7-49EB-8711-D707AFC6C2B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1" name="Line 61">
                <a:extLst>
                  <a:ext uri="{FF2B5EF4-FFF2-40B4-BE49-F238E27FC236}">
                    <a16:creationId xmlns:a16="http://schemas.microsoft.com/office/drawing/2014/main" id="{5387E77A-6634-4CE4-B6BA-67BBE9A2955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2" name="Arc 62">
                <a:extLst>
                  <a:ext uri="{FF2B5EF4-FFF2-40B4-BE49-F238E27FC236}">
                    <a16:creationId xmlns:a16="http://schemas.microsoft.com/office/drawing/2014/main" id="{42BD0675-9123-4739-97ED-289AE3F0FCE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23" name="Group 63">
              <a:extLst>
                <a:ext uri="{FF2B5EF4-FFF2-40B4-BE49-F238E27FC236}">
                  <a16:creationId xmlns:a16="http://schemas.microsoft.com/office/drawing/2014/main" id="{0972A7A3-AEBD-43BD-84F9-ACB8885BBE9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024" name="Line 64">
                <a:extLst>
                  <a:ext uri="{FF2B5EF4-FFF2-40B4-BE49-F238E27FC236}">
                    <a16:creationId xmlns:a16="http://schemas.microsoft.com/office/drawing/2014/main" id="{1CD8C024-7E93-4B48-A019-68E8D7A7CFD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5" name="Line 65">
                <a:extLst>
                  <a:ext uri="{FF2B5EF4-FFF2-40B4-BE49-F238E27FC236}">
                    <a16:creationId xmlns:a16="http://schemas.microsoft.com/office/drawing/2014/main" id="{D58DA4A3-3B1E-4CC3-A5BA-F697AF573B6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6" name="Arc 66">
                <a:extLst>
                  <a:ext uri="{FF2B5EF4-FFF2-40B4-BE49-F238E27FC236}">
                    <a16:creationId xmlns:a16="http://schemas.microsoft.com/office/drawing/2014/main" id="{BCDA1AA4-AC0F-4DAD-95D6-18468C453D7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027" name="Rectangle 67">
            <a:extLst>
              <a:ext uri="{FF2B5EF4-FFF2-40B4-BE49-F238E27FC236}">
                <a16:creationId xmlns:a16="http://schemas.microsoft.com/office/drawing/2014/main" id="{EF8CAF15-8AEC-46AB-BD15-D37BB5413C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8" name="Rectangle 6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047943-81AD-4228-BEAB-31B0D6E78E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29" name="Rectangle 69">
            <a:extLst>
              <a:ext uri="{FF2B5EF4-FFF2-40B4-BE49-F238E27FC236}">
                <a16:creationId xmlns:a16="http://schemas.microsoft.com/office/drawing/2014/main" id="{BF58839A-3B8E-42CE-BD70-A27CB83F4457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1030" name="Rectangle 70">
            <a:extLst>
              <a:ext uri="{FF2B5EF4-FFF2-40B4-BE49-F238E27FC236}">
                <a16:creationId xmlns:a16="http://schemas.microsoft.com/office/drawing/2014/main" id="{728431BB-DBAC-4991-9850-79B02AE251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1031" name="Rectangle 71">
            <a:extLst>
              <a:ext uri="{FF2B5EF4-FFF2-40B4-BE49-F238E27FC236}">
                <a16:creationId xmlns:a16="http://schemas.microsoft.com/office/drawing/2014/main" id="{E75F0F8C-E9E5-4F3F-BBC9-257CAAC9E4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D8F944-E78A-4108-93E9-A570528E6B2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65964-6226-4AB4-9061-9C6AF816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8E0F26-4ADC-465E-8109-CD699184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93418-F44A-4B4F-AEBF-35F872AE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19D0B-FAC7-48C8-83A1-2B3189FC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60CB0-F272-4FBE-8C6C-03B28B08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CD2A0-CBF3-48B3-8D3F-C1CEE98AED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7A6166-7D61-47D9-9723-F8A279ECE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45C8D-F627-4D4E-A6D1-01C1590FE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60AD6-3F08-4B29-BA4F-26DC7E3D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F717B-EA65-4A43-816B-4A8F1A95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C0923-82F1-452D-9FE1-2B2CF8AE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18C68-FFD0-486E-BC1D-9278D8C6A8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9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1B084-877D-42BF-A453-EFCB2FD8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1CC07-F52D-42E6-83EC-D0420191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3DFBD-45E0-4332-9E1E-B222D074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EBD5D-8C2D-40DF-BE22-096234D0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6B68B-7BFA-4ED2-8877-BEB6D1A8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9131F-9F0A-4245-AC6A-4DDB181F3F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1633B-7391-4ED2-A8D4-08F3F96D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80D12-F739-4757-AB55-9FCD0619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43273-FB23-4EFC-9199-464A887F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295EA-2886-40E7-8561-ADD72DF8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31661-20EB-4638-A7DC-A78D44D2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FAAAB-2645-412E-A435-1DE599FAE5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B48CE-BD8A-4D7A-96BA-BAD16898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9D7F1-A995-47CF-8FB8-5368FF5D5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ABD6B7-DA2C-4A01-80EC-5C3640176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B96E3-1748-452C-B9C1-59A4379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EC237-7E73-456C-9E44-88143C64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0E3AA-E260-47A1-89AD-40779881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CE28A-6C84-45BD-866F-118DBB26F7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14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6914C-67F3-4FDC-9811-6C9A392E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653AD-99AF-4B37-ACAD-A7B9B662F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AAD1F7-5BC0-4F1A-A7A5-FA84E1A5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C49DD5-DB0A-482D-98BB-4384C7E7D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458BFD-75E8-489E-BCE5-D95B578C0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8BE776-DBCA-4A20-9B0A-4852B0E1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0E6DEB-275C-4808-A934-FFD4AB72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DAD844-81AC-4BC2-8939-AF0DEA9B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65045-1CFA-45F6-8F73-E9A331E150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9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B8D4E-9065-4DAF-AE82-0068A125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5E50B-707C-43BE-AEC1-30B4E67D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F60EFB-C28A-48AA-BE6F-F6E02DFE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607702-CA09-48E2-8DE8-A4CF2266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B0768-17E2-4E60-8D23-A6E66F03B9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3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453025-BE30-4889-9518-9528631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4FFB55-2425-4986-9A58-559AC31B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D3C6B-F7DB-49E4-AF7E-D2014C0B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49F02-A82E-4514-9B8A-15E6C67FA3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B9C15-651E-4E53-B5E3-AD69B149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80B35-DF10-4BE6-9115-793A3FC03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705C7-54A9-4F2B-A3D7-5981623E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D8708-8BD3-4454-B6A6-B6730E73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13D91-AC9A-4AF9-9822-9A14741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79A79-135A-47F3-AAF5-C4B8F72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AD81A-8C15-44A7-8164-660FADB103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9DB2D-D22F-4A73-A2A1-D9E77D14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97F70E-0DE4-4DCD-8F8C-21A64B58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464B-F6D5-4B4D-A805-C86C7ECF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7BB1C-EE11-4DA1-AD14-1DC43238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396B7-1B07-4E21-86FD-8CC7F032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6B8B0-4681-4972-9E05-05E6D0D4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619FB-A3EF-46DD-9F6D-6587FAE762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>
            <a:extLst>
              <a:ext uri="{FF2B5EF4-FFF2-40B4-BE49-F238E27FC236}">
                <a16:creationId xmlns:a16="http://schemas.microsoft.com/office/drawing/2014/main" id="{3D8369F7-9114-4967-8275-F0706FFEFA6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9939" name="Group 3">
              <a:extLst>
                <a:ext uri="{FF2B5EF4-FFF2-40B4-BE49-F238E27FC236}">
                  <a16:creationId xmlns:a16="http://schemas.microsoft.com/office/drawing/2014/main" id="{59AB03A5-CEE1-4A0B-92A6-AEE639001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9940" name="Group 4">
                <a:extLst>
                  <a:ext uri="{FF2B5EF4-FFF2-40B4-BE49-F238E27FC236}">
                    <a16:creationId xmlns:a16="http://schemas.microsoft.com/office/drawing/2014/main" id="{BB34452C-C7E4-45AA-BBFA-CE4D60C60B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9941" name="Line 5">
                  <a:extLst>
                    <a:ext uri="{FF2B5EF4-FFF2-40B4-BE49-F238E27FC236}">
                      <a16:creationId xmlns:a16="http://schemas.microsoft.com/office/drawing/2014/main" id="{1C0D75B7-4F82-4781-B4E5-BD01319897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42" name="Line 6">
                  <a:extLst>
                    <a:ext uri="{FF2B5EF4-FFF2-40B4-BE49-F238E27FC236}">
                      <a16:creationId xmlns:a16="http://schemas.microsoft.com/office/drawing/2014/main" id="{88D6B32B-1D60-4C41-AF13-2C7637045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43" name="Line 7">
                  <a:extLst>
                    <a:ext uri="{FF2B5EF4-FFF2-40B4-BE49-F238E27FC236}">
                      <a16:creationId xmlns:a16="http://schemas.microsoft.com/office/drawing/2014/main" id="{6AAA0EB8-D82E-4F61-9ADF-18AC9CB3AA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44" name="Line 8">
                  <a:extLst>
                    <a:ext uri="{FF2B5EF4-FFF2-40B4-BE49-F238E27FC236}">
                      <a16:creationId xmlns:a16="http://schemas.microsoft.com/office/drawing/2014/main" id="{318C2C3F-34D4-4A5A-9062-ED2825179B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45" name="Line 9">
                  <a:extLst>
                    <a:ext uri="{FF2B5EF4-FFF2-40B4-BE49-F238E27FC236}">
                      <a16:creationId xmlns:a16="http://schemas.microsoft.com/office/drawing/2014/main" id="{B5A3DD8B-E372-4652-8248-7F948D904D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46" name="Line 10">
                  <a:extLst>
                    <a:ext uri="{FF2B5EF4-FFF2-40B4-BE49-F238E27FC236}">
                      <a16:creationId xmlns:a16="http://schemas.microsoft.com/office/drawing/2014/main" id="{34A2F3F6-5DB4-4611-B749-E6548ABE42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47" name="Line 11">
                  <a:extLst>
                    <a:ext uri="{FF2B5EF4-FFF2-40B4-BE49-F238E27FC236}">
                      <a16:creationId xmlns:a16="http://schemas.microsoft.com/office/drawing/2014/main" id="{3823A35F-122A-41A8-9EBC-EFEB3AF96E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48" name="Line 12">
                  <a:extLst>
                    <a:ext uri="{FF2B5EF4-FFF2-40B4-BE49-F238E27FC236}">
                      <a16:creationId xmlns:a16="http://schemas.microsoft.com/office/drawing/2014/main" id="{A844255F-DFD8-4156-A564-7953551D4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49" name="Line 13">
                  <a:extLst>
                    <a:ext uri="{FF2B5EF4-FFF2-40B4-BE49-F238E27FC236}">
                      <a16:creationId xmlns:a16="http://schemas.microsoft.com/office/drawing/2014/main" id="{82D9625F-BD98-478C-8093-77A51FFEA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0" name="Line 14">
                  <a:extLst>
                    <a:ext uri="{FF2B5EF4-FFF2-40B4-BE49-F238E27FC236}">
                      <a16:creationId xmlns:a16="http://schemas.microsoft.com/office/drawing/2014/main" id="{BF5278E1-BA09-40EF-872B-6C347994A5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1" name="Line 15">
                  <a:extLst>
                    <a:ext uri="{FF2B5EF4-FFF2-40B4-BE49-F238E27FC236}">
                      <a16:creationId xmlns:a16="http://schemas.microsoft.com/office/drawing/2014/main" id="{0814E335-9E82-4816-B726-75C89888CD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2" name="Line 16">
                  <a:extLst>
                    <a:ext uri="{FF2B5EF4-FFF2-40B4-BE49-F238E27FC236}">
                      <a16:creationId xmlns:a16="http://schemas.microsoft.com/office/drawing/2014/main" id="{76B04BD3-A141-44A3-91E2-63C9737547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3" name="Line 17">
                  <a:extLst>
                    <a:ext uri="{FF2B5EF4-FFF2-40B4-BE49-F238E27FC236}">
                      <a16:creationId xmlns:a16="http://schemas.microsoft.com/office/drawing/2014/main" id="{2576F964-F63F-4013-9B1A-5E65EEEBD1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4" name="Line 18">
                  <a:extLst>
                    <a:ext uri="{FF2B5EF4-FFF2-40B4-BE49-F238E27FC236}">
                      <a16:creationId xmlns:a16="http://schemas.microsoft.com/office/drawing/2014/main" id="{8F3E10DD-E5A0-42E8-A9C0-1700F83593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5" name="Line 19">
                  <a:extLst>
                    <a:ext uri="{FF2B5EF4-FFF2-40B4-BE49-F238E27FC236}">
                      <a16:creationId xmlns:a16="http://schemas.microsoft.com/office/drawing/2014/main" id="{DC37B801-7A3E-4F39-A3DE-B72A405DE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6" name="Line 20">
                  <a:extLst>
                    <a:ext uri="{FF2B5EF4-FFF2-40B4-BE49-F238E27FC236}">
                      <a16:creationId xmlns:a16="http://schemas.microsoft.com/office/drawing/2014/main" id="{A80C43A3-F126-4638-86AD-71A6D3591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7" name="Line 21">
                  <a:extLst>
                    <a:ext uri="{FF2B5EF4-FFF2-40B4-BE49-F238E27FC236}">
                      <a16:creationId xmlns:a16="http://schemas.microsoft.com/office/drawing/2014/main" id="{0E01EB25-9DAE-43F7-B793-2985F39C4E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8" name="Line 22">
                  <a:extLst>
                    <a:ext uri="{FF2B5EF4-FFF2-40B4-BE49-F238E27FC236}">
                      <a16:creationId xmlns:a16="http://schemas.microsoft.com/office/drawing/2014/main" id="{5C78E14F-D250-4062-826F-6B391D285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9" name="Line 23">
                  <a:extLst>
                    <a:ext uri="{FF2B5EF4-FFF2-40B4-BE49-F238E27FC236}">
                      <a16:creationId xmlns:a16="http://schemas.microsoft.com/office/drawing/2014/main" id="{CCE9C84A-50AB-46B1-85E6-1BDFCD2397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0" name="Line 24">
                  <a:extLst>
                    <a:ext uri="{FF2B5EF4-FFF2-40B4-BE49-F238E27FC236}">
                      <a16:creationId xmlns:a16="http://schemas.microsoft.com/office/drawing/2014/main" id="{5F637249-33EE-4B4C-AD13-3572682EDC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1" name="Line 25">
                  <a:extLst>
                    <a:ext uri="{FF2B5EF4-FFF2-40B4-BE49-F238E27FC236}">
                      <a16:creationId xmlns:a16="http://schemas.microsoft.com/office/drawing/2014/main" id="{C50887B1-CCC2-4580-84E6-31F929185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2" name="Line 26">
                  <a:extLst>
                    <a:ext uri="{FF2B5EF4-FFF2-40B4-BE49-F238E27FC236}">
                      <a16:creationId xmlns:a16="http://schemas.microsoft.com/office/drawing/2014/main" id="{CA8409FB-1EE6-4A72-AE2F-C010199B3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63" name="Group 27">
                <a:extLst>
                  <a:ext uri="{FF2B5EF4-FFF2-40B4-BE49-F238E27FC236}">
                    <a16:creationId xmlns:a16="http://schemas.microsoft.com/office/drawing/2014/main" id="{6FCD93FF-03EE-4A06-B31B-A6856DE631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9964" name="Line 28">
                  <a:extLst>
                    <a:ext uri="{FF2B5EF4-FFF2-40B4-BE49-F238E27FC236}">
                      <a16:creationId xmlns:a16="http://schemas.microsoft.com/office/drawing/2014/main" id="{B67DA1B7-0842-4D99-B5B5-B81A8EEEB8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5" name="Line 29">
                  <a:extLst>
                    <a:ext uri="{FF2B5EF4-FFF2-40B4-BE49-F238E27FC236}">
                      <a16:creationId xmlns:a16="http://schemas.microsoft.com/office/drawing/2014/main" id="{3064A846-6432-46BC-9721-571594EA7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6" name="Line 30">
                  <a:extLst>
                    <a:ext uri="{FF2B5EF4-FFF2-40B4-BE49-F238E27FC236}">
                      <a16:creationId xmlns:a16="http://schemas.microsoft.com/office/drawing/2014/main" id="{E0794F99-B174-49B1-8727-AC01746BEB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7" name="Line 31">
                  <a:extLst>
                    <a:ext uri="{FF2B5EF4-FFF2-40B4-BE49-F238E27FC236}">
                      <a16:creationId xmlns:a16="http://schemas.microsoft.com/office/drawing/2014/main" id="{FF9C0D99-1E6D-4C56-A037-02271C28AC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8" name="Line 32">
                  <a:extLst>
                    <a:ext uri="{FF2B5EF4-FFF2-40B4-BE49-F238E27FC236}">
                      <a16:creationId xmlns:a16="http://schemas.microsoft.com/office/drawing/2014/main" id="{AAC93DD1-4C95-4622-A7DC-AD047A81D9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9" name="Line 33">
                  <a:extLst>
                    <a:ext uri="{FF2B5EF4-FFF2-40B4-BE49-F238E27FC236}">
                      <a16:creationId xmlns:a16="http://schemas.microsoft.com/office/drawing/2014/main" id="{29CFA8BA-FE97-4D3D-9BC3-68F23C2CBF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0" name="Line 34">
                  <a:extLst>
                    <a:ext uri="{FF2B5EF4-FFF2-40B4-BE49-F238E27FC236}">
                      <a16:creationId xmlns:a16="http://schemas.microsoft.com/office/drawing/2014/main" id="{076BA1C4-4FBD-4D72-AA11-DDF3F7CFFB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1" name="Line 35">
                  <a:extLst>
                    <a:ext uri="{FF2B5EF4-FFF2-40B4-BE49-F238E27FC236}">
                      <a16:creationId xmlns:a16="http://schemas.microsoft.com/office/drawing/2014/main" id="{A687D5F9-BB02-46B8-844F-0FA7E8B467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2" name="Line 36">
                  <a:extLst>
                    <a:ext uri="{FF2B5EF4-FFF2-40B4-BE49-F238E27FC236}">
                      <a16:creationId xmlns:a16="http://schemas.microsoft.com/office/drawing/2014/main" id="{882EB185-39CC-4815-A37C-9B47D4CD7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3" name="Line 37">
                  <a:extLst>
                    <a:ext uri="{FF2B5EF4-FFF2-40B4-BE49-F238E27FC236}">
                      <a16:creationId xmlns:a16="http://schemas.microsoft.com/office/drawing/2014/main" id="{A52FBDE0-3080-40AE-A26C-8F98490607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4" name="Line 38">
                  <a:extLst>
                    <a:ext uri="{FF2B5EF4-FFF2-40B4-BE49-F238E27FC236}">
                      <a16:creationId xmlns:a16="http://schemas.microsoft.com/office/drawing/2014/main" id="{6F4749AC-DC33-4A95-8847-0DB3985A99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5" name="Line 39">
                  <a:extLst>
                    <a:ext uri="{FF2B5EF4-FFF2-40B4-BE49-F238E27FC236}">
                      <a16:creationId xmlns:a16="http://schemas.microsoft.com/office/drawing/2014/main" id="{7302B634-2126-4CA4-89F3-6B0E3F2E0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6" name="Line 40">
                  <a:extLst>
                    <a:ext uri="{FF2B5EF4-FFF2-40B4-BE49-F238E27FC236}">
                      <a16:creationId xmlns:a16="http://schemas.microsoft.com/office/drawing/2014/main" id="{59B0F107-D6B3-44A5-AB2D-2A8739A102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7" name="Line 41">
                  <a:extLst>
                    <a:ext uri="{FF2B5EF4-FFF2-40B4-BE49-F238E27FC236}">
                      <a16:creationId xmlns:a16="http://schemas.microsoft.com/office/drawing/2014/main" id="{96C90585-97B7-47EB-8A61-85F7BD69D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8" name="Line 42">
                  <a:extLst>
                    <a:ext uri="{FF2B5EF4-FFF2-40B4-BE49-F238E27FC236}">
                      <a16:creationId xmlns:a16="http://schemas.microsoft.com/office/drawing/2014/main" id="{BE31F054-C1F8-4CB2-8DFB-CBAD2206CF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9" name="Line 43">
                  <a:extLst>
                    <a:ext uri="{FF2B5EF4-FFF2-40B4-BE49-F238E27FC236}">
                      <a16:creationId xmlns:a16="http://schemas.microsoft.com/office/drawing/2014/main" id="{FDB7A0CA-3D43-4414-A5C4-ADEC160F5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0" name="Line 44">
                  <a:extLst>
                    <a:ext uri="{FF2B5EF4-FFF2-40B4-BE49-F238E27FC236}">
                      <a16:creationId xmlns:a16="http://schemas.microsoft.com/office/drawing/2014/main" id="{83EDB2AF-5506-468E-A115-2BF58C2FAA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1" name="Line 45">
                  <a:extLst>
                    <a:ext uri="{FF2B5EF4-FFF2-40B4-BE49-F238E27FC236}">
                      <a16:creationId xmlns:a16="http://schemas.microsoft.com/office/drawing/2014/main" id="{5C1C7DEE-699E-45F2-B055-333F99217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2" name="Line 46">
                  <a:extLst>
                    <a:ext uri="{FF2B5EF4-FFF2-40B4-BE49-F238E27FC236}">
                      <a16:creationId xmlns:a16="http://schemas.microsoft.com/office/drawing/2014/main" id="{C7B0107E-08BE-4E03-BBD8-5A173F2EA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3" name="Line 47">
                  <a:extLst>
                    <a:ext uri="{FF2B5EF4-FFF2-40B4-BE49-F238E27FC236}">
                      <a16:creationId xmlns:a16="http://schemas.microsoft.com/office/drawing/2014/main" id="{BEA5D5E7-3EB6-460E-90D5-C154E4DC34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4" name="Line 48">
                  <a:extLst>
                    <a:ext uri="{FF2B5EF4-FFF2-40B4-BE49-F238E27FC236}">
                      <a16:creationId xmlns:a16="http://schemas.microsoft.com/office/drawing/2014/main" id="{8D130A4C-71CB-4702-AC39-1EC549A67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5" name="Line 49">
                  <a:extLst>
                    <a:ext uri="{FF2B5EF4-FFF2-40B4-BE49-F238E27FC236}">
                      <a16:creationId xmlns:a16="http://schemas.microsoft.com/office/drawing/2014/main" id="{8C820664-E539-4956-B09E-324A54FA31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6" name="Line 50">
                  <a:extLst>
                    <a:ext uri="{FF2B5EF4-FFF2-40B4-BE49-F238E27FC236}">
                      <a16:creationId xmlns:a16="http://schemas.microsoft.com/office/drawing/2014/main" id="{2AF70421-F3EF-4073-AA7E-9B1D85A8B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7" name="Line 51">
                  <a:extLst>
                    <a:ext uri="{FF2B5EF4-FFF2-40B4-BE49-F238E27FC236}">
                      <a16:creationId xmlns:a16="http://schemas.microsoft.com/office/drawing/2014/main" id="{77F32934-6E7E-46C8-AF4E-A94BAE77F0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8" name="Line 52">
                  <a:extLst>
                    <a:ext uri="{FF2B5EF4-FFF2-40B4-BE49-F238E27FC236}">
                      <a16:creationId xmlns:a16="http://schemas.microsoft.com/office/drawing/2014/main" id="{10C7ED2F-308A-4573-B6EE-09D3FCA8EA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9" name="Line 53">
                  <a:extLst>
                    <a:ext uri="{FF2B5EF4-FFF2-40B4-BE49-F238E27FC236}">
                      <a16:creationId xmlns:a16="http://schemas.microsoft.com/office/drawing/2014/main" id="{3FE2717E-8BFD-4FA3-96A4-143A7F1A14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0" name="Line 54">
                  <a:extLst>
                    <a:ext uri="{FF2B5EF4-FFF2-40B4-BE49-F238E27FC236}">
                      <a16:creationId xmlns:a16="http://schemas.microsoft.com/office/drawing/2014/main" id="{03D2C034-434A-4CDA-8517-73DEED8FF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1" name="Line 55">
                  <a:extLst>
                    <a:ext uri="{FF2B5EF4-FFF2-40B4-BE49-F238E27FC236}">
                      <a16:creationId xmlns:a16="http://schemas.microsoft.com/office/drawing/2014/main" id="{30D7B4C6-E989-47FD-B5D7-B65B9FA9C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2" name="Line 56">
                  <a:extLst>
                    <a:ext uri="{FF2B5EF4-FFF2-40B4-BE49-F238E27FC236}">
                      <a16:creationId xmlns:a16="http://schemas.microsoft.com/office/drawing/2014/main" id="{3E704A0D-B483-4CF5-ACC7-12FE2D4CF2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993" name="Rectangle 57" descr="60%">
              <a:extLst>
                <a:ext uri="{FF2B5EF4-FFF2-40B4-BE49-F238E27FC236}">
                  <a16:creationId xmlns:a16="http://schemas.microsoft.com/office/drawing/2014/main" id="{0D8C8A20-C2D1-4F02-B0F4-57FF975C0A3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4" name="Line 58">
              <a:extLst>
                <a:ext uri="{FF2B5EF4-FFF2-40B4-BE49-F238E27FC236}">
                  <a16:creationId xmlns:a16="http://schemas.microsoft.com/office/drawing/2014/main" id="{9C863DE0-D12B-4372-9BCF-16F1ED2021D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95" name="Group 59">
              <a:extLst>
                <a:ext uri="{FF2B5EF4-FFF2-40B4-BE49-F238E27FC236}">
                  <a16:creationId xmlns:a16="http://schemas.microsoft.com/office/drawing/2014/main" id="{B57F483C-98CA-4852-B627-55BF148D7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9996" name="Line 60">
                <a:extLst>
                  <a:ext uri="{FF2B5EF4-FFF2-40B4-BE49-F238E27FC236}">
                    <a16:creationId xmlns:a16="http://schemas.microsoft.com/office/drawing/2014/main" id="{8042C014-B120-4C20-AC5A-91A88BCA5E4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7" name="Line 61">
                <a:extLst>
                  <a:ext uri="{FF2B5EF4-FFF2-40B4-BE49-F238E27FC236}">
                    <a16:creationId xmlns:a16="http://schemas.microsoft.com/office/drawing/2014/main" id="{3ED91496-3639-4306-B068-6A0095B9F5A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8" name="Arc 62">
                <a:extLst>
                  <a:ext uri="{FF2B5EF4-FFF2-40B4-BE49-F238E27FC236}">
                    <a16:creationId xmlns:a16="http://schemas.microsoft.com/office/drawing/2014/main" id="{F0DAF6F1-16AB-41F6-A40E-E43EDB10F5AA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9999" name="Rectangle 63">
            <a:extLst>
              <a:ext uri="{FF2B5EF4-FFF2-40B4-BE49-F238E27FC236}">
                <a16:creationId xmlns:a16="http://schemas.microsoft.com/office/drawing/2014/main" id="{3CA99C95-2977-4209-92BB-F404F34B2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000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C824F6-067F-48E3-B7DE-248917408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0001" name="Rectangle 65">
            <a:extLst>
              <a:ext uri="{FF2B5EF4-FFF2-40B4-BE49-F238E27FC236}">
                <a16:creationId xmlns:a16="http://schemas.microsoft.com/office/drawing/2014/main" id="{049F8B41-98C9-4FCF-8984-C650B667E5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zh-CN" altLang="en-US"/>
          </a:p>
        </p:txBody>
      </p:sp>
      <p:sp>
        <p:nvSpPr>
          <p:cNvPr id="40002" name="Rectangle 66">
            <a:extLst>
              <a:ext uri="{FF2B5EF4-FFF2-40B4-BE49-F238E27FC236}">
                <a16:creationId xmlns:a16="http://schemas.microsoft.com/office/drawing/2014/main" id="{68BA9793-3422-4616-B4FB-CDDA38832A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CN" altLang="en-US"/>
          </a:p>
        </p:txBody>
      </p:sp>
      <p:sp>
        <p:nvSpPr>
          <p:cNvPr id="40003" name="Rectangle 67">
            <a:extLst>
              <a:ext uri="{FF2B5EF4-FFF2-40B4-BE49-F238E27FC236}">
                <a16:creationId xmlns:a16="http://schemas.microsoft.com/office/drawing/2014/main" id="{761FF264-3F45-4968-8E69-3EAD6A7D9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2C12135-1498-45FC-83A6-213C7542A97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900D40E3-BDBB-475D-B782-0BF528953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7924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>
                <a:latin typeface="Times New Roman" panose="02020603050405020304" pitchFamily="18" charset="0"/>
                <a:ea typeface="华文新魏" panose="02010800040101010101" pitchFamily="2" charset="-122"/>
              </a:rPr>
              <a:t>匹配算法</a:t>
            </a:r>
          </a:p>
          <a:p>
            <a:pPr algn="ctr"/>
            <a:r>
              <a:rPr lang="zh-CN" altLang="en-US" sz="6000" b="1">
                <a:latin typeface="Times New Roman" panose="02020603050405020304" pitchFamily="18" charset="0"/>
                <a:ea typeface="华文新魏" panose="02010800040101010101" pitchFamily="2" charset="-122"/>
              </a:rPr>
              <a:t>在搜索问题中的巧用</a:t>
            </a:r>
            <a:r>
              <a:rPr lang="zh-CN" altLang="en-US" sz="6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941C18C2-2337-4F45-99E2-B62E9F43A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99013"/>
            <a:ext cx="4276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浙江省杭州第十四中学  楼天城</a:t>
            </a:r>
          </a:p>
          <a:p>
            <a:endParaRPr lang="zh-CN" altLang="en-US" b="1"/>
          </a:p>
          <a:p>
            <a:r>
              <a:rPr lang="en-US" altLang="zh-CN" b="1"/>
              <a:t>loutiancheng@sina.com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929F9676-A40F-4A7B-9D14-F382F0598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066800"/>
            <a:ext cx="826135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题目简述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sym typeface="Wingdings" panose="05000000000000000000" pitchFamily="2" charset="2"/>
              </a:rPr>
              <a:t>(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sym typeface="Wingdings" panose="05000000000000000000" pitchFamily="2" charset="2"/>
              </a:rPr>
              <a:t>NOI2003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sym typeface="Wingdings" panose="05000000000000000000" pitchFamily="2" charset="2"/>
              </a:rPr>
              <a:t>二试第三题)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国的连环阵由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个武器组成。最初，1号武器处于攻击状态，其他武器都处在无敌自卫状态。以后，一旦第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i（1 </a:t>
            </a:r>
            <a:r>
              <a:rPr lang="en-US" altLang="zh-CN" sz="2800" b="1">
                <a:solidFill>
                  <a:srgbClr val="0D0E1D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 i&lt;M）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号武器被消灭，1秒钟以后第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i+1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号武器就自动从无敌自卫状态变成攻击状态。 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国有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个炸弹，每个炸弹的作用半径均为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k，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且会持续爆炸5分钟。在这5分钟内，瞬间消灭离它直线距离不超过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的、处在攻击状态的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国武器，不会炸毁本国炸弹。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4624DE49-D685-450F-B91B-5E4D7CD69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990600"/>
            <a:ext cx="798988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任务：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决定一个序列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a</a:t>
            </a:r>
            <a:r>
              <a:rPr lang="en-US" altLang="zh-CN" sz="2800" b="1" baseline="-30000">
                <a:solidFill>
                  <a:srgbClr val="0D0E1D"/>
                </a:solidFill>
                <a:latin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、a</a:t>
            </a:r>
            <a:r>
              <a:rPr lang="en-US" altLang="zh-CN" sz="2800" b="1" baseline="-30000">
                <a:solidFill>
                  <a:srgbClr val="0D0E1D"/>
                </a:solidFill>
                <a:latin typeface="Arial Unicode MS" pitchFamily="34" charset="-122"/>
              </a:rPr>
              <a:t>2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、a</a:t>
            </a:r>
            <a:r>
              <a:rPr lang="en-US" altLang="zh-CN" sz="2800" b="1" baseline="-30000">
                <a:solidFill>
                  <a:srgbClr val="0D0E1D"/>
                </a:solidFill>
                <a:latin typeface="Arial Unicode MS" pitchFamily="34" charset="-122"/>
              </a:rPr>
              <a:t>3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使得在第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a</a:t>
            </a:r>
            <a:r>
              <a:rPr lang="en-US" altLang="zh-CN" sz="2800" b="1" baseline="-30000">
                <a:solidFill>
                  <a:srgbClr val="0D0E1D"/>
                </a:solidFill>
                <a:latin typeface="Arial Unicode MS" pitchFamily="34" charset="-122"/>
              </a:rPr>
              <a:t>x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号炸弹引爆的时间内连环阵被摧毁。这里的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x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应当尽量小。</a:t>
            </a:r>
          </a:p>
          <a:p>
            <a:endParaRPr lang="zh-CN" altLang="en-US" sz="2800" b="1">
              <a:solidFill>
                <a:srgbClr val="0D0E1D"/>
              </a:solidFill>
              <a:latin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输入：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N,M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及武器和炸弹的坐标。</a:t>
            </a:r>
          </a:p>
          <a:p>
            <a:endParaRPr lang="zh-CN" altLang="en-US" sz="2800" b="1">
              <a:solidFill>
                <a:srgbClr val="0D0E1D"/>
              </a:solidFill>
              <a:latin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测试数据中的坐标是随机生成的。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5606D769-2257-4A8D-A8DA-6341B3356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016000"/>
            <a:ext cx="795655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初步分析：</a:t>
            </a:r>
            <a:endParaRPr lang="zh-CN" altLang="en-US" sz="32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　　A</a:t>
            </a:r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国炸弹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可以炸到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国武器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J</a:t>
            </a:r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的条件：</a:t>
            </a:r>
          </a:p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          (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u[I]-x[J])</a:t>
            </a:r>
            <a:r>
              <a:rPr lang="en-US" altLang="zh-CN" sz="3200" b="1" baseline="30000">
                <a:solidFill>
                  <a:srgbClr val="0D0E1D"/>
                </a:solidFill>
                <a:latin typeface="Arial Unicode MS" pitchFamily="34" charset="-122"/>
              </a:rPr>
              <a:t>2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+(v[I]-y[J])</a:t>
            </a:r>
            <a:r>
              <a:rPr lang="en-US" altLang="zh-CN" sz="3200" b="1" baseline="30000">
                <a:solidFill>
                  <a:srgbClr val="0D0E1D"/>
                </a:solidFill>
                <a:latin typeface="Arial Unicode MS" pitchFamily="34" charset="-122"/>
              </a:rPr>
              <a:t>2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&lt;=R</a:t>
            </a:r>
            <a:r>
              <a:rPr lang="en-US" altLang="zh-CN" sz="3200" b="1" baseline="30000">
                <a:solidFill>
                  <a:srgbClr val="0D0E1D"/>
                </a:solidFill>
                <a:latin typeface="Arial Unicode MS" pitchFamily="34" charset="-122"/>
              </a:rPr>
              <a:t>2</a:t>
            </a:r>
            <a:endParaRPr lang="zh-CN" altLang="en-US" sz="3200" b="1">
              <a:solidFill>
                <a:srgbClr val="0D0E1D"/>
              </a:solidFill>
              <a:latin typeface="Arial Unicode MS" pitchFamily="34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E9677DAB-4B34-4F4C-AEC8-5F94211DE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4062413"/>
            <a:ext cx="75326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结论：很难找到求最优解的多项式算法。</a:t>
            </a:r>
            <a:endParaRPr lang="zh-CN" altLang="en-US" sz="32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面对此类问题，一般只有搜索策略。</a:t>
            </a:r>
            <a:endParaRPr lang="zh-CN" altLang="en-US" sz="3200" b="1">
              <a:solidFill>
                <a:srgbClr val="0D0E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4460FA64-DA60-4F62-81BF-531921927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1093788"/>
            <a:ext cx="8355012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进一步分析：</a:t>
            </a:r>
            <a:endParaRPr lang="zh-CN" altLang="en-US" sz="32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　　每一颗炸弹必定炸掉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国武器中编号连续的一段。</a:t>
            </a:r>
          </a:p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　　5分钟只是表明每一颗炸弹可以炸掉任意多个编号连续的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国武器。</a:t>
            </a:r>
            <a:endParaRPr lang="zh-CN" altLang="en-US" sz="3200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6C3B65A4-E0F3-4F61-BD37-154571EE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1017588"/>
            <a:ext cx="815975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普通的搜索方法：</a:t>
            </a:r>
            <a:endParaRPr lang="zh-CN" altLang="en-US" sz="32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　　每次寻找一个编号最小的没有被炸掉的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国武器，选择一颗没有使用过并能炸到此武器的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A</a:t>
            </a:r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国炸弹，然后使用这颗炸弹炸掉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国武器连续的一段，继续深度优先搜索下一颗炸弹的编号，如果发现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国武器已经全部炸毁就可以回溯。</a:t>
            </a:r>
          </a:p>
          <a:p>
            <a:endParaRPr lang="zh-CN" altLang="en-US" sz="32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　　搜索的时间复杂度为</a:t>
            </a:r>
            <a:r>
              <a:rPr lang="en-US" altLang="zh-CN" sz="3200" b="1">
                <a:solidFill>
                  <a:srgbClr val="0D0E1D"/>
                </a:solidFill>
                <a:latin typeface="Arial Unicode MS" pitchFamily="34" charset="-122"/>
              </a:rPr>
              <a:t>O(n!)。</a:t>
            </a:r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即使加上优化，程序效率也不是很高。</a:t>
            </a:r>
            <a:endParaRPr lang="zh-CN" altLang="en-US" sz="3200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7D0C9D7B-8658-482C-B80C-ED42B3D75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017588"/>
            <a:ext cx="8158162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部分搜索：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此题使用部分搜索的算法需要一些转化：如果已经将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国武器根据编号分为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x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段，其中第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段为[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S</a:t>
            </a:r>
            <a:r>
              <a:rPr lang="en-US" altLang="zh-CN" sz="2800" b="1" baseline="-30000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,T</a:t>
            </a:r>
            <a:r>
              <a:rPr lang="en-US" altLang="zh-CN" sz="2800" b="1" baseline="-30000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] (S</a:t>
            </a:r>
            <a:r>
              <a:rPr lang="en-US" altLang="zh-CN" sz="2800" b="1" baseline="-30000">
                <a:solidFill>
                  <a:srgbClr val="0D0E1D"/>
                </a:solidFill>
                <a:latin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=1,T</a:t>
            </a:r>
            <a:r>
              <a:rPr lang="en-US" altLang="zh-CN" sz="2800" b="1" baseline="-30000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&gt;=S</a:t>
            </a:r>
            <a:r>
              <a:rPr lang="en-US" altLang="zh-CN" sz="2800" b="1" baseline="-30000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,T</a:t>
            </a:r>
            <a:r>
              <a:rPr lang="en-US" altLang="zh-CN" sz="2800" b="1" baseline="-30000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+1=S</a:t>
            </a:r>
            <a:r>
              <a:rPr lang="en-US" altLang="zh-CN" sz="2800" b="1" baseline="-30000">
                <a:solidFill>
                  <a:srgbClr val="0D0E1D"/>
                </a:solidFill>
                <a:latin typeface="Arial Unicode MS" pitchFamily="34" charset="-122"/>
              </a:rPr>
              <a:t>i+1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)。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然后的任务就是判断是否可以从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A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国的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N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颗炸弹中选出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x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颗，分别可以炸掉其中的一段。</a:t>
            </a:r>
            <a:endParaRPr lang="zh-CN" altLang="en-US" sz="2800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69C128C7-DF62-4512-95E3-6E86DB35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462088"/>
            <a:ext cx="81518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Arial Unicode MS" pitchFamily="34" charset="-122"/>
              </a:rPr>
              <a:t>　　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其实我们把搜索分为了两部分，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（１）将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国武器根据编号分为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x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段。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（２）判断是否可以从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A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国的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N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颗炸弹中选出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x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颗，分别可以炸掉其中的一段。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07554DD8-8F41-4091-99CD-8749BAA9C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716463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D1B15"/>
                </a:solidFill>
                <a:latin typeface="Arial Unicode MS" pitchFamily="34" charset="-122"/>
              </a:rPr>
              <a:t>其实第二部分可以用匹配来解决。</a:t>
            </a:r>
            <a:endParaRPr lang="zh-CN" altLang="en-US" sz="3200">
              <a:solidFill>
                <a:srgbClr val="FD1B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518AC24A-D46A-49DA-9BEB-2F6272A56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1001713"/>
            <a:ext cx="831215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建图：</a:t>
            </a: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C[S][T][I] 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表示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A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国炸弹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是否可以炸到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国武器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S,S+1..T-1,T。</a:t>
            </a:r>
            <a:endParaRPr lang="zh-CN" altLang="en-US" sz="2800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EC09028F-0E96-4E95-8D4D-4FC97D13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362200"/>
            <a:ext cx="76517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C[S][S][I]=((u[I]-x[S])</a:t>
            </a:r>
            <a:r>
              <a:rPr lang="en-US" altLang="zh-CN" sz="2800" b="1" baseline="30000">
                <a:solidFill>
                  <a:srgbClr val="0D0E1D"/>
                </a:solidFill>
                <a:latin typeface="Arial Unicode MS" pitchFamily="34" charset="-122"/>
              </a:rPr>
              <a:t>2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+(v[I]-y[S])</a:t>
            </a:r>
            <a:r>
              <a:rPr lang="en-US" altLang="zh-CN" sz="2800" b="1" baseline="30000">
                <a:solidFill>
                  <a:srgbClr val="0D0E1D"/>
                </a:solidFill>
                <a:latin typeface="Arial Unicode MS" pitchFamily="34" charset="-122"/>
              </a:rPr>
              <a:t>2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&lt;=R</a:t>
            </a:r>
            <a:r>
              <a:rPr lang="en-US" altLang="zh-CN" sz="2800" b="1" baseline="30000">
                <a:solidFill>
                  <a:srgbClr val="0D0E1D"/>
                </a:solidFill>
                <a:latin typeface="Arial Unicode MS" pitchFamily="34" charset="-122"/>
              </a:rPr>
              <a:t>2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)</a:t>
            </a:r>
            <a:endParaRPr lang="en-US" altLang="zh-CN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C[S][T][I]=C[S][T-1][I] &amp; C[T][T][I] (S&lt;T)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求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C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的时间复杂度为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O(N</a:t>
            </a:r>
            <a:r>
              <a:rPr lang="en-US" altLang="zh-CN" sz="2800" b="1" baseline="30000">
                <a:solidFill>
                  <a:srgbClr val="0D0E1D"/>
                </a:solidFill>
                <a:latin typeface="Arial Unicode MS" pitchFamily="34" charset="-122"/>
              </a:rPr>
              <a:t>3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)。</a:t>
            </a:r>
            <a:endParaRPr lang="zh-CN" altLang="en-US"/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79DBBACD-B5A6-49CA-93CD-6A7E9897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886200"/>
            <a:ext cx="8116887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建图：左边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x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个点，表示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国武器根据编号分为的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x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段，右边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N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个点，表示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A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国的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N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颗炸弹。左边第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个点到右边第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j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个点有边的条件即：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C[Si][Ti][j]。</a:t>
            </a:r>
            <a:endParaRPr lang="en-US" altLang="zh-CN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下面任务就是将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国武器根据编号划分为若干段+二分图匹配判断。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4AA4CDDB-43F2-49F7-BDC5-C06184B8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071563"/>
            <a:ext cx="2384425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" panose="020B0604020202020204" pitchFamily="34" charset="0"/>
              </a:rPr>
              <a:t>样例1：</a:t>
            </a:r>
          </a:p>
          <a:p>
            <a:r>
              <a:rPr lang="zh-CN" altLang="en-US" b="1">
                <a:solidFill>
                  <a:srgbClr val="0D0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4 3 6</a:t>
            </a:r>
          </a:p>
          <a:p>
            <a:r>
              <a:rPr lang="zh-CN" altLang="en-US" b="1">
                <a:solidFill>
                  <a:srgbClr val="0D0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0 6</a:t>
            </a:r>
            <a:r>
              <a:rPr lang="zh-CN" altLang="en-US" b="1">
                <a:solidFill>
                  <a:srgbClr val="0D0E1D"/>
                </a:solidFill>
                <a:latin typeface="Arial" panose="020B0604020202020204" pitchFamily="34" charset="0"/>
              </a:rPr>
              <a:t>  </a:t>
            </a:r>
            <a:r>
              <a:rPr lang="zh-CN" altLang="en-US" b="1">
                <a:solidFill>
                  <a:srgbClr val="0D0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6 6  6 0  0 0</a:t>
            </a:r>
          </a:p>
          <a:p>
            <a:r>
              <a:rPr lang="zh-CN" altLang="en-US" b="1">
                <a:solidFill>
                  <a:srgbClr val="0D0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1 5  0 3  1 1</a:t>
            </a:r>
            <a:endParaRPr lang="zh-CN" altLang="en-US" b="1">
              <a:solidFill>
                <a:srgbClr val="0D0E1D"/>
              </a:solidFill>
            </a:endParaRPr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1D064E48-A840-48FE-AA2D-69417BCA5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43200"/>
          <a:ext cx="3471863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BMP 图像" r:id="rId3" imgW="2676899" imgH="2295238" progId="Paint.Picture">
                  <p:embed/>
                </p:oleObj>
              </mc:Choice>
              <mc:Fallback>
                <p:oleObj name="BMP 图像" r:id="rId3" imgW="2676899" imgH="229523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3200"/>
                        <a:ext cx="3471863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9" name="Group 15">
            <a:extLst>
              <a:ext uri="{FF2B5EF4-FFF2-40B4-BE49-F238E27FC236}">
                <a16:creationId xmlns:a16="http://schemas.microsoft.com/office/drawing/2014/main" id="{7AF40152-F5D2-4C09-B318-CC483530113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52400"/>
            <a:ext cx="5715000" cy="2819400"/>
            <a:chOff x="1776" y="96"/>
            <a:chExt cx="3600" cy="1776"/>
          </a:xfrm>
        </p:grpSpPr>
        <p:sp>
          <p:nvSpPr>
            <p:cNvPr id="41989" name="Text Box 5">
              <a:extLst>
                <a:ext uri="{FF2B5EF4-FFF2-40B4-BE49-F238E27FC236}">
                  <a16:creationId xmlns:a16="http://schemas.microsoft.com/office/drawing/2014/main" id="{7B855226-4938-4FDC-BB73-6A86CC674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480"/>
              <a:ext cx="186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D0E1D"/>
                  </a:solidFill>
                </a:rPr>
                <a:t>如果的划分方法是：</a:t>
              </a:r>
            </a:p>
            <a:p>
              <a:r>
                <a:rPr lang="en-US" altLang="zh-CN" b="1">
                  <a:solidFill>
                    <a:srgbClr val="0D0E1D"/>
                  </a:solidFill>
                </a:rPr>
                <a:t>x=3，</a:t>
              </a:r>
            </a:p>
            <a:p>
              <a:r>
                <a:rPr lang="en-US" altLang="zh-CN" b="1">
                  <a:solidFill>
                    <a:srgbClr val="0D0E1D"/>
                  </a:solidFill>
                </a:rPr>
                <a:t>3</a:t>
              </a:r>
              <a:r>
                <a:rPr lang="zh-CN" altLang="en-US" b="1">
                  <a:solidFill>
                    <a:srgbClr val="0D0E1D"/>
                  </a:solidFill>
                </a:rPr>
                <a:t>段分别为</a:t>
              </a:r>
            </a:p>
            <a:p>
              <a:r>
                <a:rPr lang="zh-CN" altLang="en-US" b="1">
                  <a:solidFill>
                    <a:srgbClr val="0D0E1D"/>
                  </a:solidFill>
                </a:rPr>
                <a:t>1-2,3-3,4-4</a:t>
              </a:r>
            </a:p>
          </p:txBody>
        </p:sp>
        <p:graphicFrame>
          <p:nvGraphicFramePr>
            <p:cNvPr id="41993" name="Object 9">
              <a:extLst>
                <a:ext uri="{FF2B5EF4-FFF2-40B4-BE49-F238E27FC236}">
                  <a16:creationId xmlns:a16="http://schemas.microsoft.com/office/drawing/2014/main" id="{086B8F56-3873-44E7-92A8-CF2B4DBD8D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9" y="96"/>
            <a:ext cx="1677" cy="1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5" name="BMP 图像" r:id="rId5" imgW="1943371" imgH="2057143" progId="Paint.Picture">
                    <p:embed/>
                  </p:oleObj>
                </mc:Choice>
                <mc:Fallback>
                  <p:oleObj name="BMP 图像" r:id="rId5" imgW="1943371" imgH="2057143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9" y="96"/>
                          <a:ext cx="1677" cy="1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5" name="Text Box 11">
              <a:extLst>
                <a:ext uri="{FF2B5EF4-FFF2-40B4-BE49-F238E27FC236}">
                  <a16:creationId xmlns:a16="http://schemas.microsoft.com/office/drawing/2014/main" id="{72037072-D8E7-4A2A-ABEE-99061B651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457"/>
              <a:ext cx="2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D1B15"/>
                  </a:solidFill>
                </a:rPr>
                <a:t>最大匹配=</a:t>
              </a:r>
              <a:r>
                <a:rPr lang="en-US" altLang="zh-CN" sz="2800" b="1">
                  <a:solidFill>
                    <a:srgbClr val="FD1B15"/>
                  </a:solidFill>
                </a:rPr>
                <a:t>x，</a:t>
              </a:r>
              <a:r>
                <a:rPr lang="zh-CN" altLang="en-US" sz="2800" b="1">
                  <a:solidFill>
                    <a:srgbClr val="FD1B15"/>
                  </a:solidFill>
                </a:rPr>
                <a:t>满足</a:t>
              </a:r>
            </a:p>
          </p:txBody>
        </p:sp>
      </p:grpSp>
      <p:grpSp>
        <p:nvGrpSpPr>
          <p:cNvPr id="42000" name="Group 16">
            <a:extLst>
              <a:ext uri="{FF2B5EF4-FFF2-40B4-BE49-F238E27FC236}">
                <a16:creationId xmlns:a16="http://schemas.microsoft.com/office/drawing/2014/main" id="{19DA27ED-5D1A-4321-85C9-5A23DC5FE31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352800"/>
            <a:ext cx="5745163" cy="3505200"/>
            <a:chOff x="1776" y="2112"/>
            <a:chExt cx="3619" cy="2208"/>
          </a:xfrm>
        </p:grpSpPr>
        <p:sp>
          <p:nvSpPr>
            <p:cNvPr id="41991" name="Text Box 7">
              <a:extLst>
                <a:ext uri="{FF2B5EF4-FFF2-40B4-BE49-F238E27FC236}">
                  <a16:creationId xmlns:a16="http://schemas.microsoft.com/office/drawing/2014/main" id="{12380C19-9A43-43F1-B87C-C714F5F31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334"/>
              <a:ext cx="186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D0E1D"/>
                  </a:solidFill>
                </a:rPr>
                <a:t>如果的划分方法是：</a:t>
              </a:r>
            </a:p>
            <a:p>
              <a:r>
                <a:rPr lang="en-US" altLang="zh-CN" b="1">
                  <a:solidFill>
                    <a:srgbClr val="0D0E1D"/>
                  </a:solidFill>
                </a:rPr>
                <a:t>x=4，</a:t>
              </a:r>
            </a:p>
            <a:p>
              <a:r>
                <a:rPr lang="zh-CN" altLang="en-US" b="1">
                  <a:solidFill>
                    <a:srgbClr val="0D0E1D"/>
                  </a:solidFill>
                </a:rPr>
                <a:t>4段分别为</a:t>
              </a:r>
            </a:p>
            <a:p>
              <a:r>
                <a:rPr lang="zh-CN" altLang="en-US" b="1">
                  <a:solidFill>
                    <a:srgbClr val="0D0E1D"/>
                  </a:solidFill>
                </a:rPr>
                <a:t>1-1,2-2,3-3,4-4</a:t>
              </a:r>
            </a:p>
          </p:txBody>
        </p:sp>
        <p:graphicFrame>
          <p:nvGraphicFramePr>
            <p:cNvPr id="41994" name="Object 10">
              <a:extLst>
                <a:ext uri="{FF2B5EF4-FFF2-40B4-BE49-F238E27FC236}">
                  <a16:creationId xmlns:a16="http://schemas.microsoft.com/office/drawing/2014/main" id="{F915E6C0-7FDE-485C-B50D-78D2C4AACE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112"/>
            <a:ext cx="1747" cy="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6" name="BMP 图像" r:id="rId7" imgW="1876190" imgH="2371429" progId="Paint.Picture">
                    <p:embed/>
                  </p:oleObj>
                </mc:Choice>
                <mc:Fallback>
                  <p:oleObj name="BMP 图像" r:id="rId7" imgW="1876190" imgH="2371429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112"/>
                          <a:ext cx="1747" cy="2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8" name="Text Box 14">
              <a:extLst>
                <a:ext uri="{FF2B5EF4-FFF2-40B4-BE49-F238E27FC236}">
                  <a16:creationId xmlns:a16="http://schemas.microsoft.com/office/drawing/2014/main" id="{214E10E2-0EE5-47E6-BF40-D0B521B76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321"/>
              <a:ext cx="2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D1B15"/>
                  </a:solidFill>
                </a:rPr>
                <a:t>最大匹配&lt;</a:t>
              </a:r>
              <a:r>
                <a:rPr lang="en-US" altLang="zh-CN" sz="2800" b="1">
                  <a:solidFill>
                    <a:srgbClr val="FD1B15"/>
                  </a:solidFill>
                </a:rPr>
                <a:t>x，</a:t>
              </a:r>
              <a:r>
                <a:rPr lang="zh-CN" altLang="en-US" sz="2800" b="1">
                  <a:solidFill>
                    <a:srgbClr val="FD1B15"/>
                  </a:solidFill>
                </a:rPr>
                <a:t>不满足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6A413D9F-FA9D-414C-AE0D-200DF5FD0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085850"/>
            <a:ext cx="81851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性能分析（1）：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搜索的基本框架已经建立，虽然数据是随机生成的，但是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m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个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国武器的划分方案还是非常多的，有时可能高达2</a:t>
            </a:r>
            <a:r>
              <a:rPr lang="en-US" altLang="zh-CN" sz="2800" b="1" baseline="30000">
                <a:solidFill>
                  <a:srgbClr val="0D0E1D"/>
                </a:solidFill>
                <a:latin typeface="Arial Unicode MS" pitchFamily="34" charset="-122"/>
              </a:rPr>
              <a:t>m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。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时间上很难承受，如果使用卡时，正确性受到影响，效果不会很好。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只有4个数据可以在时限内出解，另外6个如果卡时，有2个也可以得到最优解。</a:t>
            </a:r>
            <a:endParaRPr lang="zh-CN" altLang="en-US" sz="2800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B030E2BE-8881-4A0D-862E-F29584B07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921250"/>
            <a:ext cx="7394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优化：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    优化可以通过可行性和最优性两方面分析。</a:t>
            </a:r>
            <a:endParaRPr lang="zh-CN" altLang="en-US" sz="2800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C1AA03CC-47F8-4766-8644-AF2A24A76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447800"/>
            <a:ext cx="818515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　　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很多的题目，如果我们可以建立数学模型，应该尽量用解析法来处理，因为简单的模型更清晰地反映了事物之间的关系。</a:t>
            </a:r>
            <a:endParaRPr lang="zh-CN" altLang="en-US" sz="2800" b="1">
              <a:solidFill>
                <a:srgbClr val="0D0E1D"/>
              </a:solidFill>
              <a:latin typeface="Times New Roman" panose="02020603050405020304" pitchFamily="18" charset="0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　　但是，并不是所有的题目都可以建立简单的数学模型。我们这时必须使用搜索的方法，也就是枚举所有可能情况来寻找可行解或最优解。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CA39E2C-AC79-494A-9B96-445C18A11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"/>
            <a:ext cx="236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>
                <a:solidFill>
                  <a:schemeClr val="tx2"/>
                </a:solidFill>
              </a:rPr>
              <a:t>前言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976073B5-CE64-4F42-822B-DE44D5B78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64050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　　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由于搜索一般建立在枚举之上，所以搜索常常和低效是分不开的。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　　有时搜索的运算量实在太大，实在是一件痛苦的事情。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6D347885-22DD-4139-8068-FD05356B7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990600"/>
            <a:ext cx="8269287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优化一（最优性）：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如果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A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国炸弹可以重复使用，设：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Dist[I]=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炸掉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B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国武器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I－m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的最少使用炸弹数。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可以用动态规划计算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Dist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值，状态转移方程如下：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Dist[m+1]=0。</a:t>
            </a:r>
            <a:endParaRPr lang="en-US" altLang="zh-CN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Dist[I]=Min(Dist[J]+1 | Can[I][J-1][K](1&lt;=K&lt;=n))</a:t>
            </a: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  (1&lt;=I&lt;=N) (I&lt;J&lt;=N+1)</a:t>
            </a:r>
            <a:endParaRPr lang="en-US" altLang="zh-CN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求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Dist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的时间复杂度为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O(N</a:t>
            </a:r>
            <a:r>
              <a:rPr lang="en-US" altLang="zh-CN" sz="2800" b="1" baseline="30000">
                <a:solidFill>
                  <a:srgbClr val="0D0E1D"/>
                </a:solidFill>
                <a:latin typeface="Arial Unicode MS" pitchFamily="34" charset="-122"/>
              </a:rPr>
              <a:t>3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)。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CAF2024-6577-4B11-900B-8D6219C01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149850"/>
            <a:ext cx="81692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从而产生了一个最优性剪枝条件：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2800" b="1">
                <a:solidFill>
                  <a:srgbClr val="FD1B15"/>
                </a:solidFill>
                <a:latin typeface="Arial Unicode MS" pitchFamily="34" charset="-122"/>
              </a:rPr>
              <a:t>if (</a:t>
            </a:r>
            <a:r>
              <a:rPr lang="zh-CN" altLang="en-US" sz="2800" b="1">
                <a:solidFill>
                  <a:srgbClr val="FD1B15"/>
                </a:solidFill>
                <a:latin typeface="Arial Unicode MS" pitchFamily="34" charset="-122"/>
              </a:rPr>
              <a:t>当前已经使用的炸弹数+</a:t>
            </a:r>
            <a:r>
              <a:rPr lang="en-US" altLang="zh-CN" sz="2800" b="1">
                <a:solidFill>
                  <a:srgbClr val="FD1B15"/>
                </a:solidFill>
                <a:latin typeface="Arial Unicode MS" pitchFamily="34" charset="-122"/>
              </a:rPr>
              <a:t>Dist[</a:t>
            </a:r>
            <a:r>
              <a:rPr lang="zh-CN" altLang="en-US" sz="2800" b="1">
                <a:solidFill>
                  <a:srgbClr val="FD1B15"/>
                </a:solidFill>
                <a:latin typeface="Arial Unicode MS" pitchFamily="34" charset="-122"/>
              </a:rPr>
              <a:t>当前已经炸掉的</a:t>
            </a:r>
            <a:r>
              <a:rPr lang="en-US" altLang="zh-CN" sz="2800" b="1">
                <a:solidFill>
                  <a:srgbClr val="FD1B15"/>
                </a:solidFill>
                <a:latin typeface="Arial Unicode MS" pitchFamily="34" charset="-122"/>
              </a:rPr>
              <a:t>B</a:t>
            </a:r>
            <a:r>
              <a:rPr lang="zh-CN" altLang="en-US" sz="2800" b="1">
                <a:solidFill>
                  <a:srgbClr val="FD1B15"/>
                </a:solidFill>
                <a:latin typeface="Arial Unicode MS" pitchFamily="34" charset="-122"/>
              </a:rPr>
              <a:t>国武器数+1]&gt;=当前找到的最优解)</a:t>
            </a:r>
            <a:r>
              <a:rPr lang="en-US" altLang="zh-CN" sz="2800" b="1">
                <a:solidFill>
                  <a:srgbClr val="FD1B15"/>
                </a:solidFill>
                <a:latin typeface="Arial Unicode MS" pitchFamily="34" charset="-122"/>
              </a:rPr>
              <a:t>then </a:t>
            </a:r>
            <a:r>
              <a:rPr lang="zh-CN" altLang="en-US" sz="2800" b="1">
                <a:solidFill>
                  <a:srgbClr val="FD1B15"/>
                </a:solidFill>
                <a:latin typeface="Arial Unicode MS" pitchFamily="34" charset="-122"/>
              </a:rPr>
              <a:t>剪枝；</a:t>
            </a:r>
            <a:endParaRPr lang="zh-CN" altLang="en-US" sz="2800" b="1">
              <a:solidFill>
                <a:srgbClr val="FD1B15"/>
              </a:solidFill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6947241F-6438-421C-AB92-C9487CAF3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8153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优化二（可行性）：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部分搜索＋匹配的方法一般都可以用两个效果很好的可行性优化：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(1)提前判断是否可以匹配成功，避免多余的搜索。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(2)每次匹配可以从以前的匹配开始扩展，不需要重新开始。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75ABF5B1-9A03-4821-8EBB-ADF6B459F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854450"/>
            <a:ext cx="82454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如果当前的划分方法已经无法匹配成功，就没有搜索下去的必要了，只要每搜索新的一段时立即通过匹配判断即可。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每次求匹配只要从原来的基础上扩展就可以了。没有必要从头开始。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5EFB8A2A-A948-4891-ACA3-17E15471B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065213"/>
            <a:ext cx="81851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性能分析（2）：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通过上述两个优化，程序的效率有了很大的提高。　　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    10个测试数据中有8个可以在时限内出解，另外2个如果卡时，也可以得到最优解。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53F19690-6BC1-4C4B-B317-8C03F8E8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Arial Unicode MS" pitchFamily="34" charset="-122"/>
              </a:rPr>
              <a:t>　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6023A926-85EE-4D16-ACB4-710E41854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23938"/>
            <a:ext cx="815340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进一步优化：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优化二虽然排除了许多不必要的划分，但是在判断时浪费了不少时间。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因此，在枚举划分长度时，可以通过以前的划分和匹配情况（被匹配的边），用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O(n</a:t>
            </a:r>
            <a:r>
              <a:rPr lang="en-US" altLang="zh-CN" sz="2800" b="1" baseline="30000">
                <a:solidFill>
                  <a:srgbClr val="0D0E1D"/>
                </a:solidFill>
                <a:latin typeface="Arial Unicode MS" pitchFamily="34" charset="-122"/>
              </a:rPr>
              <a:t>2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)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的时间复杂度的宽度优先搜索计算出下一个划分的最大长度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maxL，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显然下一个划分的长度在[1，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maxL]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都一定可以找到可行的匹配。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这样既节省了判断的时间，又可以使每次划分长度从长到短枚举，使程序尽快逼近最优解，从而同时增强剪枝条件一的效果。</a:t>
            </a:r>
            <a:endParaRPr lang="zh-CN" altLang="en-US" sz="2800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5E978E60-623E-4B1A-B12D-B5045EDBC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1017588"/>
            <a:ext cx="8807450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这一部分的实现，首先需要求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MaxT。</a:t>
            </a:r>
            <a:endParaRPr lang="en-US" altLang="zh-CN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MaxT[I][S]=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炸弹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I，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从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S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开始炸，可以炸到的最大编号。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          如果，炸弹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炸不到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S，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则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MaxT[I][S]=S-1。</a:t>
            </a:r>
            <a:endParaRPr lang="en-US" altLang="zh-CN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求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MaxT[I][S]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可以用动态规划的方法解决。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状态转移方程为：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MaxT[I][S]= 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炸弹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炸不到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S   S-1</a:t>
            </a:r>
            <a:endParaRPr lang="en-US" altLang="zh-CN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            　　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炸弹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炸得到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S   MaxT[I][S+1]</a:t>
            </a:r>
            <a:endParaRPr lang="en-US" altLang="zh-CN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MaxT[I][m+1]=m</a:t>
            </a:r>
            <a:endParaRPr lang="en-US" altLang="zh-CN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求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MaxT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的时间复杂度为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O(N</a:t>
            </a:r>
            <a:r>
              <a:rPr lang="en-US" altLang="zh-CN" sz="2800" b="1" baseline="30000">
                <a:solidFill>
                  <a:srgbClr val="0D0E1D"/>
                </a:solidFill>
                <a:latin typeface="Arial Unicode MS" pitchFamily="34" charset="-122"/>
              </a:rPr>
              <a:t>2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)。</a:t>
            </a:r>
            <a:endParaRPr lang="zh-CN" altLang="en-US" sz="2800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60A2039A-1B4E-453F-9545-768533E69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066800"/>
            <a:ext cx="829627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具体实现方法：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       考虑二分图右边的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n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个结点（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n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颗炸弹），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如果结点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没有被匹配，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被认为可以使用。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如果结点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已经被匹配，如果从任何一个没有匹配的结点出发存在一条到达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I，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而且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为外点的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交错路，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也被认为可以使用。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所以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MaxL=Max(MaxT[I][S] | 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可以使用)；</a:t>
            </a:r>
            <a:endParaRPr lang="zh-CN" altLang="en-US" sz="2800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DD082546-EE0B-458B-8CFD-B951B104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987425"/>
            <a:ext cx="8169275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  <a:latin typeface="Arial Unicode MS" pitchFamily="34" charset="-122"/>
              </a:rPr>
              <a:t>具体实现方法：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计算所有从没有匹配点出发的交错路（没有匹配点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出发的交错路没有被匹配点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I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一定为外点）所能到达的匹配的结点，只要从每一个没有匹配的结点出发，宽度优先搜索，只要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O(N</a:t>
            </a:r>
            <a:r>
              <a:rPr lang="en-US" altLang="zh-CN" sz="2800" b="1" baseline="30000">
                <a:solidFill>
                  <a:srgbClr val="0D0E1D"/>
                </a:solidFill>
                <a:latin typeface="Arial Unicode MS" pitchFamily="34" charset="-122"/>
              </a:rPr>
              <a:t>2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)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的时间。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注意判断重复（如果一个已经匹配的结点已经被确定为可以使用，那么不需要对它再扩展一次，因为当把这个已经匹配的结点确定为可以使用的结点的时候，已经从这个结点扩展过，如果再扩展必将产生无谓的重复）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D2B23741-EA7E-47CD-A917-AF876BF31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95425"/>
            <a:ext cx="80168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</a:rPr>
              <a:t>　　如果已经求出了</a:t>
            </a:r>
            <a:r>
              <a:rPr lang="en-US" altLang="zh-CN" sz="2800" b="1">
                <a:solidFill>
                  <a:srgbClr val="0D0E1D"/>
                </a:solidFill>
              </a:rPr>
              <a:t>MaxL，</a:t>
            </a:r>
            <a:r>
              <a:rPr lang="zh-CN" altLang="en-US" sz="2800" b="1">
                <a:solidFill>
                  <a:srgbClr val="0D0E1D"/>
                </a:solidFill>
              </a:rPr>
              <a:t>可以先求一组长度为</a:t>
            </a:r>
            <a:r>
              <a:rPr lang="en-US" altLang="zh-CN" sz="2800" b="1">
                <a:solidFill>
                  <a:srgbClr val="0D0E1D"/>
                </a:solidFill>
              </a:rPr>
              <a:t>MaxL</a:t>
            </a:r>
            <a:r>
              <a:rPr lang="zh-CN" altLang="en-US" sz="2800" b="1">
                <a:solidFill>
                  <a:srgbClr val="0D0E1D"/>
                </a:solidFill>
              </a:rPr>
              <a:t>的匹配</a:t>
            </a:r>
            <a:r>
              <a:rPr lang="en-US" altLang="zh-CN" sz="2800" b="1">
                <a:solidFill>
                  <a:srgbClr val="0D0E1D"/>
                </a:solidFill>
              </a:rPr>
              <a:t>A，</a:t>
            </a:r>
            <a:r>
              <a:rPr lang="zh-CN" altLang="en-US" sz="2800" b="1">
                <a:solidFill>
                  <a:srgbClr val="0D0E1D"/>
                </a:solidFill>
              </a:rPr>
              <a:t>这样对于所有长度在1-</a:t>
            </a:r>
            <a:r>
              <a:rPr lang="en-US" altLang="zh-CN" sz="2800" b="1">
                <a:solidFill>
                  <a:srgbClr val="0D0E1D"/>
                </a:solidFill>
              </a:rPr>
              <a:t>MaxL</a:t>
            </a:r>
            <a:r>
              <a:rPr lang="zh-CN" altLang="en-US" sz="2800" b="1">
                <a:solidFill>
                  <a:srgbClr val="0D0E1D"/>
                </a:solidFill>
              </a:rPr>
              <a:t>范围内的划分，</a:t>
            </a:r>
            <a:r>
              <a:rPr lang="en-US" altLang="zh-CN" sz="2800" b="1">
                <a:solidFill>
                  <a:srgbClr val="0D0E1D"/>
                </a:solidFill>
              </a:rPr>
              <a:t>A</a:t>
            </a:r>
            <a:r>
              <a:rPr lang="zh-CN" altLang="en-US" sz="2800" b="1">
                <a:solidFill>
                  <a:srgbClr val="0D0E1D"/>
                </a:solidFill>
              </a:rPr>
              <a:t>都是一组可行匹配。扩展一次增广路的复杂度为</a:t>
            </a:r>
            <a:r>
              <a:rPr lang="en-US" altLang="zh-CN" sz="2800" b="1">
                <a:solidFill>
                  <a:srgbClr val="0D0E1D"/>
                </a:solidFill>
              </a:rPr>
              <a:t>O(n</a:t>
            </a:r>
            <a:r>
              <a:rPr lang="en-US" altLang="zh-CN" sz="2800" b="1" baseline="30000">
                <a:solidFill>
                  <a:srgbClr val="0D0E1D"/>
                </a:solidFill>
              </a:rPr>
              <a:t>2</a:t>
            </a:r>
            <a:r>
              <a:rPr lang="en-US" altLang="zh-CN" sz="2800" b="1">
                <a:solidFill>
                  <a:srgbClr val="0D0E1D"/>
                </a:solidFill>
              </a:rPr>
              <a:t>)。</a:t>
            </a:r>
          </a:p>
          <a:p>
            <a:r>
              <a:rPr lang="zh-CN" altLang="en-US" sz="2800" b="1">
                <a:solidFill>
                  <a:srgbClr val="0D0E1D"/>
                </a:solidFill>
              </a:rPr>
              <a:t>　　这样大大节省了优化二的时间。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2B471ADA-A467-43E4-9C8A-EE1E52D18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020763"/>
            <a:ext cx="79565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性能分析（3）：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通过以上的优化，所有数据都是瞬间出解，并且所有结果都是最优解。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甚至对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</a:rPr>
              <a:t>n=200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的随机数据，也可以在瞬间出解，可见程序的效率有了很大的提高。</a:t>
            </a:r>
            <a:endParaRPr lang="zh-CN" altLang="en-US" sz="2800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21" name="Group 77">
            <a:extLst>
              <a:ext uri="{FF2B5EF4-FFF2-40B4-BE49-F238E27FC236}">
                <a16:creationId xmlns:a16="http://schemas.microsoft.com/office/drawing/2014/main" id="{DD7BC92B-6D58-4C07-AEF6-925EE4778E92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457200"/>
          <a:ext cx="8610600" cy="56927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89760881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379825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67223293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699561609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D0E1D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最简单的搜索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优化的搜索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进一步优化的搜索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2038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3963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2568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82084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TimeOver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TimeOver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D0E1D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521922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41379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TimeOver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D0E1D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86320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TimeOver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D0E1D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TimeOver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D0E1D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38155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TimeOver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D0E1D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522643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TimeOver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D0E1D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55198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TimeOver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D0E1D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1D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9537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DBF0C6B-1E38-48E6-9DF2-377206A5B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83058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  <a:latin typeface="Times New Roman" panose="02020603050405020304" pitchFamily="18" charset="0"/>
              </a:rPr>
              <a:t>于是我们需要利用很多技巧来提高效率：</a:t>
            </a:r>
          </a:p>
          <a:p>
            <a:r>
              <a:rPr lang="zh-CN" altLang="en-US" sz="2800">
                <a:solidFill>
                  <a:srgbClr val="0D0E1D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800" b="1">
                <a:solidFill>
                  <a:srgbClr val="FD1B15"/>
                </a:solidFill>
                <a:latin typeface="Times New Roman" panose="02020603050405020304" pitchFamily="18" charset="0"/>
              </a:rPr>
              <a:t>可行性剪枝，</a:t>
            </a:r>
          </a:p>
          <a:p>
            <a:r>
              <a:rPr lang="zh-CN" altLang="en-US" sz="2800" b="1">
                <a:solidFill>
                  <a:srgbClr val="FD1B15"/>
                </a:solidFill>
                <a:latin typeface="Times New Roman" panose="02020603050405020304" pitchFamily="18" charset="0"/>
              </a:rPr>
              <a:t>        最优性剪枝，</a:t>
            </a:r>
          </a:p>
          <a:p>
            <a:r>
              <a:rPr lang="zh-CN" altLang="en-US" sz="2800" b="1">
                <a:solidFill>
                  <a:srgbClr val="FD1B15"/>
                </a:solidFill>
                <a:latin typeface="Times New Roman" panose="02020603050405020304" pitchFamily="18" charset="0"/>
              </a:rPr>
              <a:t>        调整搜索顺序，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        等方法都很有用，在它们的帮助下，我们可以大大提高搜索的效率。</a:t>
            </a:r>
            <a:endParaRPr lang="zh-CN" altLang="en-US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7DE431E9-0ABA-44E3-9813-24579184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11650"/>
            <a:ext cx="83058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D0E1D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而有些题目，这些常规的优化方法很难有用武之地。这是我们必须使用一些非常规的搜索方法。</a:t>
            </a:r>
          </a:p>
          <a:p>
            <a:r>
              <a:rPr lang="zh-CN" altLang="en-US" b="1">
                <a:solidFill>
                  <a:srgbClr val="0D0E1D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本文中我们将讨论非常规搜索中的一种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　　　　　　　　　</a:t>
            </a:r>
            <a:r>
              <a:rPr lang="zh-CN" altLang="en-US" sz="3200" b="1">
                <a:solidFill>
                  <a:srgbClr val="0D0E1D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3200" b="1">
                <a:solidFill>
                  <a:srgbClr val="FD1B15"/>
                </a:solidFill>
                <a:latin typeface="Times New Roman" panose="02020603050405020304" pitchFamily="18" charset="0"/>
              </a:rPr>
              <a:t>部分搜索</a:t>
            </a:r>
            <a:r>
              <a:rPr lang="zh-CN" altLang="en-US" sz="3200" b="1">
                <a:solidFill>
                  <a:srgbClr val="FD1B15"/>
                </a:solidFill>
                <a:latin typeface="Arial Unicode MS" pitchFamily="34" charset="-122"/>
                <a:ea typeface="Arial Unicode MS" pitchFamily="34" charset="-122"/>
              </a:rPr>
              <a:t>+</a:t>
            </a:r>
            <a:r>
              <a:rPr lang="zh-CN" altLang="en-US" sz="3200" b="1">
                <a:solidFill>
                  <a:srgbClr val="FD1B15"/>
                </a:solidFill>
                <a:latin typeface="Times New Roman" panose="02020603050405020304" pitchFamily="18" charset="0"/>
              </a:rPr>
              <a:t>匹配算法</a:t>
            </a:r>
            <a:endParaRPr lang="zh-CN" altLang="en-US" sz="3200" b="1">
              <a:solidFill>
                <a:srgbClr val="FD1B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DF62609B-2C56-4509-A157-FBB0717AC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52400"/>
            <a:ext cx="84137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总结：本文中的两个例子都可以应用部分搜索＋匹配的方法高效解决。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它们在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思想上有着明显的相同点。一般的思维过程如下：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A7E9C34-255A-4CCF-A1CC-5B2571723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2100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2771" name="Picture 3" descr="未定标题2">
            <a:extLst>
              <a:ext uri="{FF2B5EF4-FFF2-40B4-BE49-F238E27FC236}">
                <a16:creationId xmlns:a16="http://schemas.microsoft.com/office/drawing/2014/main" id="{ECD35A48-695B-4771-99D3-E9491BA0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16280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9899D3B0-668C-4A8D-82B4-5B7AAE2A6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49338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一般的优化包括：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(1)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提前通过匹配判断，避免多余的搜索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(2)判断时尽可能充分利用以前的结果，减少匹配的重复运算。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928BCB94-53EF-48FB-97F2-2530DFF88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47813"/>
            <a:ext cx="76898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部分搜索同样可以和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解方程、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                                    贪心、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                                    动态规划等高效算法结合。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5EFDF752-C15F-4906-8EF1-90E5C9B2B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447800"/>
            <a:ext cx="833755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部分搜索＋匹配算法体现了搜索与其他方法的有机结合，充分发挥两者的长处，相互弥补对方的不足，这就是其高效的主要原因所在。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因此，在搜索问题中灵活地应用部分搜索的方法，往往可以创造出奇效。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</a:rPr>
              <a:t>　　值得注意的是，部分搜索来解决搜索问题作为一种非常规的搜索方法。虽然在本文的例子中，部分搜索有着很多的过人之处，但是并不能认为常规方法一定不如非常规方法。大多数的搜索问题还是适合用常规的搜索方法的，所以只有充分把握部分搜索的特点，使之与常规的搜索融会贯通，才能真正得到高效的搜索算法。</a:t>
            </a:r>
            <a:endParaRPr lang="zh-CN" altLang="en-US" sz="2800" b="1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4267FF74-1217-432C-A35C-069A9FD16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6778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</a:rPr>
              <a:t>总结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2D6106F6-7238-41C7-902C-73F5B3ED4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00313"/>
            <a:ext cx="36766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rgbClr val="0D0E1D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谢谢大家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050034F7-5445-42CF-AF8C-BCFAEA8A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8305800" cy="314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  <a:latin typeface="Times New Roman" panose="02020603050405020304" pitchFamily="18" charset="0"/>
              </a:rPr>
              <a:t>引题：</a:t>
            </a:r>
            <a:endParaRPr lang="zh-CN" altLang="en-US" sz="32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　　N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个物品与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N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个位置，给定每个物品的可能放的位置集合，要求寻找一一对应的关系。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　　但还给出物品位置之间的限制（例如：如果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1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放在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3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2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不能放在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1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）。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　　求一组可行解，或给每一种对应关系一个权，求满足条件的最优解。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03B99D0F-9276-496C-8069-69269247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　　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由于事物之间的限制关系非常复杂，很难建立简单的二分图关系，或者用网络流来解决。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　　面对这一系列类似的问题，我们一般只有搜索，如何搜索又如何优化呢？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76AD3B78-D72D-4211-BD15-528D7A753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049338"/>
            <a:ext cx="80930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简单分析：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　　如果我们枚举每一个物品的位置，然后判断。这样的时间复杂度为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O(N!)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好像似乎也只能这样。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9614C977-E62C-48CB-8D96-72CC1D23C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990600"/>
            <a:ext cx="8550275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  <a:latin typeface="Times New Roman" panose="02020603050405020304" pitchFamily="18" charset="0"/>
              </a:rPr>
              <a:t>进一步分析：</a:t>
            </a:r>
            <a:endParaRPr lang="zh-CN" altLang="en-US" sz="32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我们看一个例子，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N=6</a:t>
            </a:r>
            <a:r>
              <a:rPr lang="en-US" altLang="zh-CN" sz="2800" b="1">
                <a:solidFill>
                  <a:srgbClr val="0D0E1D"/>
                </a:solidFill>
                <a:latin typeface="Times New Roman" panose="02020603050405020304" pitchFamily="18" charset="0"/>
              </a:rPr>
              <a:t>：</a:t>
            </a:r>
            <a:endParaRPr lang="en-US" altLang="zh-CN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其它限制有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4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条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(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a,b,c,d)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表示如果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a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放在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b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c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不能放在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d</a:t>
            </a: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1 3 5 6</a:t>
            </a: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2 2 5 3</a:t>
            </a: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3 1 4 1</a:t>
            </a: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3 2 6 2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　　我们发现，如果我们一旦确定了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3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5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的位置，其它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4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个物品的位置之间已经没有限制关系了，这样其它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4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个物品的位置可以通过匹配来解决。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5E1BCF93-B530-41A9-ACBF-61BC4FDBB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67375"/>
            <a:ext cx="945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D0E1D"/>
                </a:solidFill>
                <a:latin typeface="Times New Roman" panose="02020603050405020304" pitchFamily="18" charset="0"/>
              </a:rPr>
              <a:t>这时我们发现一个新的搜索方法：</a:t>
            </a:r>
            <a:r>
              <a:rPr lang="zh-CN" altLang="en-US" sz="3200" b="1">
                <a:solidFill>
                  <a:srgbClr val="FD1B15"/>
                </a:solidFill>
                <a:latin typeface="Times New Roman" panose="02020603050405020304" pitchFamily="18" charset="0"/>
              </a:rPr>
              <a:t>部分搜索+匹配</a:t>
            </a:r>
            <a:r>
              <a:rPr lang="zh-CN" altLang="en-US" sz="3200" b="1">
                <a:solidFill>
                  <a:srgbClr val="0D0E1D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FD830A7E-5164-449E-9DA7-CE93C8778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3200"/>
            <a:ext cx="1273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1 3</a:t>
            </a:r>
            <a:r>
              <a:rPr lang="en-US" altLang="zh-CN" sz="2800" b="1">
                <a:latin typeface="Arial Unicode MS" pitchFamily="34" charset="-122"/>
                <a:ea typeface="Arial Unicode MS" pitchFamily="34" charset="-122"/>
              </a:rPr>
              <a:t> </a:t>
            </a:r>
            <a:r>
              <a:rPr lang="en-US" altLang="zh-CN" sz="2800" b="1">
                <a:solidFill>
                  <a:srgbClr val="FD1B15"/>
                </a:solidFill>
                <a:latin typeface="Arial Unicode MS" pitchFamily="34" charset="-122"/>
                <a:ea typeface="Arial Unicode MS" pitchFamily="34" charset="-122"/>
              </a:rPr>
              <a:t>5</a:t>
            </a:r>
            <a:r>
              <a:rPr lang="en-US" altLang="zh-CN" sz="2800" b="1">
                <a:latin typeface="Arial Unicode MS" pitchFamily="34" charset="-122"/>
                <a:ea typeface="Arial Unicode MS" pitchFamily="34" charset="-122"/>
              </a:rPr>
              <a:t> 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6</a:t>
            </a:r>
          </a:p>
          <a:p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2</a:t>
            </a:r>
            <a:r>
              <a:rPr lang="en-US" altLang="zh-CN" sz="2800" b="1">
                <a:latin typeface="Arial Unicode MS" pitchFamily="34" charset="-122"/>
                <a:ea typeface="Arial Unicode MS" pitchFamily="34" charset="-122"/>
              </a:rPr>
              <a:t> 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2</a:t>
            </a:r>
            <a:r>
              <a:rPr lang="en-US" altLang="zh-CN" sz="2800" b="1">
                <a:latin typeface="Arial Unicode MS" pitchFamily="34" charset="-122"/>
                <a:ea typeface="Arial Unicode MS" pitchFamily="34" charset="-122"/>
              </a:rPr>
              <a:t> </a:t>
            </a:r>
            <a:r>
              <a:rPr lang="en-US" altLang="zh-CN" sz="2800" b="1">
                <a:solidFill>
                  <a:srgbClr val="FD1B15"/>
                </a:solidFill>
                <a:latin typeface="Arial Unicode MS" pitchFamily="34" charset="-122"/>
                <a:ea typeface="Arial Unicode MS" pitchFamily="34" charset="-122"/>
              </a:rPr>
              <a:t>5</a:t>
            </a:r>
            <a:r>
              <a:rPr lang="en-US" altLang="zh-CN" sz="2800" b="1">
                <a:latin typeface="Arial Unicode MS" pitchFamily="34" charset="-122"/>
                <a:ea typeface="Arial Unicode MS" pitchFamily="34" charset="-122"/>
              </a:rPr>
              <a:t> 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3</a:t>
            </a:r>
          </a:p>
          <a:p>
            <a:r>
              <a:rPr lang="en-US" altLang="zh-CN" sz="2800" b="1">
                <a:solidFill>
                  <a:srgbClr val="FD1B15"/>
                </a:solidFill>
                <a:latin typeface="Arial Unicode MS" pitchFamily="34" charset="-122"/>
                <a:ea typeface="Arial Unicode MS" pitchFamily="34" charset="-122"/>
              </a:rPr>
              <a:t>3</a:t>
            </a:r>
            <a:r>
              <a:rPr lang="en-US" altLang="zh-CN" sz="2800" b="1">
                <a:latin typeface="Arial Unicode MS" pitchFamily="34" charset="-122"/>
                <a:ea typeface="Arial Unicode MS" pitchFamily="34" charset="-122"/>
              </a:rPr>
              <a:t> 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1 4 1</a:t>
            </a:r>
          </a:p>
          <a:p>
            <a:r>
              <a:rPr lang="en-US" altLang="zh-CN" sz="2800" b="1">
                <a:solidFill>
                  <a:srgbClr val="FD1B15"/>
                </a:solidFill>
                <a:latin typeface="Arial Unicode MS" pitchFamily="34" charset="-122"/>
                <a:ea typeface="Arial Unicode MS" pitchFamily="34" charset="-122"/>
              </a:rPr>
              <a:t>3</a:t>
            </a:r>
            <a:r>
              <a:rPr lang="en-US" altLang="zh-CN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 2 6 2</a:t>
            </a:r>
            <a:endParaRPr lang="zh-CN" altLang="en-US">
              <a:solidFill>
                <a:srgbClr val="0D0E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F02565B2-1E64-4447-8C94-22FC899F3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068388"/>
            <a:ext cx="8102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部分搜索+匹配：</a:t>
            </a: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        搜索一部分变量，使得余下的变量之间的关系简化，然后通过一些高效算法（匹配）完成余下问题。</a:t>
            </a:r>
            <a:endParaRPr lang="zh-CN" altLang="en-US" sz="2800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E38993F0-60AB-46EA-8F82-92ED49DDE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8001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　　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就本题而言就是：先搜索一定数量（而不是全部）的物品的位置，使问题内其它物品的关系简化为二分图关系，用二分图匹配来解决余下的物品。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F6EE5172-70FE-47F8-A46A-C354D3EC0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3058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　　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通过部分搜索为匹配算法提供条件（例如上面的例子创造二分图关系），而匹配算法代替搜索，高效地完成余下的任务。</a:t>
            </a:r>
            <a:endParaRPr lang="zh-CN" altLang="en-US" sz="2800" b="1">
              <a:solidFill>
                <a:srgbClr val="0D0E1D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800" b="1">
                <a:solidFill>
                  <a:srgbClr val="FD1B15"/>
                </a:solidFill>
                <a:latin typeface="Times New Roman" panose="02020603050405020304" pitchFamily="18" charset="0"/>
              </a:rPr>
              <a:t>部分搜索+匹配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的方法充分发挥了搜索和匹配算法的双重优势。搜索的优势在于应用性广，可以克服复杂的情况，匹配算法的优势在于效率高。两者相互促进，同时也弥补对方的不足。这也是这个方法的成功的关键。</a:t>
            </a:r>
            <a:endParaRPr lang="zh-CN" altLang="en-US">
              <a:solidFill>
                <a:srgbClr val="0D0E1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CD07335B-92B7-4FCC-B8AD-1196A5371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6688"/>
            <a:ext cx="8305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　　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例如上面的例子，如果我们先知道了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3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5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的位置后，不用匹配，其实我们是在用搜索来求匹配，效率当然不会高。</a:t>
            </a:r>
            <a:endParaRPr lang="zh-CN" altLang="en-US">
              <a:solidFill>
                <a:srgbClr val="0D0E1D"/>
              </a:solidFill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F374DA5D-CB79-463D-9625-5450A4DB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5718175"/>
            <a:ext cx="8589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部分搜索</a:t>
            </a:r>
            <a:r>
              <a:rPr lang="zh-CN" altLang="en-US" sz="2800" b="1">
                <a:solidFill>
                  <a:srgbClr val="0D0E1D"/>
                </a:solidFill>
                <a:latin typeface="Arial Unicode MS" pitchFamily="34" charset="-122"/>
                <a:ea typeface="Arial Unicode MS" pitchFamily="34" charset="-122"/>
              </a:rPr>
              <a:t>+</a:t>
            </a:r>
            <a:r>
              <a:rPr lang="zh-CN" altLang="en-US" sz="2800" b="1">
                <a:solidFill>
                  <a:srgbClr val="0D0E1D"/>
                </a:solidFill>
                <a:latin typeface="Times New Roman" panose="02020603050405020304" pitchFamily="18" charset="0"/>
              </a:rPr>
              <a:t>匹配的方法已经在很多题目中得到了应用。</a:t>
            </a:r>
            <a:endParaRPr lang="zh-CN" altLang="en-US" sz="2800" b="1">
              <a:solidFill>
                <a:srgbClr val="0D0E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>
            <a:extLst>
              <a:ext uri="{FF2B5EF4-FFF2-40B4-BE49-F238E27FC236}">
                <a16:creationId xmlns:a16="http://schemas.microsoft.com/office/drawing/2014/main" id="{7750B1F7-5C1E-4298-A04A-466DD9BC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06450"/>
            <a:ext cx="7764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D0E1D"/>
                </a:solidFill>
                <a:latin typeface="Arial Unicode MS" pitchFamily="34" charset="-122"/>
              </a:rPr>
              <a:t>一个部分搜索+匹配算法的经典例子。</a:t>
            </a:r>
          </a:p>
        </p:txBody>
      </p:sp>
      <p:sp>
        <p:nvSpPr>
          <p:cNvPr id="13316" name="WordArt 4">
            <a:extLst>
              <a:ext uri="{FF2B5EF4-FFF2-40B4-BE49-F238E27FC236}">
                <a16:creationId xmlns:a16="http://schemas.microsoft.com/office/drawing/2014/main" id="{CE140E44-F810-443F-B6A0-23AD9913741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2514600"/>
            <a:ext cx="7239000" cy="2508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8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智破连环阵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906</Words>
  <Application>Microsoft Office PowerPoint</Application>
  <PresentationFormat>全屏显示(4:3)</PresentationFormat>
  <Paragraphs>206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Times New Roman</vt:lpstr>
      <vt:lpstr>宋体</vt:lpstr>
      <vt:lpstr>Tahoma</vt:lpstr>
      <vt:lpstr>Wingdings</vt:lpstr>
      <vt:lpstr>华文新魏</vt:lpstr>
      <vt:lpstr>Arial Unicode MS</vt:lpstr>
      <vt:lpstr>Symbol</vt:lpstr>
      <vt:lpstr>Arial</vt:lpstr>
      <vt:lpstr>Blueprint</vt:lpstr>
      <vt:lpstr>画笔图片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2017-11-24T12:34:11Z</dcterms:created>
  <dcterms:modified xsi:type="dcterms:W3CDTF">2017-11-24T12:34:19Z</dcterms:modified>
</cp:coreProperties>
</file>