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0" r:id="rId8"/>
    <p:sldId id="261" r:id="rId9"/>
    <p:sldId id="266" r:id="rId10"/>
    <p:sldId id="267" r:id="rId11"/>
    <p:sldId id="268" r:id="rId12"/>
    <p:sldId id="269" r:id="rId13"/>
    <p:sldId id="270" r:id="rId14"/>
    <p:sldId id="271" r:id="rId15"/>
    <p:sldId id="272" r:id="rId16"/>
    <p:sldId id="262" r:id="rId17"/>
    <p:sldId id="273" r:id="rId18"/>
    <p:sldId id="274" r:id="rId19"/>
    <p:sldId id="263" r:id="rId20"/>
    <p:sldId id="275" r:id="rId21"/>
    <p:sldId id="276" r:id="rId2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CDDCA-616C-4392-9965-582152A0C988}" v="162" dt="2021-02-14T22:31:50.728"/>
    <p1510:client id="{9BB1BF75-9D8B-411F-9D7A-EA8EA879C2F4}" v="894" dt="2021-02-15T13:11:09.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15/02/2021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15/02/2021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15/02/2021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376363"/>
            <a:ext cx="9144000" cy="2521594"/>
          </a:xfrm>
        </p:spPr>
        <p:txBody>
          <a:bodyPr>
            <a:normAutofit/>
          </a:bodyPr>
          <a:lstStyle/>
          <a:p>
            <a:r>
              <a:rPr lang="en-GB" sz="7000">
                <a:cs typeface="Calibri Light"/>
              </a:rPr>
              <a:t>Wzorce projektowe</a:t>
            </a:r>
            <a:endParaRPr lang="en-GB" sz="7000"/>
          </a:p>
        </p:txBody>
      </p:sp>
      <p:sp>
        <p:nvSpPr>
          <p:cNvPr id="3" name="Subtitle 2"/>
          <p:cNvSpPr>
            <a:spLocks noGrp="1"/>
          </p:cNvSpPr>
          <p:nvPr>
            <p:ph type="subTitle" idx="1"/>
          </p:nvPr>
        </p:nvSpPr>
        <p:spPr>
          <a:xfrm>
            <a:off x="1524000" y="4617728"/>
            <a:ext cx="9144000" cy="944339"/>
          </a:xfrm>
        </p:spPr>
        <p:txBody>
          <a:bodyPr vert="horz" lIns="91440" tIns="45720" rIns="91440" bIns="45720" rtlCol="0">
            <a:normAutofit/>
          </a:bodyPr>
          <a:lstStyle/>
          <a:p>
            <a:r>
              <a:rPr lang="en-GB" dirty="0">
                <a:cs typeface="Calibri"/>
              </a:rPr>
              <a:t>Gniewomir Zięba 40880</a:t>
            </a:r>
            <a:endParaRPr lang="en-GB" dirty="0"/>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C37E1-6F25-4CF6-9B60-2107E9D8CE80}"/>
              </a:ext>
            </a:extLst>
          </p:cNvPr>
          <p:cNvSpPr>
            <a:spLocks noGrp="1"/>
          </p:cNvSpPr>
          <p:nvPr>
            <p:ph type="title"/>
          </p:nvPr>
        </p:nvSpPr>
        <p:spPr>
          <a:xfrm>
            <a:off x="1288064" y="1284731"/>
            <a:ext cx="9637776" cy="1333066"/>
          </a:xfrm>
        </p:spPr>
        <p:txBody>
          <a:bodyPr>
            <a:normAutofit/>
          </a:bodyPr>
          <a:lstStyle/>
          <a:p>
            <a:pPr algn="ctr"/>
            <a:r>
              <a:rPr lang="en-US">
                <a:cs typeface="Calibri Light"/>
              </a:rPr>
              <a:t>Adapter</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C4AF20E-1BAC-48A8-8E2F-46F3BD04569C}"/>
              </a:ext>
            </a:extLst>
          </p:cNvPr>
          <p:cNvSpPr>
            <a:spLocks noGrp="1"/>
          </p:cNvSpPr>
          <p:nvPr>
            <p:ph idx="1"/>
          </p:nvPr>
        </p:nvSpPr>
        <p:spPr>
          <a:xfrm>
            <a:off x="1288064" y="2853879"/>
            <a:ext cx="9637776" cy="2714771"/>
          </a:xfrm>
        </p:spPr>
        <p:txBody>
          <a:bodyPr vert="horz" lIns="91440" tIns="45720" rIns="91440" bIns="45720" rtlCol="0">
            <a:normAutofit/>
          </a:bodyPr>
          <a:lstStyle/>
          <a:p>
            <a:r>
              <a:rPr lang="pl" sz="2000">
                <a:ea typeface="+mn-lt"/>
                <a:cs typeface="+mn-lt"/>
              </a:rPr>
              <a:t>Wzorzec adaptera dostosowuje się między klasami i obiektami. Jak każdy adapter w świecie rzeczywistym, służy on jako interfejs, pomost między dwoma obiektami. W prawdziwym świecie mamy adaptery do zasilaczy, adaptery do kart pamięci do aparatów i tak dalej.</a:t>
            </a:r>
            <a:endParaRPr lang="pl" sz="2000">
              <a:cs typeface="Calibri"/>
            </a:endParaRPr>
          </a:p>
        </p:txBody>
      </p:sp>
    </p:spTree>
    <p:extLst>
      <p:ext uri="{BB962C8B-B14F-4D97-AF65-F5344CB8AC3E}">
        <p14:creationId xmlns:p14="http://schemas.microsoft.com/office/powerpoint/2010/main" val="234695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E91D9-02AC-43D3-802C-DFC1B2198A6B}"/>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Diagram UML</a:t>
            </a:r>
            <a:endParaRPr lang="en-US"/>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ACA0A48-8BAB-4CFF-B0EB-B63D85BCED2E}"/>
              </a:ext>
            </a:extLst>
          </p:cNvPr>
          <p:cNvPicPr>
            <a:picLocks noGrp="1" noChangeAspect="1"/>
          </p:cNvPicPr>
          <p:nvPr>
            <p:ph idx="1"/>
          </p:nvPr>
        </p:nvPicPr>
        <p:blipFill rotWithShape="1">
          <a:blip r:embed="rId2"/>
          <a:srcRect l="1531" r="12536" b="2"/>
          <a:stretch/>
        </p:blipFill>
        <p:spPr>
          <a:xfrm>
            <a:off x="976251" y="942538"/>
            <a:ext cx="7163222" cy="4808332"/>
          </a:xfrm>
          <a:prstGeom prst="rect">
            <a:avLst/>
          </a:prstGeom>
          <a:effectLst/>
        </p:spPr>
      </p:pic>
    </p:spTree>
    <p:extLst>
      <p:ext uri="{BB962C8B-B14F-4D97-AF65-F5344CB8AC3E}">
        <p14:creationId xmlns:p14="http://schemas.microsoft.com/office/powerpoint/2010/main" val="39689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052AAC-C84F-4D1C-901B-60E06BBFD0FB}"/>
              </a:ext>
            </a:extLst>
          </p:cNvPr>
          <p:cNvSpPr>
            <a:spLocks noGrp="1"/>
          </p:cNvSpPr>
          <p:nvPr>
            <p:ph type="title"/>
          </p:nvPr>
        </p:nvSpPr>
        <p:spPr>
          <a:xfrm>
            <a:off x="1288060" y="1369938"/>
            <a:ext cx="3210854" cy="4114800"/>
          </a:xfrm>
        </p:spPr>
        <p:txBody>
          <a:bodyPr>
            <a:normAutofit/>
          </a:bodyPr>
          <a:lstStyle/>
          <a:p>
            <a:pPr algn="r"/>
            <a:r>
              <a:rPr lang="en-US">
                <a:cs typeface="Calibri Light"/>
              </a:rPr>
              <a:t>Wady i zalety</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E876FE-1895-4F35-A8AE-FDC6B38A3563}"/>
              </a:ext>
            </a:extLst>
          </p:cNvPr>
          <p:cNvSpPr>
            <a:spLocks noGrp="1"/>
          </p:cNvSpPr>
          <p:nvPr>
            <p:ph idx="1"/>
          </p:nvPr>
        </p:nvSpPr>
        <p:spPr>
          <a:xfrm>
            <a:off x="5030505" y="1371600"/>
            <a:ext cx="5872185" cy="4114800"/>
          </a:xfrm>
        </p:spPr>
        <p:txBody>
          <a:bodyPr vert="horz" lIns="91440" tIns="45720" rIns="91440" bIns="45720" rtlCol="0" anchor="ctr">
            <a:normAutofit/>
          </a:bodyPr>
          <a:lstStyle/>
          <a:p>
            <a:pPr marL="0" indent="0">
              <a:buNone/>
            </a:pPr>
            <a:r>
              <a:rPr lang="pl" sz="2200">
                <a:ea typeface="+mn-lt"/>
                <a:cs typeface="+mn-lt"/>
              </a:rPr>
              <a:t>+ Zasada pojedynczej odpowiedzialności. Można oddzielić interfejs lub kod konwersji danych od podstawowej logiki biznesowej programu.</a:t>
            </a:r>
            <a:endParaRPr lang="pl" sz="2200">
              <a:cs typeface="Calibri"/>
            </a:endParaRPr>
          </a:p>
          <a:p>
            <a:pPr marL="0" indent="0">
              <a:buNone/>
            </a:pPr>
            <a:r>
              <a:rPr lang="pl" sz="2200">
                <a:ea typeface="+mn-lt"/>
                <a:cs typeface="+mn-lt"/>
              </a:rPr>
              <a:t>+ Zasada otwartego / zamkniętego. Do programu można wprowadzać nowe typy adapterów bez przerywania istniejącego kodu klienta, o ile współpracują one z adapterami za pośrednictwem interfejsu klienta.</a:t>
            </a:r>
          </a:p>
          <a:p>
            <a:pPr marL="0" indent="0">
              <a:buNone/>
            </a:pPr>
            <a:r>
              <a:rPr lang="pl" sz="2200">
                <a:cs typeface="Calibri"/>
              </a:rPr>
              <a:t>- </a:t>
            </a:r>
            <a:r>
              <a:rPr lang="pl" sz="2200">
                <a:ea typeface="+mn-lt"/>
                <a:cs typeface="+mn-lt"/>
              </a:rPr>
              <a:t>Ogólna złożoność kodu wzrasta, ponieważ trzeba wprowadzić zestaw nowych interfejsów i klas. Czasami prościej jest po prostu zmienić klasę usługi, tak aby pasowała do reszty kodu.</a:t>
            </a:r>
          </a:p>
          <a:p>
            <a:pPr marL="0" indent="0">
              <a:buNone/>
            </a:pPr>
            <a:endParaRPr lang="pl" sz="2200">
              <a:cs typeface="Calibri"/>
            </a:endParaRPr>
          </a:p>
        </p:txBody>
      </p:sp>
    </p:spTree>
    <p:extLst>
      <p:ext uri="{BB962C8B-B14F-4D97-AF65-F5344CB8AC3E}">
        <p14:creationId xmlns:p14="http://schemas.microsoft.com/office/powerpoint/2010/main" val="1395195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808AE-B6DA-4DEC-838A-3D302C1C8CE9}"/>
              </a:ext>
            </a:extLst>
          </p:cNvPr>
          <p:cNvSpPr>
            <a:spLocks noGrp="1"/>
          </p:cNvSpPr>
          <p:nvPr>
            <p:ph type="title"/>
          </p:nvPr>
        </p:nvSpPr>
        <p:spPr>
          <a:xfrm>
            <a:off x="1288064" y="1284731"/>
            <a:ext cx="9637776" cy="1333066"/>
          </a:xfrm>
        </p:spPr>
        <p:txBody>
          <a:bodyPr>
            <a:normAutofit/>
          </a:bodyPr>
          <a:lstStyle/>
          <a:p>
            <a:pPr algn="ctr"/>
            <a:r>
              <a:rPr lang="en-US">
                <a:cs typeface="Calibri Light"/>
              </a:rPr>
              <a:t>Memento</a:t>
            </a:r>
            <a:endParaRPr lang="en-US"/>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AB9766-718F-41E1-A1BA-3B80D0F97807}"/>
              </a:ext>
            </a:extLst>
          </p:cNvPr>
          <p:cNvSpPr>
            <a:spLocks noGrp="1"/>
          </p:cNvSpPr>
          <p:nvPr>
            <p:ph idx="1"/>
          </p:nvPr>
        </p:nvSpPr>
        <p:spPr>
          <a:xfrm>
            <a:off x="1288064" y="2853879"/>
            <a:ext cx="9637776" cy="2714771"/>
          </a:xfrm>
        </p:spPr>
        <p:txBody>
          <a:bodyPr vert="horz" lIns="91440" tIns="45720" rIns="91440" bIns="45720" rtlCol="0" anchor="t">
            <a:normAutofit/>
          </a:bodyPr>
          <a:lstStyle/>
          <a:p>
            <a:endParaRPr lang="en-US" sz="2000"/>
          </a:p>
          <a:p>
            <a:r>
              <a:rPr lang="pl">
                <a:ea typeface="+mn-lt"/>
                <a:cs typeface="+mn-lt"/>
              </a:rPr>
              <a:t>Czasami w pewnym momencie konieczne jest uchwycenie stanu wewnętrznego obiektu i możliwość przywrócenia obiektu do tego stanu w późniejszym czasie. Taki przypadek jest przydatny w przypadku błędu lub awarii. </a:t>
            </a:r>
            <a:endParaRPr lang="pl">
              <a:cs typeface="Calibri"/>
            </a:endParaRPr>
          </a:p>
        </p:txBody>
      </p:sp>
    </p:spTree>
    <p:extLst>
      <p:ext uri="{BB962C8B-B14F-4D97-AF65-F5344CB8AC3E}">
        <p14:creationId xmlns:p14="http://schemas.microsoft.com/office/powerpoint/2010/main" val="3836422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786783-1CD1-4905-AEA5-D95B3AE4057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a:t>Diagram UML</a:t>
            </a:r>
          </a:p>
        </p:txBody>
      </p:sp>
      <p:sp>
        <p:nvSpPr>
          <p:cNvPr id="14"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a:extLst>
              <a:ext uri="{FF2B5EF4-FFF2-40B4-BE49-F238E27FC236}">
                <a16:creationId xmlns:a16="http://schemas.microsoft.com/office/drawing/2014/main" id="{8FE752A1-8507-49B0-9F46-2A7170496481}"/>
              </a:ext>
            </a:extLst>
          </p:cNvPr>
          <p:cNvPicPr>
            <a:picLocks noGrp="1" noChangeAspect="1"/>
          </p:cNvPicPr>
          <p:nvPr>
            <p:ph idx="1"/>
          </p:nvPr>
        </p:nvPicPr>
        <p:blipFill rotWithShape="1">
          <a:blip r:embed="rId2"/>
          <a:srcRect t="10629" r="-3" b="-3"/>
          <a:stretch/>
        </p:blipFill>
        <p:spPr>
          <a:xfrm>
            <a:off x="1158240" y="2149222"/>
            <a:ext cx="9875520" cy="3721608"/>
          </a:xfrm>
          <a:prstGeom prst="rect">
            <a:avLst/>
          </a:prstGeom>
          <a:effectLst/>
        </p:spPr>
      </p:pic>
    </p:spTree>
    <p:extLst>
      <p:ext uri="{BB962C8B-B14F-4D97-AF65-F5344CB8AC3E}">
        <p14:creationId xmlns:p14="http://schemas.microsoft.com/office/powerpoint/2010/main" val="77545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8C1EA1-474A-4D07-95AC-13D7965D7208}"/>
              </a:ext>
            </a:extLst>
          </p:cNvPr>
          <p:cNvSpPr>
            <a:spLocks noGrp="1"/>
          </p:cNvSpPr>
          <p:nvPr>
            <p:ph type="title"/>
          </p:nvPr>
        </p:nvSpPr>
        <p:spPr>
          <a:xfrm>
            <a:off x="1288060" y="1369938"/>
            <a:ext cx="3210854" cy="4114800"/>
          </a:xfrm>
        </p:spPr>
        <p:txBody>
          <a:bodyPr>
            <a:normAutofit/>
          </a:bodyPr>
          <a:lstStyle/>
          <a:p>
            <a:pPr algn="r"/>
            <a:r>
              <a:rPr lang="en-US">
                <a:cs typeface="Calibri Light"/>
              </a:rPr>
              <a:t>Wady i zalety</a:t>
            </a:r>
          </a:p>
        </p:txBody>
      </p:sp>
      <p:cxnSp>
        <p:nvCxnSpPr>
          <p:cNvPr id="9"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075C8A-003B-4B91-8B0D-924A823757A7}"/>
              </a:ext>
            </a:extLst>
          </p:cNvPr>
          <p:cNvSpPr>
            <a:spLocks noGrp="1"/>
          </p:cNvSpPr>
          <p:nvPr>
            <p:ph idx="1"/>
          </p:nvPr>
        </p:nvSpPr>
        <p:spPr>
          <a:xfrm>
            <a:off x="5030505" y="1371600"/>
            <a:ext cx="5872185" cy="4114800"/>
          </a:xfrm>
        </p:spPr>
        <p:txBody>
          <a:bodyPr vert="horz" lIns="91440" tIns="45720" rIns="91440" bIns="45720" rtlCol="0" anchor="ctr">
            <a:normAutofit/>
          </a:bodyPr>
          <a:lstStyle/>
          <a:p>
            <a:pPr marL="0" indent="0">
              <a:buNone/>
            </a:pPr>
            <a:r>
              <a:rPr lang="pl" sz="2000">
                <a:ea typeface="+mn-lt"/>
                <a:cs typeface="+mn-lt"/>
              </a:rPr>
              <a:t>+ Można tworzyć migawki stanu obiektu bez naruszania jego hermetyzacji.
+ Można uprościć kod nadawcy, pozwalając opiekunowi na zachowanie historii stanu nadawcy.</a:t>
            </a:r>
            <a:endParaRPr lang="en-US" sz="2000">
              <a:ea typeface="+mn-lt"/>
              <a:cs typeface="+mn-lt"/>
            </a:endParaRPr>
          </a:p>
          <a:p>
            <a:pPr marL="0" indent="0">
              <a:buNone/>
            </a:pPr>
            <a:r>
              <a:rPr lang="pl" sz="2000">
                <a:ea typeface="+mn-lt"/>
                <a:cs typeface="+mn-lt"/>
              </a:rPr>
              <a:t>- Aplikacja może zużywać dużo pamięci RAM, jeśli klienci zbyt często tworzą pamiątki.
- Opiekunowie powinni śledzić cykl życia twórcy, aby móc niszczyć przestarzałe pamiątki.
- Większość dynamicznych języków programowania, takich jak PHP, Python i JavaScript, nie może zagwarantować, że stan w pamięci pozostanie nietknięty.</a:t>
            </a:r>
            <a:endParaRPr lang="en-US" sz="2000">
              <a:ea typeface="+mn-lt"/>
              <a:cs typeface="+mn-lt"/>
            </a:endParaRPr>
          </a:p>
        </p:txBody>
      </p:sp>
    </p:spTree>
    <p:extLst>
      <p:ext uri="{BB962C8B-B14F-4D97-AF65-F5344CB8AC3E}">
        <p14:creationId xmlns:p14="http://schemas.microsoft.com/office/powerpoint/2010/main" val="2900918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ACB77-271D-4D14-A4E9-25F87806DFF1}"/>
              </a:ext>
            </a:extLst>
          </p:cNvPr>
          <p:cNvSpPr>
            <a:spLocks noGrp="1"/>
          </p:cNvSpPr>
          <p:nvPr>
            <p:ph type="title"/>
          </p:nvPr>
        </p:nvSpPr>
        <p:spPr>
          <a:xfrm>
            <a:off x="1288064" y="1284731"/>
            <a:ext cx="9637776" cy="1333066"/>
          </a:xfrm>
        </p:spPr>
        <p:txBody>
          <a:bodyPr>
            <a:normAutofit/>
          </a:bodyPr>
          <a:lstStyle/>
          <a:p>
            <a:pPr algn="ctr"/>
            <a:r>
              <a:rPr lang="en-GB">
                <a:cs typeface="Calibri Light"/>
              </a:rPr>
              <a:t>Mediator</a:t>
            </a:r>
            <a:endParaRPr lang="en-GB"/>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B45CC6-4841-408E-9DD3-5E160E867AD4}"/>
              </a:ext>
            </a:extLst>
          </p:cNvPr>
          <p:cNvSpPr>
            <a:spLocks noGrp="1"/>
          </p:cNvSpPr>
          <p:nvPr>
            <p:ph idx="1"/>
          </p:nvPr>
        </p:nvSpPr>
        <p:spPr>
          <a:xfrm>
            <a:off x="1288064" y="2853879"/>
            <a:ext cx="9637776" cy="2714771"/>
          </a:xfrm>
        </p:spPr>
        <p:txBody>
          <a:bodyPr vert="horz" lIns="91440" tIns="45720" rIns="91440" bIns="45720" rtlCol="0">
            <a:normAutofit/>
          </a:bodyPr>
          <a:lstStyle/>
          <a:p>
            <a:r>
              <a:rPr lang="pl" sz="1600">
                <a:ea typeface="+mn-lt"/>
                <a:cs typeface="+mn-lt"/>
              </a:rPr>
              <a:t>Aby mieć dobry projekt zorientowany obiektowo, musimy stworzyć wiele klas współdziałających ze sobą. Jeśli pewne zasady nie zostaną zastosowane, ostateczna struktura zakończy się całkowitym bałaganem, w którym każdy obiekt będzie zależał od wielu innych obiektów, aby działać. Aby uniknąć ściśle powiązanych struktur, potrzebujemy mechanizmu ułatwiającego interakcję między obiektami w taki sposób, aby obiekty nie były świadome istnienia innych obiektów.</a:t>
            </a:r>
            <a:endParaRPr lang="en-GB" sz="1600">
              <a:ea typeface="+mn-lt"/>
              <a:cs typeface="+mn-lt"/>
            </a:endParaRPr>
          </a:p>
          <a:p>
            <a:r>
              <a:rPr lang="pl" sz="1600">
                <a:ea typeface="+mn-lt"/>
                <a:cs typeface="+mn-lt"/>
              </a:rPr>
              <a:t>Weźmy przykład ekranu. Kiedy go tworzymy, dodajemy do ekranu wszelkiego rodzaju kontrolki. Ta kontrolka musi współdziałać ze wszystkimi innymi kontrolkami. Na przykład po naciśnięciu przycisku musi wiedzieć, czy dane są prawidłowe w innych kontrolkach. Jak widzieliśmy, jeśli utworzyłeś różne aplikacje przy użyciu formularzy, nie musisz modyfikować każdej klasy kontrolki za każdym razem, gdy dodajesz nową kontrolkę do formularza. Wszystkie operacje między kontrolkami są zarządzane przez samą klasę formularza. Ta klasa nazywa się mediatorem.</a:t>
            </a:r>
            <a:endParaRPr lang="en-GB" sz="1600">
              <a:cs typeface="Calibri"/>
            </a:endParaRPr>
          </a:p>
        </p:txBody>
      </p:sp>
    </p:spTree>
    <p:extLst>
      <p:ext uri="{BB962C8B-B14F-4D97-AF65-F5344CB8AC3E}">
        <p14:creationId xmlns:p14="http://schemas.microsoft.com/office/powerpoint/2010/main" val="71015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3FA99-19E4-4405-8AF3-26D9CD881C1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Diagram UML</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7750D5B-57B8-46F4-833E-215E66EAF9C6}"/>
              </a:ext>
            </a:extLst>
          </p:cNvPr>
          <p:cNvPicPr>
            <a:picLocks noGrp="1" noChangeAspect="1"/>
          </p:cNvPicPr>
          <p:nvPr>
            <p:ph idx="1"/>
          </p:nvPr>
        </p:nvPicPr>
        <p:blipFill rotWithShape="1">
          <a:blip r:embed="rId2"/>
          <a:srcRect r="-3" b="2754"/>
          <a:stretch/>
        </p:blipFill>
        <p:spPr>
          <a:xfrm>
            <a:off x="976251" y="942538"/>
            <a:ext cx="7163222" cy="4808332"/>
          </a:xfrm>
          <a:prstGeom prst="rect">
            <a:avLst/>
          </a:prstGeom>
          <a:effectLst/>
        </p:spPr>
      </p:pic>
    </p:spTree>
    <p:extLst>
      <p:ext uri="{BB962C8B-B14F-4D97-AF65-F5344CB8AC3E}">
        <p14:creationId xmlns:p14="http://schemas.microsoft.com/office/powerpoint/2010/main" val="4219501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DC0CA0-3BA1-43AE-8340-9C69BD509D0A}"/>
              </a:ext>
            </a:extLst>
          </p:cNvPr>
          <p:cNvSpPr>
            <a:spLocks noGrp="1"/>
          </p:cNvSpPr>
          <p:nvPr>
            <p:ph type="title"/>
          </p:nvPr>
        </p:nvSpPr>
        <p:spPr>
          <a:xfrm>
            <a:off x="1288060" y="1369938"/>
            <a:ext cx="3210854" cy="4114800"/>
          </a:xfrm>
        </p:spPr>
        <p:txBody>
          <a:bodyPr>
            <a:normAutofit/>
          </a:bodyPr>
          <a:lstStyle/>
          <a:p>
            <a:pPr algn="r"/>
            <a:r>
              <a:rPr lang="en-US">
                <a:cs typeface="Calibri Light"/>
              </a:rPr>
              <a:t>Wady i zalety</a:t>
            </a:r>
            <a:endParaRPr lang="en-US"/>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88CF07-22AB-4440-8A35-BF3527289C90}"/>
              </a:ext>
            </a:extLst>
          </p:cNvPr>
          <p:cNvSpPr>
            <a:spLocks noGrp="1"/>
          </p:cNvSpPr>
          <p:nvPr>
            <p:ph idx="1"/>
          </p:nvPr>
        </p:nvSpPr>
        <p:spPr>
          <a:xfrm>
            <a:off x="5030505" y="1371600"/>
            <a:ext cx="5872185" cy="4114800"/>
          </a:xfrm>
        </p:spPr>
        <p:txBody>
          <a:bodyPr vert="horz" lIns="91440" tIns="45720" rIns="91440" bIns="45720" rtlCol="0" anchor="ctr">
            <a:normAutofit/>
          </a:bodyPr>
          <a:lstStyle/>
          <a:p>
            <a:pPr marL="0" indent="0">
              <a:buNone/>
            </a:pPr>
            <a:r>
              <a:rPr lang="pl" sz="1900">
                <a:ea typeface="+mn-lt"/>
                <a:cs typeface="+mn-lt"/>
              </a:rPr>
              <a:t>+ Zasada pojedynczej odpowiedzialności. Można wyodrębnić komunikację między różnymi komponentami w jednym miejscu, ułatwiając zrozumienie i konserwację.</a:t>
            </a:r>
            <a:endParaRPr lang="en-US" sz="1900">
              <a:ea typeface="+mn-lt"/>
              <a:cs typeface="+mn-lt"/>
            </a:endParaRPr>
          </a:p>
          <a:p>
            <a:pPr marL="0" indent="0">
              <a:buNone/>
            </a:pPr>
            <a:r>
              <a:rPr lang="pl" sz="1900">
                <a:ea typeface="+mn-lt"/>
                <a:cs typeface="+mn-lt"/>
              </a:rPr>
              <a:t>+ Zasada otwarcia / zamknięcia. Można wprowadzić nowych mediatorów bez konieczności zmiany rzeczywistych komponentów.</a:t>
            </a:r>
            <a:endParaRPr lang="en-US" sz="1900">
              <a:ea typeface="+mn-lt"/>
              <a:cs typeface="+mn-lt"/>
            </a:endParaRPr>
          </a:p>
          <a:p>
            <a:pPr marL="0" indent="0">
              <a:buNone/>
            </a:pPr>
            <a:r>
              <a:rPr lang="pl" sz="1900">
                <a:ea typeface="+mn-lt"/>
                <a:cs typeface="+mn-lt"/>
              </a:rPr>
              <a:t>+ Można zmniejszyć powiązania między różnymi komponentami programu.</a:t>
            </a:r>
            <a:endParaRPr lang="en-US" sz="1900">
              <a:ea typeface="+mn-lt"/>
              <a:cs typeface="+mn-lt"/>
            </a:endParaRPr>
          </a:p>
          <a:p>
            <a:pPr marL="0" indent="0">
              <a:buNone/>
            </a:pPr>
            <a:r>
              <a:rPr lang="pl" sz="1900">
                <a:ea typeface="+mn-lt"/>
                <a:cs typeface="+mn-lt"/>
              </a:rPr>
              <a:t>+ Można łatwiej ponownie wykorzystać poszczególne komponenty.</a:t>
            </a:r>
            <a:endParaRPr lang="en-US" sz="1900"/>
          </a:p>
          <a:p>
            <a:pPr marL="0" indent="0">
              <a:buNone/>
            </a:pPr>
            <a:r>
              <a:rPr lang="pl" sz="1900">
                <a:ea typeface="+mn-lt"/>
                <a:cs typeface="+mn-lt"/>
              </a:rPr>
              <a:t>- Z biegiem czasu mediator może przekształcić się w obiekt nadrzędny.</a:t>
            </a:r>
            <a:endParaRPr lang="pl" sz="1900">
              <a:cs typeface="Calibri"/>
            </a:endParaRPr>
          </a:p>
          <a:p>
            <a:endParaRPr lang="pl" sz="1900">
              <a:cs typeface="Calibri"/>
            </a:endParaRPr>
          </a:p>
        </p:txBody>
      </p:sp>
    </p:spTree>
    <p:extLst>
      <p:ext uri="{BB962C8B-B14F-4D97-AF65-F5344CB8AC3E}">
        <p14:creationId xmlns:p14="http://schemas.microsoft.com/office/powerpoint/2010/main" val="1997055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A8A34-3E72-4FDC-8AC8-77B8578E9BC9}"/>
              </a:ext>
            </a:extLst>
          </p:cNvPr>
          <p:cNvSpPr>
            <a:spLocks noGrp="1"/>
          </p:cNvSpPr>
          <p:nvPr>
            <p:ph type="title"/>
          </p:nvPr>
        </p:nvSpPr>
        <p:spPr>
          <a:xfrm>
            <a:off x="1288064" y="1284731"/>
            <a:ext cx="9637776" cy="1333066"/>
          </a:xfrm>
        </p:spPr>
        <p:txBody>
          <a:bodyPr>
            <a:normAutofit/>
          </a:bodyPr>
          <a:lstStyle/>
          <a:p>
            <a:pPr algn="ctr"/>
            <a:r>
              <a:rPr lang="en-GB">
                <a:cs typeface="Calibri Light"/>
              </a:rPr>
              <a:t>Obserwator</a:t>
            </a:r>
            <a:endParaRPr lang="en-GB"/>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4BA054-0496-4429-B22A-A0303FC221D6}"/>
              </a:ext>
            </a:extLst>
          </p:cNvPr>
          <p:cNvSpPr>
            <a:spLocks noGrp="1"/>
          </p:cNvSpPr>
          <p:nvPr>
            <p:ph idx="1"/>
          </p:nvPr>
        </p:nvSpPr>
        <p:spPr>
          <a:xfrm>
            <a:off x="1288064" y="2853879"/>
            <a:ext cx="9637776" cy="2714771"/>
          </a:xfrm>
        </p:spPr>
        <p:txBody>
          <a:bodyPr vert="horz" lIns="91440" tIns="45720" rIns="91440" bIns="45720" rtlCol="0">
            <a:normAutofit/>
          </a:bodyPr>
          <a:lstStyle/>
          <a:p>
            <a:r>
              <a:rPr lang="pl" sz="1600">
                <a:ea typeface="+mn-lt"/>
                <a:cs typeface="+mn-lt"/>
              </a:rPr>
              <a:t>Nie możemy mówić o programowaniu zorientowanym obiektowo bez uwzględnienia stanu obiektów. W końcu programowanie obiektowe dotyczy obiektów i ich interakcji. Często zdarzają się przypadki, w których pewne obiekty wymagają poinformowania o zmianach, jakie zaszły w innych. Dobry projekt oznacza jak największe oddzielenie i zmniejszenie zależności. Wzorzec projektowy obserwatora może być stosowany zawsze, gdy obiekt ma być obserwowany przez jednego lub więcej obserwatorów.</a:t>
            </a:r>
            <a:endParaRPr lang="en-GB" sz="1600">
              <a:ea typeface="+mn-lt"/>
              <a:cs typeface="+mn-lt"/>
            </a:endParaRPr>
          </a:p>
          <a:p>
            <a:r>
              <a:rPr lang="pl" sz="1600">
                <a:ea typeface="+mn-lt"/>
                <a:cs typeface="+mn-lt"/>
              </a:rPr>
              <a:t>Załóżmy, że mamy system magazynowy, który dostarcza danych dla kilku typów klientów. Chcemy mieć klienta zaimplementowanego jako aplikacja internetowa, ale w niedalekiej przyszłości musimy dodać klientów na urządzenia mobilne, Palm lub Pocket PC lub mieć system powiadamiania użytkowników za pomocą alertów smsowych. Teraz łatwo jest zobaczyć, czego potrzebujemy ze wzorca obserwatorów: musimy oddzielić podmiot (serwer giełdowy) od jego obserwatorów (aplikacje klienckie) w taki sposób, aby dodanie nowego obserwatora było przezroczyste dla serwera.</a:t>
            </a:r>
            <a:endParaRPr lang="en-GB" sz="1600">
              <a:cs typeface="Calibri"/>
            </a:endParaRPr>
          </a:p>
        </p:txBody>
      </p:sp>
    </p:spTree>
    <p:extLst>
      <p:ext uri="{BB962C8B-B14F-4D97-AF65-F5344CB8AC3E}">
        <p14:creationId xmlns:p14="http://schemas.microsoft.com/office/powerpoint/2010/main" val="119967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00185-210C-4BED-A61E-4266CEDAA24C}"/>
              </a:ext>
            </a:extLst>
          </p:cNvPr>
          <p:cNvSpPr>
            <a:spLocks noGrp="1"/>
          </p:cNvSpPr>
          <p:nvPr>
            <p:ph type="title"/>
          </p:nvPr>
        </p:nvSpPr>
        <p:spPr>
          <a:xfrm>
            <a:off x="1288064" y="1284731"/>
            <a:ext cx="9637776" cy="1430696"/>
          </a:xfrm>
        </p:spPr>
        <p:txBody>
          <a:bodyPr>
            <a:normAutofit/>
          </a:bodyPr>
          <a:lstStyle/>
          <a:p>
            <a:r>
              <a:rPr lang="en-GB" dirty="0" err="1">
                <a:cs typeface="Calibri Light"/>
              </a:rPr>
              <a:t>Czym</a:t>
            </a:r>
            <a:r>
              <a:rPr lang="en-GB" dirty="0">
                <a:cs typeface="Calibri Light"/>
              </a:rPr>
              <a:t> jest </a:t>
            </a:r>
            <a:r>
              <a:rPr lang="en-GB" dirty="0" err="1">
                <a:cs typeface="Calibri Light"/>
              </a:rPr>
              <a:t>wzorzec</a:t>
            </a:r>
            <a:r>
              <a:rPr lang="en-GB" dirty="0">
                <a:cs typeface="Calibri Light"/>
              </a:rPr>
              <a:t> </a:t>
            </a:r>
            <a:r>
              <a:rPr lang="en-GB" dirty="0" err="1">
                <a:cs typeface="Calibri Light"/>
              </a:rPr>
              <a:t>projektowy</a:t>
            </a:r>
            <a:endParaRPr lang="en-US"/>
          </a:p>
        </p:txBody>
      </p:sp>
      <p:sp>
        <p:nvSpPr>
          <p:cNvPr id="3" name="Content Placeholder 2">
            <a:extLst>
              <a:ext uri="{FF2B5EF4-FFF2-40B4-BE49-F238E27FC236}">
                <a16:creationId xmlns:a16="http://schemas.microsoft.com/office/drawing/2014/main" id="{4F39A0FD-C1F4-48BC-A082-3633D2716CCE}"/>
              </a:ext>
            </a:extLst>
          </p:cNvPr>
          <p:cNvSpPr>
            <a:spLocks noGrp="1"/>
          </p:cNvSpPr>
          <p:nvPr>
            <p:ph idx="1"/>
          </p:nvPr>
        </p:nvSpPr>
        <p:spPr>
          <a:xfrm>
            <a:off x="1288064" y="2853879"/>
            <a:ext cx="9637776" cy="2714771"/>
          </a:xfrm>
        </p:spPr>
        <p:txBody>
          <a:bodyPr vert="horz" lIns="91440" tIns="45720" rIns="91440" bIns="45720" rtlCol="0">
            <a:normAutofit/>
          </a:bodyPr>
          <a:lstStyle/>
          <a:p>
            <a:r>
              <a:rPr lang="en-GB" sz="2000">
                <a:ea typeface="+mn-lt"/>
                <a:cs typeface="+mn-lt"/>
              </a:rPr>
              <a:t>Wzorce projektowe - to wielokrotnie powtórzone (powtarzające się) i pozytywnie zweryfikowane schematy rozwiązań często spotykanych problemów projektowych. </a:t>
            </a:r>
            <a:endParaRPr lang="en-GB" sz="2000">
              <a:cs typeface="Calibri" panose="020F0502020204030204"/>
            </a:endParaRPr>
          </a:p>
          <a:p>
            <a:r>
              <a:rPr lang="en-GB" sz="2000">
                <a:ea typeface="+mn-lt"/>
                <a:cs typeface="+mn-lt"/>
              </a:rPr>
              <a:t>Wzorce projektowe dotyczą architektury całej aplikacji, a nie pojedynczej klasy,</a:t>
            </a:r>
            <a:endParaRPr lang="en-GB" sz="2000"/>
          </a:p>
        </p:txBody>
      </p:sp>
    </p:spTree>
    <p:extLst>
      <p:ext uri="{BB962C8B-B14F-4D97-AF65-F5344CB8AC3E}">
        <p14:creationId xmlns:p14="http://schemas.microsoft.com/office/powerpoint/2010/main" val="1466841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A375F-3BE7-4E9A-83A5-E8C1CC85393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Diagram UML</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F4FB5B5C-538A-48E9-A66F-60E1D0794ED3}"/>
              </a:ext>
            </a:extLst>
          </p:cNvPr>
          <p:cNvPicPr>
            <a:picLocks noGrp="1" noChangeAspect="1"/>
          </p:cNvPicPr>
          <p:nvPr>
            <p:ph idx="1"/>
          </p:nvPr>
        </p:nvPicPr>
        <p:blipFill rotWithShape="1">
          <a:blip r:embed="rId2"/>
          <a:srcRect r="4" b="3639"/>
          <a:stretch/>
        </p:blipFill>
        <p:spPr>
          <a:xfrm>
            <a:off x="976251" y="942538"/>
            <a:ext cx="7163222" cy="4808332"/>
          </a:xfrm>
          <a:prstGeom prst="rect">
            <a:avLst/>
          </a:prstGeom>
          <a:effectLst/>
        </p:spPr>
      </p:pic>
    </p:spTree>
    <p:extLst>
      <p:ext uri="{BB962C8B-B14F-4D97-AF65-F5344CB8AC3E}">
        <p14:creationId xmlns:p14="http://schemas.microsoft.com/office/powerpoint/2010/main" val="1038932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1FC5ED-AE6D-4648-B2D2-3470BC0F012E}"/>
              </a:ext>
            </a:extLst>
          </p:cNvPr>
          <p:cNvSpPr>
            <a:spLocks noGrp="1"/>
          </p:cNvSpPr>
          <p:nvPr>
            <p:ph type="title"/>
          </p:nvPr>
        </p:nvSpPr>
        <p:spPr>
          <a:xfrm>
            <a:off x="1288060" y="1369938"/>
            <a:ext cx="3210854" cy="4114800"/>
          </a:xfrm>
        </p:spPr>
        <p:txBody>
          <a:bodyPr>
            <a:normAutofit/>
          </a:bodyPr>
          <a:lstStyle/>
          <a:p>
            <a:pPr algn="r"/>
            <a:r>
              <a:rPr lang="en-US">
                <a:cs typeface="Calibri Light"/>
              </a:rPr>
              <a:t>Zady i walety</a:t>
            </a:r>
            <a:endParaRPr lang="en-US"/>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717B37-97EB-4268-B25C-2B7078FC75FD}"/>
              </a:ext>
            </a:extLst>
          </p:cNvPr>
          <p:cNvSpPr>
            <a:spLocks noGrp="1"/>
          </p:cNvSpPr>
          <p:nvPr>
            <p:ph idx="1"/>
          </p:nvPr>
        </p:nvSpPr>
        <p:spPr>
          <a:xfrm>
            <a:off x="5030505" y="1371600"/>
            <a:ext cx="5872185" cy="4114800"/>
          </a:xfrm>
        </p:spPr>
        <p:txBody>
          <a:bodyPr vert="horz" lIns="91440" tIns="45720" rIns="91440" bIns="45720" rtlCol="0" anchor="ctr">
            <a:normAutofit/>
          </a:bodyPr>
          <a:lstStyle/>
          <a:p>
            <a:pPr marL="0" indent="0">
              <a:buNone/>
            </a:pPr>
            <a:r>
              <a:rPr lang="pl" sz="2200">
                <a:ea typeface="+mn-lt"/>
                <a:cs typeface="+mn-lt"/>
              </a:rPr>
              <a:t>+ Zasada otwarcia / zamknięcia. Można wprowadzić nowe klasy subskrybentów bez konieczności zmiany kodu wydawcy (i odwrotnie, jeśli istnieje interfejs wydawcy).</a:t>
            </a:r>
            <a:endParaRPr lang="en-US" sz="2200">
              <a:ea typeface="+mn-lt"/>
              <a:cs typeface="+mn-lt"/>
            </a:endParaRPr>
          </a:p>
          <a:p>
            <a:pPr marL="0" indent="0">
              <a:buNone/>
            </a:pPr>
            <a:r>
              <a:rPr lang="pl" sz="2200">
                <a:ea typeface="+mn-lt"/>
                <a:cs typeface="+mn-lt"/>
              </a:rPr>
              <a:t>+ Można ustanawiać relacje między obiektami w czasie wykonywania.</a:t>
            </a:r>
            <a:endParaRPr lang="en-US" sz="2200">
              <a:ea typeface="+mn-lt"/>
              <a:cs typeface="+mn-lt"/>
            </a:endParaRPr>
          </a:p>
          <a:p>
            <a:pPr marL="0" indent="0">
              <a:buNone/>
            </a:pPr>
            <a:r>
              <a:rPr lang="pl" sz="2200">
                <a:ea typeface="+mn-lt"/>
                <a:cs typeface="+mn-lt"/>
              </a:rPr>
              <a:t>- Subskrybenci są powiadamiani w losowej kolejności.</a:t>
            </a:r>
          </a:p>
          <a:p>
            <a:endParaRPr lang="pl" sz="2200">
              <a:cs typeface="Calibri"/>
            </a:endParaRPr>
          </a:p>
        </p:txBody>
      </p:sp>
    </p:spTree>
    <p:extLst>
      <p:ext uri="{BB962C8B-B14F-4D97-AF65-F5344CB8AC3E}">
        <p14:creationId xmlns:p14="http://schemas.microsoft.com/office/powerpoint/2010/main" val="32548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6AFD5A-FA1A-44D2-ADE3-732E1AAA48F0}"/>
              </a:ext>
            </a:extLst>
          </p:cNvPr>
          <p:cNvSpPr>
            <a:spLocks noGrp="1"/>
          </p:cNvSpPr>
          <p:nvPr>
            <p:ph type="title"/>
          </p:nvPr>
        </p:nvSpPr>
        <p:spPr>
          <a:xfrm>
            <a:off x="1288060" y="1369938"/>
            <a:ext cx="3210854" cy="4114800"/>
          </a:xfrm>
        </p:spPr>
        <p:txBody>
          <a:bodyPr>
            <a:normAutofit/>
          </a:bodyPr>
          <a:lstStyle/>
          <a:p>
            <a:pPr algn="r"/>
            <a:r>
              <a:rPr lang="en-GB" sz="4100">
                <a:cs typeface="Calibri Light"/>
              </a:rPr>
              <a:t>Typy wzorców projektowych</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FBAF59-CC51-4211-91D3-DC155C362706}"/>
              </a:ext>
            </a:extLst>
          </p:cNvPr>
          <p:cNvSpPr>
            <a:spLocks noGrp="1"/>
          </p:cNvSpPr>
          <p:nvPr>
            <p:ph idx="1"/>
          </p:nvPr>
        </p:nvSpPr>
        <p:spPr>
          <a:xfrm>
            <a:off x="5030505" y="1371600"/>
            <a:ext cx="5872185" cy="4114800"/>
          </a:xfrm>
        </p:spPr>
        <p:txBody>
          <a:bodyPr vert="horz" lIns="91440" tIns="45720" rIns="91440" bIns="45720" rtlCol="0" anchor="ctr">
            <a:normAutofit/>
          </a:bodyPr>
          <a:lstStyle/>
          <a:p>
            <a:r>
              <a:rPr lang="en-GB" sz="2200">
                <a:ea typeface="+mn-lt"/>
                <a:cs typeface="+mn-lt"/>
              </a:rPr>
              <a:t>Wzorce konstrukcyjne - opisujące proces tworzenia nowych obiektów; ich zadaniem jest tworzenie, inicjalizacja oraz konfiguracja obiektów, klas oraz innych typów danych</a:t>
            </a:r>
            <a:endParaRPr lang="en-US" sz="2200">
              <a:ea typeface="+mn-lt"/>
              <a:cs typeface="+mn-lt"/>
            </a:endParaRPr>
          </a:p>
          <a:p>
            <a:r>
              <a:rPr lang="en-GB" sz="2200">
                <a:ea typeface="+mn-lt"/>
                <a:cs typeface="+mn-lt"/>
              </a:rPr>
              <a:t>Wzorce strukturalne - opisujące struktury powiązanych ze sobą obiektów</a:t>
            </a:r>
          </a:p>
          <a:p>
            <a:r>
              <a:rPr lang="en-GB" sz="2200">
                <a:ea typeface="+mn-lt"/>
                <a:cs typeface="+mn-lt"/>
              </a:rPr>
              <a:t>Wzorce  behawioralne - opisujące zachowanie i odpowiedzialność współpracujących ze sobą obiektów</a:t>
            </a:r>
          </a:p>
        </p:txBody>
      </p:sp>
    </p:spTree>
    <p:extLst>
      <p:ext uri="{BB962C8B-B14F-4D97-AF65-F5344CB8AC3E}">
        <p14:creationId xmlns:p14="http://schemas.microsoft.com/office/powerpoint/2010/main" val="333347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41756-F3AC-448C-B8D3-DCE78DAD2DC2}"/>
              </a:ext>
            </a:extLst>
          </p:cNvPr>
          <p:cNvSpPr>
            <a:spLocks noGrp="1"/>
          </p:cNvSpPr>
          <p:nvPr>
            <p:ph type="title"/>
          </p:nvPr>
        </p:nvSpPr>
        <p:spPr>
          <a:xfrm>
            <a:off x="1288064" y="1284731"/>
            <a:ext cx="9637776" cy="1333066"/>
          </a:xfrm>
        </p:spPr>
        <p:txBody>
          <a:bodyPr>
            <a:normAutofit/>
          </a:bodyPr>
          <a:lstStyle/>
          <a:p>
            <a:pPr algn="ctr"/>
            <a:r>
              <a:rPr lang="en-GB" dirty="0">
                <a:cs typeface="Calibri Light"/>
              </a:rPr>
              <a:t>Singleton</a:t>
            </a:r>
            <a:endParaRPr lang="en-US"/>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C2B08E-A728-4347-A3C6-5D4E5963738E}"/>
              </a:ext>
            </a:extLst>
          </p:cNvPr>
          <p:cNvSpPr>
            <a:spLocks noGrp="1"/>
          </p:cNvSpPr>
          <p:nvPr>
            <p:ph idx="1"/>
          </p:nvPr>
        </p:nvSpPr>
        <p:spPr>
          <a:xfrm>
            <a:off x="1288064" y="2853879"/>
            <a:ext cx="9637776" cy="2714771"/>
          </a:xfrm>
        </p:spPr>
        <p:txBody>
          <a:bodyPr vert="horz" lIns="91440" tIns="45720" rIns="91440" bIns="45720" rtlCol="0">
            <a:normAutofit/>
          </a:bodyPr>
          <a:lstStyle/>
          <a:p>
            <a:r>
              <a:rPr lang="pl" sz="1700">
                <a:ea typeface="+mn-lt"/>
                <a:cs typeface="+mn-lt"/>
              </a:rPr>
              <a:t>Czasami ważne jest, aby mieć tylko jedną instancję dla klasy. Na przykład w systemie powinien być tylko jeden menedżer okien (tylko system plików lub tylko bufor wydruku). Zwykle singletony są używane do scentralizowanego zarządzania zasobami wewnętrznymi lub zewnętrznymi i zapewniają globalny punkt dostępu do siebie.
Wzorzec singleton jest jednym z najprostszych wzorców projektowych: obejmuje tylko jedną klasę, która jest odpowiedzialna za zapewnienie, że nie ma więcej niż jednej instancji; robi to poprzez tworzenie instancji i jednocześnie zapewnia globalny punkt dostępu do tej instancji. W ten sposób klasa singleton zapewnia, że ​​ta sama instancja może być używana z dowolnego miejsca, co zapobiega bezpośredniemu wywołaniu konstruktora singleton.</a:t>
            </a:r>
            <a:endParaRPr lang="en-GB" sz="1700">
              <a:cs typeface="Calibri" panose="020F0502020204030204"/>
            </a:endParaRPr>
          </a:p>
          <a:p>
            <a:endParaRPr lang="en-GB" sz="1700">
              <a:cs typeface="Calibri" panose="020F0502020204030204"/>
            </a:endParaRPr>
          </a:p>
        </p:txBody>
      </p:sp>
    </p:spTree>
    <p:extLst>
      <p:ext uri="{BB962C8B-B14F-4D97-AF65-F5344CB8AC3E}">
        <p14:creationId xmlns:p14="http://schemas.microsoft.com/office/powerpoint/2010/main" val="350616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39D432-CC50-4CDE-8892-275DC5A0B19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Diagram UML</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51DE901D-C237-477B-9390-4018A255DEEE}"/>
              </a:ext>
            </a:extLst>
          </p:cNvPr>
          <p:cNvPicPr>
            <a:picLocks noGrp="1" noChangeAspect="1"/>
          </p:cNvPicPr>
          <p:nvPr>
            <p:ph idx="1"/>
          </p:nvPr>
        </p:nvPicPr>
        <p:blipFill rotWithShape="1">
          <a:blip r:embed="rId2"/>
          <a:srcRect r="2" b="11179"/>
          <a:stretch/>
        </p:blipFill>
        <p:spPr>
          <a:xfrm>
            <a:off x="976251" y="942538"/>
            <a:ext cx="7163222" cy="4808332"/>
          </a:xfrm>
          <a:prstGeom prst="rect">
            <a:avLst/>
          </a:prstGeom>
          <a:effectLst/>
        </p:spPr>
      </p:pic>
    </p:spTree>
    <p:extLst>
      <p:ext uri="{BB962C8B-B14F-4D97-AF65-F5344CB8AC3E}">
        <p14:creationId xmlns:p14="http://schemas.microsoft.com/office/powerpoint/2010/main" val="91331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39C943-63BB-4069-83EE-F69C7C87C942}"/>
              </a:ext>
            </a:extLst>
          </p:cNvPr>
          <p:cNvSpPr>
            <a:spLocks noGrp="1"/>
          </p:cNvSpPr>
          <p:nvPr>
            <p:ph type="title"/>
          </p:nvPr>
        </p:nvSpPr>
        <p:spPr>
          <a:xfrm>
            <a:off x="1288060" y="1369938"/>
            <a:ext cx="3210854" cy="4114800"/>
          </a:xfrm>
        </p:spPr>
        <p:txBody>
          <a:bodyPr>
            <a:normAutofit/>
          </a:bodyPr>
          <a:lstStyle/>
          <a:p>
            <a:pPr algn="r"/>
            <a:r>
              <a:rPr lang="en-US">
                <a:cs typeface="Calibri Light"/>
              </a:rPr>
              <a:t>Wady i zalety</a:t>
            </a:r>
            <a:endParaRPr lang="en-US"/>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F2A5CC-FC1D-4AEC-BC5F-9300C5D0CAAE}"/>
              </a:ext>
            </a:extLst>
          </p:cNvPr>
          <p:cNvSpPr>
            <a:spLocks noGrp="1"/>
          </p:cNvSpPr>
          <p:nvPr>
            <p:ph idx="1"/>
          </p:nvPr>
        </p:nvSpPr>
        <p:spPr>
          <a:xfrm>
            <a:off x="5030505" y="1371600"/>
            <a:ext cx="5872185" cy="4114800"/>
          </a:xfrm>
        </p:spPr>
        <p:txBody>
          <a:bodyPr vert="horz" lIns="91440" tIns="45720" rIns="91440" bIns="45720" rtlCol="0" anchor="ctr">
            <a:normAutofit/>
          </a:bodyPr>
          <a:lstStyle/>
          <a:p>
            <a:pPr marL="0" indent="0">
              <a:buNone/>
            </a:pPr>
            <a:r>
              <a:rPr lang="en-US" sz="2200">
                <a:cs typeface="Calibri"/>
              </a:rPr>
              <a:t>+ </a:t>
            </a:r>
            <a:r>
              <a:rPr lang="pl" sz="2200">
                <a:ea typeface="+mn-lt"/>
                <a:cs typeface="+mn-lt"/>
              </a:rPr>
              <a:t>pojedyncza zmienna nie otrzyma pamięci, dopóki właściwość lub funkcja wyznaczona do zwrócenia odwołania nie zostanie najpierw wywołana.</a:t>
            </a:r>
            <a:endParaRPr lang="en-US" sz="2200">
              <a:cs typeface="Calibri"/>
            </a:endParaRPr>
          </a:p>
          <a:p>
            <a:pPr marL="0" indent="0">
              <a:buNone/>
            </a:pPr>
            <a:r>
              <a:rPr lang="en-US" sz="2200">
                <a:cs typeface="Calibri"/>
              </a:rPr>
              <a:t>+ dostęp do tego samego obiektu z każdego miejsca kodu</a:t>
            </a:r>
          </a:p>
          <a:p>
            <a:pPr marL="0" indent="0">
              <a:buNone/>
            </a:pPr>
            <a:r>
              <a:rPr lang="en-US" sz="2200">
                <a:cs typeface="Calibri"/>
              </a:rPr>
              <a:t>- </a:t>
            </a:r>
            <a:r>
              <a:rPr lang="pl" sz="2200">
                <a:ea typeface="+mn-lt"/>
                <a:cs typeface="+mn-lt"/>
              </a:rPr>
              <a:t>Odchodzi od zasady pojedynczej odpowiedzialności. Singleton musi stworzyć swoją instancję wraz z innymi funkcjami klasy.</a:t>
            </a:r>
          </a:p>
          <a:p>
            <a:pPr marL="0" indent="0">
              <a:buNone/>
            </a:pPr>
            <a:r>
              <a:rPr lang="pl" sz="2200">
                <a:ea typeface="+mn-lt"/>
                <a:cs typeface="+mn-lt"/>
              </a:rPr>
              <a:t>- Singletony mogą ukrywać zależności.</a:t>
            </a:r>
          </a:p>
        </p:txBody>
      </p:sp>
    </p:spTree>
    <p:extLst>
      <p:ext uri="{BB962C8B-B14F-4D97-AF65-F5344CB8AC3E}">
        <p14:creationId xmlns:p14="http://schemas.microsoft.com/office/powerpoint/2010/main" val="2621970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DF90A-DD5E-473F-A88E-D2EBB7539DBC}"/>
              </a:ext>
            </a:extLst>
          </p:cNvPr>
          <p:cNvSpPr>
            <a:spLocks noGrp="1"/>
          </p:cNvSpPr>
          <p:nvPr>
            <p:ph type="title"/>
          </p:nvPr>
        </p:nvSpPr>
        <p:spPr>
          <a:xfrm>
            <a:off x="1288064" y="1284731"/>
            <a:ext cx="9637776" cy="1333066"/>
          </a:xfrm>
        </p:spPr>
        <p:txBody>
          <a:bodyPr>
            <a:normAutofit/>
          </a:bodyPr>
          <a:lstStyle/>
          <a:p>
            <a:pPr algn="ctr"/>
            <a:r>
              <a:rPr lang="en-GB" dirty="0">
                <a:cs typeface="Calibri Light"/>
              </a:rPr>
              <a:t>Fabryka</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EC9B2E-C899-4B39-A4BF-107CBD6586D7}"/>
              </a:ext>
            </a:extLst>
          </p:cNvPr>
          <p:cNvSpPr>
            <a:spLocks noGrp="1"/>
          </p:cNvSpPr>
          <p:nvPr>
            <p:ph idx="1"/>
          </p:nvPr>
        </p:nvSpPr>
        <p:spPr>
          <a:xfrm>
            <a:off x="1288064" y="2853879"/>
            <a:ext cx="9637776" cy="2714771"/>
          </a:xfrm>
        </p:spPr>
        <p:txBody>
          <a:bodyPr vert="horz" lIns="91440" tIns="45720" rIns="91440" bIns="45720" rtlCol="0">
            <a:normAutofit/>
          </a:bodyPr>
          <a:lstStyle/>
          <a:p>
            <a:r>
              <a:rPr lang="pl" sz="2000">
                <a:ea typeface="+mn-lt"/>
                <a:cs typeface="+mn-lt"/>
              </a:rPr>
              <a:t>W programowaniu opartym na klasach wzorzec fabryki jest wzorcem kreacyjnym, który wykorzystuje metody fabryczne do rozwiązywania problemu tworzenia obiektów bez konieczności określania dokładnej klasy obiektu, który zostanie utworzony. Odbywa się to poprzez tworzenie obiektów przez wywołanie metody fabrycznej - albo określonej w interfejsie i zaimplementowaną przez klasy potomne, albo zaimplementowaną w klasie bazowej i opcjonalnie nadpisaną przez klasy pochodne - zamiast wywoływania konstruktora.</a:t>
            </a:r>
            <a:endParaRPr lang="en-GB" sz="2000"/>
          </a:p>
        </p:txBody>
      </p:sp>
    </p:spTree>
    <p:extLst>
      <p:ext uri="{BB962C8B-B14F-4D97-AF65-F5344CB8AC3E}">
        <p14:creationId xmlns:p14="http://schemas.microsoft.com/office/powerpoint/2010/main" val="411626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DEBC2-9F6A-4830-9107-FB3372328326}"/>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Diagram UML</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13D814E8-E2A8-4840-8012-9D4B1FD5D92C}"/>
              </a:ext>
            </a:extLst>
          </p:cNvPr>
          <p:cNvPicPr>
            <a:picLocks noGrp="1" noChangeAspect="1"/>
          </p:cNvPicPr>
          <p:nvPr>
            <p:ph idx="1"/>
          </p:nvPr>
        </p:nvPicPr>
        <p:blipFill rotWithShape="1">
          <a:blip r:embed="rId2"/>
          <a:srcRect t="4405" r="-2" b="5058"/>
          <a:stretch/>
        </p:blipFill>
        <p:spPr>
          <a:xfrm>
            <a:off x="976251" y="942538"/>
            <a:ext cx="7163222" cy="4808332"/>
          </a:xfrm>
          <a:prstGeom prst="rect">
            <a:avLst/>
          </a:prstGeom>
          <a:effectLst/>
        </p:spPr>
      </p:pic>
    </p:spTree>
    <p:extLst>
      <p:ext uri="{BB962C8B-B14F-4D97-AF65-F5344CB8AC3E}">
        <p14:creationId xmlns:p14="http://schemas.microsoft.com/office/powerpoint/2010/main" val="2810449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BDB721-F4FF-4BC7-968D-F7B3C73F8FE9}"/>
              </a:ext>
            </a:extLst>
          </p:cNvPr>
          <p:cNvSpPr>
            <a:spLocks noGrp="1"/>
          </p:cNvSpPr>
          <p:nvPr>
            <p:ph type="title"/>
          </p:nvPr>
        </p:nvSpPr>
        <p:spPr>
          <a:xfrm>
            <a:off x="1288060" y="1369938"/>
            <a:ext cx="3210854" cy="4114800"/>
          </a:xfrm>
        </p:spPr>
        <p:txBody>
          <a:bodyPr>
            <a:normAutofit/>
          </a:bodyPr>
          <a:lstStyle/>
          <a:p>
            <a:pPr algn="r"/>
            <a:r>
              <a:rPr lang="en-US">
                <a:cs typeface="Calibri Light"/>
              </a:rPr>
              <a:t>Wady i zalety</a:t>
            </a:r>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14FF9A-73B0-46D5-A0E7-ECBA88270850}"/>
              </a:ext>
            </a:extLst>
          </p:cNvPr>
          <p:cNvSpPr>
            <a:spLocks noGrp="1"/>
          </p:cNvSpPr>
          <p:nvPr>
            <p:ph idx="1"/>
          </p:nvPr>
        </p:nvSpPr>
        <p:spPr>
          <a:xfrm>
            <a:off x="5030505" y="1371600"/>
            <a:ext cx="5872185" cy="4114800"/>
          </a:xfrm>
        </p:spPr>
        <p:txBody>
          <a:bodyPr vert="horz" lIns="91440" tIns="45720" rIns="91440" bIns="45720" rtlCol="0" anchor="ctr">
            <a:normAutofit/>
          </a:bodyPr>
          <a:lstStyle/>
          <a:p>
            <a:pPr marL="0" indent="0">
              <a:buNone/>
            </a:pPr>
            <a:r>
              <a:rPr lang="pl" sz="2200">
                <a:ea typeface="+mn-lt"/>
                <a:cs typeface="+mn-lt"/>
              </a:rPr>
              <a:t>+ Umożliwia ukrycie implementacji aplikacji (podstawowe interfejsy, które tworzą twoją aplikację)</a:t>
            </a:r>
            <a:endParaRPr lang="en-US" sz="2200">
              <a:ea typeface="+mn-lt"/>
              <a:cs typeface="+mn-lt"/>
            </a:endParaRPr>
          </a:p>
          <a:p>
            <a:pPr marL="0" indent="0">
              <a:buNone/>
            </a:pPr>
            <a:r>
              <a:rPr lang="pl" sz="2200">
                <a:ea typeface="+mn-lt"/>
                <a:cs typeface="+mn-lt"/>
              </a:rPr>
              <a:t>+ Umożliwia łatwe testowanie połączenia aplikacji (czyli mockowania / zastępowania) niektórych części aplikacji, dzięki czemu można tworzyć i testować inne części</a:t>
            </a:r>
            <a:endParaRPr lang="en-US" sz="2200">
              <a:ea typeface="+mn-lt"/>
              <a:cs typeface="+mn-lt"/>
            </a:endParaRPr>
          </a:p>
          <a:p>
            <a:pPr marL="0" indent="0">
              <a:buNone/>
            </a:pPr>
            <a:r>
              <a:rPr lang="pl" sz="2200">
                <a:ea typeface="+mn-lt"/>
                <a:cs typeface="+mn-lt"/>
              </a:rPr>
              <a:t>+ Umożliwia łatwiejszą zmianę projektu aplikacji</a:t>
            </a:r>
          </a:p>
          <a:p>
            <a:pPr marL="0" indent="0">
              <a:buNone/>
            </a:pPr>
            <a:r>
              <a:rPr lang="pl" sz="2200">
                <a:ea typeface="+mn-lt"/>
                <a:cs typeface="+mn-lt"/>
              </a:rPr>
              <a:t>- Sprawia, że ​​kod jest trudniejszy do odczytania, ponieważ cały kod kryje się za abstrakcją, która z kolei może ukrywać abstrakcje</a:t>
            </a:r>
            <a:endParaRPr lang="pl" sz="2200"/>
          </a:p>
        </p:txBody>
      </p:sp>
    </p:spTree>
    <p:extLst>
      <p:ext uri="{BB962C8B-B14F-4D97-AF65-F5344CB8AC3E}">
        <p14:creationId xmlns:p14="http://schemas.microsoft.com/office/powerpoint/2010/main" val="6117018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Wzorce projektowe</vt:lpstr>
      <vt:lpstr>Czym jest wzorzec projektowy</vt:lpstr>
      <vt:lpstr>Typy wzorców projektowych</vt:lpstr>
      <vt:lpstr>Singleton</vt:lpstr>
      <vt:lpstr>Diagram UML</vt:lpstr>
      <vt:lpstr>Wady i zalety</vt:lpstr>
      <vt:lpstr>Fabryka</vt:lpstr>
      <vt:lpstr>Diagram UML</vt:lpstr>
      <vt:lpstr>Wady i zalety</vt:lpstr>
      <vt:lpstr>Adapter</vt:lpstr>
      <vt:lpstr>Diagram UML</vt:lpstr>
      <vt:lpstr>Wady i zalety</vt:lpstr>
      <vt:lpstr>Memento</vt:lpstr>
      <vt:lpstr>Diagram UML</vt:lpstr>
      <vt:lpstr>Wady i zalety</vt:lpstr>
      <vt:lpstr>Mediator</vt:lpstr>
      <vt:lpstr>Diagram UML</vt:lpstr>
      <vt:lpstr>Wady i zalety</vt:lpstr>
      <vt:lpstr>Obserwator</vt:lpstr>
      <vt:lpstr>Diagram UML</vt:lpstr>
      <vt:lpstr>Zady i walety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189</cp:revision>
  <dcterms:created xsi:type="dcterms:W3CDTF">2021-02-14T21:40:21Z</dcterms:created>
  <dcterms:modified xsi:type="dcterms:W3CDTF">2021-02-15T13:12:40Z</dcterms:modified>
</cp:coreProperties>
</file>