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6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5" r:id="rId8"/>
    <p:sldId id="261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111D18-71D3-C824-EA2B-478528E1BEFA}" v="906" dt="2024-11-19T16:41:15.482"/>
    <p1510:client id="{8F13E1D8-9A21-42A9-BA32-C130D87DD642}" v="20" dt="2024-11-19T16:47:40.621"/>
    <p1510:client id="{B883E4CC-CCC3-24E7-D5D7-234B8B615B20}" v="12" dt="2024-11-19T15:08:48.051"/>
    <p1510:client id="{B8D1363F-6B41-548D-42D8-837B81E61176}" v="94" dt="2024-11-19T08:18:56.589"/>
    <p1510:client id="{D8CFFBBA-F343-B07F-DDC2-988CB083EA42}" v="111" dt="2024-11-19T15:47:03.748"/>
    <p1510:client id="{D93758C6-8DC6-9A94-EA26-741926184181}" v="136" dt="2024-11-19T15:37:23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14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3728F-1162-4E0E-BBF8-72944E78CD92}" type="datetimeFigureOut"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ABD537-2BE6-4A88-AEDA-FD4C879EA96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23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BD537-2BE6-4A88-AEDA-FD4C879EA967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7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ABD537-2BE6-4A88-AEDA-FD4C879EA967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6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 algn="ctr">
              <a:buNone/>
              <a:defRPr sz="1600"/>
            </a:lvl2pPr>
            <a:lvl3pPr marL="914377" indent="0" algn="ctr">
              <a:buNone/>
              <a:defRPr sz="16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89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13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272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1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48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5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marL="0" lvl="0" indent="0" algn="l" defTabSz="914377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62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57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81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D058F-B960-4439-B370-43D89816EE05}" type="datetimeFigureOut">
              <a:rPr lang="en-US" dirty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9B06-CF2A-459A-8CBC-F18C1D67D2BB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562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96DFF08F-DC6B-4601-B491-B0F83F6DD2DA}" type="datetimeFigureOut">
              <a:rPr lang="en-US" dirty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92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377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57" algn="l" defTabSz="914377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Warehousing Course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6318660" y="4960137"/>
            <a:ext cx="2826364" cy="146304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/>
              <a:t>Alex Chacon, Andrew </a:t>
            </a:r>
            <a:r>
              <a:rPr lang="en-US" sz="2400" err="1"/>
              <a:t>Gersack</a:t>
            </a:r>
            <a:r>
              <a:rPr lang="en-US" sz="2400"/>
              <a:t>, Michael Kennedy, &amp; Giuliana </a:t>
            </a:r>
            <a:r>
              <a:rPr lang="en-US" sz="2400" err="1"/>
              <a:t>Ziliotto</a:t>
            </a:r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33D4FF-8118-66F1-F23B-67EE015AE933}"/>
              </a:ext>
            </a:extLst>
          </p:cNvPr>
          <p:cNvSpPr/>
          <p:nvPr/>
        </p:nvSpPr>
        <p:spPr>
          <a:xfrm rot="11100000">
            <a:off x="769642" y="335452"/>
            <a:ext cx="7796858" cy="4053429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143E3E-1237-FDB8-F143-12A4D9594C4B}"/>
              </a:ext>
            </a:extLst>
          </p:cNvPr>
          <p:cNvSpPr txBox="1"/>
          <p:nvPr/>
        </p:nvSpPr>
        <p:spPr>
          <a:xfrm>
            <a:off x="1628184" y="2193787"/>
            <a:ext cx="608427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800" b="1" cap="all">
                <a:solidFill>
                  <a:schemeClr val="bg1"/>
                </a:solidFill>
                <a:latin typeface="Trade Gothic Next Light"/>
              </a:rPr>
              <a:t>CieloVolo</a:t>
            </a:r>
            <a:endParaRPr lang="en-US" sz="8800" b="1">
              <a:solidFill>
                <a:schemeClr val="bg1"/>
              </a:solidFill>
              <a:latin typeface="Trade Gothic Nex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CieloVolo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325" y="1814646"/>
            <a:ext cx="7854059" cy="4801747"/>
          </a:xfrm>
        </p:spPr>
        <p:txBody>
          <a:bodyPr vert="horz" lIns="45720" tIns="45720" rIns="45720" bIns="45720" rtlCol="0" anchor="t">
            <a:normAutofit fontScale="8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400"/>
              </a:spcBef>
              <a:buNone/>
            </a:pPr>
            <a:r>
              <a:rPr lang="en-US" b="1"/>
              <a:t>Who Are We?</a:t>
            </a:r>
          </a:p>
          <a:p>
            <a:pPr marL="342900" marR="0" indent="-342900">
              <a:lnSpc>
                <a:spcPct val="107000"/>
              </a:lnSpc>
              <a:spcAft>
                <a:spcPts val="800"/>
              </a:spcAft>
              <a:buFont typeface="Wingdings" panose="020B0602020104020603" pitchFamily="34" charset="0"/>
              <a:buChar char="v"/>
            </a:pPr>
            <a:r>
              <a:rPr lang="en-US"/>
              <a:t>At </a:t>
            </a:r>
            <a:r>
              <a:rPr lang="en-US" err="1"/>
              <a:t>CieloVolo</a:t>
            </a:r>
            <a:r>
              <a:rPr lang="en-US"/>
              <a:t>, our eyes are on the sky. We pride ourselves on providing efficient and comfortable air travel for all passengers.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b="1"/>
              <a:t>Who Do We Serve?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20B0602020104020603" pitchFamily="34" charset="0"/>
              <a:buChar char="v"/>
            </a:pPr>
            <a:r>
              <a:rPr lang="en-US"/>
              <a:t>  Offer domestic flights 20+ destinations in the most traveled states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20B0602020104020603" pitchFamily="34" charset="0"/>
              <a:buChar char="v"/>
            </a:pPr>
            <a:r>
              <a:rPr lang="en-US"/>
              <a:t>  Casual &amp; business travelers to get from point A to point B without compromising on   experience</a:t>
            </a:r>
          </a:p>
          <a:p>
            <a:pPr marL="0" marR="0" indent="0">
              <a:lnSpc>
                <a:spcPct val="107000"/>
              </a:lnSpc>
              <a:spcBef>
                <a:spcPts val="200"/>
              </a:spcBef>
              <a:buNone/>
            </a:pPr>
            <a:r>
              <a:rPr lang="en-US" b="1"/>
              <a:t>Company Goals</a:t>
            </a:r>
          </a:p>
          <a:p>
            <a:pPr marL="0">
              <a:lnSpc>
                <a:spcPct val="107000"/>
              </a:lnSpc>
              <a:spcAft>
                <a:spcPts val="800"/>
              </a:spcAft>
              <a:buFont typeface="Wingdings" panose="020B0602020104020603" pitchFamily="34" charset="0"/>
              <a:buChar char="v"/>
            </a:pPr>
            <a:r>
              <a:rPr lang="en-US"/>
              <a:t> Understand make-up of revenues &amp; needs of consumer base (increase revenues)</a:t>
            </a:r>
            <a:endParaRPr lang="en-US" sz="1400"/>
          </a:p>
          <a:p>
            <a:pPr marL="0">
              <a:lnSpc>
                <a:spcPct val="107000"/>
              </a:lnSpc>
              <a:spcAft>
                <a:spcPts val="800"/>
              </a:spcAft>
              <a:buFont typeface="Wingdings" panose="020B0602020104020603" pitchFamily="34" charset="0"/>
              <a:buChar char="v"/>
            </a:pPr>
            <a:r>
              <a:rPr lang="en-US"/>
              <a:t> Expand our operations to offer consumers additional destinations</a:t>
            </a:r>
          </a:p>
          <a:p>
            <a:pPr marL="0">
              <a:lnSpc>
                <a:spcPct val="107000"/>
              </a:lnSpc>
              <a:spcAft>
                <a:spcPts val="800"/>
              </a:spcAft>
              <a:buFont typeface="Wingdings" panose="020B0602020104020603" pitchFamily="34" charset="0"/>
              <a:buChar char="v"/>
            </a:pPr>
            <a:r>
              <a:rPr lang="en-US"/>
              <a:t> Maintain competitive pricing strategy</a:t>
            </a:r>
          </a:p>
          <a:p>
            <a:pPr marL="0">
              <a:lnSpc>
                <a:spcPct val="107000"/>
              </a:lnSpc>
              <a:spcAft>
                <a:spcPts val="800"/>
              </a:spcAft>
              <a:buFont typeface="Wingdings" panose="020B0602020104020603" pitchFamily="34" charset="0"/>
              <a:buChar char="v"/>
            </a:pPr>
            <a:r>
              <a:rPr lang="en-US"/>
              <a:t> Provide accessibility and impactful decision making within the travel industry</a:t>
            </a:r>
          </a:p>
          <a:p>
            <a:pPr>
              <a:buFont typeface="Wingdings" panose="020B0602020104020603" pitchFamily="34" charset="0"/>
              <a:buChar char="v"/>
              <a:defRPr sz="2400" b="0"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flight&#10;&#10;Description automatically generated">
            <a:extLst>
              <a:ext uri="{FF2B5EF4-FFF2-40B4-BE49-F238E27FC236}">
                <a16:creationId xmlns:a16="http://schemas.microsoft.com/office/drawing/2014/main" id="{6ED69EDB-D072-F7A5-70CA-F122AD7CE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3849" r="4166" b="1"/>
          <a:stretch/>
        </p:blipFill>
        <p:spPr>
          <a:xfrm>
            <a:off x="653901" y="1079205"/>
            <a:ext cx="7652101" cy="57368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7495E6-4A27-FDC5-CBD2-C5C47394C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 &amp; Data Organization</a:t>
            </a:r>
          </a:p>
        </p:txBody>
      </p:sp>
    </p:spTree>
    <p:extLst>
      <p:ext uri="{BB962C8B-B14F-4D97-AF65-F5344CB8AC3E}">
        <p14:creationId xmlns:p14="http://schemas.microsoft.com/office/powerpoint/2010/main" val="407624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Requirement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032" y="2081162"/>
            <a:ext cx="7953732" cy="4572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AutoNum type="arabicPeriod"/>
              <a:defRPr sz="2200" b="0"/>
            </a:pPr>
            <a:endParaRPr lang="en-US">
              <a:cs typeface="Calibri"/>
            </a:endParaRPr>
          </a:p>
          <a:p>
            <a:pPr marL="457200" indent="-457200">
              <a:buAutoNum type="arabicPeriod"/>
              <a:defRPr sz="2200" b="0"/>
            </a:pPr>
            <a:r>
              <a:rPr lang="en-US" sz="2400">
                <a:ea typeface="+mn-lt"/>
                <a:cs typeface="+mn-lt"/>
              </a:rPr>
              <a:t>Total revenue from ticket sales by flight route (CEO)</a:t>
            </a:r>
          </a:p>
          <a:p>
            <a:pPr marL="457200" indent="-457200">
              <a:buAutoNum type="arabicPeriod"/>
              <a:defRPr sz="2200" b="0"/>
            </a:pPr>
            <a:r>
              <a:rPr lang="en-US" sz="2400">
                <a:ea typeface="+mn-lt"/>
                <a:cs typeface="+mn-lt"/>
              </a:rPr>
              <a:t>Total revenue by class (CMO)</a:t>
            </a:r>
            <a:endParaRPr lang="en-US" sz="2400">
              <a:cs typeface="Calibri"/>
            </a:endParaRPr>
          </a:p>
          <a:p>
            <a:pPr marL="457200" indent="-457200">
              <a:buAutoNum type="arabicPeriod"/>
              <a:defRPr sz="2200" b="0"/>
            </a:pPr>
            <a:r>
              <a:rPr lang="en-US" sz="2400">
                <a:ea typeface="+mn-lt"/>
                <a:cs typeface="+mn-lt"/>
              </a:rPr>
              <a:t>Passenger booking patterns by season (Marketing Director)</a:t>
            </a:r>
            <a:endParaRPr lang="en-US" sz="2400">
              <a:cs typeface="Calibri"/>
            </a:endParaRPr>
          </a:p>
          <a:p>
            <a:pPr marL="457200" indent="-457200">
              <a:buAutoNum type="arabicPeriod"/>
              <a:defRPr sz="2200" b="0"/>
            </a:pPr>
            <a:r>
              <a:rPr lang="en-US" sz="2400">
                <a:ea typeface="+mn-lt"/>
                <a:cs typeface="+mn-lt"/>
              </a:rPr>
              <a:t>Top passengers booking multiple tickets over time (CFO)</a:t>
            </a:r>
            <a:endParaRPr lang="en-US" sz="2400">
              <a:cs typeface="Calibri"/>
            </a:endParaRPr>
          </a:p>
          <a:p>
            <a:pPr marL="457200" indent="-457200">
              <a:buAutoNum type="arabicPeriod"/>
              <a:defRPr sz="2200" b="0"/>
            </a:pPr>
            <a:r>
              <a:rPr lang="en-US" sz="2400">
                <a:ea typeface="+mn-lt"/>
                <a:cs typeface="+mn-lt"/>
              </a:rPr>
              <a:t>Most popular destination (CMO)</a:t>
            </a:r>
            <a:endParaRPr lang="en-US" sz="2400">
              <a:cs typeface="Calibri"/>
            </a:endParaRPr>
          </a:p>
          <a:p>
            <a:pPr marL="457200" indent="-457200">
              <a:buAutoNum type="arabicPeriod"/>
              <a:defRPr sz="2200" b="0"/>
            </a:pPr>
            <a:r>
              <a:rPr lang="en-US" sz="2400">
                <a:ea typeface="+mn-lt"/>
                <a:cs typeface="+mn-lt"/>
              </a:rPr>
              <a:t>Least popular destination (CMO)</a:t>
            </a:r>
            <a:endParaRPr lang="en-US" sz="2400">
              <a:cs typeface="Calibri"/>
            </a:endParaRPr>
          </a:p>
          <a:p>
            <a:pPr marL="0" indent="0">
              <a:buNone/>
              <a:defRPr sz="2200" b="0"/>
            </a:pPr>
            <a:endParaRPr lang="en-US"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41" y="1921777"/>
            <a:ext cx="8229600" cy="47691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&amp; </a:t>
            </a:r>
            <a:r>
              <a:rPr lang="en-US"/>
              <a:t>Findings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1161"/>
            <a:ext cx="3496442" cy="4179036"/>
          </a:xfrm>
        </p:spPr>
        <p:txBody>
          <a:bodyPr vert="horz" lIns="45720" tIns="45720" rIns="45720" bIns="45720" rtlCol="0" anchor="t">
            <a:normAutofit fontScale="92500" lnSpcReduction="20000"/>
          </a:bodyPr>
          <a:lstStyle/>
          <a:p>
            <a:pPr>
              <a:defRPr sz="2400" b="0"/>
            </a:pPr>
            <a:r>
              <a:rPr lang="en-US" b="1"/>
              <a:t>Total Revenue</a:t>
            </a:r>
            <a:r>
              <a:rPr dirty="0"/>
              <a:t>: </a:t>
            </a:r>
            <a:endParaRPr lang="en-US"/>
          </a:p>
          <a:p>
            <a:pPr>
              <a:defRPr sz="2400" b="0"/>
            </a:pPr>
            <a:r>
              <a:rPr dirty="0"/>
              <a:t>$5.52M</a:t>
            </a:r>
            <a:r>
              <a:rPr lang="en-US"/>
              <a:t> </a:t>
            </a:r>
          </a:p>
          <a:p>
            <a:pPr>
              <a:defRPr sz="2400" b="0"/>
            </a:pPr>
            <a:r>
              <a:rPr lang="en-US" b="1"/>
              <a:t>Business</a:t>
            </a:r>
            <a:r>
              <a:rPr lang="en-US"/>
              <a:t>: </a:t>
            </a:r>
          </a:p>
          <a:p>
            <a:pPr>
              <a:defRPr sz="2400" b="0"/>
            </a:pPr>
            <a:r>
              <a:rPr lang="en-US"/>
              <a:t>~8%</a:t>
            </a:r>
          </a:p>
          <a:p>
            <a:pPr>
              <a:defRPr sz="2400" b="0"/>
            </a:pPr>
            <a:r>
              <a:rPr lang="en-US" b="1"/>
              <a:t>Economy</a:t>
            </a:r>
            <a:r>
              <a:rPr lang="en-US"/>
              <a:t>: </a:t>
            </a:r>
          </a:p>
          <a:p>
            <a:pPr>
              <a:defRPr sz="2400" b="0"/>
            </a:pPr>
            <a:r>
              <a:rPr lang="en-US"/>
              <a:t>~32%</a:t>
            </a:r>
          </a:p>
          <a:p>
            <a:pPr>
              <a:defRPr sz="2400" b="0"/>
            </a:pPr>
            <a:r>
              <a:rPr lang="en-US" b="1"/>
              <a:t>Economy Plus</a:t>
            </a:r>
            <a:r>
              <a:rPr lang="en-US"/>
              <a:t>: </a:t>
            </a:r>
          </a:p>
          <a:p>
            <a:pPr>
              <a:defRPr sz="2400" b="0"/>
            </a:pPr>
            <a:r>
              <a:rPr dirty="0"/>
              <a:t>~52</a:t>
            </a:r>
            <a:r>
              <a:rPr lang="en-US"/>
              <a:t>%</a:t>
            </a:r>
          </a:p>
          <a:p>
            <a:pPr>
              <a:defRPr sz="2400" b="0"/>
            </a:pPr>
            <a:r>
              <a:rPr lang="en-US" sz="2200" b="1">
                <a:latin typeface="Arial"/>
                <a:cs typeface="Arial"/>
              </a:rPr>
              <a:t>Repeat Customer</a:t>
            </a:r>
            <a:r>
              <a:rPr lang="en-US" sz="2200">
                <a:latin typeface="Arial"/>
                <a:cs typeface="Arial"/>
              </a:rPr>
              <a:t>: </a:t>
            </a:r>
          </a:p>
          <a:p>
            <a:pPr>
              <a:defRPr sz="2400" b="0"/>
            </a:pPr>
            <a:r>
              <a:rPr lang="en-US" sz="2400"/>
              <a:t>11 bookings</a:t>
            </a:r>
          </a:p>
          <a:p>
            <a:pPr>
              <a:defRPr sz="2400" b="0"/>
            </a:pPr>
            <a:endParaRPr lang="en-US" b="1">
              <a:cs typeface="Arial"/>
            </a:endParaRPr>
          </a:p>
          <a:p>
            <a:pPr>
              <a:defRPr sz="2400" b="0"/>
            </a:pPr>
            <a:endParaRPr lang="en-US" sz="2400">
              <a:latin typeface="Tw Cen MT"/>
              <a:cs typeface="Arial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73CF4F-319F-F068-5CB0-41E1A058F371}"/>
              </a:ext>
            </a:extLst>
          </p:cNvPr>
          <p:cNvSpPr txBox="1">
            <a:spLocks/>
          </p:cNvSpPr>
          <p:nvPr/>
        </p:nvSpPr>
        <p:spPr>
          <a:xfrm>
            <a:off x="3665335" y="2077883"/>
            <a:ext cx="4233860" cy="3720196"/>
          </a:xfrm>
          <a:prstGeom prst="rect">
            <a:avLst/>
          </a:prstGeom>
        </p:spPr>
        <p:txBody>
          <a:bodyPr vert="horz" lIns="45720" tIns="45720" rIns="45720" bIns="45720" rtlCol="0" anchor="t">
            <a:normAutofit fontScale="92500"/>
          </a:bodyPr>
          <a:lstStyle>
            <a:lvl1pPr marL="91440" indent="-9144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SzPct val="100000"/>
              <a:buFont typeface="Tw Cen MT" panose="020B0602020104020603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57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Font typeface="Wingdings 3" pitchFamily="18" charset="2"/>
              <a:buChar char="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None/>
              <a:defRPr sz="2400" b="0"/>
            </a:pPr>
            <a:r>
              <a:rPr lang="en-US" sz="2400" b="1"/>
              <a:t>Seasonal High</a:t>
            </a:r>
            <a:r>
              <a:rPr lang="en-US" sz="2400"/>
              <a:t>: Summer</a:t>
            </a:r>
            <a:endParaRPr lang="en-US"/>
          </a:p>
          <a:p>
            <a:pPr marL="0" indent="0">
              <a:lnSpc>
                <a:spcPct val="170000"/>
              </a:lnSpc>
              <a:buNone/>
              <a:defRPr sz="2400" b="0"/>
            </a:pPr>
            <a:r>
              <a:rPr lang="en-US" sz="2400" b="1"/>
              <a:t>Seasonal Low</a:t>
            </a:r>
            <a:r>
              <a:rPr lang="en-US" sz="2400"/>
              <a:t>: Winter</a:t>
            </a:r>
          </a:p>
          <a:p>
            <a:pPr marL="0" indent="0">
              <a:lnSpc>
                <a:spcPct val="170000"/>
              </a:lnSpc>
              <a:buNone/>
              <a:defRPr sz="2400" b="0"/>
            </a:pPr>
            <a:r>
              <a:rPr lang="en-US" sz="2400" b="1">
                <a:ea typeface="+mn-lt"/>
                <a:cs typeface="+mn-lt"/>
              </a:rPr>
              <a:t>Top destination</a:t>
            </a:r>
            <a:r>
              <a:rPr lang="en-US" sz="2400">
                <a:ea typeface="+mn-lt"/>
                <a:cs typeface="+mn-lt"/>
              </a:rPr>
              <a:t>: Santa Barbara, CA</a:t>
            </a:r>
          </a:p>
          <a:p>
            <a:pPr marL="0" indent="0">
              <a:lnSpc>
                <a:spcPct val="170000"/>
              </a:lnSpc>
              <a:buNone/>
              <a:defRPr sz="2400" b="0"/>
            </a:pPr>
            <a:r>
              <a:rPr lang="en-US" sz="2400" b="1">
                <a:ea typeface="+mn-lt"/>
                <a:cs typeface="+mn-lt"/>
              </a:rPr>
              <a:t>Least popular</a:t>
            </a:r>
            <a:r>
              <a:rPr lang="en-US" sz="2400">
                <a:ea typeface="+mn-lt"/>
                <a:cs typeface="+mn-lt"/>
              </a:rPr>
              <a:t>: Columbus, GA</a:t>
            </a:r>
          </a:p>
          <a:p>
            <a:pPr marL="0" indent="0">
              <a:lnSpc>
                <a:spcPct val="170000"/>
              </a:lnSpc>
              <a:buNone/>
              <a:defRPr sz="2400" b="0"/>
            </a:pPr>
            <a:r>
              <a:rPr lang="en-US" sz="2400" b="1">
                <a:latin typeface="Tw Cen MT" panose="020B0602020104020603"/>
                <a:cs typeface="Arial"/>
              </a:rPr>
              <a:t>Popular States</a:t>
            </a:r>
            <a:r>
              <a:rPr lang="en-US" sz="2400">
                <a:latin typeface="Tw Cen MT" panose="020B0602020104020603"/>
                <a:cs typeface="Arial"/>
              </a:rPr>
              <a:t>: CA, TX, FL</a:t>
            </a:r>
          </a:p>
          <a:p>
            <a:pPr>
              <a:lnSpc>
                <a:spcPct val="170000"/>
              </a:lnSpc>
              <a:defRPr sz="2400" b="0"/>
            </a:pPr>
            <a:endParaRPr lang="en-US" sz="1600">
              <a:latin typeface="Arial"/>
              <a:cs typeface="Arial"/>
            </a:endParaRPr>
          </a:p>
          <a:p>
            <a:pPr>
              <a:defRPr sz="2400" b="0"/>
            </a:pPr>
            <a:endParaRPr lang="en-US" sz="2400" b="1"/>
          </a:p>
          <a:p>
            <a:pPr>
              <a:defRPr sz="2400" b="0"/>
            </a:pPr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6488A-94A7-BC5A-66C4-AD94B4B148BC}"/>
              </a:ext>
            </a:extLst>
          </p:cNvPr>
          <p:cNvSpPr txBox="1"/>
          <p:nvPr/>
        </p:nvSpPr>
        <p:spPr>
          <a:xfrm>
            <a:off x="526026" y="2081160"/>
            <a:ext cx="8083754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2800">
                <a:ea typeface="+mn-lt"/>
                <a:cs typeface="+mn-lt"/>
              </a:rPr>
              <a:t>Increase promotions in underperforming seasons</a:t>
            </a:r>
          </a:p>
          <a:p>
            <a:pPr marL="342900" indent="-342900">
              <a:buAutoNum type="arabicPeriod"/>
            </a:pPr>
            <a:endParaRPr lang="en-US" sz="28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800">
                <a:ea typeface="+mn-lt"/>
                <a:cs typeface="+mn-lt"/>
              </a:rPr>
              <a:t>Expand routes to most popular destinations &amp; states</a:t>
            </a:r>
          </a:p>
          <a:p>
            <a:pPr marL="342900" indent="-342900">
              <a:buAutoNum type="arabicPeriod"/>
            </a:pPr>
            <a:endParaRPr lang="en-US" sz="2800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US" sz="2800">
                <a:ea typeface="+mn-lt"/>
                <a:cs typeface="+mn-lt"/>
              </a:rPr>
              <a:t>Work on fostering relationships with large business corporations to increase business class sales &amp; revenues</a:t>
            </a:r>
          </a:p>
        </p:txBody>
      </p:sp>
    </p:spTree>
    <p:extLst>
      <p:ext uri="{BB962C8B-B14F-4D97-AF65-F5344CB8AC3E}">
        <p14:creationId xmlns:p14="http://schemas.microsoft.com/office/powerpoint/2010/main" val="304894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1161"/>
            <a:ext cx="7290055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>
              <a:defRPr sz="2400" b="0"/>
            </a:pPr>
            <a:r>
              <a:rPr lang="en-US" b="1"/>
              <a:t>Major Challenge</a:t>
            </a:r>
            <a:r>
              <a:rPr dirty="0"/>
              <a:t>: </a:t>
            </a:r>
            <a:endParaRPr lang="en-US"/>
          </a:p>
          <a:p>
            <a:pPr>
              <a:defRPr sz="2400" b="0"/>
            </a:pPr>
            <a:r>
              <a:rPr dirty="0"/>
              <a:t>Aligning data sources to fit the star schema design efficiently.</a:t>
            </a:r>
          </a:p>
          <a:p>
            <a:pPr>
              <a:defRPr sz="2400" b="0"/>
            </a:pPr>
            <a:r>
              <a:rPr lang="en-US" b="1"/>
              <a:t>Solution</a:t>
            </a:r>
            <a:r>
              <a:rPr dirty="0"/>
              <a:t>: </a:t>
            </a:r>
            <a:endParaRPr lang="en-US"/>
          </a:p>
          <a:p>
            <a:pPr>
              <a:defRPr sz="2400" b="0"/>
            </a:pPr>
            <a:r>
              <a:rPr dirty="0"/>
              <a:t>Iterative validation and testing in ETL processes ensured accuracy.</a:t>
            </a:r>
          </a:p>
          <a:p>
            <a:pPr>
              <a:defRPr sz="2400" b="0"/>
            </a:pPr>
            <a:r>
              <a:rPr lang="en-US" b="1"/>
              <a:t>Key Takeaway</a:t>
            </a:r>
            <a:r>
              <a:rPr dirty="0"/>
              <a:t>: </a:t>
            </a:r>
            <a:endParaRPr lang="en-US"/>
          </a:p>
          <a:p>
            <a:pPr>
              <a:defRPr sz="2400" b="0"/>
            </a:pPr>
            <a:r>
              <a:rPr dirty="0"/>
              <a:t>Data integration is essential for actionable insights and business growth.</a:t>
            </a:r>
          </a:p>
          <a:p>
            <a:pPr>
              <a:defRPr sz="2400" b="0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B0E6-5851-6431-988A-B9655A77B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/>
              <a:t>Thank YOU!</a:t>
            </a:r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47DAEE66-379F-521E-6AA9-A34A3656442C}"/>
              </a:ext>
            </a:extLst>
          </p:cNvPr>
          <p:cNvSpPr/>
          <p:nvPr/>
        </p:nvSpPr>
        <p:spPr>
          <a:xfrm rot="11280000">
            <a:off x="1353575" y="434257"/>
            <a:ext cx="6445044" cy="3728064"/>
          </a:xfrm>
          <a:prstGeom prst="cloud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EAD30-5808-9407-3D46-A0A10F16B4C1}"/>
              </a:ext>
            </a:extLst>
          </p:cNvPr>
          <p:cNvSpPr txBox="1"/>
          <p:nvPr/>
        </p:nvSpPr>
        <p:spPr>
          <a:xfrm>
            <a:off x="2482645" y="1859935"/>
            <a:ext cx="4190180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Trade Gothic Next Light"/>
                <a:ea typeface="MS Mincho"/>
              </a:rPr>
              <a:t>Happy Winter Break</a:t>
            </a:r>
            <a:endParaRPr lang="en-US" sz="4800">
              <a:solidFill>
                <a:schemeClr val="bg1"/>
              </a:solidFill>
              <a:latin typeface="Trade Gothic Next Light"/>
            </a:endParaRPr>
          </a:p>
        </p:txBody>
      </p:sp>
    </p:spTree>
    <p:extLst>
      <p:ext uri="{BB962C8B-B14F-4D97-AF65-F5344CB8AC3E}">
        <p14:creationId xmlns:p14="http://schemas.microsoft.com/office/powerpoint/2010/main" val="38253289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315</Words>
  <Application>Microsoft Office PowerPoint</Application>
  <PresentationFormat>On-screen Show (4:3)</PresentationFormat>
  <Paragraphs>58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Trade Gothic Next Light</vt:lpstr>
      <vt:lpstr>Tw Cen MT</vt:lpstr>
      <vt:lpstr>Tw Cen MT Condensed</vt:lpstr>
      <vt:lpstr>Wingdings</vt:lpstr>
      <vt:lpstr>Wingdings 3</vt:lpstr>
      <vt:lpstr>Integral</vt:lpstr>
      <vt:lpstr>Data Warehousing Course Project</vt:lpstr>
      <vt:lpstr>CieloVolo</vt:lpstr>
      <vt:lpstr>ERD &amp; Data Organization</vt:lpstr>
      <vt:lpstr>Business Requirement Questions</vt:lpstr>
      <vt:lpstr>Dashboard Overview</vt:lpstr>
      <vt:lpstr>Analysis &amp; Findings</vt:lpstr>
      <vt:lpstr>Recommendations</vt:lpstr>
      <vt:lpstr>Reflection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Andrew Gersack</dc:creator>
  <cp:keywords/>
  <dc:description>generated using python-pptx</dc:description>
  <cp:lastModifiedBy>Andrew Gersack</cp:lastModifiedBy>
  <cp:revision>2</cp:revision>
  <dcterms:created xsi:type="dcterms:W3CDTF">2013-01-27T09:14:16Z</dcterms:created>
  <dcterms:modified xsi:type="dcterms:W3CDTF">2024-11-19T16:47:40Z</dcterms:modified>
  <cp:category/>
</cp:coreProperties>
</file>