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3333"/>
    <a:srgbClr val="552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Tyr</a:t>
            </a:r>
            <a:endParaRPr lang="pt-BR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integrantes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754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26047"/>
            <a:ext cx="9217790" cy="707862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“Limitação” de acesso para crianças</a:t>
            </a:r>
            <a:endParaRPr lang="pt-BR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0682" y="4251771"/>
            <a:ext cx="4304581" cy="894869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pt-BR" sz="2800" dirty="0" smtClean="0"/>
              <a:t>Idade mínima de 13 anos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1400" dirty="0" smtClean="0"/>
              <a:t>(Lei federal EUA – </a:t>
            </a:r>
            <a:r>
              <a:rPr lang="pt-BR" sz="1400" dirty="0" err="1" smtClean="0"/>
              <a:t>Children</a:t>
            </a:r>
            <a:r>
              <a:rPr lang="pt-BR" sz="1400" dirty="0" smtClean="0"/>
              <a:t> Online </a:t>
            </a:r>
            <a:r>
              <a:rPr lang="pt-BR" sz="1400" dirty="0" err="1" smtClean="0"/>
              <a:t>Privacy</a:t>
            </a:r>
            <a:r>
              <a:rPr lang="pt-BR" sz="1400" dirty="0" smtClean="0"/>
              <a:t> </a:t>
            </a:r>
            <a:r>
              <a:rPr lang="pt-BR" sz="1400" dirty="0" err="1" smtClean="0"/>
              <a:t>Protection</a:t>
            </a:r>
            <a:r>
              <a:rPr lang="pt-BR" sz="1400" dirty="0" smtClean="0"/>
              <a:t> 1998)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 smtClean="0"/>
          </a:p>
          <a:p>
            <a:endParaRPr lang="pt-BR" sz="20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-3342" y="155274"/>
            <a:ext cx="2461870" cy="78500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SITUAÇÃO ATUAL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58528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PROPOSTA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71050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DIFERENCIAL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42657" y="155274"/>
            <a:ext cx="2442396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COMPLEMENTO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85052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DETALHES TÉCNICOS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071600" y="2638897"/>
            <a:ext cx="89197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/>
              <a:t>Tudo que é proibido é mais gostoso</a:t>
            </a:r>
            <a:endParaRPr lang="pt-BR" sz="4000" b="1" dirty="0"/>
          </a:p>
        </p:txBody>
      </p:sp>
      <p:sp>
        <p:nvSpPr>
          <p:cNvPr id="12" name="Multiplicar 11"/>
          <p:cNvSpPr/>
          <p:nvPr/>
        </p:nvSpPr>
        <p:spPr>
          <a:xfrm>
            <a:off x="4988866" y="3984752"/>
            <a:ext cx="1428906" cy="1428906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504981" y="6611779"/>
            <a:ext cx="46870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 smtClean="0"/>
              <a:t>Fonte: http</a:t>
            </a:r>
            <a:r>
              <a:rPr lang="pt-BR" sz="1000" b="1" dirty="0"/>
              <a:t>://www.ebc.com.br/tecnologia/2012/10/pesquisa-tic-kids-online-brasil</a:t>
            </a: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7090913" y="3905192"/>
            <a:ext cx="4581091" cy="193489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sz="2800" dirty="0" smtClean="0"/>
              <a:t>9 a 10 anos – </a:t>
            </a:r>
            <a:r>
              <a:rPr lang="pt-BR" sz="2800" b="1" dirty="0" smtClean="0"/>
              <a:t>44%</a:t>
            </a:r>
            <a:r>
              <a:rPr lang="pt-BR" sz="2800" dirty="0" smtClean="0"/>
              <a:t> usam redes sociais</a:t>
            </a:r>
          </a:p>
          <a:p>
            <a:pPr marL="0" indent="0">
              <a:buFont typeface="Wingdings" pitchFamily="2" charset="2"/>
              <a:buNone/>
            </a:pPr>
            <a:r>
              <a:rPr lang="pt-BR" sz="2800" dirty="0" smtClean="0"/>
              <a:t>11 a 12 anos – </a:t>
            </a:r>
            <a:r>
              <a:rPr lang="pt-BR" sz="2800" b="1" dirty="0" smtClean="0"/>
              <a:t>71% </a:t>
            </a:r>
            <a:r>
              <a:rPr lang="pt-BR" sz="2800" dirty="0" smtClean="0"/>
              <a:t>usam redes sociais</a:t>
            </a:r>
            <a:endParaRPr lang="pt-BR" sz="2000" dirty="0" smtClean="0"/>
          </a:p>
          <a:p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9105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26047"/>
            <a:ext cx="9217790" cy="707862"/>
          </a:xfrm>
        </p:spPr>
        <p:txBody>
          <a:bodyPr>
            <a:normAutofit/>
          </a:bodyPr>
          <a:lstStyle/>
          <a:p>
            <a:r>
              <a:rPr lang="pt-BR" dirty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DEVERIA HAVER IDADE MÍNIMA? </a:t>
            </a:r>
          </a:p>
        </p:txBody>
      </p:sp>
      <p:sp>
        <p:nvSpPr>
          <p:cNvPr id="4" name="Retângulo 3"/>
          <p:cNvSpPr/>
          <p:nvPr/>
        </p:nvSpPr>
        <p:spPr>
          <a:xfrm>
            <a:off x="-3342" y="155274"/>
            <a:ext cx="2461870" cy="78500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SITUAÇÃO ATUAL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58528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PROPOSTA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71050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DIFERENCIAL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42657" y="155274"/>
            <a:ext cx="2442396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COMPLEMENTO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85052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DETALHES TÉCNICOS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pic>
        <p:nvPicPr>
          <p:cNvPr id="1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23" y="2820839"/>
            <a:ext cx="11782640" cy="25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6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esultado de imagem para random word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250" y="3313288"/>
            <a:ext cx="2807793" cy="170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-3342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SITUAÇÃO ATUAL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58528" y="155274"/>
            <a:ext cx="2412521" cy="78500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PROPOSTA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71050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DIFERENCIAL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42657" y="155274"/>
            <a:ext cx="2442396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COMPLEMENTO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85052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DETALHES TÉCNICOS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1026047"/>
            <a:ext cx="9217790" cy="707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CUIDAR AO INVÉS DE PROIBIR</a:t>
            </a:r>
            <a:endParaRPr lang="pt-BR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pic>
        <p:nvPicPr>
          <p:cNvPr id="1030" name="Picture 6" descr="Resultado de imagem para messenger symbol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1" y="3274662"/>
            <a:ext cx="1524244" cy="152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arrow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4" y="3562709"/>
            <a:ext cx="1488360" cy="84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o 20"/>
          <p:cNvGrpSpPr/>
          <p:nvPr/>
        </p:nvGrpSpPr>
        <p:grpSpPr>
          <a:xfrm>
            <a:off x="4153584" y="1983103"/>
            <a:ext cx="3896802" cy="4553748"/>
            <a:chOff x="4558811" y="2541983"/>
            <a:chExt cx="2621230" cy="3063133"/>
          </a:xfrm>
        </p:grpSpPr>
        <p:pic>
          <p:nvPicPr>
            <p:cNvPr id="1038" name="Picture 14" descr="Resultado de imagem para dashboard graph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9" t="6931"/>
            <a:stretch/>
          </p:blipFill>
          <p:spPr bwMode="auto">
            <a:xfrm>
              <a:off x="4558812" y="3132965"/>
              <a:ext cx="2621229" cy="2472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tângulo de cantos arredondados 14"/>
            <p:cNvSpPr/>
            <p:nvPr/>
          </p:nvSpPr>
          <p:spPr>
            <a:xfrm>
              <a:off x="4996368" y="4036759"/>
              <a:ext cx="560719" cy="4571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 smtClean="0">
                  <a:solidFill>
                    <a:schemeClr val="bg1"/>
                  </a:solidFill>
                </a:rPr>
                <a:t>Redes sociais</a:t>
              </a:r>
              <a:endParaRPr lang="pt-BR" sz="500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4909717" y="5431078"/>
              <a:ext cx="741875" cy="5747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 smtClean="0">
                  <a:solidFill>
                    <a:schemeClr val="bg1"/>
                  </a:solidFill>
                </a:rPr>
                <a:t>Palavras estranhas</a:t>
              </a:r>
              <a:endParaRPr lang="pt-BR" sz="500" dirty="0">
                <a:solidFill>
                  <a:schemeClr val="bg1"/>
                </a:solidFill>
              </a:endParaRPr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6243616" y="4036759"/>
              <a:ext cx="422695" cy="6038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 smtClean="0">
                  <a:solidFill>
                    <a:schemeClr val="bg1"/>
                  </a:solidFill>
                </a:rPr>
                <a:t>palavras</a:t>
              </a:r>
              <a:endParaRPr lang="pt-BR" sz="500" dirty="0">
                <a:solidFill>
                  <a:schemeClr val="bg1"/>
                </a:solidFill>
              </a:endParaRPr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4881353" y="4726047"/>
              <a:ext cx="831014" cy="86956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 smtClean="0">
                  <a:solidFill>
                    <a:schemeClr val="bg1"/>
                  </a:solidFill>
                </a:rPr>
                <a:t>Variação de humor</a:t>
              </a:r>
              <a:endParaRPr lang="pt-BR" sz="500" dirty="0">
                <a:solidFill>
                  <a:schemeClr val="bg1"/>
                </a:solidFill>
              </a:endParaRPr>
            </a:p>
          </p:txBody>
        </p:sp>
        <p:sp>
          <p:nvSpPr>
            <p:cNvPr id="26" name="Retângulo de cantos arredondados 25"/>
            <p:cNvSpPr/>
            <p:nvPr/>
          </p:nvSpPr>
          <p:spPr>
            <a:xfrm>
              <a:off x="6127916" y="4713002"/>
              <a:ext cx="691501" cy="6620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 smtClean="0">
                  <a:solidFill>
                    <a:schemeClr val="bg1"/>
                  </a:solidFill>
                </a:rPr>
                <a:t>humor</a:t>
              </a:r>
              <a:endParaRPr lang="pt-BR" sz="500" dirty="0">
                <a:solidFill>
                  <a:schemeClr val="bg1"/>
                </a:solidFill>
              </a:endParaRPr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6127916" y="5428168"/>
              <a:ext cx="575801" cy="6038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 smtClean="0">
                  <a:solidFill>
                    <a:schemeClr val="bg1"/>
                  </a:solidFill>
                </a:rPr>
                <a:t>Novas pessoas</a:t>
              </a:r>
              <a:endParaRPr lang="pt-BR" sz="500" dirty="0">
                <a:solidFill>
                  <a:schemeClr val="bg1"/>
                </a:solidFill>
              </a:endParaRPr>
            </a:p>
          </p:txBody>
        </p:sp>
        <p:pic>
          <p:nvPicPr>
            <p:cNvPr id="39" name="Picture 14" descr="Resultado de imagem para dashboard graph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25" t="3669" r="13778" b="86708"/>
            <a:stretch/>
          </p:blipFill>
          <p:spPr bwMode="auto">
            <a:xfrm>
              <a:off x="4558811" y="2543280"/>
              <a:ext cx="2621229" cy="600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4" descr="Resultado de imagem para sad face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483" y="2541983"/>
              <a:ext cx="668809" cy="668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ixaDeTexto 16"/>
            <p:cNvSpPr txBox="1"/>
            <p:nvPr/>
          </p:nvSpPr>
          <p:spPr>
            <a:xfrm>
              <a:off x="4784643" y="2691722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552579"/>
                  </a:solidFill>
                  <a:latin typeface="Poplar Std" panose="04020903030B02020202" pitchFamily="82" charset="0"/>
                </a:rPr>
                <a:t>HUMOR HOJE:</a:t>
              </a:r>
              <a:endParaRPr lang="pt-BR" dirty="0">
                <a:solidFill>
                  <a:srgbClr val="552579"/>
                </a:solidFill>
                <a:latin typeface="Poplar Std" panose="04020903030B02020202" pitchFamily="82" charset="0"/>
              </a:endParaRPr>
            </a:p>
          </p:txBody>
        </p:sp>
      </p:grpSp>
      <p:pic>
        <p:nvPicPr>
          <p:cNvPr id="1050" name="Picture 26" descr="Resultado de imagem para pai conversando com fil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r="28618"/>
          <a:stretch/>
        </p:blipFill>
        <p:spPr bwMode="auto">
          <a:xfrm>
            <a:off x="9682140" y="2119942"/>
            <a:ext cx="2251974" cy="171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Resultado de imagem para arrow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30995">
            <a:off x="7988267" y="3132434"/>
            <a:ext cx="1700529" cy="84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m para policia federal emblem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065" y="4273250"/>
            <a:ext cx="1440802" cy="185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tângulo de cantos arredondados 51"/>
          <p:cNvSpPr/>
          <p:nvPr/>
        </p:nvSpPr>
        <p:spPr>
          <a:xfrm>
            <a:off x="10210892" y="6189632"/>
            <a:ext cx="1387975" cy="61104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DENUNCIAR NO APP</a:t>
            </a:r>
            <a:endParaRPr lang="pt-BR" sz="1600" b="1" dirty="0">
              <a:solidFill>
                <a:schemeClr val="tx1"/>
              </a:solidFill>
            </a:endParaRPr>
          </a:p>
        </p:txBody>
      </p:sp>
      <p:pic>
        <p:nvPicPr>
          <p:cNvPr id="53" name="Picture 12" descr="Resultado de imagem para arrow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165">
            <a:off x="8094328" y="4376286"/>
            <a:ext cx="1901097" cy="84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/>
          <p:cNvSpPr txBox="1"/>
          <p:nvPr/>
        </p:nvSpPr>
        <p:spPr>
          <a:xfrm>
            <a:off x="-138813" y="2441150"/>
            <a:ext cx="240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Permissão de acesso aos pais</a:t>
            </a:r>
            <a:endParaRPr lang="pt-BR" b="1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4933175" y="6498211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Tela exibida aos pais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8762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342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SITUAÇÃO ATUAL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58528" y="155274"/>
            <a:ext cx="2412521" cy="78500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PROPOSTA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71050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DIFERENCIAL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42657" y="155274"/>
            <a:ext cx="2442396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COMPLEMENTO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85052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DETALHES TÉCNICOS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1026047"/>
            <a:ext cx="9217790" cy="707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O RELATÓRIO - Principais análises</a:t>
            </a:r>
            <a:endParaRPr lang="pt-BR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6441" y="2066192"/>
            <a:ext cx="103132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 smtClean="0"/>
              <a:t>Detecção de palavras não usuais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- Nua, pelada, sexo, [número de telefone]...</a:t>
            </a:r>
          </a:p>
          <a:p>
            <a:endParaRPr lang="pt-BR" sz="2400" u="sng" dirty="0"/>
          </a:p>
          <a:p>
            <a:r>
              <a:rPr lang="pt-BR" sz="2400" b="1" u="sng" dirty="0"/>
              <a:t>Mudanças bruscas nas conversas</a:t>
            </a:r>
          </a:p>
          <a:p>
            <a:r>
              <a:rPr lang="pt-BR" sz="2400" dirty="0"/>
              <a:t>	- Aumento no número de palavras por </a:t>
            </a:r>
            <a:r>
              <a:rPr lang="pt-BR" sz="2400" dirty="0" smtClean="0"/>
              <a:t>dia</a:t>
            </a:r>
          </a:p>
          <a:p>
            <a:endParaRPr lang="pt-BR" sz="2400" b="1" dirty="0"/>
          </a:p>
          <a:p>
            <a:r>
              <a:rPr lang="pt-BR" sz="2400" b="1" u="sng" dirty="0" smtClean="0"/>
              <a:t>Linguajar mais maduro na conversa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- Detecção de tendências  no vocabulário de pessoas mais velhas</a:t>
            </a:r>
          </a:p>
          <a:p>
            <a:endParaRPr lang="pt-BR" sz="2400" dirty="0"/>
          </a:p>
          <a:p>
            <a:r>
              <a:rPr lang="pt-BR" sz="2400" b="1" u="sng" dirty="0" smtClean="0"/>
              <a:t>Tendências comportamentais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- Criança cativada (</a:t>
            </a:r>
            <a:r>
              <a:rPr lang="pt-BR" sz="2400" dirty="0" err="1" smtClean="0"/>
              <a:t>pré</a:t>
            </a:r>
            <a:r>
              <a:rPr lang="pt-BR" sz="2400" dirty="0"/>
              <a:t> </a:t>
            </a:r>
            <a:r>
              <a:rPr lang="pt-BR" sz="2400" dirty="0" smtClean="0"/>
              <a:t>abuso), depressiva (pós abuso)...</a:t>
            </a:r>
          </a:p>
        </p:txBody>
      </p:sp>
    </p:spTree>
    <p:extLst>
      <p:ext uri="{BB962C8B-B14F-4D97-AF65-F5344CB8AC3E}">
        <p14:creationId xmlns:p14="http://schemas.microsoft.com/office/powerpoint/2010/main" val="31735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342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SITUAÇÃO ATUAL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58528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PROPOSTA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71050" y="155274"/>
            <a:ext cx="2461870" cy="78500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DIFERENCIAL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42657" y="155274"/>
            <a:ext cx="2442396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COMPLEMENTO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85052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DETALHES TÉCNICOS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1026047"/>
            <a:ext cx="9217790" cy="707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Machine</a:t>
            </a:r>
            <a:r>
              <a:rPr lang="pt-BR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 </a:t>
            </a:r>
            <a:r>
              <a:rPr lang="pt-BR" dirty="0" err="1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learning</a:t>
            </a:r>
            <a:r>
              <a:rPr lang="pt-BR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 &amp; perfis psicológicos</a:t>
            </a:r>
            <a:endParaRPr lang="pt-BR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7715" y="1920728"/>
            <a:ext cx="772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O uso do </a:t>
            </a:r>
            <a:r>
              <a:rPr lang="pt-BR" sz="2000" b="1" dirty="0" err="1"/>
              <a:t>M</a:t>
            </a:r>
            <a:r>
              <a:rPr lang="pt-BR" sz="2000" b="1" dirty="0" err="1" smtClean="0"/>
              <a:t>achine</a:t>
            </a:r>
            <a:r>
              <a:rPr lang="pt-BR" sz="2000" b="1" dirty="0" smtClean="0"/>
              <a:t> </a:t>
            </a:r>
            <a:r>
              <a:rPr lang="pt-BR" sz="2000" b="1" dirty="0"/>
              <a:t>L</a:t>
            </a:r>
            <a:r>
              <a:rPr lang="pt-BR" sz="2000" b="1" dirty="0" smtClean="0"/>
              <a:t>earning para detectar perfis psicológicos permite:</a:t>
            </a:r>
            <a:endParaRPr lang="pt-BR" sz="20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251495" y="2629323"/>
            <a:ext cx="93386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err="1" smtClean="0">
                <a:solidFill>
                  <a:srgbClr val="FF3333"/>
                </a:solidFill>
              </a:rPr>
              <a:t>Pré</a:t>
            </a:r>
            <a:r>
              <a:rPr lang="pt-BR" sz="2800" b="1" dirty="0" smtClean="0">
                <a:solidFill>
                  <a:srgbClr val="FF3333"/>
                </a:solidFill>
              </a:rPr>
              <a:t> abuso: </a:t>
            </a:r>
            <a:r>
              <a:rPr lang="pt-BR" sz="2800" b="1" dirty="0" smtClean="0"/>
              <a:t>Detectar adultos falando assuntos suspeitos com crianças</a:t>
            </a:r>
          </a:p>
          <a:p>
            <a:pPr algn="just"/>
            <a:endParaRPr lang="pt-BR" sz="2800" b="1" dirty="0" smtClean="0"/>
          </a:p>
          <a:p>
            <a:pPr algn="just"/>
            <a:r>
              <a:rPr lang="pt-BR" sz="2800" b="1" dirty="0" smtClean="0">
                <a:solidFill>
                  <a:srgbClr val="FF3333"/>
                </a:solidFill>
              </a:rPr>
              <a:t>Pós </a:t>
            </a:r>
            <a:r>
              <a:rPr lang="pt-BR" sz="2800" b="1" dirty="0">
                <a:solidFill>
                  <a:srgbClr val="FF3333"/>
                </a:solidFill>
              </a:rPr>
              <a:t>abuso: </a:t>
            </a:r>
            <a:r>
              <a:rPr lang="pt-BR" sz="2800" b="1" dirty="0"/>
              <a:t>Detectar </a:t>
            </a:r>
            <a:r>
              <a:rPr lang="pt-BR" sz="2800" b="1" dirty="0" smtClean="0"/>
              <a:t>crianças depressivas que podem ter sofrido abusos na escola, família, vizinhança...</a:t>
            </a:r>
          </a:p>
          <a:p>
            <a:pPr algn="just"/>
            <a:endParaRPr lang="pt-BR" sz="2800" b="1" dirty="0"/>
          </a:p>
          <a:p>
            <a:pPr algn="just"/>
            <a:r>
              <a:rPr lang="pt-BR" sz="2800" b="1" dirty="0" smtClean="0">
                <a:solidFill>
                  <a:srgbClr val="FF3333"/>
                </a:solidFill>
              </a:rPr>
              <a:t>Detecção da patologia:</a:t>
            </a:r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dirty="0" smtClean="0"/>
              <a:t>Detectar jovens com tendência a realizar abusos futuramente.</a:t>
            </a:r>
          </a:p>
          <a:p>
            <a:pPr algn="just"/>
            <a:endParaRPr lang="pt-BR" sz="2800" dirty="0" smtClean="0"/>
          </a:p>
        </p:txBody>
      </p:sp>
      <p:pic>
        <p:nvPicPr>
          <p:cNvPr id="4098" name="Picture 2" descr="Resultado de imagem para pedofile child cand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r="14418"/>
          <a:stretch/>
        </p:blipFill>
        <p:spPr bwMode="auto">
          <a:xfrm>
            <a:off x="491708" y="2629323"/>
            <a:ext cx="1199070" cy="104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child depress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7" r="3173"/>
          <a:stretch/>
        </p:blipFill>
        <p:spPr bwMode="auto">
          <a:xfrm>
            <a:off x="491708" y="3897074"/>
            <a:ext cx="1199070" cy="105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pedobear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0" y="5062000"/>
            <a:ext cx="948606" cy="153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35" y="2341378"/>
            <a:ext cx="1312511" cy="131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0" y="3636685"/>
            <a:ext cx="1312511" cy="131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0" y="5061626"/>
            <a:ext cx="1312511" cy="131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7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342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SITUAÇÃO ATUAL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58528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PROPOSTA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71050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DIFERENCIAL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42657" y="155274"/>
            <a:ext cx="2442396" cy="78500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COMPLEMENTO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85052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DETALHES TÉCNICOS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1026047"/>
            <a:ext cx="9217790" cy="707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App</a:t>
            </a:r>
            <a:r>
              <a:rPr lang="pt-BR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 externo</a:t>
            </a:r>
            <a:endParaRPr lang="pt-BR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98371" y="1957122"/>
            <a:ext cx="93855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 smtClean="0"/>
              <a:t>Ap</a:t>
            </a:r>
            <a:r>
              <a:rPr lang="pt-BR" sz="2400" b="1" u="sng" dirty="0" err="1" smtClean="0"/>
              <a:t>p</a:t>
            </a:r>
            <a:r>
              <a:rPr lang="pt-BR" sz="2400" b="1" u="sng" dirty="0" smtClean="0"/>
              <a:t> funcionaria externamente às redes sociais</a:t>
            </a:r>
          </a:p>
          <a:p>
            <a:pPr algn="just"/>
            <a:r>
              <a:rPr lang="pt-BR" sz="2400" dirty="0" smtClean="0"/>
              <a:t>	- </a:t>
            </a:r>
            <a:r>
              <a:rPr lang="pt-BR" sz="2400" dirty="0" smtClean="0">
                <a:solidFill>
                  <a:srgbClr val="FF5050"/>
                </a:solidFill>
              </a:rPr>
              <a:t>Evitar impressão</a:t>
            </a:r>
            <a:r>
              <a:rPr lang="pt-BR" sz="2400" dirty="0" smtClean="0"/>
              <a:t> de que </a:t>
            </a:r>
            <a:r>
              <a:rPr lang="pt-BR" sz="2400" dirty="0" smtClean="0">
                <a:solidFill>
                  <a:srgbClr val="FF5050"/>
                </a:solidFill>
              </a:rPr>
              <a:t>redes sociais monitoram </a:t>
            </a:r>
            <a:r>
              <a:rPr lang="pt-BR" sz="2400" dirty="0" smtClean="0"/>
              <a:t>as </a:t>
            </a:r>
            <a:r>
              <a:rPr lang="pt-BR" sz="2400" dirty="0" smtClean="0">
                <a:solidFill>
                  <a:srgbClr val="FF5050"/>
                </a:solidFill>
              </a:rPr>
              <a:t>vidas</a:t>
            </a:r>
            <a:r>
              <a:rPr lang="pt-BR" sz="2400" dirty="0" smtClean="0"/>
              <a:t> dos usuários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/>
              <a:t>	</a:t>
            </a:r>
            <a:r>
              <a:rPr lang="pt-BR" sz="2400" dirty="0" smtClean="0"/>
              <a:t>- Quem realizaria o monitoramento seria um </a:t>
            </a:r>
            <a:r>
              <a:rPr lang="pt-BR" sz="2400" b="1" dirty="0" err="1" smtClean="0">
                <a:solidFill>
                  <a:srgbClr val="FF5050"/>
                </a:solidFill>
              </a:rPr>
              <a:t>app</a:t>
            </a:r>
            <a:r>
              <a:rPr lang="pt-BR" sz="2400" b="1" dirty="0" smtClean="0">
                <a:solidFill>
                  <a:srgbClr val="FF5050"/>
                </a:solidFill>
              </a:rPr>
              <a:t> externo</a:t>
            </a:r>
            <a:r>
              <a:rPr lang="pt-BR" sz="2400" dirty="0" smtClean="0">
                <a:solidFill>
                  <a:srgbClr val="FF5050"/>
                </a:solidFill>
              </a:rPr>
              <a:t> </a:t>
            </a:r>
            <a:r>
              <a:rPr lang="pt-BR" sz="2400" b="1" dirty="0" smtClean="0">
                <a:solidFill>
                  <a:srgbClr val="FF5050"/>
                </a:solidFill>
              </a:rPr>
              <a:t>com a permissão dos pais</a:t>
            </a:r>
            <a:r>
              <a:rPr lang="pt-BR" sz="2400" dirty="0" smtClean="0">
                <a:solidFill>
                  <a:srgbClr val="FF5050"/>
                </a:solidFill>
              </a:rPr>
              <a:t> </a:t>
            </a:r>
            <a:r>
              <a:rPr lang="pt-BR" sz="2400" dirty="0" smtClean="0"/>
              <a:t>da criança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/>
              <a:t>	</a:t>
            </a:r>
            <a:r>
              <a:rPr lang="pt-BR" sz="2400" dirty="0" smtClean="0"/>
              <a:t>- Possibilidade: </a:t>
            </a:r>
            <a:r>
              <a:rPr lang="pt-BR" sz="2400" dirty="0" smtClean="0">
                <a:solidFill>
                  <a:srgbClr val="FF5050"/>
                </a:solidFill>
              </a:rPr>
              <a:t>permissão de crianças em redes sociais</a:t>
            </a:r>
            <a:r>
              <a:rPr lang="pt-BR" sz="2400" dirty="0" smtClean="0"/>
              <a:t>, desde que sejam monitoradas pelos pais</a:t>
            </a:r>
          </a:p>
          <a:p>
            <a:pPr algn="just"/>
            <a:endParaRPr lang="pt-BR" sz="2400" b="1" u="sng" dirty="0"/>
          </a:p>
          <a:p>
            <a:pPr algn="just"/>
            <a:r>
              <a:rPr lang="pt-BR" sz="2400" b="1" u="sng" dirty="0" smtClean="0"/>
              <a:t>Possíveis parcerias</a:t>
            </a:r>
          </a:p>
          <a:p>
            <a:pPr algn="just"/>
            <a:r>
              <a:rPr lang="pt-BR" sz="2400" dirty="0" smtClean="0"/>
              <a:t>	- </a:t>
            </a:r>
            <a:r>
              <a:rPr lang="pt-BR" sz="2400" dirty="0" err="1" smtClean="0"/>
              <a:t>App</a:t>
            </a:r>
            <a:r>
              <a:rPr lang="pt-BR" sz="2400" dirty="0" smtClean="0"/>
              <a:t>, Redes Sociais, Polícia Federal...</a:t>
            </a:r>
            <a:endParaRPr lang="pt-BR" sz="2400" dirty="0"/>
          </a:p>
        </p:txBody>
      </p:sp>
      <p:pic>
        <p:nvPicPr>
          <p:cNvPr id="5126" name="Picture 6" descr="Resultado de imagem para is watching yo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r="16578"/>
          <a:stretch/>
        </p:blipFill>
        <p:spPr bwMode="auto">
          <a:xfrm>
            <a:off x="638509" y="2081710"/>
            <a:ext cx="1220402" cy="125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m para facebook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" y="3402852"/>
            <a:ext cx="899356" cy="89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ferente de 8"/>
          <p:cNvSpPr/>
          <p:nvPr/>
        </p:nvSpPr>
        <p:spPr>
          <a:xfrm>
            <a:off x="932686" y="3629959"/>
            <a:ext cx="800366" cy="498195"/>
          </a:xfrm>
          <a:prstGeom prst="mathNotEqual">
            <a:avLst/>
          </a:prstGeom>
          <a:solidFill>
            <a:srgbClr val="FF3333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691873" y="3402852"/>
            <a:ext cx="882965" cy="931479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TYR</a:t>
            </a:r>
            <a:endParaRPr lang="pt-BR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pic>
        <p:nvPicPr>
          <p:cNvPr id="5130" name="Picture 10" descr="Resultado de imagem para child face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09" y="4424333"/>
            <a:ext cx="1366315" cy="92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47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342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SITUAÇÃO ATUAL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58528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PROPOSTA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71050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DIFERENCIAL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42657" y="155274"/>
            <a:ext cx="2442396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COMPLEMENTO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85052" y="155274"/>
            <a:ext cx="2412521" cy="78500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DETALHES TÉCNICOS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1026047"/>
            <a:ext cx="9217790" cy="707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fluxograma</a:t>
            </a:r>
            <a:endParaRPr lang="pt-BR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792083" y="1923691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Pegar dados de mensagens da rede </a:t>
            </a:r>
            <a:r>
              <a:rPr lang="pt-BR" b="1" dirty="0">
                <a:solidFill>
                  <a:schemeClr val="bg1"/>
                </a:solidFill>
              </a:rPr>
              <a:t>s</a:t>
            </a:r>
            <a:r>
              <a:rPr lang="pt-BR" b="1" dirty="0" smtClean="0">
                <a:solidFill>
                  <a:schemeClr val="bg1"/>
                </a:solidFill>
              </a:rPr>
              <a:t>ocial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52555" y="1923691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Conseguir permissões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124577" y="1923688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Limpar e filtrar dado cru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524372" y="1923687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Dataframe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9924167" y="1923686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Banco de dados não estruturado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2555" y="3223399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IBM Watson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792083" y="3223399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Language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5253954" y="3243517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Personal</a:t>
            </a:r>
            <a:r>
              <a:rPr lang="pt-BR" b="1" dirty="0" smtClean="0">
                <a:solidFill>
                  <a:schemeClr val="bg1"/>
                </a:solidFill>
              </a:rPr>
              <a:t> Insights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253954" y="4330443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Tone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A</a:t>
            </a:r>
            <a:r>
              <a:rPr lang="pt-BR" b="1" dirty="0" err="1" smtClean="0">
                <a:solidFill>
                  <a:schemeClr val="bg1"/>
                </a:solidFill>
              </a:rPr>
              <a:t>nalyser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9951829" y="3602952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Banco de dados não relacionado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715825" y="3243516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Score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7742996" y="4330442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Score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52555" y="5808439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Data </a:t>
            </a:r>
            <a:r>
              <a:rPr lang="pt-BR" b="1" dirty="0" err="1" smtClean="0">
                <a:solidFill>
                  <a:schemeClr val="bg1"/>
                </a:solidFill>
              </a:rPr>
              <a:t>Analytics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26" name="Conector de seta reta 25"/>
          <p:cNvCxnSpPr>
            <a:stCxn id="11" idx="3"/>
            <a:endCxn id="9" idx="1"/>
          </p:cNvCxnSpPr>
          <p:nvPr/>
        </p:nvCxnSpPr>
        <p:spPr>
          <a:xfrm>
            <a:off x="2331521" y="2372265"/>
            <a:ext cx="4605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9" idx="3"/>
            <a:endCxn id="13" idx="1"/>
          </p:cNvCxnSpPr>
          <p:nvPr/>
        </p:nvCxnSpPr>
        <p:spPr>
          <a:xfrm flipV="1">
            <a:off x="4871049" y="2372262"/>
            <a:ext cx="253528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3" idx="3"/>
            <a:endCxn id="14" idx="1"/>
          </p:cNvCxnSpPr>
          <p:nvPr/>
        </p:nvCxnSpPr>
        <p:spPr>
          <a:xfrm flipV="1">
            <a:off x="7203543" y="2372261"/>
            <a:ext cx="32082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4" idx="3"/>
            <a:endCxn id="15" idx="1"/>
          </p:cNvCxnSpPr>
          <p:nvPr/>
        </p:nvCxnSpPr>
        <p:spPr>
          <a:xfrm flipV="1">
            <a:off x="9603338" y="2372260"/>
            <a:ext cx="32082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6" idx="3"/>
            <a:endCxn id="17" idx="1"/>
          </p:cNvCxnSpPr>
          <p:nvPr/>
        </p:nvCxnSpPr>
        <p:spPr>
          <a:xfrm>
            <a:off x="2331521" y="3671973"/>
            <a:ext cx="4605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7" idx="3"/>
            <a:endCxn id="18" idx="1"/>
          </p:cNvCxnSpPr>
          <p:nvPr/>
        </p:nvCxnSpPr>
        <p:spPr>
          <a:xfrm>
            <a:off x="4871049" y="3671973"/>
            <a:ext cx="382905" cy="20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18" idx="3"/>
            <a:endCxn id="21" idx="1"/>
          </p:cNvCxnSpPr>
          <p:nvPr/>
        </p:nvCxnSpPr>
        <p:spPr>
          <a:xfrm flipV="1">
            <a:off x="7332920" y="3692090"/>
            <a:ext cx="38290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7" idx="3"/>
            <a:endCxn id="19" idx="1"/>
          </p:cNvCxnSpPr>
          <p:nvPr/>
        </p:nvCxnSpPr>
        <p:spPr>
          <a:xfrm>
            <a:off x="4871049" y="3671973"/>
            <a:ext cx="382905" cy="1107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19" idx="3"/>
            <a:endCxn id="22" idx="1"/>
          </p:cNvCxnSpPr>
          <p:nvPr/>
        </p:nvCxnSpPr>
        <p:spPr>
          <a:xfrm flipV="1">
            <a:off x="7332920" y="4779016"/>
            <a:ext cx="41007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21" idx="3"/>
            <a:endCxn id="20" idx="1"/>
          </p:cNvCxnSpPr>
          <p:nvPr/>
        </p:nvCxnSpPr>
        <p:spPr>
          <a:xfrm>
            <a:off x="9794791" y="3692090"/>
            <a:ext cx="157038" cy="359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2" idx="3"/>
            <a:endCxn id="20" idx="1"/>
          </p:cNvCxnSpPr>
          <p:nvPr/>
        </p:nvCxnSpPr>
        <p:spPr>
          <a:xfrm flipV="1">
            <a:off x="9821962" y="4051526"/>
            <a:ext cx="129867" cy="727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15" idx="3"/>
          </p:cNvCxnSpPr>
          <p:nvPr/>
        </p:nvCxnSpPr>
        <p:spPr>
          <a:xfrm flipV="1">
            <a:off x="12003133" y="2372259"/>
            <a:ext cx="18886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endCxn id="16" idx="1"/>
          </p:cNvCxnSpPr>
          <p:nvPr/>
        </p:nvCxnSpPr>
        <p:spPr>
          <a:xfrm>
            <a:off x="31358" y="3671972"/>
            <a:ext cx="22119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20" idx="3"/>
          </p:cNvCxnSpPr>
          <p:nvPr/>
        </p:nvCxnSpPr>
        <p:spPr>
          <a:xfrm flipV="1">
            <a:off x="12030795" y="4051525"/>
            <a:ext cx="12986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endCxn id="23" idx="1"/>
          </p:cNvCxnSpPr>
          <p:nvPr/>
        </p:nvCxnSpPr>
        <p:spPr>
          <a:xfrm>
            <a:off x="31358" y="6257012"/>
            <a:ext cx="22119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487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456</TotalTime>
  <Words>244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Kozuka Gothic Pr6N H</vt:lpstr>
      <vt:lpstr>Corbel</vt:lpstr>
      <vt:lpstr>Poplar Std</vt:lpstr>
      <vt:lpstr>Wingdings</vt:lpstr>
      <vt:lpstr>Em Tiras</vt:lpstr>
      <vt:lpstr>Tyr</vt:lpstr>
      <vt:lpstr>“Limitação” de acesso para crianças</vt:lpstr>
      <vt:lpstr>DEVERIA HAVER IDADE MÍNIMA?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Tyr</dc:title>
  <dc:creator>Ninna Azevedo</dc:creator>
  <cp:lastModifiedBy>Ninna Azevedo</cp:lastModifiedBy>
  <cp:revision>36</cp:revision>
  <dcterms:created xsi:type="dcterms:W3CDTF">2017-08-05T23:04:47Z</dcterms:created>
  <dcterms:modified xsi:type="dcterms:W3CDTF">2017-08-06T12:57:41Z</dcterms:modified>
</cp:coreProperties>
</file>