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446" r:id="rId2"/>
    <p:sldId id="451" r:id="rId3"/>
    <p:sldId id="463" r:id="rId4"/>
    <p:sldId id="391" r:id="rId5"/>
    <p:sldId id="466" r:id="rId6"/>
    <p:sldId id="469" r:id="rId7"/>
    <p:sldId id="471" r:id="rId8"/>
    <p:sldId id="479" r:id="rId9"/>
    <p:sldId id="477" r:id="rId10"/>
    <p:sldId id="480" r:id="rId11"/>
    <p:sldId id="481" r:id="rId12"/>
    <p:sldId id="475" r:id="rId13"/>
    <p:sldId id="487" r:id="rId14"/>
    <p:sldId id="488" r:id="rId15"/>
    <p:sldId id="494" r:id="rId16"/>
    <p:sldId id="489" r:id="rId17"/>
    <p:sldId id="490" r:id="rId18"/>
    <p:sldId id="491" r:id="rId19"/>
    <p:sldId id="495" r:id="rId20"/>
    <p:sldId id="496" r:id="rId21"/>
    <p:sldId id="499" r:id="rId22"/>
    <p:sldId id="500" r:id="rId23"/>
    <p:sldId id="505" r:id="rId24"/>
    <p:sldId id="504" r:id="rId25"/>
    <p:sldId id="506" r:id="rId26"/>
    <p:sldId id="507" r:id="rId27"/>
    <p:sldId id="476"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B"/>
    <a:srgbClr val="682DF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2879" autoAdjust="0"/>
  </p:normalViewPr>
  <p:slideViewPr>
    <p:cSldViewPr>
      <p:cViewPr>
        <p:scale>
          <a:sx n="90" d="100"/>
          <a:sy n="90" d="100"/>
        </p:scale>
        <p:origin x="403" y="26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0EB7E958-30CA-4C31-B7D1-C6BDCA2504FE}" type="datetimeFigureOut">
              <a:rPr lang="zh-CN" altLang="en-US"/>
              <a:pPr>
                <a:defRPr/>
              </a:pPr>
              <a:t>2024/2/3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7AE1DA7-9322-4669-AD74-586F29918FD5}" type="slidenum">
              <a:rPr lang="zh-CN" altLang="en-US"/>
              <a:pPr>
                <a:defRPr/>
              </a:pPr>
              <a:t>‹#›</a:t>
            </a:fld>
            <a:endParaRPr lang="zh-CN" altLang="en-US"/>
          </a:p>
        </p:txBody>
      </p:sp>
    </p:spTree>
    <p:extLst>
      <p:ext uri="{BB962C8B-B14F-4D97-AF65-F5344CB8AC3E}">
        <p14:creationId xmlns:p14="http://schemas.microsoft.com/office/powerpoint/2010/main" val="15663210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7</a:t>
            </a:fld>
            <a:endParaRPr lang="zh-CN" altLang="en-US"/>
          </a:p>
        </p:txBody>
      </p:sp>
    </p:spTree>
    <p:extLst>
      <p:ext uri="{BB962C8B-B14F-4D97-AF65-F5344CB8AC3E}">
        <p14:creationId xmlns:p14="http://schemas.microsoft.com/office/powerpoint/2010/main" val="914481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16</a:t>
            </a:fld>
            <a:endParaRPr lang="zh-CN" altLang="en-US"/>
          </a:p>
        </p:txBody>
      </p:sp>
    </p:spTree>
    <p:extLst>
      <p:ext uri="{BB962C8B-B14F-4D97-AF65-F5344CB8AC3E}">
        <p14:creationId xmlns:p14="http://schemas.microsoft.com/office/powerpoint/2010/main" val="3955228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17</a:t>
            </a:fld>
            <a:endParaRPr lang="zh-CN" altLang="en-US"/>
          </a:p>
        </p:txBody>
      </p:sp>
    </p:spTree>
    <p:extLst>
      <p:ext uri="{BB962C8B-B14F-4D97-AF65-F5344CB8AC3E}">
        <p14:creationId xmlns:p14="http://schemas.microsoft.com/office/powerpoint/2010/main" val="3177258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18</a:t>
            </a:fld>
            <a:endParaRPr lang="zh-CN" altLang="en-US"/>
          </a:p>
        </p:txBody>
      </p:sp>
    </p:spTree>
    <p:extLst>
      <p:ext uri="{BB962C8B-B14F-4D97-AF65-F5344CB8AC3E}">
        <p14:creationId xmlns:p14="http://schemas.microsoft.com/office/powerpoint/2010/main" val="397157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19</a:t>
            </a:fld>
            <a:endParaRPr lang="zh-CN" altLang="en-US"/>
          </a:p>
        </p:txBody>
      </p:sp>
    </p:spTree>
    <p:extLst>
      <p:ext uri="{BB962C8B-B14F-4D97-AF65-F5344CB8AC3E}">
        <p14:creationId xmlns:p14="http://schemas.microsoft.com/office/powerpoint/2010/main" val="1063213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20</a:t>
            </a:fld>
            <a:endParaRPr lang="zh-CN" altLang="en-US"/>
          </a:p>
        </p:txBody>
      </p:sp>
    </p:spTree>
    <p:extLst>
      <p:ext uri="{BB962C8B-B14F-4D97-AF65-F5344CB8AC3E}">
        <p14:creationId xmlns:p14="http://schemas.microsoft.com/office/powerpoint/2010/main" val="212610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21</a:t>
            </a:fld>
            <a:endParaRPr lang="zh-CN" altLang="en-US"/>
          </a:p>
        </p:txBody>
      </p:sp>
    </p:spTree>
    <p:extLst>
      <p:ext uri="{BB962C8B-B14F-4D97-AF65-F5344CB8AC3E}">
        <p14:creationId xmlns:p14="http://schemas.microsoft.com/office/powerpoint/2010/main" val="201887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22</a:t>
            </a:fld>
            <a:endParaRPr lang="zh-CN" altLang="en-US"/>
          </a:p>
        </p:txBody>
      </p:sp>
    </p:spTree>
    <p:extLst>
      <p:ext uri="{BB962C8B-B14F-4D97-AF65-F5344CB8AC3E}">
        <p14:creationId xmlns:p14="http://schemas.microsoft.com/office/powerpoint/2010/main" val="1745787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23</a:t>
            </a:fld>
            <a:endParaRPr lang="zh-CN" altLang="en-US"/>
          </a:p>
        </p:txBody>
      </p:sp>
    </p:spTree>
    <p:extLst>
      <p:ext uri="{BB962C8B-B14F-4D97-AF65-F5344CB8AC3E}">
        <p14:creationId xmlns:p14="http://schemas.microsoft.com/office/powerpoint/2010/main" val="549069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24</a:t>
            </a:fld>
            <a:endParaRPr lang="zh-CN" altLang="en-US"/>
          </a:p>
        </p:txBody>
      </p:sp>
    </p:spTree>
    <p:extLst>
      <p:ext uri="{BB962C8B-B14F-4D97-AF65-F5344CB8AC3E}">
        <p14:creationId xmlns:p14="http://schemas.microsoft.com/office/powerpoint/2010/main" val="2207353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25</a:t>
            </a:fld>
            <a:endParaRPr lang="zh-CN" altLang="en-US"/>
          </a:p>
        </p:txBody>
      </p:sp>
    </p:spTree>
    <p:extLst>
      <p:ext uri="{BB962C8B-B14F-4D97-AF65-F5344CB8AC3E}">
        <p14:creationId xmlns:p14="http://schemas.microsoft.com/office/powerpoint/2010/main" val="1756369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8</a:t>
            </a:fld>
            <a:endParaRPr lang="zh-CN" altLang="en-US"/>
          </a:p>
        </p:txBody>
      </p:sp>
    </p:spTree>
    <p:extLst>
      <p:ext uri="{BB962C8B-B14F-4D97-AF65-F5344CB8AC3E}">
        <p14:creationId xmlns:p14="http://schemas.microsoft.com/office/powerpoint/2010/main" val="595882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26</a:t>
            </a:fld>
            <a:endParaRPr lang="zh-CN" altLang="en-US"/>
          </a:p>
        </p:txBody>
      </p:sp>
    </p:spTree>
    <p:extLst>
      <p:ext uri="{BB962C8B-B14F-4D97-AF65-F5344CB8AC3E}">
        <p14:creationId xmlns:p14="http://schemas.microsoft.com/office/powerpoint/2010/main" val="3712575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27</a:t>
            </a:fld>
            <a:endParaRPr lang="zh-CN" altLang="en-US"/>
          </a:p>
        </p:txBody>
      </p:sp>
    </p:spTree>
    <p:extLst>
      <p:ext uri="{BB962C8B-B14F-4D97-AF65-F5344CB8AC3E}">
        <p14:creationId xmlns:p14="http://schemas.microsoft.com/office/powerpoint/2010/main" val="3116235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9</a:t>
            </a:fld>
            <a:endParaRPr lang="zh-CN" altLang="en-US"/>
          </a:p>
        </p:txBody>
      </p:sp>
    </p:spTree>
    <p:extLst>
      <p:ext uri="{BB962C8B-B14F-4D97-AF65-F5344CB8AC3E}">
        <p14:creationId xmlns:p14="http://schemas.microsoft.com/office/powerpoint/2010/main" val="2996990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10</a:t>
            </a:fld>
            <a:endParaRPr lang="zh-CN" altLang="en-US"/>
          </a:p>
        </p:txBody>
      </p:sp>
    </p:spTree>
    <p:extLst>
      <p:ext uri="{BB962C8B-B14F-4D97-AF65-F5344CB8AC3E}">
        <p14:creationId xmlns:p14="http://schemas.microsoft.com/office/powerpoint/2010/main" val="144855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11</a:t>
            </a:fld>
            <a:endParaRPr lang="zh-CN" altLang="en-US"/>
          </a:p>
        </p:txBody>
      </p:sp>
    </p:spTree>
    <p:extLst>
      <p:ext uri="{BB962C8B-B14F-4D97-AF65-F5344CB8AC3E}">
        <p14:creationId xmlns:p14="http://schemas.microsoft.com/office/powerpoint/2010/main" val="342353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12</a:t>
            </a:fld>
            <a:endParaRPr lang="zh-CN" altLang="en-US"/>
          </a:p>
        </p:txBody>
      </p:sp>
    </p:spTree>
    <p:extLst>
      <p:ext uri="{BB962C8B-B14F-4D97-AF65-F5344CB8AC3E}">
        <p14:creationId xmlns:p14="http://schemas.microsoft.com/office/powerpoint/2010/main" val="1889212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13</a:t>
            </a:fld>
            <a:endParaRPr lang="zh-CN" altLang="en-US"/>
          </a:p>
        </p:txBody>
      </p:sp>
    </p:spTree>
    <p:extLst>
      <p:ext uri="{BB962C8B-B14F-4D97-AF65-F5344CB8AC3E}">
        <p14:creationId xmlns:p14="http://schemas.microsoft.com/office/powerpoint/2010/main" val="3314558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14</a:t>
            </a:fld>
            <a:endParaRPr lang="zh-CN" altLang="en-US"/>
          </a:p>
        </p:txBody>
      </p:sp>
    </p:spTree>
    <p:extLst>
      <p:ext uri="{BB962C8B-B14F-4D97-AF65-F5344CB8AC3E}">
        <p14:creationId xmlns:p14="http://schemas.microsoft.com/office/powerpoint/2010/main" val="1568421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9168E99-9AC7-4856-ABD9-39C32DAE0117}" type="slidenum">
              <a:rPr lang="zh-CN" altLang="en-US" smtClean="0"/>
              <a:pPr>
                <a:defRPr/>
              </a:pPr>
              <a:t>15</a:t>
            </a:fld>
            <a:endParaRPr lang="zh-CN" altLang="en-US"/>
          </a:p>
        </p:txBody>
      </p:sp>
    </p:spTree>
    <p:extLst>
      <p:ext uri="{BB962C8B-B14F-4D97-AF65-F5344CB8AC3E}">
        <p14:creationId xmlns:p14="http://schemas.microsoft.com/office/powerpoint/2010/main" val="1398240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1">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10627E4-1F98-4F5C-B8AF-ECE2A71B251F}" type="datetime1">
              <a:rPr lang="zh-CN" altLang="en-US"/>
              <a:pPr>
                <a:defRPr/>
              </a:pPr>
              <a:t>2024/2/3</a:t>
            </a:fld>
            <a:endParaRPr lang="zh-CN" altLang="en-US"/>
          </a:p>
        </p:txBody>
      </p:sp>
      <p:sp>
        <p:nvSpPr>
          <p:cNvPr id="5" name="页脚占位符 4"/>
          <p:cNvSpPr>
            <a:spLocks noGrp="1"/>
          </p:cNvSpPr>
          <p:nvPr>
            <p:ph type="ftr" sz="quarter" idx="11"/>
          </p:nvPr>
        </p:nvSpPr>
        <p:spPr>
          <a:xfrm>
            <a:off x="3524250" y="6492875"/>
            <a:ext cx="5429250" cy="365125"/>
          </a:xfrm>
        </p:spPr>
        <p:txBody>
          <a:bodyPr/>
          <a:lstStyle>
            <a:lvl1pPr>
              <a:defRPr/>
            </a:lvl1pPr>
          </a:lstStyle>
          <a:p>
            <a:pPr>
              <a:defRPr/>
            </a:pPr>
            <a:r>
              <a:rPr lang="zh-CN" altLang="en-US"/>
              <a:t>华南理工学化学与化工学院方利国开发</a:t>
            </a:r>
            <a:r>
              <a:rPr lang="en-US" altLang="zh-CN"/>
              <a:t>lgfang@scut.edn</a:t>
            </a:r>
            <a:endParaRPr lang="zh-CN" altLang="en-US"/>
          </a:p>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0753632-A7B8-4BFB-91CB-5BEFDD2E4FD6}" type="slidenum">
              <a:rPr lang="zh-CN" altLang="en-US"/>
              <a:pPr>
                <a:defRPr/>
              </a:pPr>
              <a:t>‹#›</a:t>
            </a:fld>
            <a:endParaRPr lang="zh-CN" altLang="en-US"/>
          </a:p>
        </p:txBody>
      </p:sp>
    </p:spTree>
    <p:extLst>
      <p:ext uri="{BB962C8B-B14F-4D97-AF65-F5344CB8AC3E}">
        <p14:creationId xmlns:p14="http://schemas.microsoft.com/office/powerpoint/2010/main" val="22721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15AECCA-E2CE-4E64-AE46-FD89C4FEE0AA}" type="datetime1">
              <a:rPr lang="zh-CN" altLang="en-US"/>
              <a:pPr>
                <a:defRPr/>
              </a:pPr>
              <a:t>2024/2/3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BE882C9-35EE-4D1A-BCB0-5144E211D0B9}" type="slidenum">
              <a:rPr lang="zh-CN" altLang="en-US"/>
              <a:pPr>
                <a:defRPr/>
              </a:pPr>
              <a:t>‹#›</a:t>
            </a:fld>
            <a:endParaRPr lang="zh-CN" altLang="en-US"/>
          </a:p>
        </p:txBody>
      </p:sp>
    </p:spTree>
    <p:extLst>
      <p:ext uri="{BB962C8B-B14F-4D97-AF65-F5344CB8AC3E}">
        <p14:creationId xmlns:p14="http://schemas.microsoft.com/office/powerpoint/2010/main" val="354516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6340737-D165-4400-B66A-AFBAC50CCF7F}" type="datetime1">
              <a:rPr lang="zh-CN" altLang="en-US"/>
              <a:pPr>
                <a:defRPr/>
              </a:pPr>
              <a:t>2024/2/3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8CE7200-E290-4166-9F0D-D3F9E766CB60}" type="slidenum">
              <a:rPr lang="zh-CN" altLang="en-US"/>
              <a:pPr>
                <a:defRPr/>
              </a:pPr>
              <a:t>‹#›</a:t>
            </a:fld>
            <a:endParaRPr lang="zh-CN" altLang="en-US"/>
          </a:p>
        </p:txBody>
      </p:sp>
    </p:spTree>
    <p:extLst>
      <p:ext uri="{BB962C8B-B14F-4D97-AF65-F5344CB8AC3E}">
        <p14:creationId xmlns:p14="http://schemas.microsoft.com/office/powerpoint/2010/main" val="63462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D6499CD-2C54-4852-AF68-7D2981C37A76}" type="datetime1">
              <a:rPr lang="zh-CN" altLang="en-US"/>
              <a:pPr>
                <a:defRPr/>
              </a:pPr>
              <a:t>2024/2/3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C1B3638-0FB1-4A3E-B16B-AAF03A2714D8}" type="slidenum">
              <a:rPr lang="zh-CN" altLang="en-US"/>
              <a:pPr>
                <a:defRPr/>
              </a:pPr>
              <a:t>‹#›</a:t>
            </a:fld>
            <a:endParaRPr lang="zh-CN" altLang="en-US"/>
          </a:p>
        </p:txBody>
      </p:sp>
    </p:spTree>
    <p:extLst>
      <p:ext uri="{BB962C8B-B14F-4D97-AF65-F5344CB8AC3E}">
        <p14:creationId xmlns:p14="http://schemas.microsoft.com/office/powerpoint/2010/main" val="1145049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B6380AB-99FC-42C3-8B60-B5A778B860B6}" type="datetime1">
              <a:rPr lang="zh-CN" altLang="en-US"/>
              <a:pPr>
                <a:defRPr/>
              </a:pPr>
              <a:t>2024/2/3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AD3903A-DDD4-47F7-A2DE-55BAC28FD37C}" type="slidenum">
              <a:rPr lang="zh-CN" altLang="en-US"/>
              <a:pPr>
                <a:defRPr/>
              </a:pPr>
              <a:t>‹#›</a:t>
            </a:fld>
            <a:endParaRPr lang="zh-CN" altLang="en-US"/>
          </a:p>
        </p:txBody>
      </p:sp>
    </p:spTree>
    <p:extLst>
      <p:ext uri="{BB962C8B-B14F-4D97-AF65-F5344CB8AC3E}">
        <p14:creationId xmlns:p14="http://schemas.microsoft.com/office/powerpoint/2010/main" val="1905820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4A01F23-DE8D-45CD-94C8-83784CDD4428}" type="datetime1">
              <a:rPr lang="zh-CN" altLang="en-US"/>
              <a:pPr>
                <a:defRPr/>
              </a:pPr>
              <a:t>2024/2/3</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D2505EC-95D4-41D9-B9E9-893FE0A17F7E}" type="slidenum">
              <a:rPr lang="zh-CN" altLang="en-US"/>
              <a:pPr>
                <a:defRPr/>
              </a:pPr>
              <a:t>‹#›</a:t>
            </a:fld>
            <a:endParaRPr lang="zh-CN" altLang="en-US"/>
          </a:p>
        </p:txBody>
      </p:sp>
    </p:spTree>
    <p:extLst>
      <p:ext uri="{BB962C8B-B14F-4D97-AF65-F5344CB8AC3E}">
        <p14:creationId xmlns:p14="http://schemas.microsoft.com/office/powerpoint/2010/main" val="1705391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F4A190F-1B4A-466D-A982-FE37B050D2FD}" type="datetime1">
              <a:rPr lang="zh-CN" altLang="en-US"/>
              <a:pPr>
                <a:defRPr/>
              </a:pPr>
              <a:t>2024/2/3</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4DE7C00-560B-4B3F-801C-ED606E3060FA}" type="slidenum">
              <a:rPr lang="zh-CN" altLang="en-US"/>
              <a:pPr>
                <a:defRPr/>
              </a:pPr>
              <a:t>‹#›</a:t>
            </a:fld>
            <a:endParaRPr lang="zh-CN" altLang="en-US"/>
          </a:p>
        </p:txBody>
      </p:sp>
    </p:spTree>
    <p:extLst>
      <p:ext uri="{BB962C8B-B14F-4D97-AF65-F5344CB8AC3E}">
        <p14:creationId xmlns:p14="http://schemas.microsoft.com/office/powerpoint/2010/main" val="46095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BE439B0-DACB-4DE3-BD79-A3EFE3BD2A99}" type="datetime1">
              <a:rPr lang="zh-CN" altLang="en-US"/>
              <a:pPr>
                <a:defRPr/>
              </a:pPr>
              <a:t>2024/2/3</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BED8431-D73D-4801-BF4C-E7097AC5185D}" type="slidenum">
              <a:rPr lang="zh-CN" altLang="en-US"/>
              <a:pPr>
                <a:defRPr/>
              </a:pPr>
              <a:t>‹#›</a:t>
            </a:fld>
            <a:endParaRPr lang="zh-CN" altLang="en-US"/>
          </a:p>
        </p:txBody>
      </p:sp>
    </p:spTree>
    <p:extLst>
      <p:ext uri="{BB962C8B-B14F-4D97-AF65-F5344CB8AC3E}">
        <p14:creationId xmlns:p14="http://schemas.microsoft.com/office/powerpoint/2010/main" val="747895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1FB889A-46AC-4B47-8452-D0A87A4F0764}" type="datetime1">
              <a:rPr lang="zh-CN" altLang="en-US"/>
              <a:pPr>
                <a:defRPr/>
              </a:pPr>
              <a:t>2024/2/3</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41DA619-F114-4C01-8269-1151E2BD900D}" type="slidenum">
              <a:rPr lang="zh-CN" altLang="en-US"/>
              <a:pPr>
                <a:defRPr/>
              </a:pPr>
              <a:t>‹#›</a:t>
            </a:fld>
            <a:endParaRPr lang="zh-CN" altLang="en-US"/>
          </a:p>
        </p:txBody>
      </p:sp>
    </p:spTree>
    <p:extLst>
      <p:ext uri="{BB962C8B-B14F-4D97-AF65-F5344CB8AC3E}">
        <p14:creationId xmlns:p14="http://schemas.microsoft.com/office/powerpoint/2010/main" val="3484786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1358E9A-D422-446D-9A0B-8C5394D72AB3}" type="datetime1">
              <a:rPr lang="zh-CN" altLang="en-US"/>
              <a:pPr>
                <a:defRPr/>
              </a:pPr>
              <a:t>2024/2/3</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008130C-1CAF-4403-A26D-EF8E50C65421}" type="slidenum">
              <a:rPr lang="zh-CN" altLang="en-US"/>
              <a:pPr>
                <a:defRPr/>
              </a:pPr>
              <a:t>‹#›</a:t>
            </a:fld>
            <a:endParaRPr lang="zh-CN" altLang="en-US"/>
          </a:p>
        </p:txBody>
      </p:sp>
    </p:spTree>
    <p:extLst>
      <p:ext uri="{BB962C8B-B14F-4D97-AF65-F5344CB8AC3E}">
        <p14:creationId xmlns:p14="http://schemas.microsoft.com/office/powerpoint/2010/main" val="27645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0CD1ED1-1604-488B-922A-DDDB6569B1B3}" type="datetime1">
              <a:rPr lang="zh-CN" altLang="en-US"/>
              <a:pPr>
                <a:defRPr/>
              </a:pPr>
              <a:t>2024/2/3</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DCF0949-DF74-45CC-810A-C1D4D2350A8E}" type="slidenum">
              <a:rPr lang="zh-CN" altLang="en-US"/>
              <a:pPr>
                <a:defRPr/>
              </a:pPr>
              <a:t>‹#›</a:t>
            </a:fld>
            <a:endParaRPr lang="zh-CN" altLang="en-US"/>
          </a:p>
        </p:txBody>
      </p:sp>
    </p:spTree>
    <p:extLst>
      <p:ext uri="{BB962C8B-B14F-4D97-AF65-F5344CB8AC3E}">
        <p14:creationId xmlns:p14="http://schemas.microsoft.com/office/powerpoint/2010/main" val="934243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C60BEEB-BE77-4C11-BF36-6C6439DA6E36}" type="datetime1">
              <a:rPr lang="zh-CN" altLang="en-US"/>
              <a:pPr>
                <a:defRPr/>
              </a:pPr>
              <a:t>2024/2/3</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r>
              <a:rPr lang="zh-CN" altLang="en-US"/>
              <a:t>华南理工学化学与化工学院方利国开发</a:t>
            </a:r>
            <a:r>
              <a:rPr lang="en-US" altLang="zh-CN"/>
              <a:t>lgfang@scut.edn </a:t>
            </a:r>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37104498-A6B0-4F20-BCFF-F680B0B582B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007"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6.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9.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13.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5.bin"/><Relationship Id="rId4" Type="http://schemas.openxmlformats.org/officeDocument/2006/relationships/image" Target="../media/image1.jpe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20.png"/><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21.png"/><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2"/>
          <p:cNvSpPr txBox="1">
            <a:spLocks noChangeArrowheads="1"/>
          </p:cNvSpPr>
          <p:nvPr/>
        </p:nvSpPr>
        <p:spPr bwMode="auto">
          <a:xfrm>
            <a:off x="9185275" y="6030913"/>
            <a:ext cx="32512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1600">
                <a:solidFill>
                  <a:srgbClr val="000000"/>
                </a:solidFill>
                <a:latin typeface="微软雅黑" panose="020B0503020204020204" pitchFamily="34" charset="-122"/>
                <a:ea typeface="微软雅黑" panose="020B0503020204020204" pitchFamily="34" charset="-122"/>
              </a:rPr>
              <a:t>通讯方式：</a:t>
            </a:r>
            <a:r>
              <a:rPr lang="en-US" altLang="zh-CN" sz="1600">
                <a:solidFill>
                  <a:srgbClr val="000000"/>
                </a:solidFill>
                <a:latin typeface="微软雅黑" panose="020B0503020204020204" pitchFamily="34" charset="-122"/>
                <a:ea typeface="微软雅黑" panose="020B0503020204020204" pitchFamily="34" charset="-122"/>
              </a:rPr>
              <a:t>Tel:  13622251128     Email:    lgfang@scut.edu.cn</a:t>
            </a:r>
            <a:endParaRPr lang="en-US" altLang="zh-CN" sz="1200">
              <a:solidFill>
                <a:srgbClr val="000000"/>
              </a:solidFill>
              <a:latin typeface="微软雅黑" panose="020B0503020204020204" pitchFamily="34" charset="-122"/>
              <a:ea typeface="微软雅黑" panose="020B0503020204020204" pitchFamily="34" charset="-122"/>
            </a:endParaRPr>
          </a:p>
        </p:txBody>
      </p:sp>
      <p:sp>
        <p:nvSpPr>
          <p:cNvPr id="6" name="矩形 5"/>
          <p:cNvSpPr/>
          <p:nvPr/>
        </p:nvSpPr>
        <p:spPr>
          <a:xfrm>
            <a:off x="3910013" y="4395788"/>
            <a:ext cx="6286500" cy="1635125"/>
          </a:xfrm>
          <a:prstGeom prst="rect">
            <a:avLst/>
          </a:prstGeom>
          <a:solidFill>
            <a:srgbClr val="C55A11"/>
          </a:solidFill>
          <a:ln>
            <a:noFill/>
          </a:ln>
        </p:spPr>
        <p:style>
          <a:lnRef idx="3">
            <a:schemeClr val="lt1"/>
          </a:lnRef>
          <a:fillRef idx="1">
            <a:schemeClr val="accent3"/>
          </a:fillRef>
          <a:effectRef idx="1">
            <a:schemeClr val="accent3"/>
          </a:effectRef>
          <a:fontRef idx="minor">
            <a:schemeClr val="lt1"/>
          </a:fontRef>
        </p:style>
        <p:txBody>
          <a:bodyPr anchor="ctr"/>
          <a:lstStyle/>
          <a:p>
            <a:pPr algn="ctr" eaLnBrk="1" hangingPunct="1">
              <a:defRPr/>
            </a:pPr>
            <a:endParaRPr lang="zh-CN" altLang="en-US">
              <a:solidFill>
                <a:prstClr val="white"/>
              </a:solidFill>
            </a:endParaRPr>
          </a:p>
        </p:txBody>
      </p:sp>
      <p:sp>
        <p:nvSpPr>
          <p:cNvPr id="22" name="文本框 21"/>
          <p:cNvSpPr txBox="1"/>
          <p:nvPr/>
        </p:nvSpPr>
        <p:spPr>
          <a:xfrm>
            <a:off x="4364038" y="4395788"/>
            <a:ext cx="5832475" cy="2678112"/>
          </a:xfrm>
          <a:prstGeom prst="rect">
            <a:avLst/>
          </a:prstGeom>
          <a:noFill/>
        </p:spPr>
        <p:txBody>
          <a:bodyPr>
            <a:spAutoFit/>
          </a:bodyPr>
          <a:lstStyle/>
          <a:p>
            <a:pPr eaLnBrk="1" hangingPunct="1">
              <a:lnSpc>
                <a:spcPct val="120000"/>
              </a:lnSpc>
              <a:defRPr/>
            </a:pPr>
            <a:r>
              <a:rPr lang="zh-CN" altLang="en-US" sz="3600" b="1" dirty="0">
                <a:solidFill>
                  <a:schemeClr val="bg1"/>
                </a:solidFill>
                <a:latin typeface="微软雅黑" panose="020B0503020204020204" pitchFamily="34" charset="-122"/>
                <a:ea typeface="微软雅黑" panose="020B0503020204020204" pitchFamily="34" charset="-122"/>
              </a:rPr>
              <a:t>主讲：方利国博士    </a:t>
            </a:r>
            <a:r>
              <a:rPr lang="zh-CN" altLang="en-US" sz="2800" b="1" spc="120" dirty="0">
                <a:solidFill>
                  <a:schemeClr val="bg1"/>
                </a:solidFill>
                <a:latin typeface="微软雅黑" panose="020B0503020204020204" pitchFamily="34" charset="-122"/>
                <a:ea typeface="微软雅黑" panose="020B0503020204020204" pitchFamily="34" charset="-122"/>
              </a:rPr>
              <a:t>硕导</a:t>
            </a:r>
            <a:endParaRPr lang="en-US" altLang="zh-CN" sz="2800" b="1" spc="12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defRPr/>
            </a:pPr>
            <a:r>
              <a:rPr lang="en-US" altLang="zh-CN" sz="2800" b="1" spc="120" dirty="0">
                <a:solidFill>
                  <a:schemeClr val="bg1"/>
                </a:solidFill>
                <a:latin typeface="微软雅黑" panose="020B0503020204020204" pitchFamily="34" charset="-122"/>
                <a:ea typeface="微软雅黑" panose="020B0503020204020204" pitchFamily="34" charset="-122"/>
              </a:rPr>
              <a:t>           </a:t>
            </a:r>
            <a:r>
              <a:rPr lang="zh-CN" altLang="en-US" sz="2800" b="1" spc="120" dirty="0">
                <a:solidFill>
                  <a:schemeClr val="bg1"/>
                </a:solidFill>
                <a:latin typeface="微软雅黑" panose="020B0503020204020204" pitchFamily="34" charset="-122"/>
                <a:ea typeface="微软雅黑" panose="020B0503020204020204" pitchFamily="34" charset="-122"/>
              </a:rPr>
              <a:t>中 国 化 工 学 会会员</a:t>
            </a:r>
            <a:endParaRPr lang="en-US" altLang="zh-CN" sz="2800" b="1" spc="12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defRPr/>
            </a:pPr>
            <a:r>
              <a:rPr lang="zh-CN" altLang="en-US" sz="2800" b="1" spc="120" dirty="0">
                <a:solidFill>
                  <a:schemeClr val="bg1"/>
                </a:solidFill>
                <a:latin typeface="微软雅黑" panose="020B0503020204020204" pitchFamily="34" charset="-122"/>
                <a:ea typeface="微软雅黑" panose="020B0503020204020204" pitchFamily="34" charset="-122"/>
              </a:rPr>
              <a:t> 全国石油与化工行业教学名师</a:t>
            </a:r>
            <a:endParaRPr lang="en-US" altLang="zh-CN" sz="2800" b="1" spc="12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defRPr/>
            </a:pPr>
            <a:endParaRPr lang="en-US" altLang="zh-CN" sz="2800" b="1" spc="12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defRPr/>
            </a:pPr>
            <a:r>
              <a:rPr lang="zh-CN" altLang="en-US" sz="2000" b="1" dirty="0">
                <a:solidFill>
                  <a:schemeClr val="bg1"/>
                </a:solidFill>
                <a:latin typeface="微软雅黑" panose="020B0503020204020204" pitchFamily="34" charset="-122"/>
                <a:ea typeface="微软雅黑" panose="020B0503020204020204" pitchFamily="34" charset="-122"/>
              </a:rPr>
              <a:t> </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pic>
        <p:nvPicPr>
          <p:cNvPr id="4101"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文本框 3"/>
          <p:cNvSpPr txBox="1">
            <a:spLocks noChangeArrowheads="1"/>
          </p:cNvSpPr>
          <p:nvPr/>
        </p:nvSpPr>
        <p:spPr bwMode="auto">
          <a:xfrm>
            <a:off x="1371600" y="2165350"/>
            <a:ext cx="46038"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43" name="文本框 42"/>
          <p:cNvSpPr txBox="1">
            <a:spLocks noChangeArrowheads="1"/>
          </p:cNvSpPr>
          <p:nvPr/>
        </p:nvSpPr>
        <p:spPr bwMode="auto">
          <a:xfrm>
            <a:off x="304800" y="627063"/>
            <a:ext cx="8880475"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4800" b="1" dirty="0" smtClean="0">
                <a:latin typeface="微软雅黑" panose="020B0503020204020204" pitchFamily="34" charset="-122"/>
                <a:ea typeface="微软雅黑" panose="020B0503020204020204" pitchFamily="34" charset="-122"/>
              </a:rPr>
              <a:t>跟着</a:t>
            </a:r>
            <a:r>
              <a:rPr lang="zh-CN" altLang="en-US" sz="4800" b="1" dirty="0">
                <a:latin typeface="微软雅黑" panose="020B0503020204020204" pitchFamily="34" charset="-122"/>
                <a:ea typeface="微软雅黑" panose="020B0503020204020204" pitchFamily="34" charset="-122"/>
              </a:rPr>
              <a:t>方老师学</a:t>
            </a:r>
            <a:r>
              <a:rPr lang="en-US" altLang="zh-CN" sz="4800" b="1" dirty="0" smtClean="0">
                <a:latin typeface="微软雅黑" panose="020B0503020204020204" pitchFamily="34" charset="-122"/>
                <a:ea typeface="微软雅黑" panose="020B0503020204020204" pitchFamily="34" charset="-122"/>
              </a:rPr>
              <a:t>Python</a:t>
            </a:r>
            <a:r>
              <a:rPr lang="zh-CN" altLang="en-US" sz="4800" b="1" dirty="0" smtClean="0">
                <a:latin typeface="微软雅黑" panose="020B0503020204020204" pitchFamily="34" charset="-122"/>
                <a:ea typeface="微软雅黑" panose="020B0503020204020204" pitchFamily="34" charset="-122"/>
              </a:rPr>
              <a:t>课程</a:t>
            </a:r>
            <a:endParaRPr lang="en-US" altLang="zh-CN" sz="4800" b="1" dirty="0">
              <a:latin typeface="微软雅黑" panose="020B0503020204020204" pitchFamily="34" charset="-122"/>
              <a:ea typeface="微软雅黑" panose="020B0503020204020204" pitchFamily="34" charset="-122"/>
            </a:endParaRPr>
          </a:p>
        </p:txBody>
      </p:sp>
      <p:sp>
        <p:nvSpPr>
          <p:cNvPr id="44" name="文本框 43"/>
          <p:cNvSpPr txBox="1">
            <a:spLocks noChangeArrowheads="1"/>
          </p:cNvSpPr>
          <p:nvPr/>
        </p:nvSpPr>
        <p:spPr bwMode="auto">
          <a:xfrm>
            <a:off x="1631504" y="2603966"/>
            <a:ext cx="9598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3600" b="1" dirty="0" smtClean="0">
                <a:solidFill>
                  <a:srgbClr val="682DFD"/>
                </a:solidFill>
                <a:latin typeface="微软雅黑" panose="020B0503020204020204" pitchFamily="34" charset="-122"/>
                <a:ea typeface="微软雅黑" panose="020B0503020204020204" pitchFamily="34" charset="-122"/>
              </a:rPr>
              <a:t>粒子智能算法</a:t>
            </a:r>
            <a:r>
              <a:rPr lang="en-US" altLang="zh-CN" sz="3600" b="1" dirty="0" smtClean="0">
                <a:solidFill>
                  <a:srgbClr val="682DFD"/>
                </a:solidFill>
                <a:latin typeface="微软雅黑" panose="020B0503020204020204" pitchFamily="34" charset="-122"/>
                <a:ea typeface="微软雅黑" panose="020B0503020204020204" pitchFamily="34" charset="-122"/>
              </a:rPr>
              <a:t>Python</a:t>
            </a:r>
            <a:r>
              <a:rPr lang="zh-CN" altLang="en-US" sz="3600" b="1" dirty="0" smtClean="0">
                <a:solidFill>
                  <a:srgbClr val="682DFD"/>
                </a:solidFill>
                <a:latin typeface="微软雅黑" panose="020B0503020204020204" pitchFamily="34" charset="-122"/>
                <a:ea typeface="微软雅黑" panose="020B0503020204020204" pitchFamily="34" charset="-122"/>
              </a:rPr>
              <a:t>实现原理及实例应用</a:t>
            </a:r>
            <a:endParaRPr lang="zh-CN" altLang="zh-CN" sz="3600" b="1" dirty="0">
              <a:solidFill>
                <a:srgbClr val="682DFD"/>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1000" fill="hold"/>
                                        <p:tgtEl>
                                          <p:spTgt spid="44"/>
                                        </p:tgtEl>
                                        <p:attrNameLst>
                                          <p:attrName>ppt_w</p:attrName>
                                        </p:attrNameLst>
                                      </p:cBhvr>
                                      <p:tavLst>
                                        <p:tav tm="0">
                                          <p:val>
                                            <p:fltVal val="0"/>
                                          </p:val>
                                        </p:tav>
                                        <p:tav tm="100000">
                                          <p:val>
                                            <p:strVal val="#ppt_w"/>
                                          </p:val>
                                        </p:tav>
                                      </p:tavLst>
                                    </p:anim>
                                    <p:anim calcmode="lin" valueType="num">
                                      <p:cBhvr>
                                        <p:cTn id="8" dur="1000" fill="hold"/>
                                        <p:tgtEl>
                                          <p:spTgt spid="44"/>
                                        </p:tgtEl>
                                        <p:attrNameLst>
                                          <p:attrName>ppt_h</p:attrName>
                                        </p:attrNameLst>
                                      </p:cBhvr>
                                      <p:tavLst>
                                        <p:tav tm="0">
                                          <p:val>
                                            <p:fltVal val="0"/>
                                          </p:val>
                                        </p:tav>
                                        <p:tav tm="100000">
                                          <p:val>
                                            <p:strVal val="#ppt_h"/>
                                          </p:val>
                                        </p:tav>
                                      </p:tavLst>
                                    </p:anim>
                                    <p:anim calcmode="lin" valueType="num">
                                      <p:cBhvr>
                                        <p:cTn id="9" dur="1000" fill="hold"/>
                                        <p:tgtEl>
                                          <p:spTgt spid="44"/>
                                        </p:tgtEl>
                                        <p:attrNameLst>
                                          <p:attrName>style.rotation</p:attrName>
                                        </p:attrNameLst>
                                      </p:cBhvr>
                                      <p:tavLst>
                                        <p:tav tm="0">
                                          <p:val>
                                            <p:fltVal val="90"/>
                                          </p:val>
                                        </p:tav>
                                        <p:tav tm="100000">
                                          <p:val>
                                            <p:fltVal val="0"/>
                                          </p:val>
                                        </p:tav>
                                      </p:tavLst>
                                    </p:anim>
                                    <p:animEffect transition="in" filter="fade">
                                      <p:cBhvr>
                                        <p:cTn id="10" dur="1000"/>
                                        <p:tgtEl>
                                          <p:spTgt spid="44"/>
                                        </p:tgtEl>
                                      </p:cBhvr>
                                    </p:animEffect>
                                  </p:childTnLst>
                                </p:cTn>
                              </p:par>
                            </p:childTnLst>
                          </p:cTn>
                        </p:par>
                        <p:par>
                          <p:cTn id="11" fill="hold" nodeType="afterGroup">
                            <p:stCondLst>
                              <p:cond delay="1000"/>
                            </p:stCondLst>
                            <p:childTnLst>
                              <p:par>
                                <p:cTn id="12" presetID="6" presetClass="entr" presetSubtype="16"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circle(in)">
                                      <p:cBhvr>
                                        <p:cTn id="14" dur="2000"/>
                                        <p:tgtEl>
                                          <p:spTgt spid="43"/>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circle(in)">
                                      <p:cBhvr>
                                        <p:cTn id="17" dur="2000"/>
                                        <p:tgtEl>
                                          <p:spTgt spid="22"/>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ircle(in)">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p:bldP spid="43" grpId="0"/>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263352" y="85725"/>
            <a:ext cx="10972800" cy="1143000"/>
          </a:xfrm>
        </p:spPr>
        <p:txBody>
          <a:bodyPr/>
          <a:lstStyle/>
          <a:p>
            <a:r>
              <a:rPr lang="zh-CN" altLang="en-US" b="1" dirty="0" smtClean="0">
                <a:solidFill>
                  <a:srgbClr val="FF0000"/>
                </a:solidFill>
                <a:latin typeface="黑体" panose="02010609060101010101" pitchFamily="49" charset="-122"/>
                <a:ea typeface="黑体" panose="02010609060101010101" pitchFamily="49" charset="-122"/>
              </a:rPr>
              <a:t>二</a:t>
            </a:r>
            <a:r>
              <a:rPr lang="zh-CN" altLang="en-US" b="1" dirty="0">
                <a:solidFill>
                  <a:srgbClr val="FF0000"/>
                </a:solidFill>
                <a:latin typeface="黑体" panose="02010609060101010101" pitchFamily="49" charset="-122"/>
                <a:ea typeface="黑体" panose="02010609060101010101" pitchFamily="49" charset="-122"/>
              </a:rPr>
              <a:t>、</a:t>
            </a:r>
            <a:r>
              <a:rPr lang="zh-CN" altLang="zh-CN" dirty="0">
                <a:solidFill>
                  <a:srgbClr val="FF0000"/>
                </a:solidFill>
                <a:latin typeface="黑体" panose="02010609060101010101" pitchFamily="49" charset="-122"/>
                <a:ea typeface="黑体" panose="02010609060101010101" pitchFamily="49" charset="-122"/>
              </a:rPr>
              <a:t>算法实现流程</a:t>
            </a:r>
            <a:r>
              <a:rPr lang="en-US" altLang="zh-CN" dirty="0">
                <a:solidFill>
                  <a:srgbClr val="FF0000"/>
                </a:solidFill>
                <a:latin typeface="黑体" panose="02010609060101010101" pitchFamily="49" charset="-122"/>
                <a:ea typeface="黑体" panose="02010609060101010101" pitchFamily="49" charset="-122"/>
              </a:rPr>
              <a:t/>
            </a:r>
            <a:br>
              <a:rPr lang="en-US" altLang="zh-CN" dirty="0">
                <a:solidFill>
                  <a:srgbClr val="FF0000"/>
                </a:solidFill>
                <a:latin typeface="黑体" panose="02010609060101010101" pitchFamily="49" charset="-122"/>
                <a:ea typeface="黑体" panose="02010609060101010101" pitchFamily="49" charset="-122"/>
              </a:rPr>
            </a:br>
            <a:endParaRPr lang="en-US" altLang="zh-CN" b="1" dirty="0">
              <a:solidFill>
                <a:srgbClr val="FF000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10</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81085" y="607097"/>
            <a:ext cx="10369152" cy="6432530"/>
          </a:xfrm>
          <a:prstGeom prst="rect">
            <a:avLst/>
          </a:prstGeom>
        </p:spPr>
        <p:txBody>
          <a:bodyPr wrap="square">
            <a:spAutoFit/>
          </a:bodyPr>
          <a:lstStyle/>
          <a:p>
            <a:r>
              <a:rPr lang="zh-CN" altLang="en-US" sz="3200" b="1" dirty="0" smtClean="0">
                <a:solidFill>
                  <a:srgbClr val="682DFD"/>
                </a:solidFill>
                <a:latin typeface="黑体" panose="02010609060101010101" pitchFamily="49" charset="-122"/>
                <a:ea typeface="黑体" panose="02010609060101010101" pitchFamily="49" charset="-122"/>
              </a:rPr>
              <a:t>（</a:t>
            </a:r>
            <a:r>
              <a:rPr lang="en-US" altLang="zh-CN" sz="3200" b="1" dirty="0" smtClean="0">
                <a:solidFill>
                  <a:srgbClr val="682DFD"/>
                </a:solidFill>
                <a:latin typeface="黑体" panose="02010609060101010101" pitchFamily="49" charset="-122"/>
                <a:ea typeface="黑体" panose="02010609060101010101" pitchFamily="49" charset="-122"/>
              </a:rPr>
              <a:t>4</a:t>
            </a:r>
            <a:r>
              <a:rPr lang="zh-CN" altLang="en-US" sz="3200" b="1" dirty="0" smtClean="0">
                <a:solidFill>
                  <a:srgbClr val="682DFD"/>
                </a:solidFill>
                <a:latin typeface="黑体" panose="02010609060101010101" pitchFamily="49" charset="-122"/>
                <a:ea typeface="黑体" panose="02010609060101010101" pitchFamily="49" charset="-122"/>
              </a:rPr>
              <a:t>）全局迭代计算</a:t>
            </a:r>
            <a:endParaRPr lang="zh-CN" altLang="zh-CN" sz="3200" dirty="0">
              <a:solidFill>
                <a:srgbClr val="682DFD"/>
              </a:solidFill>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en-US" altLang="zh-CN" sz="2000" dirty="0" err="1" smtClean="0"/>
              <a:t>gbest_fit</a:t>
            </a:r>
            <a:r>
              <a:rPr lang="en-US" altLang="zh-CN" sz="2000" dirty="0" smtClean="0"/>
              <a:t> </a:t>
            </a:r>
            <a:r>
              <a:rPr lang="en-US" altLang="zh-CN" sz="2000" dirty="0"/>
              <a:t>= </a:t>
            </a:r>
            <a:r>
              <a:rPr lang="en-US" altLang="zh-CN" sz="2000" dirty="0" err="1"/>
              <a:t>np.zeros</a:t>
            </a:r>
            <a:r>
              <a:rPr lang="en-US" altLang="zh-CN" sz="2000" dirty="0"/>
              <a:t>(M)  # </a:t>
            </a:r>
            <a:r>
              <a:rPr lang="zh-CN" altLang="en-US" sz="2000" dirty="0"/>
              <a:t>每一次迭代的最优函数值</a:t>
            </a:r>
          </a:p>
          <a:p>
            <a:r>
              <a:rPr lang="zh-CN" altLang="en-US" sz="2000" dirty="0"/>
              <a:t>    </a:t>
            </a:r>
            <a:r>
              <a:rPr lang="en-US" altLang="zh-CN" sz="2000" dirty="0" err="1"/>
              <a:t>ggbest</a:t>
            </a:r>
            <a:r>
              <a:rPr lang="en-US" altLang="zh-CN" sz="2000" dirty="0"/>
              <a:t> = []  ##</a:t>
            </a:r>
            <a:r>
              <a:rPr lang="zh-CN" altLang="en-US" sz="2000" dirty="0"/>
              <a:t>全局最优点位置序列</a:t>
            </a:r>
          </a:p>
          <a:p>
            <a:r>
              <a:rPr lang="zh-CN" altLang="en-US" sz="2000" dirty="0"/>
              <a:t>    </a:t>
            </a:r>
            <a:r>
              <a:rPr lang="en-US" altLang="zh-CN" sz="2000" dirty="0"/>
              <a:t>for t in range(M):  # </a:t>
            </a:r>
            <a:r>
              <a:rPr lang="zh-CN" altLang="en-US" sz="2000" dirty="0"/>
              <a:t>进行</a:t>
            </a:r>
            <a:r>
              <a:rPr lang="en-US" altLang="zh-CN" sz="2000" dirty="0"/>
              <a:t>M</a:t>
            </a:r>
            <a:r>
              <a:rPr lang="zh-CN" altLang="en-US" sz="2000" dirty="0"/>
              <a:t>轮迭代</a:t>
            </a:r>
          </a:p>
          <a:p>
            <a:r>
              <a:rPr lang="zh-CN" altLang="en-US" sz="2000" dirty="0"/>
              <a:t>        </a:t>
            </a:r>
            <a:r>
              <a:rPr lang="en-US" altLang="zh-CN" sz="2000" dirty="0"/>
              <a:t>for </a:t>
            </a:r>
            <a:r>
              <a:rPr lang="en-US" altLang="zh-CN" sz="2000" dirty="0" err="1"/>
              <a:t>i</a:t>
            </a:r>
            <a:r>
              <a:rPr lang="en-US" altLang="zh-CN" sz="2000" dirty="0"/>
              <a:t> in range(N):</a:t>
            </a:r>
          </a:p>
          <a:p>
            <a:r>
              <a:rPr lang="en-US" altLang="zh-CN" sz="2000" dirty="0"/>
              <a:t>           </a:t>
            </a:r>
            <a:r>
              <a:rPr lang="en-US" altLang="zh-CN" sz="2000" dirty="0" smtClean="0"/>
              <a:t> </a:t>
            </a:r>
            <a:r>
              <a:rPr lang="en-US" altLang="zh-CN" sz="2000" dirty="0"/>
              <a:t>  v[</a:t>
            </a:r>
            <a:r>
              <a:rPr lang="en-US" altLang="zh-CN" sz="2000" dirty="0" err="1"/>
              <a:t>i</a:t>
            </a:r>
            <a:r>
              <a:rPr lang="en-US" altLang="zh-CN" sz="2000" dirty="0"/>
              <a:t>] = </a:t>
            </a:r>
            <a:r>
              <a:rPr lang="en-US" altLang="zh-CN" sz="2000" dirty="0" smtClean="0"/>
              <a:t>( </a:t>
            </a:r>
            <a:r>
              <a:rPr lang="en-US" altLang="zh-CN" sz="2000" dirty="0"/>
              <a:t>w * v[</a:t>
            </a:r>
            <a:r>
              <a:rPr lang="en-US" altLang="zh-CN" sz="2000" dirty="0" err="1"/>
              <a:t>i</a:t>
            </a:r>
            <a:r>
              <a:rPr lang="en-US" altLang="zh-CN" sz="2000" dirty="0" smtClean="0"/>
              <a:t>] </a:t>
            </a:r>
            <a:r>
              <a:rPr lang="en-US" altLang="zh-CN" sz="2000" dirty="0"/>
              <a:t>+ c1 * </a:t>
            </a:r>
            <a:r>
              <a:rPr lang="en-US" altLang="zh-CN" sz="2000" dirty="0" err="1"/>
              <a:t>np.random.random</a:t>
            </a:r>
            <a:r>
              <a:rPr lang="en-US" altLang="zh-CN" sz="2000" dirty="0"/>
              <a:t>() * (</a:t>
            </a:r>
            <a:r>
              <a:rPr lang="en-US" altLang="zh-CN" sz="2000" dirty="0" err="1"/>
              <a:t>pbest</a:t>
            </a:r>
            <a:r>
              <a:rPr lang="en-US" altLang="zh-CN" sz="2000" dirty="0"/>
              <a:t>[</a:t>
            </a:r>
            <a:r>
              <a:rPr lang="en-US" altLang="zh-CN" sz="2000" dirty="0" err="1"/>
              <a:t>i</a:t>
            </a:r>
            <a:r>
              <a:rPr lang="en-US" altLang="zh-CN" sz="2000" dirty="0"/>
              <a:t>] - x[</a:t>
            </a:r>
            <a:r>
              <a:rPr lang="en-US" altLang="zh-CN" sz="2000" dirty="0" err="1"/>
              <a:t>i</a:t>
            </a:r>
            <a:r>
              <a:rPr lang="en-US" altLang="zh-CN" sz="2000" dirty="0"/>
              <a:t>])</a:t>
            </a:r>
          </a:p>
          <a:p>
            <a:r>
              <a:rPr lang="en-US" altLang="zh-CN" sz="2000" dirty="0"/>
              <a:t>                + c2 * </a:t>
            </a:r>
            <a:r>
              <a:rPr lang="en-US" altLang="zh-CN" sz="2000" dirty="0" err="1"/>
              <a:t>np.random.random</a:t>
            </a:r>
            <a:r>
              <a:rPr lang="en-US" altLang="zh-CN" sz="2000" dirty="0"/>
              <a:t>() * (</a:t>
            </a:r>
            <a:r>
              <a:rPr lang="en-US" altLang="zh-CN" sz="2000" dirty="0" err="1"/>
              <a:t>gbest</a:t>
            </a:r>
            <a:r>
              <a:rPr lang="en-US" altLang="zh-CN" sz="2000" dirty="0"/>
              <a:t> - x[</a:t>
            </a:r>
            <a:r>
              <a:rPr lang="en-US" altLang="zh-CN" sz="2000" dirty="0" err="1"/>
              <a:t>i</a:t>
            </a:r>
            <a:r>
              <a:rPr lang="en-US" altLang="zh-CN" sz="2000" dirty="0" smtClean="0"/>
              <a:t>]))</a:t>
            </a:r>
            <a:endParaRPr lang="en-US" altLang="zh-CN" sz="2000" dirty="0"/>
          </a:p>
          <a:p>
            <a:r>
              <a:rPr lang="en-US" altLang="zh-CN" sz="2000" dirty="0"/>
              <a:t>            x[</a:t>
            </a:r>
            <a:r>
              <a:rPr lang="en-US" altLang="zh-CN" sz="2000" dirty="0" err="1"/>
              <a:t>i</a:t>
            </a:r>
            <a:r>
              <a:rPr lang="en-US" altLang="zh-CN" sz="2000" dirty="0"/>
              <a:t>] = x[</a:t>
            </a:r>
            <a:r>
              <a:rPr lang="en-US" altLang="zh-CN" sz="2000" dirty="0" err="1"/>
              <a:t>i</a:t>
            </a:r>
            <a:r>
              <a:rPr lang="en-US" altLang="zh-CN" sz="2000" dirty="0"/>
              <a:t>] + v[</a:t>
            </a:r>
            <a:r>
              <a:rPr lang="en-US" altLang="zh-CN" sz="2000" dirty="0" err="1"/>
              <a:t>i</a:t>
            </a:r>
            <a:r>
              <a:rPr lang="en-US" altLang="zh-CN" sz="2000" dirty="0"/>
              <a:t>]</a:t>
            </a:r>
          </a:p>
          <a:p>
            <a:r>
              <a:rPr lang="en-US" altLang="zh-CN" sz="2000" dirty="0"/>
              <a:t>            for j in range(D):</a:t>
            </a:r>
          </a:p>
          <a:p>
            <a:r>
              <a:rPr lang="en-US" altLang="zh-CN" sz="2000" dirty="0"/>
              <a:t>                if x[</a:t>
            </a:r>
            <a:r>
              <a:rPr lang="en-US" altLang="zh-CN" sz="2000" dirty="0" err="1"/>
              <a:t>i</a:t>
            </a:r>
            <a:r>
              <a:rPr lang="en-US" altLang="zh-CN" sz="2000" dirty="0"/>
              <a:t>, j] &lt; 0:  # </a:t>
            </a:r>
            <a:r>
              <a:rPr lang="zh-CN" altLang="en-US" sz="2000" dirty="0"/>
              <a:t>保证变量为非负，需要根据具体求解问题设置</a:t>
            </a:r>
          </a:p>
          <a:p>
            <a:r>
              <a:rPr lang="zh-CN" altLang="en-US" sz="2000" dirty="0"/>
              <a:t>                    </a:t>
            </a:r>
            <a:r>
              <a:rPr lang="en-US" altLang="zh-CN" sz="2000" dirty="0"/>
              <a:t>x[</a:t>
            </a:r>
            <a:r>
              <a:rPr lang="en-US" altLang="zh-CN" sz="2000" dirty="0" err="1"/>
              <a:t>i</a:t>
            </a:r>
            <a:r>
              <a:rPr lang="en-US" altLang="zh-CN" sz="2000" dirty="0"/>
              <a:t>, j] = 0</a:t>
            </a:r>
          </a:p>
          <a:p>
            <a:r>
              <a:rPr lang="en-US" altLang="zh-CN" sz="2000" dirty="0"/>
              <a:t>            if fitness(x[</a:t>
            </a:r>
            <a:r>
              <a:rPr lang="en-US" altLang="zh-CN" sz="2000" dirty="0" err="1"/>
              <a:t>i</a:t>
            </a:r>
            <a:r>
              <a:rPr lang="en-US" altLang="zh-CN" sz="2000" dirty="0"/>
              <a:t>]) &lt; p[</a:t>
            </a:r>
            <a:r>
              <a:rPr lang="en-US" altLang="zh-CN" sz="2000" dirty="0" err="1"/>
              <a:t>i</a:t>
            </a:r>
            <a:r>
              <a:rPr lang="en-US" altLang="zh-CN" sz="2000" dirty="0"/>
              <a:t>]:  # </a:t>
            </a:r>
            <a:r>
              <a:rPr lang="zh-CN" altLang="en-US" sz="2000" dirty="0"/>
              <a:t>更新个体极值</a:t>
            </a:r>
          </a:p>
          <a:p>
            <a:r>
              <a:rPr lang="zh-CN" altLang="en-US" sz="2000" dirty="0"/>
              <a:t>                </a:t>
            </a:r>
            <a:r>
              <a:rPr lang="en-US" altLang="zh-CN" sz="2000" dirty="0"/>
              <a:t>p[</a:t>
            </a:r>
            <a:r>
              <a:rPr lang="en-US" altLang="zh-CN" sz="2000" dirty="0" err="1"/>
              <a:t>i</a:t>
            </a:r>
            <a:r>
              <a:rPr lang="en-US" altLang="zh-CN" sz="2000" dirty="0"/>
              <a:t>] = fitness(x[</a:t>
            </a:r>
            <a:r>
              <a:rPr lang="en-US" altLang="zh-CN" sz="2000" dirty="0" err="1"/>
              <a:t>i</a:t>
            </a:r>
            <a:r>
              <a:rPr lang="en-US" altLang="zh-CN" sz="2000" dirty="0"/>
              <a:t>])</a:t>
            </a:r>
          </a:p>
          <a:p>
            <a:r>
              <a:rPr lang="en-US" altLang="zh-CN" sz="2000" dirty="0"/>
              <a:t>                </a:t>
            </a:r>
            <a:r>
              <a:rPr lang="en-US" altLang="zh-CN" sz="2000" dirty="0" err="1"/>
              <a:t>pbest</a:t>
            </a:r>
            <a:r>
              <a:rPr lang="en-US" altLang="zh-CN" sz="2000" dirty="0"/>
              <a:t>[</a:t>
            </a:r>
            <a:r>
              <a:rPr lang="en-US" altLang="zh-CN" sz="2000" dirty="0" err="1"/>
              <a:t>i</a:t>
            </a:r>
            <a:r>
              <a:rPr lang="en-US" altLang="zh-CN" sz="2000" dirty="0"/>
              <a:t>] = x[</a:t>
            </a:r>
            <a:r>
              <a:rPr lang="en-US" altLang="zh-CN" sz="2000" dirty="0" err="1"/>
              <a:t>i</a:t>
            </a:r>
            <a:r>
              <a:rPr lang="en-US" altLang="zh-CN" sz="2000" dirty="0"/>
              <a:t>]  # </a:t>
            </a:r>
            <a:r>
              <a:rPr lang="en-US" altLang="zh-CN" sz="2000" dirty="0" err="1"/>
              <a:t>pbest</a:t>
            </a:r>
            <a:r>
              <a:rPr lang="en-US" altLang="zh-CN" sz="2000" dirty="0"/>
              <a:t>[</a:t>
            </a:r>
            <a:r>
              <a:rPr lang="en-US" altLang="zh-CN" sz="2000" dirty="0" err="1"/>
              <a:t>i</a:t>
            </a:r>
            <a:r>
              <a:rPr lang="en-US" altLang="zh-CN" sz="2000" dirty="0"/>
              <a:t>]</a:t>
            </a:r>
            <a:r>
              <a:rPr lang="zh-CN" altLang="en-US" sz="2000" dirty="0"/>
              <a:t>为个体最优解</a:t>
            </a:r>
          </a:p>
          <a:p>
            <a:r>
              <a:rPr lang="zh-CN" altLang="en-US" sz="2000" dirty="0"/>
              <a:t>            </a:t>
            </a:r>
            <a:r>
              <a:rPr lang="en-US" altLang="zh-CN" sz="2000" dirty="0"/>
              <a:t>if p[</a:t>
            </a:r>
            <a:r>
              <a:rPr lang="en-US" altLang="zh-CN" sz="2000" dirty="0" err="1"/>
              <a:t>i</a:t>
            </a:r>
            <a:r>
              <a:rPr lang="en-US" altLang="zh-CN" sz="2000" dirty="0"/>
              <a:t>] &lt; fitness(</a:t>
            </a:r>
            <a:r>
              <a:rPr lang="en-US" altLang="zh-CN" sz="2000" dirty="0" err="1"/>
              <a:t>gbest</a:t>
            </a:r>
            <a:r>
              <a:rPr lang="en-US" altLang="zh-CN" sz="2000" dirty="0"/>
              <a:t>):  # </a:t>
            </a:r>
            <a:r>
              <a:rPr lang="zh-CN" altLang="en-US" sz="2000" dirty="0"/>
              <a:t>更新全局极值</a:t>
            </a:r>
          </a:p>
          <a:p>
            <a:r>
              <a:rPr lang="zh-CN" altLang="en-US" sz="2000" dirty="0"/>
              <a:t>                </a:t>
            </a:r>
            <a:r>
              <a:rPr lang="en-US" altLang="zh-CN" sz="2000" dirty="0" err="1"/>
              <a:t>gbest</a:t>
            </a:r>
            <a:r>
              <a:rPr lang="en-US" altLang="zh-CN" sz="2000" dirty="0"/>
              <a:t> = </a:t>
            </a:r>
            <a:r>
              <a:rPr lang="en-US" altLang="zh-CN" sz="2000" dirty="0" err="1"/>
              <a:t>pbest</a:t>
            </a:r>
            <a:r>
              <a:rPr lang="en-US" altLang="zh-CN" sz="2000" dirty="0"/>
              <a:t>[</a:t>
            </a:r>
            <a:r>
              <a:rPr lang="en-US" altLang="zh-CN" sz="2000" dirty="0" err="1"/>
              <a:t>i</a:t>
            </a:r>
            <a:r>
              <a:rPr lang="en-US" altLang="zh-CN" sz="2000" dirty="0"/>
              <a:t>]</a:t>
            </a:r>
          </a:p>
          <a:p>
            <a:r>
              <a:rPr lang="en-US" altLang="zh-CN" sz="2000" dirty="0"/>
              <a:t>        </a:t>
            </a:r>
            <a:r>
              <a:rPr lang="en-US" altLang="zh-CN" sz="2000" dirty="0" err="1"/>
              <a:t>gbest_fit</a:t>
            </a:r>
            <a:r>
              <a:rPr lang="en-US" altLang="zh-CN" sz="2000" dirty="0"/>
              <a:t>[t] = fitness(</a:t>
            </a:r>
            <a:r>
              <a:rPr lang="en-US" altLang="zh-CN" sz="2000" dirty="0" err="1"/>
              <a:t>gbest</a:t>
            </a:r>
            <a:r>
              <a:rPr lang="en-US" altLang="zh-CN" sz="2000" dirty="0"/>
              <a:t>)</a:t>
            </a:r>
          </a:p>
          <a:p>
            <a:r>
              <a:rPr lang="en-US" altLang="zh-CN" sz="2000" dirty="0"/>
              <a:t>        </a:t>
            </a:r>
            <a:r>
              <a:rPr lang="en-US" altLang="zh-CN" sz="2000" dirty="0" err="1"/>
              <a:t>ggbest.append</a:t>
            </a:r>
            <a:r>
              <a:rPr lang="en-US" altLang="zh-CN" sz="2000" dirty="0"/>
              <a:t>(</a:t>
            </a:r>
            <a:r>
              <a:rPr lang="en-US" altLang="zh-CN" sz="2000" dirty="0" err="1"/>
              <a:t>gbest</a:t>
            </a:r>
            <a:r>
              <a:rPr lang="en-US" altLang="zh-CN" sz="2000" dirty="0"/>
              <a:t>)</a:t>
            </a:r>
          </a:p>
          <a:p>
            <a:pPr>
              <a:lnSpc>
                <a:spcPct val="150000"/>
              </a:lnSpc>
            </a:pPr>
            <a:endParaRPr lang="zh-CN"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445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fltVal val="0"/>
                                          </p:val>
                                        </p:tav>
                                        <p:tav tm="100000">
                                          <p:val>
                                            <p:strVal val="#ppt_w"/>
                                          </p:val>
                                        </p:tav>
                                      </p:tavLst>
                                    </p:anim>
                                    <p:anim calcmode="lin" valueType="num">
                                      <p:cBhvr>
                                        <p:cTn id="8" dur="1000" fill="hold"/>
                                        <p:tgtEl>
                                          <p:spTgt spid="8194"/>
                                        </p:tgtEl>
                                        <p:attrNameLst>
                                          <p:attrName>ppt_h</p:attrName>
                                        </p:attrNameLst>
                                      </p:cBhvr>
                                      <p:tavLst>
                                        <p:tav tm="0">
                                          <p:val>
                                            <p:fltVal val="0"/>
                                          </p:val>
                                        </p:tav>
                                        <p:tav tm="100000">
                                          <p:val>
                                            <p:strVal val="#ppt_h"/>
                                          </p:val>
                                        </p:tav>
                                      </p:tavLst>
                                    </p:anim>
                                    <p:anim calcmode="lin" valueType="num">
                                      <p:cBhvr>
                                        <p:cTn id="9" dur="1000" fill="hold"/>
                                        <p:tgtEl>
                                          <p:spTgt spid="8194"/>
                                        </p:tgtEl>
                                        <p:attrNameLst>
                                          <p:attrName>style.rotation</p:attrName>
                                        </p:attrNameLst>
                                      </p:cBhvr>
                                      <p:tavLst>
                                        <p:tav tm="0">
                                          <p:val>
                                            <p:fltVal val="90"/>
                                          </p:val>
                                        </p:tav>
                                        <p:tav tm="100000">
                                          <p:val>
                                            <p:fltVal val="0"/>
                                          </p:val>
                                        </p:tav>
                                      </p:tavLst>
                                    </p:anim>
                                    <p:animEffect transition="in" filter="fade">
                                      <p:cBhvr>
                                        <p:cTn id="10" dur="1000"/>
                                        <p:tgtEl>
                                          <p:spTgt spid="81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91344" y="21388"/>
            <a:ext cx="10972800" cy="1143000"/>
          </a:xfrm>
        </p:spPr>
        <p:txBody>
          <a:bodyPr/>
          <a:lstStyle/>
          <a:p>
            <a:r>
              <a:rPr lang="zh-CN" altLang="en-US" b="1" dirty="0" smtClean="0">
                <a:solidFill>
                  <a:srgbClr val="FF0000"/>
                </a:solidFill>
                <a:latin typeface="黑体" panose="02010609060101010101" pitchFamily="49" charset="-122"/>
                <a:ea typeface="黑体" panose="02010609060101010101" pitchFamily="49" charset="-122"/>
              </a:rPr>
              <a:t>二</a:t>
            </a:r>
            <a:r>
              <a:rPr lang="zh-CN" altLang="en-US" b="1" dirty="0">
                <a:solidFill>
                  <a:srgbClr val="FF0000"/>
                </a:solidFill>
                <a:latin typeface="黑体" panose="02010609060101010101" pitchFamily="49" charset="-122"/>
                <a:ea typeface="黑体" panose="02010609060101010101" pitchFamily="49" charset="-122"/>
              </a:rPr>
              <a:t>、</a:t>
            </a:r>
            <a:r>
              <a:rPr lang="zh-CN" altLang="zh-CN" dirty="0">
                <a:solidFill>
                  <a:srgbClr val="FF0000"/>
                </a:solidFill>
                <a:latin typeface="黑体" panose="02010609060101010101" pitchFamily="49" charset="-122"/>
                <a:ea typeface="黑体" panose="02010609060101010101" pitchFamily="49" charset="-122"/>
              </a:rPr>
              <a:t>算法实现</a:t>
            </a:r>
            <a:r>
              <a:rPr lang="zh-CN" altLang="zh-CN" dirty="0" smtClean="0">
                <a:solidFill>
                  <a:srgbClr val="FF0000"/>
                </a:solidFill>
                <a:latin typeface="黑体" panose="02010609060101010101" pitchFamily="49" charset="-122"/>
                <a:ea typeface="黑体" panose="02010609060101010101" pitchFamily="49" charset="-122"/>
              </a:rPr>
              <a:t>流程</a:t>
            </a:r>
            <a:endParaRPr lang="en-US" altLang="zh-CN" b="1" dirty="0">
              <a:solidFill>
                <a:srgbClr val="FF000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11</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16534" y="908720"/>
            <a:ext cx="10369152" cy="6124754"/>
          </a:xfrm>
          <a:prstGeom prst="rect">
            <a:avLst/>
          </a:prstGeom>
        </p:spPr>
        <p:txBody>
          <a:bodyPr wrap="square">
            <a:spAutoFit/>
          </a:bodyPr>
          <a:lstStyle/>
          <a:p>
            <a:r>
              <a:rPr lang="zh-CN" altLang="en-US" sz="3200" b="1" dirty="0" smtClean="0">
                <a:solidFill>
                  <a:srgbClr val="682DFD"/>
                </a:solidFill>
                <a:latin typeface="黑体" panose="02010609060101010101" pitchFamily="49" charset="-122"/>
                <a:ea typeface="黑体" panose="02010609060101010101" pitchFamily="49" charset="-122"/>
              </a:rPr>
              <a:t>（</a:t>
            </a:r>
            <a:r>
              <a:rPr lang="en-US" altLang="zh-CN" sz="3200" b="1" dirty="0" smtClean="0">
                <a:solidFill>
                  <a:srgbClr val="682DFD"/>
                </a:solidFill>
                <a:latin typeface="黑体" panose="02010609060101010101" pitchFamily="49" charset="-122"/>
                <a:ea typeface="黑体" panose="02010609060101010101" pitchFamily="49" charset="-122"/>
              </a:rPr>
              <a:t>5</a:t>
            </a:r>
            <a:r>
              <a:rPr lang="zh-CN" altLang="en-US" sz="3200" b="1" dirty="0" smtClean="0">
                <a:solidFill>
                  <a:srgbClr val="682DFD"/>
                </a:solidFill>
                <a:latin typeface="黑体" panose="02010609060101010101" pitchFamily="49" charset="-122"/>
                <a:ea typeface="黑体" panose="02010609060101010101" pitchFamily="49" charset="-122"/>
              </a:rPr>
              <a:t>）结果数据打印及图形绘制</a:t>
            </a:r>
            <a:endParaRPr lang="en-US" altLang="zh-CN" sz="3200" b="1" dirty="0" smtClean="0">
              <a:solidFill>
                <a:srgbClr val="682DFD"/>
              </a:solidFill>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根据具体不同的问题，数据打印和图形绘制代码会有所不同，但一般需要最优点的位置数据及最优值；图形一般需要目标函数随迭代次数变化的图形。</a:t>
            </a:r>
            <a:endParaRPr lang="en-US" altLang="zh-CN" sz="2400" dirty="0" smtClean="0">
              <a:latin typeface="黑体" panose="02010609060101010101" pitchFamily="49" charset="-122"/>
              <a:ea typeface="黑体" panose="02010609060101010101" pitchFamily="49" charset="-122"/>
            </a:endParaRPr>
          </a:p>
          <a:p>
            <a:r>
              <a:rPr lang="en-US" altLang="zh-CN" sz="2400" dirty="0" smtClean="0"/>
              <a:t>    print(f</a:t>
            </a:r>
            <a:r>
              <a:rPr lang="en-US" altLang="zh-CN" sz="2400" dirty="0"/>
              <a:t>"</a:t>
            </a:r>
            <a:r>
              <a:rPr lang="zh-CN" altLang="en-US" sz="2400" dirty="0"/>
              <a:t>目标函数取最小值时的自变量 </a:t>
            </a:r>
            <a:r>
              <a:rPr lang="en-US" altLang="zh-CN" sz="2400" dirty="0"/>
              <a:t>{</a:t>
            </a:r>
            <a:r>
              <a:rPr lang="en-US" altLang="zh-CN" sz="2400" dirty="0" err="1"/>
              <a:t>gbest</a:t>
            </a:r>
            <a:r>
              <a:rPr lang="en-US" altLang="zh-CN" sz="2400" dirty="0"/>
              <a:t>}")</a:t>
            </a:r>
          </a:p>
          <a:p>
            <a:r>
              <a:rPr lang="en-US" altLang="zh-CN" sz="2400" dirty="0"/>
              <a:t>    print(f"</a:t>
            </a:r>
            <a:r>
              <a:rPr lang="zh-CN" altLang="en-US" sz="2400" dirty="0"/>
              <a:t>目标函数的最小值为 </a:t>
            </a:r>
            <a:r>
              <a:rPr lang="en-US" altLang="zh-CN" sz="2400" dirty="0"/>
              <a:t>{fitness(</a:t>
            </a:r>
            <a:r>
              <a:rPr lang="en-US" altLang="zh-CN" sz="2400" dirty="0" err="1"/>
              <a:t>gbest</a:t>
            </a:r>
            <a:r>
              <a:rPr lang="en-US" altLang="zh-CN" sz="2400" dirty="0"/>
              <a:t>)}")</a:t>
            </a:r>
          </a:p>
          <a:p>
            <a:r>
              <a:rPr lang="en-US" altLang="zh-CN" sz="2400" dirty="0"/>
              <a:t>    print</a:t>
            </a:r>
            <a:r>
              <a:rPr lang="en-US" altLang="zh-CN" sz="2400" dirty="0" smtClean="0"/>
              <a:t>(“</a:t>
            </a:r>
            <a:r>
              <a:rPr lang="en-US" altLang="zh-CN" sz="2400" dirty="0" err="1" smtClean="0"/>
              <a:t>ggbest</a:t>
            </a:r>
            <a:r>
              <a:rPr lang="en-US" altLang="zh-CN" sz="2400" dirty="0" smtClean="0"/>
              <a:t>=”, </a:t>
            </a:r>
            <a:r>
              <a:rPr lang="en-US" altLang="zh-CN" sz="2400" dirty="0" err="1"/>
              <a:t>ggbest</a:t>
            </a:r>
            <a:r>
              <a:rPr lang="en-US" altLang="zh-CN" sz="2400" dirty="0" smtClean="0"/>
              <a:t>)  ##</a:t>
            </a:r>
            <a:r>
              <a:rPr lang="zh-CN" altLang="en-US" sz="2400" dirty="0"/>
              <a:t>迭代</a:t>
            </a:r>
            <a:r>
              <a:rPr lang="zh-CN" altLang="en-US" sz="2400" dirty="0" smtClean="0"/>
              <a:t>过程全局最优位置序列</a:t>
            </a:r>
            <a:r>
              <a:rPr lang="en-US" altLang="zh-CN" sz="2400" dirty="0"/>
              <a:t> </a:t>
            </a:r>
            <a:endParaRPr lang="en-US" altLang="zh-CN" sz="2400" dirty="0" smtClean="0"/>
          </a:p>
          <a:p>
            <a:r>
              <a:rPr lang="en-US" altLang="zh-CN" sz="2400" dirty="0"/>
              <a:t> </a:t>
            </a:r>
            <a:r>
              <a:rPr lang="en-US" altLang="zh-CN" sz="2400" dirty="0" smtClean="0"/>
              <a:t> </a:t>
            </a:r>
            <a:r>
              <a:rPr lang="en-US" altLang="zh-CN" sz="2400" dirty="0"/>
              <a:t>  </a:t>
            </a:r>
            <a:r>
              <a:rPr lang="en-US" altLang="zh-CN" sz="2400" dirty="0" err="1"/>
              <a:t>plt.figure</a:t>
            </a:r>
            <a:r>
              <a:rPr lang="en-US" altLang="zh-CN" sz="2400" dirty="0"/>
              <a:t>(</a:t>
            </a:r>
            <a:r>
              <a:rPr lang="en-US" altLang="zh-CN" sz="2400" dirty="0" err="1"/>
              <a:t>num</a:t>
            </a:r>
            <a:r>
              <a:rPr lang="en-US" altLang="zh-CN" sz="2400" dirty="0"/>
              <a:t>="</a:t>
            </a:r>
            <a:r>
              <a:rPr lang="zh-CN" altLang="en-US" sz="2400" dirty="0"/>
              <a:t>目标函数与迭代次数关系图</a:t>
            </a:r>
            <a:r>
              <a:rPr lang="en-US" altLang="zh-CN" sz="2400" dirty="0"/>
              <a:t>")</a:t>
            </a:r>
          </a:p>
          <a:p>
            <a:r>
              <a:rPr lang="en-US" altLang="zh-CN" sz="2400" dirty="0"/>
              <a:t>    for </a:t>
            </a:r>
            <a:r>
              <a:rPr lang="en-US" altLang="zh-CN" sz="2400" dirty="0" err="1"/>
              <a:t>i</a:t>
            </a:r>
            <a:r>
              <a:rPr lang="en-US" altLang="zh-CN" sz="2400" dirty="0"/>
              <a:t> in range(M - 1):</a:t>
            </a:r>
          </a:p>
          <a:p>
            <a:r>
              <a:rPr lang="en-US" altLang="zh-CN" sz="2400" dirty="0"/>
              <a:t>        </a:t>
            </a:r>
            <a:r>
              <a:rPr lang="en-US" altLang="zh-CN" sz="2400" dirty="0" err="1"/>
              <a:t>plt.plot</a:t>
            </a:r>
            <a:r>
              <a:rPr lang="en-US" altLang="zh-CN" sz="2400" dirty="0"/>
              <a:t>([</a:t>
            </a:r>
            <a:r>
              <a:rPr lang="en-US" altLang="zh-CN" sz="2400" dirty="0" err="1"/>
              <a:t>i</a:t>
            </a:r>
            <a:r>
              <a:rPr lang="en-US" altLang="zh-CN" sz="2400" dirty="0"/>
              <a:t>, </a:t>
            </a:r>
            <a:r>
              <a:rPr lang="en-US" altLang="zh-CN" sz="2400" dirty="0" err="1"/>
              <a:t>i</a:t>
            </a:r>
            <a:r>
              <a:rPr lang="en-US" altLang="zh-CN" sz="2400" dirty="0"/>
              <a:t> + 1], [</a:t>
            </a:r>
            <a:r>
              <a:rPr lang="en-US" altLang="zh-CN" sz="2400" dirty="0" err="1"/>
              <a:t>gbest_fit</a:t>
            </a:r>
            <a:r>
              <a:rPr lang="en-US" altLang="zh-CN" sz="2400" dirty="0"/>
              <a:t>[</a:t>
            </a:r>
            <a:r>
              <a:rPr lang="en-US" altLang="zh-CN" sz="2400" dirty="0" err="1"/>
              <a:t>i</a:t>
            </a:r>
            <a:r>
              <a:rPr lang="en-US" altLang="zh-CN" sz="2400" dirty="0"/>
              <a:t>], </a:t>
            </a:r>
            <a:r>
              <a:rPr lang="en-US" altLang="zh-CN" sz="2400" dirty="0" err="1"/>
              <a:t>gbest_fit</a:t>
            </a:r>
            <a:r>
              <a:rPr lang="en-US" altLang="zh-CN" sz="2400" dirty="0"/>
              <a:t>[</a:t>
            </a:r>
            <a:r>
              <a:rPr lang="en-US" altLang="zh-CN" sz="2400" dirty="0" err="1"/>
              <a:t>i</a:t>
            </a:r>
            <a:r>
              <a:rPr lang="en-US" altLang="zh-CN" sz="2400" dirty="0"/>
              <a:t> + 1]], </a:t>
            </a:r>
            <a:r>
              <a:rPr lang="en-US" altLang="zh-CN" sz="2400" dirty="0" err="1"/>
              <a:t>lw</a:t>
            </a:r>
            <a:r>
              <a:rPr lang="en-US" altLang="zh-CN" sz="2400" dirty="0"/>
              <a:t>=2, c="b")</a:t>
            </a:r>
          </a:p>
          <a:p>
            <a:r>
              <a:rPr lang="en-US" altLang="zh-CN" sz="2400" dirty="0"/>
              <a:t>        </a:t>
            </a:r>
            <a:r>
              <a:rPr lang="en-US" altLang="zh-CN" sz="2400" dirty="0" err="1"/>
              <a:t>plt.grid</a:t>
            </a:r>
            <a:r>
              <a:rPr lang="en-US" altLang="zh-CN" sz="2400" dirty="0"/>
              <a:t>()</a:t>
            </a:r>
          </a:p>
          <a:p>
            <a:r>
              <a:rPr lang="en-US" altLang="zh-CN" sz="2400" dirty="0"/>
              <a:t>    </a:t>
            </a:r>
            <a:r>
              <a:rPr lang="en-US" altLang="zh-CN" sz="2400" dirty="0" err="1"/>
              <a:t>plt.xlabel</a:t>
            </a:r>
            <a:r>
              <a:rPr lang="en-US" altLang="zh-CN" sz="2400" dirty="0"/>
              <a:t>("</a:t>
            </a:r>
            <a:r>
              <a:rPr lang="zh-CN" altLang="en-US" sz="2400" dirty="0"/>
              <a:t>迭代次数</a:t>
            </a:r>
            <a:r>
              <a:rPr lang="en-US" altLang="zh-CN" sz="2400" dirty="0"/>
              <a:t>")</a:t>
            </a:r>
          </a:p>
          <a:p>
            <a:r>
              <a:rPr lang="en-US" altLang="zh-CN" sz="2400" dirty="0"/>
              <a:t>    </a:t>
            </a:r>
            <a:r>
              <a:rPr lang="en-US" altLang="zh-CN" sz="2400" dirty="0" err="1"/>
              <a:t>plt.ylabel</a:t>
            </a:r>
            <a:r>
              <a:rPr lang="en-US" altLang="zh-CN" sz="2400" dirty="0"/>
              <a:t>("</a:t>
            </a:r>
            <a:r>
              <a:rPr lang="zh-CN" altLang="en-US" sz="2400" dirty="0"/>
              <a:t>目标函数值</a:t>
            </a:r>
            <a:r>
              <a:rPr lang="en-US" altLang="zh-CN" sz="2400" dirty="0"/>
              <a:t>")</a:t>
            </a: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zh-CN"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6934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fltVal val="0"/>
                                          </p:val>
                                        </p:tav>
                                        <p:tav tm="100000">
                                          <p:val>
                                            <p:strVal val="#ppt_w"/>
                                          </p:val>
                                        </p:tav>
                                      </p:tavLst>
                                    </p:anim>
                                    <p:anim calcmode="lin" valueType="num">
                                      <p:cBhvr>
                                        <p:cTn id="8" dur="1000" fill="hold"/>
                                        <p:tgtEl>
                                          <p:spTgt spid="8194"/>
                                        </p:tgtEl>
                                        <p:attrNameLst>
                                          <p:attrName>ppt_h</p:attrName>
                                        </p:attrNameLst>
                                      </p:cBhvr>
                                      <p:tavLst>
                                        <p:tav tm="0">
                                          <p:val>
                                            <p:fltVal val="0"/>
                                          </p:val>
                                        </p:tav>
                                        <p:tav tm="100000">
                                          <p:val>
                                            <p:strVal val="#ppt_h"/>
                                          </p:val>
                                        </p:tav>
                                      </p:tavLst>
                                    </p:anim>
                                    <p:anim calcmode="lin" valueType="num">
                                      <p:cBhvr>
                                        <p:cTn id="9" dur="1000" fill="hold"/>
                                        <p:tgtEl>
                                          <p:spTgt spid="8194"/>
                                        </p:tgtEl>
                                        <p:attrNameLst>
                                          <p:attrName>style.rotation</p:attrName>
                                        </p:attrNameLst>
                                      </p:cBhvr>
                                      <p:tavLst>
                                        <p:tav tm="0">
                                          <p:val>
                                            <p:fltVal val="90"/>
                                          </p:val>
                                        </p:tav>
                                        <p:tav tm="100000">
                                          <p:val>
                                            <p:fltVal val="0"/>
                                          </p:val>
                                        </p:tav>
                                      </p:tavLst>
                                    </p:anim>
                                    <p:animEffect transition="in" filter="fade">
                                      <p:cBhvr>
                                        <p:cTn id="10" dur="1000"/>
                                        <p:tgtEl>
                                          <p:spTgt spid="81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9336" y="-26987"/>
            <a:ext cx="10972800" cy="1143000"/>
          </a:xfrm>
        </p:spPr>
        <p:txBody>
          <a:bodyPr/>
          <a:lstStyle/>
          <a:p>
            <a:r>
              <a:rPr lang="zh-CN" altLang="en-US" b="1" dirty="0" smtClean="0">
                <a:latin typeface="黑体" panose="02010609060101010101" pitchFamily="49" charset="-122"/>
                <a:ea typeface="黑体" panose="02010609060101010101" pitchFamily="49" charset="-122"/>
              </a:rPr>
              <a:t>三、实例求解</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12</a:t>
            </a:fld>
            <a:endParaRPr lang="zh-CN" altLang="en-US" sz="1200" smtClean="0">
              <a:solidFill>
                <a:srgbClr val="898989"/>
              </a:solidFill>
            </a:endParaRPr>
          </a:p>
        </p:txBody>
      </p:sp>
      <p:pic>
        <p:nvPicPr>
          <p:cNvPr id="8198" name="图片 32"/>
          <p:cNvPicPr>
            <a:picLocks noChangeAspect="1"/>
          </p:cNvPicPr>
          <p:nvPr/>
        </p:nvPicPr>
        <p:blipFill>
          <a:blip r:embed="rId4">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119336" y="527389"/>
            <a:ext cx="7223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3200" b="1" dirty="0" smtClean="0">
                <a:solidFill>
                  <a:srgbClr val="FF0000"/>
                </a:solidFill>
                <a:latin typeface="黑体" panose="02010609060101010101" pitchFamily="49" charset="-122"/>
                <a:ea typeface="黑体" panose="02010609060101010101" pitchFamily="49" charset="-122"/>
              </a:rPr>
              <a:t>3.</a:t>
            </a:r>
            <a:r>
              <a:rPr lang="en-US" altLang="zh-CN" sz="3200" b="1" dirty="0" smtClean="0">
                <a:solidFill>
                  <a:srgbClr val="FF0000"/>
                </a:solidFill>
                <a:latin typeface="黑体" panose="02010609060101010101" pitchFamily="49" charset="-122"/>
                <a:ea typeface="黑体" panose="02010609060101010101" pitchFamily="49" charset="-122"/>
              </a:rPr>
              <a:t>1 </a:t>
            </a:r>
            <a:r>
              <a:rPr lang="zh-CN" altLang="en-US" sz="3200" b="1"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二</a:t>
            </a:r>
            <a:r>
              <a:rPr lang="zh-CN" altLang="en-US" sz="3200" b="1"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元函数优化</a:t>
            </a:r>
            <a:endParaRPr lang="en-US" altLang="zh-CN" sz="3200" dirty="0">
              <a:solidFill>
                <a:srgbClr val="FF0000"/>
              </a:solidFill>
              <a:latin typeface="黑体" panose="02010609060101010101" pitchFamily="49" charset="-122"/>
              <a:ea typeface="黑体" panose="02010609060101010101" pitchFamily="49" charset="-122"/>
            </a:endParaRPr>
          </a:p>
        </p:txBody>
      </p:sp>
      <p:pic>
        <p:nvPicPr>
          <p:cNvPr id="8" name="图片 7"/>
          <p:cNvPicPr/>
          <p:nvPr/>
        </p:nvPicPr>
        <p:blipFill rotWithShape="1">
          <a:blip r:embed="rId5"/>
          <a:srcRect l="61931" t="20709" r="7172" b="11582"/>
          <a:stretch/>
        </p:blipFill>
        <p:spPr bwMode="auto">
          <a:xfrm>
            <a:off x="6417569" y="1116013"/>
            <a:ext cx="5774431" cy="4608512"/>
          </a:xfrm>
          <a:prstGeom prst="rect">
            <a:avLst/>
          </a:prstGeom>
          <a:ln>
            <a:noFill/>
          </a:ln>
          <a:extLst>
            <a:ext uri="{53640926-AAD7-44D8-BBD7-CCE9431645EC}">
              <a14:shadowObscured xmlns:a14="http://schemas.microsoft.com/office/drawing/2010/main"/>
            </a:ext>
          </a:extLst>
        </p:spPr>
      </p:pic>
      <p:graphicFrame>
        <p:nvGraphicFramePr>
          <p:cNvPr id="6" name="对象 5"/>
          <p:cNvGraphicFramePr>
            <a:graphicFrameLocks noChangeAspect="1"/>
          </p:cNvGraphicFramePr>
          <p:nvPr>
            <p:extLst>
              <p:ext uri="{D42A27DB-BD31-4B8C-83A1-F6EECF244321}">
                <p14:modId xmlns:p14="http://schemas.microsoft.com/office/powerpoint/2010/main" val="54542852"/>
              </p:ext>
            </p:extLst>
          </p:nvPr>
        </p:nvGraphicFramePr>
        <p:xfrm>
          <a:off x="305538" y="2103168"/>
          <a:ext cx="5654019" cy="997768"/>
        </p:xfrm>
        <a:graphic>
          <a:graphicData uri="http://schemas.openxmlformats.org/presentationml/2006/ole">
            <mc:AlternateContent xmlns:mc="http://schemas.openxmlformats.org/markup-compatibility/2006">
              <mc:Choice xmlns:v="urn:schemas-microsoft-com:vml" Requires="v">
                <p:oleObj spid="_x0000_s2070" name="公式" r:id="rId6" imgW="2552700" imgH="457200" progId="Equation.3">
                  <p:embed/>
                </p:oleObj>
              </mc:Choice>
              <mc:Fallback>
                <p:oleObj name="公式" r:id="rId6" imgW="2552700" imgH="4572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538" y="2103168"/>
                        <a:ext cx="5654019" cy="997768"/>
                      </a:xfrm>
                      <a:prstGeom prst="rect">
                        <a:avLst/>
                      </a:prstGeom>
                      <a:noFill/>
                    </p:spPr>
                  </p:pic>
                </p:oleObj>
              </mc:Fallback>
            </mc:AlternateContent>
          </a:graphicData>
        </a:graphic>
      </p:graphicFrame>
      <p:sp>
        <p:nvSpPr>
          <p:cNvPr id="7" name="矩形 6"/>
          <p:cNvSpPr/>
          <p:nvPr/>
        </p:nvSpPr>
        <p:spPr>
          <a:xfrm>
            <a:off x="326454" y="1485302"/>
            <a:ext cx="3898824" cy="461665"/>
          </a:xfrm>
          <a:prstGeom prst="rect">
            <a:avLst/>
          </a:prstGeom>
        </p:spPr>
        <p:txBody>
          <a:bodyPr wrap="none">
            <a:spAutoFit/>
          </a:bodyPr>
          <a:lstStyle/>
          <a:p>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(1)</a:t>
            </a:r>
            <a:r>
              <a:rPr lang="zh-CN"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求</a:t>
            </a:r>
            <a:r>
              <a:rPr lang="zh-CN" altLang="zh-CN" sz="2400" b="1" kern="100" dirty="0">
                <a:solidFill>
                  <a:srgbClr val="0000EB"/>
                </a:solidFill>
                <a:latin typeface="黑体" panose="02010609060101010101" pitchFamily="49" charset="-122"/>
                <a:ea typeface="黑体" panose="02010609060101010101" pitchFamily="49" charset="-122"/>
                <a:cs typeface="Times New Roman" panose="02020603050405020304" pitchFamily="18" charset="0"/>
              </a:rPr>
              <a:t>取下面函数的最大值</a:t>
            </a:r>
            <a:r>
              <a:rPr lang="zh-CN" altLang="en-US" sz="2400" dirty="0">
                <a:latin typeface="黑体" panose="02010609060101010101" pitchFamily="49" charset="-122"/>
                <a:ea typeface="黑体" panose="02010609060101010101" pitchFamily="49" charset="-122"/>
              </a:rPr>
              <a:t> </a:t>
            </a:r>
          </a:p>
        </p:txBody>
      </p:sp>
      <p:sp>
        <p:nvSpPr>
          <p:cNvPr id="13" name="矩形 12"/>
          <p:cNvSpPr/>
          <p:nvPr/>
        </p:nvSpPr>
        <p:spPr>
          <a:xfrm>
            <a:off x="303141" y="3153329"/>
            <a:ext cx="4982454" cy="461665"/>
          </a:xfrm>
          <a:prstGeom prst="rect">
            <a:avLst/>
          </a:prstGeom>
        </p:spPr>
        <p:txBody>
          <a:bodyPr wrap="none">
            <a:spAutoFit/>
          </a:bodyPr>
          <a:lstStyle/>
          <a:p>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(2) </a:t>
            </a:r>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根据目标函数修改自定义函数</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9" name="矩形 8"/>
          <p:cNvSpPr/>
          <p:nvPr/>
        </p:nvSpPr>
        <p:spPr>
          <a:xfrm>
            <a:off x="84548" y="3861048"/>
            <a:ext cx="6096000" cy="2031325"/>
          </a:xfrm>
          <a:prstGeom prst="rect">
            <a:avLst/>
          </a:prstGeom>
          <a:solidFill>
            <a:schemeClr val="accent6">
              <a:lumMod val="60000"/>
              <a:lumOff val="40000"/>
            </a:schemeClr>
          </a:solidFill>
        </p:spPr>
        <p:txBody>
          <a:bodyPr>
            <a:spAutoFit/>
          </a:bodyPr>
          <a:lstStyle/>
          <a:p>
            <a:pPr algn="just">
              <a:spcAft>
                <a:spcPts val="0"/>
              </a:spcAft>
            </a:pPr>
            <a:r>
              <a:rPr lang="en-US" altLang="zh-CN" kern="100" dirty="0" err="1">
                <a:latin typeface="Times New Roman" panose="02020603050405020304" pitchFamily="18" charset="0"/>
                <a:cs typeface="Times New Roman" panose="02020603050405020304" pitchFamily="18" charset="0"/>
              </a:rPr>
              <a:t>def</a:t>
            </a:r>
            <a:r>
              <a:rPr lang="en-US" altLang="zh-CN" kern="100" dirty="0">
                <a:latin typeface="Times New Roman" panose="02020603050405020304" pitchFamily="18" charset="0"/>
                <a:cs typeface="Times New Roman" panose="02020603050405020304" pitchFamily="18" charset="0"/>
              </a:rPr>
              <a:t> </a:t>
            </a:r>
            <a:r>
              <a:rPr lang="en-US" altLang="zh-CN" kern="100" dirty="0" err="1">
                <a:latin typeface="Times New Roman" panose="02020603050405020304" pitchFamily="18" charset="0"/>
                <a:cs typeface="Times New Roman" panose="02020603050405020304" pitchFamily="18" charset="0"/>
              </a:rPr>
              <a:t>func</a:t>
            </a:r>
            <a:r>
              <a:rPr lang="en-US" altLang="zh-CN" kern="100" dirty="0">
                <a:latin typeface="Times New Roman" panose="02020603050405020304" pitchFamily="18" charset="0"/>
                <a:cs typeface="Times New Roman" panose="02020603050405020304" pitchFamily="18" charset="0"/>
              </a:rPr>
              <a:t>(x):</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Times New Roman" panose="02020603050405020304" pitchFamily="18" charset="0"/>
                <a:cs typeface="Times New Roman" panose="02020603050405020304" pitchFamily="18" charset="0"/>
              </a:rPr>
              <a:t>    x1, x2=x[0],x[1]</a:t>
            </a:r>
            <a:endParaRPr lang="zh-CN" altLang="zh-CN" kern="100" dirty="0">
              <a:latin typeface="Calibri" panose="020F0502020204030204" pitchFamily="34" charset="0"/>
              <a:cs typeface="Times New Roman" panose="02020603050405020304" pitchFamily="18" charset="0"/>
            </a:endParaRPr>
          </a:p>
          <a:p>
            <a:pPr indent="266700">
              <a:spcAft>
                <a:spcPts val="0"/>
              </a:spcAft>
            </a:pPr>
            <a:r>
              <a:rPr lang="en-US" altLang="zh-CN" kern="100" dirty="0">
                <a:latin typeface="Times New Roman" panose="02020603050405020304" pitchFamily="18" charset="0"/>
                <a:cs typeface="Times New Roman" panose="02020603050405020304" pitchFamily="18" charset="0"/>
              </a:rPr>
              <a:t>f=lambda x:np.sin(np.sqrt(x1**2 + x2**2</a:t>
            </a:r>
            <a:r>
              <a:rPr lang="en-US" altLang="zh-CN" kern="100" dirty="0" smtClean="0">
                <a:latin typeface="Times New Roman" panose="02020603050405020304" pitchFamily="18" charset="0"/>
                <a:cs typeface="Times New Roman" panose="02020603050405020304" pitchFamily="18" charset="0"/>
              </a:rPr>
              <a:t>))/</a:t>
            </a:r>
          </a:p>
          <a:p>
            <a:pPr indent="266700">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kern="100" dirty="0" smtClean="0">
                <a:latin typeface="Times New Roman" panose="02020603050405020304" pitchFamily="18" charset="0"/>
                <a:cs typeface="Times New Roman" panose="02020603050405020304" pitchFamily="18" charset="0"/>
              </a:rPr>
              <a:t>            </a:t>
            </a:r>
            <a:r>
              <a:rPr lang="en-US" altLang="zh-CN" kern="100" dirty="0" err="1" smtClean="0">
                <a:latin typeface="Times New Roman" panose="02020603050405020304" pitchFamily="18" charset="0"/>
                <a:cs typeface="Times New Roman" panose="02020603050405020304" pitchFamily="18" charset="0"/>
              </a:rPr>
              <a:t>np.sqrt</a:t>
            </a:r>
            <a:r>
              <a:rPr lang="en-US" altLang="zh-CN" kern="100" dirty="0" smtClean="0">
                <a:latin typeface="Times New Roman" panose="02020603050405020304" pitchFamily="18" charset="0"/>
                <a:cs typeface="Times New Roman" panose="02020603050405020304" pitchFamily="18" charset="0"/>
              </a:rPr>
              <a:t>(x1</a:t>
            </a:r>
            <a:r>
              <a:rPr lang="en-US" altLang="zh-CN" kern="100" dirty="0">
                <a:latin typeface="Times New Roman" panose="02020603050405020304" pitchFamily="18" charset="0"/>
                <a:cs typeface="Times New Roman" panose="02020603050405020304" pitchFamily="18" charset="0"/>
              </a:rPr>
              <a:t>**2 </a:t>
            </a:r>
            <a:r>
              <a:rPr lang="en-US" altLang="zh-CN" kern="100" dirty="0" smtClean="0">
                <a:latin typeface="Times New Roman" panose="02020603050405020304" pitchFamily="18" charset="0"/>
                <a:cs typeface="Times New Roman" panose="02020603050405020304" pitchFamily="18" charset="0"/>
              </a:rPr>
              <a:t>+x2</a:t>
            </a:r>
            <a:r>
              <a:rPr lang="en-US" altLang="zh-CN" kern="100" dirty="0">
                <a:latin typeface="Times New Roman" panose="02020603050405020304" pitchFamily="18" charset="0"/>
                <a:cs typeface="Times New Roman" panose="02020603050405020304" pitchFamily="18" charset="0"/>
              </a:rPr>
              <a:t>**2)+</a:t>
            </a:r>
            <a:endParaRPr lang="zh-CN" altLang="zh-CN" kern="100" dirty="0">
              <a:latin typeface="Calibri" panose="020F0502020204030204" pitchFamily="34" charset="0"/>
              <a:cs typeface="Times New Roman" panose="02020603050405020304" pitchFamily="18" charset="0"/>
            </a:endParaRPr>
          </a:p>
          <a:p>
            <a:pPr indent="933450">
              <a:spcAft>
                <a:spcPts val="0"/>
              </a:spcAft>
            </a:pPr>
            <a:r>
              <a:rPr lang="en-US" altLang="zh-CN" kern="100" dirty="0" smtClean="0">
                <a:latin typeface="Times New Roman" panose="02020603050405020304" pitchFamily="18" charset="0"/>
                <a:cs typeface="Times New Roman" panose="02020603050405020304" pitchFamily="18" charset="0"/>
              </a:rPr>
              <a:t> </a:t>
            </a:r>
            <a:r>
              <a:rPr lang="en-US" altLang="zh-CN" kern="100" dirty="0" err="1" smtClean="0">
                <a:latin typeface="Times New Roman" panose="02020603050405020304" pitchFamily="18" charset="0"/>
                <a:cs typeface="Times New Roman" panose="02020603050405020304" pitchFamily="18" charset="0"/>
              </a:rPr>
              <a:t>np.exp</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np.cos</a:t>
            </a:r>
            <a:r>
              <a:rPr lang="en-US" altLang="zh-CN" kern="100" dirty="0">
                <a:latin typeface="Times New Roman" panose="02020603050405020304" pitchFamily="18" charset="0"/>
                <a:cs typeface="Times New Roman" panose="02020603050405020304" pitchFamily="18" charset="0"/>
              </a:rPr>
              <a:t>(2*</a:t>
            </a:r>
            <a:r>
              <a:rPr lang="en-US" altLang="zh-CN" kern="100" dirty="0" err="1">
                <a:latin typeface="Times New Roman" panose="02020603050405020304" pitchFamily="18" charset="0"/>
                <a:cs typeface="Times New Roman" panose="02020603050405020304" pitchFamily="18" charset="0"/>
              </a:rPr>
              <a:t>np.pi</a:t>
            </a:r>
            <a:r>
              <a:rPr lang="en-US" altLang="zh-CN" kern="100" dirty="0">
                <a:latin typeface="Times New Roman" panose="02020603050405020304" pitchFamily="18" charset="0"/>
                <a:cs typeface="Times New Roman" panose="02020603050405020304" pitchFamily="18" charset="0"/>
              </a:rPr>
              <a:t>*x1)+</a:t>
            </a:r>
            <a:r>
              <a:rPr lang="en-US" altLang="zh-CN" kern="100" dirty="0" err="1">
                <a:latin typeface="Times New Roman" panose="02020603050405020304" pitchFamily="18" charset="0"/>
                <a:cs typeface="Times New Roman" panose="02020603050405020304" pitchFamily="18" charset="0"/>
              </a:rPr>
              <a:t>np.cos</a:t>
            </a:r>
            <a:r>
              <a:rPr lang="en-US" altLang="zh-CN" kern="100" dirty="0">
                <a:latin typeface="Times New Roman" panose="02020603050405020304" pitchFamily="18" charset="0"/>
                <a:cs typeface="Times New Roman" panose="02020603050405020304" pitchFamily="18" charset="0"/>
              </a:rPr>
              <a:t>(2*</a:t>
            </a:r>
            <a:r>
              <a:rPr lang="en-US" altLang="zh-CN" kern="100" dirty="0" err="1">
                <a:latin typeface="Times New Roman" panose="02020603050405020304" pitchFamily="18" charset="0"/>
                <a:cs typeface="Times New Roman" panose="02020603050405020304" pitchFamily="18" charset="0"/>
              </a:rPr>
              <a:t>np.pi</a:t>
            </a:r>
            <a:r>
              <a:rPr lang="en-US" altLang="zh-CN" kern="100" dirty="0">
                <a:latin typeface="Times New Roman" panose="02020603050405020304" pitchFamily="18" charset="0"/>
                <a:cs typeface="Times New Roman" panose="02020603050405020304" pitchFamily="18" charset="0"/>
              </a:rPr>
              <a:t>*x2))/2</a:t>
            </a:r>
            <a:r>
              <a:rPr lang="en-US" altLang="zh-CN" kern="100" dirty="0" smtClean="0">
                <a:latin typeface="Times New Roman" panose="02020603050405020304" pitchFamily="18" charset="0"/>
                <a:cs typeface="Times New Roman" panose="02020603050405020304" pitchFamily="18" charset="0"/>
              </a:rPr>
              <a:t>)-  </a:t>
            </a:r>
          </a:p>
          <a:p>
            <a:pPr indent="933450">
              <a:spcAft>
                <a:spcPts val="0"/>
              </a:spcAft>
            </a:pPr>
            <a:r>
              <a:rPr lang="en-US" altLang="zh-CN" kern="100" dirty="0" smtClean="0">
                <a:latin typeface="Times New Roman" panose="02020603050405020304" pitchFamily="18" charset="0"/>
                <a:cs typeface="Times New Roman" panose="02020603050405020304" pitchFamily="18" charset="0"/>
              </a:rPr>
              <a:t> </a:t>
            </a:r>
            <a:r>
              <a:rPr lang="en-US" altLang="zh-CN" kern="100" dirty="0" err="1" smtClean="0">
                <a:latin typeface="Times New Roman" panose="02020603050405020304" pitchFamily="18" charset="0"/>
                <a:cs typeface="Times New Roman" panose="02020603050405020304" pitchFamily="18" charset="0"/>
              </a:rPr>
              <a:t>np.exp</a:t>
            </a:r>
            <a:r>
              <a:rPr lang="en-US" altLang="zh-CN" kern="100" dirty="0" smtClean="0">
                <a:latin typeface="Times New Roman" panose="02020603050405020304" pitchFamily="18" charset="0"/>
                <a:cs typeface="Times New Roman" panose="02020603050405020304" pitchFamily="18" charset="0"/>
              </a:rPr>
              <a:t>(1</a:t>
            </a:r>
            <a:r>
              <a:rPr lang="en-US" altLang="zh-CN" kern="100" dirty="0">
                <a:latin typeface="Times New Roman" panose="02020603050405020304" pitchFamily="18"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Times New Roman" panose="02020603050405020304" pitchFamily="18" charset="0"/>
                <a:cs typeface="Times New Roman" panose="02020603050405020304" pitchFamily="18" charset="0"/>
              </a:rPr>
              <a:t>    return </a:t>
            </a:r>
            <a:r>
              <a:rPr lang="en-US" altLang="zh-CN" kern="100" dirty="0" err="1">
                <a:latin typeface="Times New Roman" panose="02020603050405020304" pitchFamily="18" charset="0"/>
                <a:cs typeface="Times New Roman" panose="02020603050405020304" pitchFamily="18" charset="0"/>
              </a:rPr>
              <a:t>np.sum</a:t>
            </a:r>
            <a:r>
              <a:rPr lang="en-US" altLang="zh-CN" kern="100" dirty="0">
                <a:latin typeface="Times New Roman" panose="02020603050405020304" pitchFamily="18" charset="0"/>
                <a:cs typeface="Times New Roman" panose="02020603050405020304" pitchFamily="18" charset="0"/>
              </a:rPr>
              <a:t>(-f(x))#</a:t>
            </a:r>
            <a:r>
              <a:rPr lang="zh-CN" altLang="zh-CN" kern="100" dirty="0">
                <a:latin typeface="Times New Roman" panose="02020603050405020304" pitchFamily="18" charset="0"/>
                <a:cs typeface="Times New Roman" panose="02020603050405020304" pitchFamily="18" charset="0"/>
              </a:rPr>
              <a:t>求最大变成求最小，前面加负号</a:t>
            </a:r>
            <a:endParaRPr lang="zh-CN" altLang="zh-CN" kern="100" dirty="0">
              <a:latin typeface="Calibri" panose="020F0502020204030204" pitchFamily="34" charset="0"/>
              <a:cs typeface="Times New Roman" panose="02020603050405020304" pitchFamily="18" charset="0"/>
            </a:endParaRPr>
          </a:p>
        </p:txBody>
      </p:sp>
      <p:cxnSp>
        <p:nvCxnSpPr>
          <p:cNvPr id="12" name="直接箭头连接符 11"/>
          <p:cNvCxnSpPr/>
          <p:nvPr/>
        </p:nvCxnSpPr>
        <p:spPr>
          <a:xfrm flipH="1">
            <a:off x="8688288" y="908720"/>
            <a:ext cx="936104" cy="1368152"/>
          </a:xfrm>
          <a:prstGeom prst="straightConnector1">
            <a:avLst/>
          </a:prstGeom>
          <a:ln w="57150">
            <a:solidFill>
              <a:srgbClr val="0000E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93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p:cTn id="13" dur="1000" fill="hold"/>
                                        <p:tgtEl>
                                          <p:spTgt spid="8194"/>
                                        </p:tgtEl>
                                        <p:attrNameLst>
                                          <p:attrName>ppt_w</p:attrName>
                                        </p:attrNameLst>
                                      </p:cBhvr>
                                      <p:tavLst>
                                        <p:tav tm="0">
                                          <p:val>
                                            <p:fltVal val="0"/>
                                          </p:val>
                                        </p:tav>
                                        <p:tav tm="100000">
                                          <p:val>
                                            <p:strVal val="#ppt_w"/>
                                          </p:val>
                                        </p:tav>
                                      </p:tavLst>
                                    </p:anim>
                                    <p:anim calcmode="lin" valueType="num">
                                      <p:cBhvr>
                                        <p:cTn id="14" dur="1000" fill="hold"/>
                                        <p:tgtEl>
                                          <p:spTgt spid="8194"/>
                                        </p:tgtEl>
                                        <p:attrNameLst>
                                          <p:attrName>ppt_h</p:attrName>
                                        </p:attrNameLst>
                                      </p:cBhvr>
                                      <p:tavLst>
                                        <p:tav tm="0">
                                          <p:val>
                                            <p:fltVal val="0"/>
                                          </p:val>
                                        </p:tav>
                                        <p:tav tm="100000">
                                          <p:val>
                                            <p:strVal val="#ppt_h"/>
                                          </p:val>
                                        </p:tav>
                                      </p:tavLst>
                                    </p:anim>
                                    <p:anim calcmode="lin" valueType="num">
                                      <p:cBhvr>
                                        <p:cTn id="15" dur="1000" fill="hold"/>
                                        <p:tgtEl>
                                          <p:spTgt spid="8194"/>
                                        </p:tgtEl>
                                        <p:attrNameLst>
                                          <p:attrName>style.rotation</p:attrName>
                                        </p:attrNameLst>
                                      </p:cBhvr>
                                      <p:tavLst>
                                        <p:tav tm="0">
                                          <p:val>
                                            <p:fltVal val="90"/>
                                          </p:val>
                                        </p:tav>
                                        <p:tav tm="100000">
                                          <p:val>
                                            <p:fltVal val="0"/>
                                          </p:val>
                                        </p:tav>
                                      </p:tavLst>
                                    </p:anim>
                                    <p:animEffect transition="in" filter="fade">
                                      <p:cBhvr>
                                        <p:cTn id="16" dur="1000"/>
                                        <p:tgtEl>
                                          <p:spTgt spid="819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 calcmode="lin" valueType="num">
                                      <p:cBhvr>
                                        <p:cTn id="23" dur="1000" fill="hold"/>
                                        <p:tgtEl>
                                          <p:spTgt spid="7"/>
                                        </p:tgtEl>
                                        <p:attrNameLst>
                                          <p:attrName>style.rotation</p:attrName>
                                        </p:attrNameLst>
                                      </p:cBhvr>
                                      <p:tavLst>
                                        <p:tav tm="0">
                                          <p:val>
                                            <p:fltVal val="90"/>
                                          </p:val>
                                        </p:tav>
                                        <p:tav tm="100000">
                                          <p:val>
                                            <p:fltVal val="0"/>
                                          </p:val>
                                        </p:tav>
                                      </p:tavLst>
                                    </p:anim>
                                    <p:animEffect transition="in" filter="fade">
                                      <p:cBhvr>
                                        <p:cTn id="24" dur="10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1000" fill="hold"/>
                                        <p:tgtEl>
                                          <p:spTgt spid="8"/>
                                        </p:tgtEl>
                                        <p:attrNameLst>
                                          <p:attrName>ppt_w</p:attrName>
                                        </p:attrNameLst>
                                      </p:cBhvr>
                                      <p:tavLst>
                                        <p:tav tm="0">
                                          <p:val>
                                            <p:fltVal val="0"/>
                                          </p:val>
                                        </p:tav>
                                        <p:tav tm="100000">
                                          <p:val>
                                            <p:strVal val="#ppt_w"/>
                                          </p:val>
                                        </p:tav>
                                      </p:tavLst>
                                    </p:anim>
                                    <p:anim calcmode="lin" valueType="num">
                                      <p:cBhvr>
                                        <p:cTn id="35" dur="1000" fill="hold"/>
                                        <p:tgtEl>
                                          <p:spTgt spid="8"/>
                                        </p:tgtEl>
                                        <p:attrNameLst>
                                          <p:attrName>ppt_h</p:attrName>
                                        </p:attrNameLst>
                                      </p:cBhvr>
                                      <p:tavLst>
                                        <p:tav tm="0">
                                          <p:val>
                                            <p:fltVal val="0"/>
                                          </p:val>
                                        </p:tav>
                                        <p:tav tm="100000">
                                          <p:val>
                                            <p:strVal val="#ppt_h"/>
                                          </p:val>
                                        </p:tav>
                                      </p:tavLst>
                                    </p:anim>
                                    <p:anim calcmode="lin" valueType="num">
                                      <p:cBhvr>
                                        <p:cTn id="36" dur="1000" fill="hold"/>
                                        <p:tgtEl>
                                          <p:spTgt spid="8"/>
                                        </p:tgtEl>
                                        <p:attrNameLst>
                                          <p:attrName>style.rotation</p:attrName>
                                        </p:attrNameLst>
                                      </p:cBhvr>
                                      <p:tavLst>
                                        <p:tav tm="0">
                                          <p:val>
                                            <p:fltVal val="90"/>
                                          </p:val>
                                        </p:tav>
                                        <p:tav tm="100000">
                                          <p:val>
                                            <p:fltVal val="0"/>
                                          </p:val>
                                        </p:tav>
                                      </p:tavLst>
                                    </p:anim>
                                    <p:animEffect transition="in" filter="fade">
                                      <p:cBhvr>
                                        <p:cTn id="37" dur="1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1000" fill="hold"/>
                                        <p:tgtEl>
                                          <p:spTgt spid="13"/>
                                        </p:tgtEl>
                                        <p:attrNameLst>
                                          <p:attrName>ppt_w</p:attrName>
                                        </p:attrNameLst>
                                      </p:cBhvr>
                                      <p:tavLst>
                                        <p:tav tm="0">
                                          <p:val>
                                            <p:fltVal val="0"/>
                                          </p:val>
                                        </p:tav>
                                        <p:tav tm="100000">
                                          <p:val>
                                            <p:strVal val="#ppt_w"/>
                                          </p:val>
                                        </p:tav>
                                      </p:tavLst>
                                    </p:anim>
                                    <p:anim calcmode="lin" valueType="num">
                                      <p:cBhvr>
                                        <p:cTn id="49" dur="1000" fill="hold"/>
                                        <p:tgtEl>
                                          <p:spTgt spid="13"/>
                                        </p:tgtEl>
                                        <p:attrNameLst>
                                          <p:attrName>ppt_h</p:attrName>
                                        </p:attrNameLst>
                                      </p:cBhvr>
                                      <p:tavLst>
                                        <p:tav tm="0">
                                          <p:val>
                                            <p:fltVal val="0"/>
                                          </p:val>
                                        </p:tav>
                                        <p:tav tm="100000">
                                          <p:val>
                                            <p:strVal val="#ppt_h"/>
                                          </p:val>
                                        </p:tav>
                                      </p:tavLst>
                                    </p:anim>
                                    <p:anim calcmode="lin" valueType="num">
                                      <p:cBhvr>
                                        <p:cTn id="50" dur="1000" fill="hold"/>
                                        <p:tgtEl>
                                          <p:spTgt spid="13"/>
                                        </p:tgtEl>
                                        <p:attrNameLst>
                                          <p:attrName>style.rotation</p:attrName>
                                        </p:attrNameLst>
                                      </p:cBhvr>
                                      <p:tavLst>
                                        <p:tav tm="0">
                                          <p:val>
                                            <p:fltVal val="90"/>
                                          </p:val>
                                        </p:tav>
                                        <p:tav tm="100000">
                                          <p:val>
                                            <p:fltVal val="0"/>
                                          </p:val>
                                        </p:tav>
                                      </p:tavLst>
                                    </p:anim>
                                    <p:animEffect transition="in" filter="fade">
                                      <p:cBhvr>
                                        <p:cTn id="51" dur="1000"/>
                                        <p:tgtEl>
                                          <p:spTgt spid="13"/>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fltVal val="0"/>
                                          </p:val>
                                        </p:tav>
                                        <p:tav tm="100000">
                                          <p:val>
                                            <p:strVal val="#ppt_w"/>
                                          </p:val>
                                        </p:tav>
                                      </p:tavLst>
                                    </p:anim>
                                    <p:anim calcmode="lin" valueType="num">
                                      <p:cBhvr>
                                        <p:cTn id="55" dur="1000" fill="hold"/>
                                        <p:tgtEl>
                                          <p:spTgt spid="9"/>
                                        </p:tgtEl>
                                        <p:attrNameLst>
                                          <p:attrName>ppt_h</p:attrName>
                                        </p:attrNameLst>
                                      </p:cBhvr>
                                      <p:tavLst>
                                        <p:tav tm="0">
                                          <p:val>
                                            <p:fltVal val="0"/>
                                          </p:val>
                                        </p:tav>
                                        <p:tav tm="100000">
                                          <p:val>
                                            <p:strVal val="#ppt_h"/>
                                          </p:val>
                                        </p:tav>
                                      </p:tavLst>
                                    </p:anim>
                                    <p:anim calcmode="lin" valueType="num">
                                      <p:cBhvr>
                                        <p:cTn id="56" dur="1000" fill="hold"/>
                                        <p:tgtEl>
                                          <p:spTgt spid="9"/>
                                        </p:tgtEl>
                                        <p:attrNameLst>
                                          <p:attrName>style.rotation</p:attrName>
                                        </p:attrNameLst>
                                      </p:cBhvr>
                                      <p:tavLst>
                                        <p:tav tm="0">
                                          <p:val>
                                            <p:fltVal val="90"/>
                                          </p:val>
                                        </p:tav>
                                        <p:tav tm="100000">
                                          <p:val>
                                            <p:fltVal val="0"/>
                                          </p:val>
                                        </p:tav>
                                      </p:tavLst>
                                    </p:anim>
                                    <p:animEffect transition="in" filter="fade">
                                      <p:cBhvr>
                                        <p:cTn id="5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9" grpId="0"/>
      <p:bldP spid="7" grpId="0"/>
      <p:bldP spid="13"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9336" y="-26987"/>
            <a:ext cx="10972800" cy="1143000"/>
          </a:xfrm>
        </p:spPr>
        <p:txBody>
          <a:bodyPr/>
          <a:lstStyle/>
          <a:p>
            <a:r>
              <a:rPr lang="zh-CN" altLang="en-US" b="1" dirty="0" smtClean="0">
                <a:latin typeface="黑体" panose="02010609060101010101" pitchFamily="49" charset="-122"/>
                <a:ea typeface="黑体" panose="02010609060101010101" pitchFamily="49" charset="-122"/>
              </a:rPr>
              <a:t>三、实例求解</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13</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119336" y="527389"/>
            <a:ext cx="7223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3200" b="1" dirty="0" smtClean="0">
                <a:solidFill>
                  <a:srgbClr val="0000EB"/>
                </a:solidFill>
                <a:latin typeface="黑体" panose="02010609060101010101" pitchFamily="49" charset="-122"/>
                <a:ea typeface="黑体" panose="02010609060101010101" pitchFamily="49" charset="-122"/>
              </a:rPr>
              <a:t>1</a:t>
            </a:r>
            <a:r>
              <a:rPr lang="zh-CN" altLang="en-US" sz="3200" b="1" dirty="0" smtClean="0">
                <a:solidFill>
                  <a:srgbClr val="0000EB"/>
                </a:solidFill>
                <a:latin typeface="黑体" panose="02010609060101010101" pitchFamily="49" charset="-122"/>
                <a:ea typeface="黑体" panose="02010609060101010101" pitchFamily="49" charset="-122"/>
              </a:rPr>
              <a:t>、</a:t>
            </a:r>
            <a:r>
              <a:rPr lang="zh-CN" altLang="en-US" sz="3200" b="1" kern="100" dirty="0">
                <a:solidFill>
                  <a:srgbClr val="0000EB"/>
                </a:solidFill>
                <a:latin typeface="黑体" panose="02010609060101010101" pitchFamily="49" charset="-122"/>
                <a:ea typeface="黑体" panose="02010609060101010101" pitchFamily="49" charset="-122"/>
                <a:cs typeface="Times New Roman" panose="02020603050405020304" pitchFamily="18" charset="0"/>
              </a:rPr>
              <a:t>二</a:t>
            </a:r>
            <a:r>
              <a:rPr lang="zh-CN" altLang="en-US" sz="32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元函数优化</a:t>
            </a:r>
            <a:endParaRPr lang="en-US" altLang="zh-CN" sz="3200" dirty="0">
              <a:solidFill>
                <a:srgbClr val="7030A0"/>
              </a:solidFill>
              <a:latin typeface="黑体" panose="02010609060101010101" pitchFamily="49" charset="-122"/>
              <a:ea typeface="黑体" panose="02010609060101010101" pitchFamily="49" charset="-122"/>
            </a:endParaRPr>
          </a:p>
        </p:txBody>
      </p:sp>
      <p:sp>
        <p:nvSpPr>
          <p:cNvPr id="7" name="矩形 6"/>
          <p:cNvSpPr/>
          <p:nvPr/>
        </p:nvSpPr>
        <p:spPr>
          <a:xfrm>
            <a:off x="407368" y="1119900"/>
            <a:ext cx="4363695" cy="461665"/>
          </a:xfrm>
          <a:prstGeom prst="rect">
            <a:avLst/>
          </a:prstGeom>
        </p:spPr>
        <p:txBody>
          <a:bodyPr wrap="none">
            <a:spAutoFit/>
          </a:bodyPr>
          <a:lstStyle/>
          <a:p>
            <a:r>
              <a:rPr lang="en-US" altLang="zh-CN" sz="2400" b="1"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400" b="1"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全局调用及过程迭代图绘制</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9" name="矩形 8"/>
          <p:cNvSpPr/>
          <p:nvPr/>
        </p:nvSpPr>
        <p:spPr>
          <a:xfrm>
            <a:off x="191344" y="1593810"/>
            <a:ext cx="6096000" cy="4801314"/>
          </a:xfrm>
          <a:prstGeom prst="rect">
            <a:avLst/>
          </a:prstGeom>
          <a:solidFill>
            <a:schemeClr val="accent6">
              <a:lumMod val="60000"/>
              <a:lumOff val="40000"/>
            </a:schemeClr>
          </a:solidFill>
        </p:spPr>
        <p:txBody>
          <a:bodyPr>
            <a:spAutoFit/>
          </a:bodyPr>
          <a:lstStyle/>
          <a:p>
            <a:r>
              <a:rPr lang="en-US" altLang="zh-CN" dirty="0"/>
              <a:t>fig = </a:t>
            </a:r>
            <a:r>
              <a:rPr lang="en-US" altLang="zh-CN" dirty="0" err="1"/>
              <a:t>plt.figure</a:t>
            </a:r>
            <a:r>
              <a:rPr lang="en-US" altLang="zh-CN" dirty="0"/>
              <a:t>()</a:t>
            </a:r>
          </a:p>
          <a:p>
            <a:r>
              <a:rPr lang="en-US" altLang="zh-CN" dirty="0"/>
              <a:t>    ax = </a:t>
            </a:r>
            <a:r>
              <a:rPr lang="en-US" altLang="zh-CN" dirty="0" err="1"/>
              <a:t>fig.add_subplot</a:t>
            </a:r>
            <a:r>
              <a:rPr lang="en-US" altLang="zh-CN" dirty="0"/>
              <a:t>(1, 1, 1, projection="3d")</a:t>
            </a:r>
          </a:p>
          <a:p>
            <a:r>
              <a:rPr lang="en-US" altLang="zh-CN" dirty="0"/>
              <a:t>    </a:t>
            </a:r>
            <a:r>
              <a:rPr lang="en-US" altLang="zh-CN" dirty="0" err="1"/>
              <a:t>ggbest</a:t>
            </a:r>
            <a:r>
              <a:rPr lang="en-US" altLang="zh-CN" dirty="0"/>
              <a:t> = </a:t>
            </a:r>
            <a:r>
              <a:rPr lang="en-US" altLang="zh-CN" dirty="0" err="1"/>
              <a:t>np.array</a:t>
            </a:r>
            <a:r>
              <a:rPr lang="en-US" altLang="zh-CN" dirty="0"/>
              <a:t>(</a:t>
            </a:r>
            <a:r>
              <a:rPr lang="en-US" altLang="zh-CN" dirty="0" err="1"/>
              <a:t>ggbest</a:t>
            </a:r>
            <a:r>
              <a:rPr lang="en-US" altLang="zh-CN" dirty="0"/>
              <a:t>)</a:t>
            </a:r>
          </a:p>
          <a:p>
            <a:r>
              <a:rPr lang="en-US" altLang="zh-CN" dirty="0"/>
              <a:t>    x = </a:t>
            </a:r>
            <a:r>
              <a:rPr lang="en-US" altLang="zh-CN" dirty="0" err="1"/>
              <a:t>ggbest</a:t>
            </a:r>
            <a:r>
              <a:rPr lang="en-US" altLang="zh-CN" dirty="0"/>
              <a:t>[:, 0]</a:t>
            </a:r>
          </a:p>
          <a:p>
            <a:r>
              <a:rPr lang="en-US" altLang="zh-CN" dirty="0"/>
              <a:t>    y = </a:t>
            </a:r>
            <a:r>
              <a:rPr lang="en-US" altLang="zh-CN" dirty="0" err="1"/>
              <a:t>ggbest</a:t>
            </a:r>
            <a:r>
              <a:rPr lang="en-US" altLang="zh-CN" dirty="0"/>
              <a:t>[:, 1]</a:t>
            </a:r>
          </a:p>
          <a:p>
            <a:r>
              <a:rPr lang="en-US" altLang="zh-CN" dirty="0"/>
              <a:t>   </a:t>
            </a:r>
            <a:r>
              <a:rPr lang="en-US" altLang="zh-CN" dirty="0" smtClean="0"/>
              <a:t> </a:t>
            </a:r>
            <a:r>
              <a:rPr lang="en-US" altLang="zh-CN" dirty="0" err="1" smtClean="0"/>
              <a:t>z,c</a:t>
            </a:r>
            <a:r>
              <a:rPr lang="en-US" altLang="zh-CN" dirty="0" smtClean="0"/>
              <a:t> </a:t>
            </a:r>
            <a:r>
              <a:rPr lang="en-US" altLang="zh-CN" dirty="0"/>
              <a:t>= -</a:t>
            </a:r>
            <a:r>
              <a:rPr lang="en-US" altLang="zh-CN" dirty="0" err="1" smtClean="0"/>
              <a:t>gbest_fit</a:t>
            </a:r>
            <a:r>
              <a:rPr lang="en-US" altLang="zh-CN" dirty="0" smtClean="0"/>
              <a:t>,</a:t>
            </a:r>
            <a:r>
              <a:rPr lang="en-US" altLang="zh-CN" dirty="0"/>
              <a:t> -</a:t>
            </a:r>
            <a:r>
              <a:rPr lang="en-US" altLang="zh-CN" dirty="0" err="1"/>
              <a:t>gbest_fit</a:t>
            </a:r>
            <a:endParaRPr lang="en-US" altLang="zh-CN" dirty="0"/>
          </a:p>
          <a:p>
            <a:r>
              <a:rPr lang="en-US" altLang="zh-CN" dirty="0"/>
              <a:t>    p = </a:t>
            </a:r>
            <a:r>
              <a:rPr lang="en-US" altLang="zh-CN" dirty="0" err="1"/>
              <a:t>ax.scatter</a:t>
            </a:r>
            <a:r>
              <a:rPr lang="en-US" altLang="zh-CN" dirty="0"/>
              <a:t>(x, y, z, c=c, </a:t>
            </a:r>
            <a:r>
              <a:rPr lang="en-US" altLang="zh-CN" dirty="0" err="1"/>
              <a:t>cmap</a:t>
            </a:r>
            <a:r>
              <a:rPr lang="en-US" altLang="zh-CN" dirty="0"/>
              <a:t>=</a:t>
            </a:r>
            <a:r>
              <a:rPr lang="en-US" altLang="zh-CN" dirty="0" err="1"/>
              <a:t>mpl.cm.RdYlBu</a:t>
            </a:r>
            <a:r>
              <a:rPr lang="en-US" altLang="zh-CN" dirty="0"/>
              <a:t>, </a:t>
            </a:r>
            <a:r>
              <a:rPr lang="en-US" altLang="zh-CN" dirty="0" smtClean="0"/>
              <a:t>   </a:t>
            </a:r>
          </a:p>
          <a:p>
            <a:r>
              <a:rPr lang="en-US" altLang="zh-CN" dirty="0"/>
              <a:t> </a:t>
            </a:r>
            <a:r>
              <a:rPr lang="en-US" altLang="zh-CN" dirty="0" smtClean="0"/>
              <a:t>                 marker</a:t>
            </a:r>
            <a:r>
              <a:rPr lang="en-US" altLang="zh-CN" dirty="0"/>
              <a:t>="*", s=200, </a:t>
            </a:r>
            <a:r>
              <a:rPr lang="en-US" altLang="zh-CN" dirty="0" err="1"/>
              <a:t>zdir</a:t>
            </a:r>
            <a:r>
              <a:rPr lang="en-US" altLang="zh-CN" dirty="0"/>
              <a:t>="z")</a:t>
            </a:r>
          </a:p>
          <a:p>
            <a:r>
              <a:rPr lang="en-US" altLang="zh-CN" dirty="0"/>
              <a:t>    </a:t>
            </a:r>
            <a:r>
              <a:rPr lang="en-US" altLang="zh-CN" dirty="0" err="1"/>
              <a:t>fig.colorbar</a:t>
            </a:r>
            <a:r>
              <a:rPr lang="en-US" altLang="zh-CN" dirty="0"/>
              <a:t>(p, ax=ax, shrink=0.5)</a:t>
            </a:r>
          </a:p>
          <a:p>
            <a:r>
              <a:rPr lang="en-US" altLang="zh-CN" dirty="0"/>
              <a:t>    </a:t>
            </a:r>
            <a:r>
              <a:rPr lang="en-US" altLang="zh-CN" dirty="0" err="1"/>
              <a:t>ax.set_xlabel</a:t>
            </a:r>
            <a:r>
              <a:rPr lang="en-US" altLang="zh-CN" dirty="0"/>
              <a:t>("$x$", </a:t>
            </a:r>
            <a:r>
              <a:rPr lang="en-US" altLang="zh-CN" dirty="0" err="1"/>
              <a:t>labelpad</a:t>
            </a:r>
            <a:r>
              <a:rPr lang="en-US" altLang="zh-CN" dirty="0"/>
              <a:t>=10, </a:t>
            </a:r>
            <a:r>
              <a:rPr lang="en-US" altLang="zh-CN" dirty="0" err="1"/>
              <a:t>fontsize</a:t>
            </a:r>
            <a:r>
              <a:rPr lang="en-US" altLang="zh-CN" dirty="0"/>
              <a:t>=16)</a:t>
            </a:r>
          </a:p>
          <a:p>
            <a:r>
              <a:rPr lang="en-US" altLang="zh-CN" dirty="0"/>
              <a:t>    </a:t>
            </a:r>
            <a:r>
              <a:rPr lang="en-US" altLang="zh-CN" dirty="0" err="1"/>
              <a:t>ax.set_ylabel</a:t>
            </a:r>
            <a:r>
              <a:rPr lang="en-US" altLang="zh-CN" dirty="0"/>
              <a:t>("$y$", </a:t>
            </a:r>
            <a:r>
              <a:rPr lang="en-US" altLang="zh-CN" dirty="0" err="1"/>
              <a:t>labelpad</a:t>
            </a:r>
            <a:r>
              <a:rPr lang="en-US" altLang="zh-CN" dirty="0"/>
              <a:t>=10, </a:t>
            </a:r>
            <a:r>
              <a:rPr lang="en-US" altLang="zh-CN" dirty="0" err="1"/>
              <a:t>fontsize</a:t>
            </a:r>
            <a:r>
              <a:rPr lang="en-US" altLang="zh-CN" dirty="0"/>
              <a:t>=16)</a:t>
            </a:r>
          </a:p>
          <a:p>
            <a:r>
              <a:rPr lang="en-US" altLang="zh-CN" dirty="0"/>
              <a:t>    </a:t>
            </a:r>
            <a:r>
              <a:rPr lang="en-US" altLang="zh-CN" dirty="0" err="1"/>
              <a:t>ax.set_zlabel</a:t>
            </a:r>
            <a:r>
              <a:rPr lang="en-US" altLang="zh-CN" dirty="0"/>
              <a:t>("</a:t>
            </a:r>
            <a:r>
              <a:rPr lang="zh-CN" altLang="en-US" dirty="0"/>
              <a:t>目标函数值</a:t>
            </a:r>
            <a:r>
              <a:rPr lang="en-US" altLang="zh-CN" dirty="0"/>
              <a:t>", </a:t>
            </a:r>
            <a:r>
              <a:rPr lang="en-US" altLang="zh-CN" dirty="0" err="1"/>
              <a:t>labelpad</a:t>
            </a:r>
            <a:r>
              <a:rPr lang="en-US" altLang="zh-CN" dirty="0"/>
              <a:t>=20, </a:t>
            </a:r>
            <a:r>
              <a:rPr lang="en-US" altLang="zh-CN" dirty="0" err="1"/>
              <a:t>fontsize</a:t>
            </a:r>
            <a:r>
              <a:rPr lang="en-US" altLang="zh-CN" dirty="0"/>
              <a:t>=16)</a:t>
            </a:r>
          </a:p>
          <a:p>
            <a:r>
              <a:rPr lang="en-US" altLang="zh-CN" dirty="0"/>
              <a:t>    </a:t>
            </a:r>
            <a:r>
              <a:rPr lang="en-US" altLang="zh-CN" dirty="0" err="1"/>
              <a:t>ax.set_xlim</a:t>
            </a:r>
            <a:r>
              <a:rPr lang="en-US" altLang="zh-CN" dirty="0"/>
              <a:t>(-1, 1.1)</a:t>
            </a:r>
          </a:p>
          <a:p>
            <a:r>
              <a:rPr lang="en-US" altLang="zh-CN" dirty="0"/>
              <a:t>    </a:t>
            </a:r>
            <a:r>
              <a:rPr lang="en-US" altLang="zh-CN" dirty="0" err="1"/>
              <a:t>ax.set_ylim</a:t>
            </a:r>
            <a:r>
              <a:rPr lang="en-US" altLang="zh-CN" dirty="0"/>
              <a:t>(-1, 1.1)</a:t>
            </a:r>
          </a:p>
          <a:p>
            <a:r>
              <a:rPr lang="en-US" altLang="zh-CN" dirty="0"/>
              <a:t>    </a:t>
            </a:r>
            <a:r>
              <a:rPr lang="en-US" altLang="zh-CN" dirty="0" err="1"/>
              <a:t>ax.set_title</a:t>
            </a:r>
            <a:r>
              <a:rPr lang="en-US" altLang="zh-CN" dirty="0"/>
              <a:t>("</a:t>
            </a:r>
            <a:r>
              <a:rPr lang="zh-CN" altLang="en-US" dirty="0"/>
              <a:t>粒子算法迭代过程最优点位置移动</a:t>
            </a:r>
            <a:r>
              <a:rPr lang="en-US" altLang="zh-CN" dirty="0" smtClean="0"/>
              <a:t>")</a:t>
            </a:r>
          </a:p>
          <a:p>
            <a:r>
              <a:rPr lang="en-US" altLang="zh-CN" dirty="0"/>
              <a:t>PSO(</a:t>
            </a:r>
            <a:r>
              <a:rPr lang="en-US" altLang="zh-CN" dirty="0" err="1"/>
              <a:t>func</a:t>
            </a:r>
            <a:r>
              <a:rPr lang="en-US" altLang="zh-CN" dirty="0"/>
              <a:t>, 50, 1.5, 2.5, 0.5, 100, 2)</a:t>
            </a:r>
          </a:p>
          <a:p>
            <a:r>
              <a:rPr lang="en-US" altLang="zh-CN" dirty="0" err="1"/>
              <a:t>plt.show</a:t>
            </a:r>
            <a:r>
              <a:rPr lang="en-US" altLang="zh-CN" dirty="0" smtClean="0"/>
              <a:t>()</a:t>
            </a:r>
            <a:endParaRPr lang="en-US" altLang="zh-CN" dirty="0"/>
          </a:p>
        </p:txBody>
      </p:sp>
      <p:pic>
        <p:nvPicPr>
          <p:cNvPr id="2" name="图片 1"/>
          <p:cNvPicPr>
            <a:picLocks noChangeAspect="1"/>
          </p:cNvPicPr>
          <p:nvPr/>
        </p:nvPicPr>
        <p:blipFill>
          <a:blip r:embed="rId4"/>
          <a:stretch>
            <a:fillRect/>
          </a:stretch>
        </p:blipFill>
        <p:spPr>
          <a:xfrm>
            <a:off x="7077992" y="1860426"/>
            <a:ext cx="5138819" cy="3878468"/>
          </a:xfrm>
          <a:prstGeom prst="rect">
            <a:avLst/>
          </a:prstGeom>
        </p:spPr>
      </p:pic>
      <p:pic>
        <p:nvPicPr>
          <p:cNvPr id="3" name="图片 2"/>
          <p:cNvPicPr>
            <a:picLocks noChangeAspect="1"/>
          </p:cNvPicPr>
          <p:nvPr/>
        </p:nvPicPr>
        <p:blipFill rotWithShape="1">
          <a:blip r:embed="rId5"/>
          <a:srcRect l="2300" t="2222" r="2367" b="1982"/>
          <a:stretch/>
        </p:blipFill>
        <p:spPr>
          <a:xfrm>
            <a:off x="-50800" y="313267"/>
            <a:ext cx="7128792" cy="6192688"/>
          </a:xfrm>
          <a:prstGeom prst="rect">
            <a:avLst/>
          </a:prstGeom>
        </p:spPr>
      </p:pic>
      <p:cxnSp>
        <p:nvCxnSpPr>
          <p:cNvPr id="14" name="直接箭头连接符 13"/>
          <p:cNvCxnSpPr/>
          <p:nvPr/>
        </p:nvCxnSpPr>
        <p:spPr>
          <a:xfrm flipH="1" flipV="1">
            <a:off x="2783632" y="2704867"/>
            <a:ext cx="72008" cy="18002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2819636" y="2348880"/>
            <a:ext cx="0" cy="2160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77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p:cTn id="13" dur="1000" fill="hold"/>
                                        <p:tgtEl>
                                          <p:spTgt spid="8194"/>
                                        </p:tgtEl>
                                        <p:attrNameLst>
                                          <p:attrName>ppt_w</p:attrName>
                                        </p:attrNameLst>
                                      </p:cBhvr>
                                      <p:tavLst>
                                        <p:tav tm="0">
                                          <p:val>
                                            <p:fltVal val="0"/>
                                          </p:val>
                                        </p:tav>
                                        <p:tav tm="100000">
                                          <p:val>
                                            <p:strVal val="#ppt_w"/>
                                          </p:val>
                                        </p:tav>
                                      </p:tavLst>
                                    </p:anim>
                                    <p:anim calcmode="lin" valueType="num">
                                      <p:cBhvr>
                                        <p:cTn id="14" dur="1000" fill="hold"/>
                                        <p:tgtEl>
                                          <p:spTgt spid="8194"/>
                                        </p:tgtEl>
                                        <p:attrNameLst>
                                          <p:attrName>ppt_h</p:attrName>
                                        </p:attrNameLst>
                                      </p:cBhvr>
                                      <p:tavLst>
                                        <p:tav tm="0">
                                          <p:val>
                                            <p:fltVal val="0"/>
                                          </p:val>
                                        </p:tav>
                                        <p:tav tm="100000">
                                          <p:val>
                                            <p:strVal val="#ppt_h"/>
                                          </p:val>
                                        </p:tav>
                                      </p:tavLst>
                                    </p:anim>
                                    <p:anim calcmode="lin" valueType="num">
                                      <p:cBhvr>
                                        <p:cTn id="15" dur="1000" fill="hold"/>
                                        <p:tgtEl>
                                          <p:spTgt spid="8194"/>
                                        </p:tgtEl>
                                        <p:attrNameLst>
                                          <p:attrName>style.rotation</p:attrName>
                                        </p:attrNameLst>
                                      </p:cBhvr>
                                      <p:tavLst>
                                        <p:tav tm="0">
                                          <p:val>
                                            <p:fltVal val="90"/>
                                          </p:val>
                                        </p:tav>
                                        <p:tav tm="100000">
                                          <p:val>
                                            <p:fltVal val="0"/>
                                          </p:val>
                                        </p:tav>
                                      </p:tavLst>
                                    </p:anim>
                                    <p:animEffect transition="in" filter="fade">
                                      <p:cBhvr>
                                        <p:cTn id="16" dur="1000"/>
                                        <p:tgtEl>
                                          <p:spTgt spid="819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1000" fill="hold"/>
                                        <p:tgtEl>
                                          <p:spTgt spid="9"/>
                                        </p:tgtEl>
                                        <p:attrNameLst>
                                          <p:attrName>ppt_w</p:attrName>
                                        </p:attrNameLst>
                                      </p:cBhvr>
                                      <p:tavLst>
                                        <p:tav tm="0">
                                          <p:val>
                                            <p:fltVal val="0"/>
                                          </p:val>
                                        </p:tav>
                                        <p:tav tm="100000">
                                          <p:val>
                                            <p:strVal val="#ppt_w"/>
                                          </p:val>
                                        </p:tav>
                                      </p:tavLst>
                                    </p:anim>
                                    <p:anim calcmode="lin" valueType="num">
                                      <p:cBhvr>
                                        <p:cTn id="27" dur="1000" fill="hold"/>
                                        <p:tgtEl>
                                          <p:spTgt spid="9"/>
                                        </p:tgtEl>
                                        <p:attrNameLst>
                                          <p:attrName>ppt_h</p:attrName>
                                        </p:attrNameLst>
                                      </p:cBhvr>
                                      <p:tavLst>
                                        <p:tav tm="0">
                                          <p:val>
                                            <p:fltVal val="0"/>
                                          </p:val>
                                        </p:tav>
                                        <p:tav tm="100000">
                                          <p:val>
                                            <p:strVal val="#ppt_h"/>
                                          </p:val>
                                        </p:tav>
                                      </p:tavLst>
                                    </p:anim>
                                    <p:anim calcmode="lin" valueType="num">
                                      <p:cBhvr>
                                        <p:cTn id="28" dur="1000" fill="hold"/>
                                        <p:tgtEl>
                                          <p:spTgt spid="9"/>
                                        </p:tgtEl>
                                        <p:attrNameLst>
                                          <p:attrName>style.rotation</p:attrName>
                                        </p:attrNameLst>
                                      </p:cBhvr>
                                      <p:tavLst>
                                        <p:tav tm="0">
                                          <p:val>
                                            <p:fltVal val="90"/>
                                          </p:val>
                                        </p:tav>
                                        <p:tav tm="100000">
                                          <p:val>
                                            <p:fltVal val="0"/>
                                          </p:val>
                                        </p:tav>
                                      </p:tavLst>
                                    </p:anim>
                                    <p:animEffect transition="in" filter="fade">
                                      <p:cBhvr>
                                        <p:cTn id="29" dur="1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1000" fill="hold"/>
                                        <p:tgtEl>
                                          <p:spTgt spid="3"/>
                                        </p:tgtEl>
                                        <p:attrNameLst>
                                          <p:attrName>ppt_w</p:attrName>
                                        </p:attrNameLst>
                                      </p:cBhvr>
                                      <p:tavLst>
                                        <p:tav tm="0">
                                          <p:val>
                                            <p:fltVal val="0"/>
                                          </p:val>
                                        </p:tav>
                                        <p:tav tm="100000">
                                          <p:val>
                                            <p:strVal val="#ppt_w"/>
                                          </p:val>
                                        </p:tav>
                                      </p:tavLst>
                                    </p:anim>
                                    <p:anim calcmode="lin" valueType="num">
                                      <p:cBhvr>
                                        <p:cTn id="35" dur="1000" fill="hold"/>
                                        <p:tgtEl>
                                          <p:spTgt spid="3"/>
                                        </p:tgtEl>
                                        <p:attrNameLst>
                                          <p:attrName>ppt_h</p:attrName>
                                        </p:attrNameLst>
                                      </p:cBhvr>
                                      <p:tavLst>
                                        <p:tav tm="0">
                                          <p:val>
                                            <p:fltVal val="0"/>
                                          </p:val>
                                        </p:tav>
                                        <p:tav tm="100000">
                                          <p:val>
                                            <p:strVal val="#ppt_h"/>
                                          </p:val>
                                        </p:tav>
                                      </p:tavLst>
                                    </p:anim>
                                    <p:anim calcmode="lin" valueType="num">
                                      <p:cBhvr>
                                        <p:cTn id="36" dur="1000" fill="hold"/>
                                        <p:tgtEl>
                                          <p:spTgt spid="3"/>
                                        </p:tgtEl>
                                        <p:attrNameLst>
                                          <p:attrName>style.rotation</p:attrName>
                                        </p:attrNameLst>
                                      </p:cBhvr>
                                      <p:tavLst>
                                        <p:tav tm="0">
                                          <p:val>
                                            <p:fltVal val="90"/>
                                          </p:val>
                                        </p:tav>
                                        <p:tav tm="100000">
                                          <p:val>
                                            <p:fltVal val="0"/>
                                          </p:val>
                                        </p:tav>
                                      </p:tavLst>
                                    </p:anim>
                                    <p:animEffect transition="in" filter="fade">
                                      <p:cBhvr>
                                        <p:cTn id="37" dur="1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p:cTn id="56" dur="500" fill="hold"/>
                                        <p:tgtEl>
                                          <p:spTgt spid="2"/>
                                        </p:tgtEl>
                                        <p:attrNameLst>
                                          <p:attrName>ppt_w</p:attrName>
                                        </p:attrNameLst>
                                      </p:cBhvr>
                                      <p:tavLst>
                                        <p:tav tm="0">
                                          <p:val>
                                            <p:fltVal val="0"/>
                                          </p:val>
                                        </p:tav>
                                        <p:tav tm="100000">
                                          <p:val>
                                            <p:strVal val="#ppt_w"/>
                                          </p:val>
                                        </p:tav>
                                      </p:tavLst>
                                    </p:anim>
                                    <p:anim calcmode="lin" valueType="num">
                                      <p:cBhvr>
                                        <p:cTn id="57" dur="500" fill="hold"/>
                                        <p:tgtEl>
                                          <p:spTgt spid="2"/>
                                        </p:tgtEl>
                                        <p:attrNameLst>
                                          <p:attrName>ppt_h</p:attrName>
                                        </p:attrNameLst>
                                      </p:cBhvr>
                                      <p:tavLst>
                                        <p:tav tm="0">
                                          <p:val>
                                            <p:fltVal val="0"/>
                                          </p:val>
                                        </p:tav>
                                        <p:tav tm="100000">
                                          <p:val>
                                            <p:strVal val="#ppt_h"/>
                                          </p:val>
                                        </p:tav>
                                      </p:tavLst>
                                    </p:anim>
                                    <p:animEffect transition="in" filter="fade">
                                      <p:cBhvr>
                                        <p:cTn id="5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9" grpId="0"/>
      <p:bldP spid="7"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9336" y="-194473"/>
            <a:ext cx="10972800" cy="1143000"/>
          </a:xfrm>
        </p:spPr>
        <p:txBody>
          <a:bodyPr/>
          <a:lstStyle/>
          <a:p>
            <a:r>
              <a:rPr lang="zh-CN" altLang="en-US" b="1" dirty="0" smtClean="0">
                <a:latin typeface="黑体" panose="02010609060101010101" pitchFamily="49" charset="-122"/>
                <a:ea typeface="黑体" panose="02010609060101010101" pitchFamily="49" charset="-122"/>
              </a:rPr>
              <a:t>三、实例求解</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14</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91208" y="344332"/>
            <a:ext cx="7223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3200" b="1" dirty="0" smtClean="0">
                <a:solidFill>
                  <a:srgbClr val="FF0000"/>
                </a:solidFill>
                <a:latin typeface="黑体" panose="02010609060101010101" pitchFamily="49" charset="-122"/>
                <a:ea typeface="黑体" panose="02010609060101010101" pitchFamily="49" charset="-122"/>
              </a:rPr>
              <a:t>3.1 </a:t>
            </a:r>
            <a:r>
              <a:rPr lang="zh-CN" altLang="en-US" sz="3200" b="1"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二</a:t>
            </a:r>
            <a:r>
              <a:rPr lang="zh-CN" altLang="en-US" sz="3200" b="1"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元函数优化</a:t>
            </a:r>
            <a:endParaRPr lang="en-US" altLang="zh-CN" sz="3200" dirty="0">
              <a:solidFill>
                <a:srgbClr val="FF0000"/>
              </a:solidFill>
              <a:latin typeface="黑体" panose="02010609060101010101" pitchFamily="49" charset="-122"/>
              <a:ea typeface="黑体" panose="02010609060101010101" pitchFamily="49" charset="-122"/>
            </a:endParaRPr>
          </a:p>
        </p:txBody>
      </p:sp>
      <p:sp>
        <p:nvSpPr>
          <p:cNvPr id="7" name="矩形 6"/>
          <p:cNvSpPr/>
          <p:nvPr/>
        </p:nvSpPr>
        <p:spPr>
          <a:xfrm>
            <a:off x="328223" y="1139836"/>
            <a:ext cx="3126177" cy="461665"/>
          </a:xfrm>
          <a:prstGeom prst="rect">
            <a:avLst/>
          </a:prstGeom>
        </p:spPr>
        <p:txBody>
          <a:bodyPr wrap="none">
            <a:spAutoFit/>
          </a:bodyPr>
          <a:lstStyle/>
          <a:p>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计算结果数据打印</a:t>
            </a:r>
            <a:endParaRPr lang="zh-CN" altLang="en-US" sz="2400" dirty="0">
              <a:latin typeface="黑体" panose="02010609060101010101" pitchFamily="49" charset="-122"/>
              <a:ea typeface="黑体" panose="02010609060101010101" pitchFamily="49" charset="-122"/>
            </a:endParaRPr>
          </a:p>
        </p:txBody>
      </p:sp>
      <p:sp>
        <p:nvSpPr>
          <p:cNvPr id="13" name="矩形 12"/>
          <p:cNvSpPr/>
          <p:nvPr/>
        </p:nvSpPr>
        <p:spPr>
          <a:xfrm>
            <a:off x="380239" y="2774715"/>
            <a:ext cx="1888659" cy="461665"/>
          </a:xfrm>
          <a:prstGeom prst="rect">
            <a:avLst/>
          </a:prstGeom>
        </p:spPr>
        <p:txBody>
          <a:bodyPr wrap="none">
            <a:spAutoFit/>
          </a:bodyPr>
          <a:lstStyle/>
          <a:p>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(5)</a:t>
            </a:r>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拓展分析</a:t>
            </a:r>
            <a:endParaRPr lang="zh-CN" altLang="en-US" sz="2400" dirty="0">
              <a:latin typeface="黑体" panose="02010609060101010101" pitchFamily="49" charset="-122"/>
              <a:ea typeface="黑体" panose="02010609060101010101" pitchFamily="49" charset="-122"/>
            </a:endParaRPr>
          </a:p>
        </p:txBody>
      </p:sp>
      <p:sp>
        <p:nvSpPr>
          <p:cNvPr id="2" name="矩形 1"/>
          <p:cNvSpPr/>
          <p:nvPr/>
        </p:nvSpPr>
        <p:spPr>
          <a:xfrm>
            <a:off x="839416" y="1582146"/>
            <a:ext cx="9433048" cy="1113766"/>
          </a:xfrm>
          <a:prstGeom prst="rect">
            <a:avLst/>
          </a:prstGeom>
        </p:spPr>
        <p:txBody>
          <a:bodyPr wrap="square">
            <a:spAutoFit/>
          </a:bodyPr>
          <a:lstStyle/>
          <a:p>
            <a:pPr>
              <a:lnSpc>
                <a:spcPct val="150000"/>
              </a:lnSpc>
            </a:pPr>
            <a:r>
              <a:rPr lang="zh-CN" altLang="en-US" sz="2400" b="1" dirty="0">
                <a:solidFill>
                  <a:srgbClr val="FF0000"/>
                </a:solidFill>
                <a:latin typeface="黑体" panose="02010609060101010101" pitchFamily="49" charset="-122"/>
                <a:ea typeface="黑体" panose="02010609060101010101" pitchFamily="49" charset="-122"/>
              </a:rPr>
              <a:t>目标函数取</a:t>
            </a:r>
            <a:r>
              <a:rPr lang="zh-CN" altLang="en-US" sz="2400" b="1" dirty="0" smtClean="0">
                <a:solidFill>
                  <a:srgbClr val="FF0000"/>
                </a:solidFill>
                <a:latin typeface="黑体" panose="02010609060101010101" pitchFamily="49" charset="-122"/>
                <a:ea typeface="黑体" panose="02010609060101010101" pitchFamily="49" charset="-122"/>
              </a:rPr>
              <a:t>最大值</a:t>
            </a:r>
            <a:r>
              <a:rPr lang="zh-CN" altLang="en-US" sz="2400" b="1" dirty="0">
                <a:solidFill>
                  <a:srgbClr val="FF0000"/>
                </a:solidFill>
                <a:latin typeface="黑体" panose="02010609060101010101" pitchFamily="49" charset="-122"/>
                <a:ea typeface="黑体" panose="02010609060101010101" pitchFamily="49" charset="-122"/>
              </a:rPr>
              <a:t>时的自变量 [0.00000000e+00 1.76210096e-10]</a:t>
            </a:r>
          </a:p>
          <a:p>
            <a:pPr>
              <a:lnSpc>
                <a:spcPct val="150000"/>
              </a:lnSpc>
            </a:pPr>
            <a:r>
              <a:rPr lang="zh-CN" altLang="en-US" sz="2400" b="1" dirty="0">
                <a:solidFill>
                  <a:srgbClr val="FF0000"/>
                </a:solidFill>
                <a:latin typeface="黑体" panose="02010609060101010101" pitchFamily="49" charset="-122"/>
                <a:ea typeface="黑体" panose="02010609060101010101" pitchFamily="49" charset="-122"/>
              </a:rPr>
              <a:t>目标函数的</a:t>
            </a:r>
            <a:r>
              <a:rPr lang="zh-CN" altLang="en-US" sz="2400" b="1" dirty="0" smtClean="0">
                <a:solidFill>
                  <a:srgbClr val="FF0000"/>
                </a:solidFill>
                <a:latin typeface="黑体" panose="02010609060101010101" pitchFamily="49" charset="-122"/>
                <a:ea typeface="黑体" panose="02010609060101010101" pitchFamily="49" charset="-122"/>
              </a:rPr>
              <a:t>最大值</a:t>
            </a:r>
            <a:r>
              <a:rPr lang="zh-CN" altLang="en-US" sz="2400" b="1" dirty="0">
                <a:solidFill>
                  <a:srgbClr val="FF0000"/>
                </a:solidFill>
                <a:latin typeface="黑体" panose="02010609060101010101" pitchFamily="49" charset="-122"/>
                <a:ea typeface="黑体" panose="02010609060101010101" pitchFamily="49" charset="-122"/>
              </a:rPr>
              <a:t>为 </a:t>
            </a:r>
            <a:r>
              <a:rPr lang="zh-CN" altLang="en-US" sz="2400" b="1" dirty="0" smtClean="0">
                <a:solidFill>
                  <a:srgbClr val="FF0000"/>
                </a:solidFill>
                <a:latin typeface="黑体" panose="02010609060101010101" pitchFamily="49" charset="-122"/>
                <a:ea typeface="黑体" panose="02010609060101010101" pitchFamily="49" charset="-122"/>
              </a:rPr>
              <a:t>1</a:t>
            </a:r>
            <a:r>
              <a:rPr lang="zh-CN" altLang="en-US" sz="2400" b="1" dirty="0">
                <a:solidFill>
                  <a:srgbClr val="FF0000"/>
                </a:solidFill>
                <a:latin typeface="黑体" panose="02010609060101010101" pitchFamily="49" charset="-122"/>
                <a:ea typeface="黑体" panose="02010609060101010101" pitchFamily="49" charset="-122"/>
              </a:rPr>
              <a:t>.</a:t>
            </a:r>
            <a:r>
              <a:rPr lang="zh-CN" altLang="en-US" sz="2400" b="1" dirty="0" smtClean="0">
                <a:solidFill>
                  <a:srgbClr val="FF0000"/>
                </a:solidFill>
                <a:latin typeface="黑体" panose="02010609060101010101" pitchFamily="49" charset="-122"/>
                <a:ea typeface="黑体" panose="02010609060101010101" pitchFamily="49" charset="-122"/>
              </a:rPr>
              <a:t>0   </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14" name="矩形 13"/>
          <p:cNvSpPr/>
          <p:nvPr/>
        </p:nvSpPr>
        <p:spPr>
          <a:xfrm>
            <a:off x="675306" y="3240737"/>
            <a:ext cx="10103332" cy="3416320"/>
          </a:xfrm>
          <a:prstGeom prst="rect">
            <a:avLst/>
          </a:prstGeom>
        </p:spPr>
        <p:txBody>
          <a:bodyPr wrap="square">
            <a:spAutoFit/>
          </a:bodyPr>
          <a:lstStyle/>
          <a:p>
            <a:pPr>
              <a:lnSpc>
                <a:spcPct val="150000"/>
              </a:lnSpc>
            </a:pPr>
            <a:r>
              <a:rPr lang="zh-CN" altLang="en-US" sz="2400" b="1" dirty="0" smtClean="0">
                <a:solidFill>
                  <a:srgbClr val="FF0000"/>
                </a:solidFill>
                <a:latin typeface="黑体" panose="02010609060101010101" pitchFamily="49" charset="-122"/>
                <a:ea typeface="黑体" panose="02010609060101010101" pitchFamily="49" charset="-122"/>
              </a:rPr>
              <a:t>   </a:t>
            </a:r>
            <a:r>
              <a:rPr lang="zh-CN" altLang="en-US" sz="2400" b="1" dirty="0" smtClean="0">
                <a:latin typeface="黑体" panose="02010609060101010101" pitchFamily="49" charset="-122"/>
                <a:ea typeface="黑体" panose="02010609060101010101" pitchFamily="49" charset="-122"/>
              </a:rPr>
              <a:t>其他二元函数的优化也可以仿照此例进行计算，只要修改表示目标函数对应的程序代码即可，如求函数</a:t>
            </a:r>
            <a:r>
              <a:rPr lang="en-US" altLang="zh-CN" sz="2400" dirty="0" smtClean="0"/>
              <a:t>f(X</a:t>
            </a:r>
            <a:r>
              <a:rPr lang="en-US" altLang="zh-CN" sz="2400" dirty="0"/>
              <a:t>)=(x</a:t>
            </a:r>
            <a:r>
              <a:rPr lang="en-US" altLang="zh-CN" sz="2400" baseline="-25000" dirty="0"/>
              <a:t>1</a:t>
            </a:r>
            <a:r>
              <a:rPr lang="en-US" altLang="zh-CN" sz="2400" dirty="0"/>
              <a:t>-2)</a:t>
            </a:r>
            <a:r>
              <a:rPr lang="en-US" altLang="zh-CN" sz="2400" baseline="30000" dirty="0"/>
              <a:t>2</a:t>
            </a:r>
            <a:r>
              <a:rPr lang="en-US" altLang="zh-CN" sz="2400" dirty="0"/>
              <a:t>+(x</a:t>
            </a:r>
            <a:r>
              <a:rPr lang="en-US" altLang="zh-CN" sz="2400" baseline="-25000" dirty="0"/>
              <a:t>1</a:t>
            </a:r>
            <a:r>
              <a:rPr lang="en-US" altLang="zh-CN" sz="2400" dirty="0"/>
              <a:t>-x</a:t>
            </a:r>
            <a:r>
              <a:rPr lang="en-US" altLang="zh-CN" sz="2400" baseline="-25000" dirty="0"/>
              <a:t>2</a:t>
            </a:r>
            <a:r>
              <a:rPr lang="en-US" altLang="zh-CN" sz="2400" dirty="0"/>
              <a:t>)</a:t>
            </a:r>
            <a:r>
              <a:rPr lang="en-US" altLang="zh-CN" sz="2400" baseline="30000" dirty="0"/>
              <a:t>2</a:t>
            </a:r>
            <a:r>
              <a:rPr lang="en-US" altLang="zh-CN" sz="2400" dirty="0"/>
              <a:t>-2x</a:t>
            </a:r>
            <a:r>
              <a:rPr lang="en-US" altLang="zh-CN" sz="2400" baseline="-25000" dirty="0"/>
              <a:t>2</a:t>
            </a:r>
            <a:r>
              <a:rPr lang="zh-CN" altLang="zh-CN" sz="2400" dirty="0">
                <a:latin typeface="黑体" panose="02010609060101010101" pitchFamily="49" charset="-122"/>
                <a:ea typeface="黑体" panose="02010609060101010101" pitchFamily="49" charset="-122"/>
              </a:rPr>
              <a:t>的</a:t>
            </a:r>
            <a:r>
              <a:rPr lang="zh-CN" altLang="zh-CN" sz="2400" dirty="0" smtClean="0">
                <a:latin typeface="黑体" panose="02010609060101010101" pitchFamily="49" charset="-122"/>
                <a:ea typeface="黑体" panose="02010609060101010101" pitchFamily="49" charset="-122"/>
              </a:rPr>
              <a:t>最小值</a:t>
            </a:r>
            <a:r>
              <a:rPr lang="zh-CN" altLang="en-US" sz="2400" dirty="0" smtClean="0">
                <a:latin typeface="黑体" panose="02010609060101010101" pitchFamily="49" charset="-122"/>
                <a:ea typeface="黑体" panose="02010609060101010101" pitchFamily="49" charset="-122"/>
              </a:rPr>
              <a:t>，只要将</a:t>
            </a:r>
            <a:r>
              <a:rPr lang="en-US" altLang="zh-CN" sz="2400" dirty="0" smtClean="0">
                <a:latin typeface="黑体" panose="02010609060101010101" pitchFamily="49" charset="-122"/>
                <a:ea typeface="黑体" panose="02010609060101010101" pitchFamily="49" charset="-122"/>
              </a:rPr>
              <a:t>f</a:t>
            </a:r>
            <a:r>
              <a:rPr lang="zh-CN" altLang="en-US" sz="2400" dirty="0" smtClean="0">
                <a:latin typeface="黑体" panose="02010609060101010101" pitchFamily="49" charset="-122"/>
                <a:ea typeface="黑体" panose="02010609060101010101" pitchFamily="49" charset="-122"/>
              </a:rPr>
              <a:t>函数修改成</a:t>
            </a:r>
            <a:r>
              <a:rPr lang="en-US" altLang="zh-CN" sz="2400" dirty="0"/>
              <a:t>f = lambda x: (x1 - 2) ** 2 + (x1 - x2) ** 2 - 2 * </a:t>
            </a:r>
            <a:r>
              <a:rPr lang="en-US" altLang="zh-CN" sz="2400" dirty="0" smtClean="0"/>
              <a:t>x2 </a:t>
            </a:r>
            <a:r>
              <a:rPr lang="zh-CN" altLang="en-US" sz="2400" dirty="0" smtClean="0">
                <a:latin typeface="黑体" panose="02010609060101010101" pitchFamily="49" charset="-122"/>
                <a:ea typeface="黑体" panose="02010609060101010101" pitchFamily="49" charset="-122"/>
              </a:rPr>
              <a:t>即可。计算结果为：</a:t>
            </a:r>
            <a:endParaRPr lang="en-US" altLang="zh-CN" sz="2400" dirty="0">
              <a:latin typeface="黑体" panose="02010609060101010101" pitchFamily="49" charset="-122"/>
              <a:ea typeface="黑体" panose="02010609060101010101" pitchFamily="49" charset="-122"/>
            </a:endParaRPr>
          </a:p>
          <a:p>
            <a:pPr>
              <a:lnSpc>
                <a:spcPct val="150000"/>
              </a:lnSpc>
            </a:pPr>
            <a:r>
              <a:rPr lang="zh-CN" altLang="en-US" sz="2400" b="1" dirty="0">
                <a:latin typeface="黑体" panose="02010609060101010101" pitchFamily="49" charset="-122"/>
                <a:ea typeface="黑体" panose="02010609060101010101" pitchFamily="49" charset="-122"/>
              </a:rPr>
              <a:t>目标函数取最小值时的自变量 </a:t>
            </a:r>
            <a:r>
              <a:rPr lang="en-US" altLang="zh-CN" sz="2400" b="1" dirty="0">
                <a:latin typeface="黑体" panose="02010609060101010101" pitchFamily="49" charset="-122"/>
                <a:ea typeface="黑体" panose="02010609060101010101" pitchFamily="49" charset="-122"/>
              </a:rPr>
              <a:t>[3.   </a:t>
            </a:r>
            <a:r>
              <a:rPr lang="zh-CN" altLang="en-US" sz="2400" b="1"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4.00000001]</a:t>
            </a:r>
          </a:p>
          <a:p>
            <a:pPr>
              <a:lnSpc>
                <a:spcPct val="150000"/>
              </a:lnSpc>
            </a:pPr>
            <a:r>
              <a:rPr lang="zh-CN" altLang="en-US" sz="2400" b="1" dirty="0">
                <a:latin typeface="黑体" panose="02010609060101010101" pitchFamily="49" charset="-122"/>
                <a:ea typeface="黑体" panose="02010609060101010101" pitchFamily="49" charset="-122"/>
              </a:rPr>
              <a:t>目标函数的最小值为 </a:t>
            </a:r>
            <a:r>
              <a:rPr lang="en-US" altLang="zh-CN" sz="2400" b="1" dirty="0">
                <a:latin typeface="黑体" panose="02010609060101010101" pitchFamily="49" charset="-122"/>
                <a:ea typeface="黑体" panose="02010609060101010101" pitchFamily="49" charset="-122"/>
              </a:rPr>
              <a:t>-6.0</a:t>
            </a:r>
            <a:endParaRPr lang="zh-CN" altLang="en-US" sz="2400" b="1"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4"/>
          <a:stretch>
            <a:fillRect/>
          </a:stretch>
        </p:blipFill>
        <p:spPr>
          <a:xfrm>
            <a:off x="7665357" y="3354810"/>
            <a:ext cx="4320994" cy="2937121"/>
          </a:xfrm>
          <a:prstGeom prst="rect">
            <a:avLst/>
          </a:prstGeom>
        </p:spPr>
      </p:pic>
      <p:pic>
        <p:nvPicPr>
          <p:cNvPr id="10" name="图片 9"/>
          <p:cNvPicPr>
            <a:picLocks noChangeAspect="1"/>
          </p:cNvPicPr>
          <p:nvPr/>
        </p:nvPicPr>
        <p:blipFill>
          <a:blip r:embed="rId5"/>
          <a:stretch>
            <a:fillRect/>
          </a:stretch>
        </p:blipFill>
        <p:spPr>
          <a:xfrm>
            <a:off x="7641335" y="50452"/>
            <a:ext cx="4345016" cy="3304358"/>
          </a:xfrm>
          <a:prstGeom prst="rect">
            <a:avLst/>
          </a:prstGeom>
        </p:spPr>
      </p:pic>
    </p:spTree>
    <p:extLst>
      <p:ext uri="{BB962C8B-B14F-4D97-AF65-F5344CB8AC3E}">
        <p14:creationId xmlns:p14="http://schemas.microsoft.com/office/powerpoint/2010/main" val="390770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p:cTn id="13" dur="500" fill="hold"/>
                                        <p:tgtEl>
                                          <p:spTgt spid="8194"/>
                                        </p:tgtEl>
                                        <p:attrNameLst>
                                          <p:attrName>ppt_w</p:attrName>
                                        </p:attrNameLst>
                                      </p:cBhvr>
                                      <p:tavLst>
                                        <p:tav tm="0">
                                          <p:val>
                                            <p:fltVal val="0"/>
                                          </p:val>
                                        </p:tav>
                                        <p:tav tm="100000">
                                          <p:val>
                                            <p:strVal val="#ppt_w"/>
                                          </p:val>
                                        </p:tav>
                                      </p:tavLst>
                                    </p:anim>
                                    <p:anim calcmode="lin" valueType="num">
                                      <p:cBhvr>
                                        <p:cTn id="14" dur="500" fill="hold"/>
                                        <p:tgtEl>
                                          <p:spTgt spid="8194"/>
                                        </p:tgtEl>
                                        <p:attrNameLst>
                                          <p:attrName>ppt_h</p:attrName>
                                        </p:attrNameLst>
                                      </p:cBhvr>
                                      <p:tavLst>
                                        <p:tav tm="0">
                                          <p:val>
                                            <p:fltVal val="0"/>
                                          </p:val>
                                        </p:tav>
                                        <p:tav tm="100000">
                                          <p:val>
                                            <p:strVal val="#ppt_h"/>
                                          </p:val>
                                        </p:tav>
                                      </p:tavLst>
                                    </p:anim>
                                    <p:animEffect transition="in" filter="fade">
                                      <p:cBhvr>
                                        <p:cTn id="15" dur="500"/>
                                        <p:tgtEl>
                                          <p:spTgt spid="8194"/>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 calcmode="lin" valueType="num">
                                      <p:cBhvr>
                                        <p:cTn id="20" dur="1000" fill="hold"/>
                                        <p:tgtEl>
                                          <p:spTgt spid="7"/>
                                        </p:tgtEl>
                                        <p:attrNameLst>
                                          <p:attrName>style.rotation</p:attrName>
                                        </p:attrNameLst>
                                      </p:cBhvr>
                                      <p:tavLst>
                                        <p:tav tm="0">
                                          <p:val>
                                            <p:fltVal val="90"/>
                                          </p:val>
                                        </p:tav>
                                        <p:tav tm="100000">
                                          <p:val>
                                            <p:fltVal val="0"/>
                                          </p:val>
                                        </p:tav>
                                      </p:tavLst>
                                    </p:anim>
                                    <p:animEffect transition="in" filter="fade">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1000" fill="hold"/>
                                        <p:tgtEl>
                                          <p:spTgt spid="13"/>
                                        </p:tgtEl>
                                        <p:attrNameLst>
                                          <p:attrName>ppt_w</p:attrName>
                                        </p:attrNameLst>
                                      </p:cBhvr>
                                      <p:tavLst>
                                        <p:tav tm="0">
                                          <p:val>
                                            <p:fltVal val="0"/>
                                          </p:val>
                                        </p:tav>
                                        <p:tav tm="100000">
                                          <p:val>
                                            <p:strVal val="#ppt_w"/>
                                          </p:val>
                                        </p:tav>
                                      </p:tavLst>
                                    </p:anim>
                                    <p:anim calcmode="lin" valueType="num">
                                      <p:cBhvr>
                                        <p:cTn id="34" dur="1000" fill="hold"/>
                                        <p:tgtEl>
                                          <p:spTgt spid="13"/>
                                        </p:tgtEl>
                                        <p:attrNameLst>
                                          <p:attrName>ppt_h</p:attrName>
                                        </p:attrNameLst>
                                      </p:cBhvr>
                                      <p:tavLst>
                                        <p:tav tm="0">
                                          <p:val>
                                            <p:fltVal val="0"/>
                                          </p:val>
                                        </p:tav>
                                        <p:tav tm="100000">
                                          <p:val>
                                            <p:strVal val="#ppt_h"/>
                                          </p:val>
                                        </p:tav>
                                      </p:tavLst>
                                    </p:anim>
                                    <p:anim calcmode="lin" valueType="num">
                                      <p:cBhvr>
                                        <p:cTn id="35" dur="1000" fill="hold"/>
                                        <p:tgtEl>
                                          <p:spTgt spid="13"/>
                                        </p:tgtEl>
                                        <p:attrNameLst>
                                          <p:attrName>style.rotation</p:attrName>
                                        </p:attrNameLst>
                                      </p:cBhvr>
                                      <p:tavLst>
                                        <p:tav tm="0">
                                          <p:val>
                                            <p:fltVal val="90"/>
                                          </p:val>
                                        </p:tav>
                                        <p:tav tm="100000">
                                          <p:val>
                                            <p:fltVal val="0"/>
                                          </p:val>
                                        </p:tav>
                                      </p:tavLst>
                                    </p:anim>
                                    <p:animEffect transition="in" filter="fade">
                                      <p:cBhvr>
                                        <p:cTn id="36" dur="10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1000" fill="hold"/>
                                        <p:tgtEl>
                                          <p:spTgt spid="14"/>
                                        </p:tgtEl>
                                        <p:attrNameLst>
                                          <p:attrName>ppt_w</p:attrName>
                                        </p:attrNameLst>
                                      </p:cBhvr>
                                      <p:tavLst>
                                        <p:tav tm="0">
                                          <p:val>
                                            <p:fltVal val="0"/>
                                          </p:val>
                                        </p:tav>
                                        <p:tav tm="100000">
                                          <p:val>
                                            <p:strVal val="#ppt_w"/>
                                          </p:val>
                                        </p:tav>
                                      </p:tavLst>
                                    </p:anim>
                                    <p:anim calcmode="lin" valueType="num">
                                      <p:cBhvr>
                                        <p:cTn id="42" dur="1000" fill="hold"/>
                                        <p:tgtEl>
                                          <p:spTgt spid="14"/>
                                        </p:tgtEl>
                                        <p:attrNameLst>
                                          <p:attrName>ppt_h</p:attrName>
                                        </p:attrNameLst>
                                      </p:cBhvr>
                                      <p:tavLst>
                                        <p:tav tm="0">
                                          <p:val>
                                            <p:fltVal val="0"/>
                                          </p:val>
                                        </p:tav>
                                        <p:tav tm="100000">
                                          <p:val>
                                            <p:strVal val="#ppt_h"/>
                                          </p:val>
                                        </p:tav>
                                      </p:tavLst>
                                    </p:anim>
                                    <p:anim calcmode="lin" valueType="num">
                                      <p:cBhvr>
                                        <p:cTn id="43" dur="1000" fill="hold"/>
                                        <p:tgtEl>
                                          <p:spTgt spid="14"/>
                                        </p:tgtEl>
                                        <p:attrNameLst>
                                          <p:attrName>style.rotation</p:attrName>
                                        </p:attrNameLst>
                                      </p:cBhvr>
                                      <p:tavLst>
                                        <p:tav tm="0">
                                          <p:val>
                                            <p:fltVal val="90"/>
                                          </p:val>
                                        </p:tav>
                                        <p:tav tm="100000">
                                          <p:val>
                                            <p:fltVal val="0"/>
                                          </p:val>
                                        </p:tav>
                                      </p:tavLst>
                                    </p:anim>
                                    <p:animEffect transition="in" filter="fade">
                                      <p:cBhvr>
                                        <p:cTn id="44" dur="10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par>
                                <p:cTn id="53" presetID="31" presetClass="entr" presetSubtype="0" fill="hold" nodeType="with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p:cTn id="55" dur="1000" fill="hold"/>
                                        <p:tgtEl>
                                          <p:spTgt spid="3"/>
                                        </p:tgtEl>
                                        <p:attrNameLst>
                                          <p:attrName>ppt_w</p:attrName>
                                        </p:attrNameLst>
                                      </p:cBhvr>
                                      <p:tavLst>
                                        <p:tav tm="0">
                                          <p:val>
                                            <p:fltVal val="0"/>
                                          </p:val>
                                        </p:tav>
                                        <p:tav tm="100000">
                                          <p:val>
                                            <p:strVal val="#ppt_w"/>
                                          </p:val>
                                        </p:tav>
                                      </p:tavLst>
                                    </p:anim>
                                    <p:anim calcmode="lin" valueType="num">
                                      <p:cBhvr>
                                        <p:cTn id="56" dur="1000" fill="hold"/>
                                        <p:tgtEl>
                                          <p:spTgt spid="3"/>
                                        </p:tgtEl>
                                        <p:attrNameLst>
                                          <p:attrName>ppt_h</p:attrName>
                                        </p:attrNameLst>
                                      </p:cBhvr>
                                      <p:tavLst>
                                        <p:tav tm="0">
                                          <p:val>
                                            <p:fltVal val="0"/>
                                          </p:val>
                                        </p:tav>
                                        <p:tav tm="100000">
                                          <p:val>
                                            <p:strVal val="#ppt_h"/>
                                          </p:val>
                                        </p:tav>
                                      </p:tavLst>
                                    </p:anim>
                                    <p:anim calcmode="lin" valueType="num">
                                      <p:cBhvr>
                                        <p:cTn id="57" dur="1000" fill="hold"/>
                                        <p:tgtEl>
                                          <p:spTgt spid="3"/>
                                        </p:tgtEl>
                                        <p:attrNameLst>
                                          <p:attrName>style.rotation</p:attrName>
                                        </p:attrNameLst>
                                      </p:cBhvr>
                                      <p:tavLst>
                                        <p:tav tm="0">
                                          <p:val>
                                            <p:fltVal val="90"/>
                                          </p:val>
                                        </p:tav>
                                        <p:tav tm="100000">
                                          <p:val>
                                            <p:fltVal val="0"/>
                                          </p:val>
                                        </p:tav>
                                      </p:tavLst>
                                    </p:anim>
                                    <p:animEffect transition="in" filter="fade">
                                      <p:cBhvr>
                                        <p:cTn id="5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9" grpId="0"/>
      <p:bldP spid="7" grpId="0"/>
      <p:bldP spid="13" grpId="0"/>
      <p:bldP spid="2"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9336" y="-26987"/>
            <a:ext cx="10972800" cy="1143000"/>
          </a:xfrm>
        </p:spPr>
        <p:txBody>
          <a:bodyPr/>
          <a:lstStyle/>
          <a:p>
            <a:r>
              <a:rPr lang="zh-CN" altLang="en-US" b="1" dirty="0" smtClean="0">
                <a:latin typeface="黑体" panose="02010609060101010101" pitchFamily="49" charset="-122"/>
                <a:ea typeface="黑体" panose="02010609060101010101" pitchFamily="49" charset="-122"/>
              </a:rPr>
              <a:t>三、实例求解</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15</a:t>
            </a:fld>
            <a:endParaRPr lang="zh-CN" altLang="en-US" sz="1200" dirty="0" smtClean="0">
              <a:solidFill>
                <a:srgbClr val="898989"/>
              </a:solidFill>
            </a:endParaRPr>
          </a:p>
        </p:txBody>
      </p:sp>
      <p:pic>
        <p:nvPicPr>
          <p:cNvPr id="8198" name="图片 32"/>
          <p:cNvPicPr>
            <a:picLocks noChangeAspect="1"/>
          </p:cNvPicPr>
          <p:nvPr/>
        </p:nvPicPr>
        <p:blipFill>
          <a:blip r:embed="rId4">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119336" y="527389"/>
            <a:ext cx="7223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3200" b="1" dirty="0" smtClean="0">
                <a:solidFill>
                  <a:srgbClr val="FF0000"/>
                </a:solidFill>
                <a:latin typeface="黑体" panose="02010609060101010101" pitchFamily="49" charset="-122"/>
                <a:ea typeface="黑体" panose="02010609060101010101" pitchFamily="49" charset="-122"/>
              </a:rPr>
              <a:t>3.2 </a:t>
            </a:r>
            <a:r>
              <a:rPr lang="zh-CN" altLang="en-US" sz="3200" b="1" dirty="0" smtClean="0">
                <a:solidFill>
                  <a:srgbClr val="FF0000"/>
                </a:solidFill>
                <a:latin typeface="黑体" panose="02010609060101010101" pitchFamily="49" charset="-122"/>
                <a:ea typeface="黑体" panose="02010609060101010101" pitchFamily="49" charset="-122"/>
              </a:rPr>
              <a:t>三</a:t>
            </a:r>
            <a:r>
              <a:rPr lang="zh-CN" altLang="en-US" sz="3200" b="1"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元函数优化</a:t>
            </a:r>
            <a:endParaRPr lang="en-US" altLang="zh-CN" sz="3200" dirty="0">
              <a:solidFill>
                <a:srgbClr val="FF0000"/>
              </a:solidFill>
              <a:latin typeface="黑体" panose="02010609060101010101" pitchFamily="49" charset="-122"/>
              <a:ea typeface="黑体" panose="02010609060101010101" pitchFamily="49" charset="-122"/>
            </a:endParaRPr>
          </a:p>
        </p:txBody>
      </p:sp>
      <p:sp>
        <p:nvSpPr>
          <p:cNvPr id="7" name="矩形 6"/>
          <p:cNvSpPr/>
          <p:nvPr/>
        </p:nvSpPr>
        <p:spPr>
          <a:xfrm>
            <a:off x="326454" y="1485302"/>
            <a:ext cx="4826962" cy="461665"/>
          </a:xfrm>
          <a:prstGeom prst="rect">
            <a:avLst/>
          </a:prstGeom>
        </p:spPr>
        <p:txBody>
          <a:bodyPr wrap="none">
            <a:spAutoFit/>
          </a:bodyPr>
          <a:lstStyle/>
          <a:p>
            <a:r>
              <a:rPr lang="en-US" altLang="zh-CN" sz="2400"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(1)</a:t>
            </a:r>
            <a:r>
              <a:rPr lang="zh-CN" altLang="zh-CN" sz="2400"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求</a:t>
            </a:r>
            <a:r>
              <a:rPr lang="zh-CN" altLang="en-US" sz="2400"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解</a:t>
            </a:r>
            <a:r>
              <a:rPr lang="zh-CN" altLang="zh-CN" sz="2400"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下面</a:t>
            </a:r>
            <a:r>
              <a:rPr lang="zh-CN" altLang="en-US" sz="2400"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三元超越方程实数解</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Rectangle 2"/>
          <p:cNvSpPr>
            <a:spLocks noChangeArrowheads="1"/>
          </p:cNvSpPr>
          <p:nvPr/>
        </p:nvSpPr>
        <p:spPr bwMode="auto">
          <a:xfrm>
            <a:off x="1703512" y="1561595"/>
            <a:ext cx="17281920" cy="77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167691402"/>
              </p:ext>
            </p:extLst>
          </p:nvPr>
        </p:nvGraphicFramePr>
        <p:xfrm>
          <a:off x="767408" y="1952568"/>
          <a:ext cx="3258269" cy="1810437"/>
        </p:xfrm>
        <a:graphic>
          <a:graphicData uri="http://schemas.openxmlformats.org/presentationml/2006/ole">
            <mc:AlternateContent xmlns:mc="http://schemas.openxmlformats.org/markup-compatibility/2006">
              <mc:Choice xmlns:v="urn:schemas-microsoft-com:vml" Requires="v">
                <p:oleObj spid="_x0000_s8222" name="公式" r:id="rId5" imgW="1396800" imgH="787320" progId="Equation.3">
                  <p:embed/>
                </p:oleObj>
              </mc:Choice>
              <mc:Fallback>
                <p:oleObj name="公式" r:id="rId5" imgW="1396800" imgH="787320" progId="Equation.3">
                  <p:embed/>
                  <p:pic>
                    <p:nvPicPr>
                      <p:cNvPr id="0" name=""/>
                      <p:cNvPicPr>
                        <a:picLocks noChangeAspect="1" noChangeArrowheads="1"/>
                      </p:cNvPicPr>
                      <p:nvPr/>
                    </p:nvPicPr>
                    <p:blipFill>
                      <a:blip r:embed="rId6"/>
                      <a:srcRect/>
                      <a:stretch>
                        <a:fillRect/>
                      </a:stretch>
                    </p:blipFill>
                    <p:spPr bwMode="auto">
                      <a:xfrm>
                        <a:off x="767408" y="1952568"/>
                        <a:ext cx="3258269" cy="1810437"/>
                      </a:xfrm>
                      <a:prstGeom prst="rect">
                        <a:avLst/>
                      </a:prstGeom>
                      <a:noFill/>
                    </p:spPr>
                  </p:pic>
                </p:oleObj>
              </mc:Fallback>
            </mc:AlternateContent>
          </a:graphicData>
        </a:graphic>
      </p:graphicFrame>
      <p:sp>
        <p:nvSpPr>
          <p:cNvPr id="10" name="文本框 9"/>
          <p:cNvSpPr txBox="1"/>
          <p:nvPr/>
        </p:nvSpPr>
        <p:spPr>
          <a:xfrm>
            <a:off x="702171" y="3924183"/>
            <a:ext cx="10108704" cy="830997"/>
          </a:xfrm>
          <a:prstGeom prst="rect">
            <a:avLst/>
          </a:prstGeom>
          <a:noFill/>
        </p:spPr>
        <p:txBody>
          <a:bodyPr wrap="square" rtlCol="0">
            <a:spAutoFit/>
          </a:bodyPr>
          <a:lstStyle/>
          <a:p>
            <a:r>
              <a:rPr lang="zh-CN" altLang="en-US"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2400"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将上述三</a:t>
            </a:r>
            <a:r>
              <a:rPr lang="zh-CN" altLang="en-US" sz="2400" kern="100" dirty="0">
                <a:solidFill>
                  <a:srgbClr val="0000EB"/>
                </a:solidFill>
                <a:latin typeface="黑体" panose="02010609060101010101" pitchFamily="49" charset="-122"/>
                <a:ea typeface="黑体" panose="02010609060101010101" pitchFamily="49" charset="-122"/>
                <a:cs typeface="Times New Roman" panose="02020603050405020304" pitchFamily="18" charset="0"/>
              </a:rPr>
              <a:t>元</a:t>
            </a:r>
            <a:r>
              <a:rPr lang="zh-CN" altLang="en-US" sz="2400"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超越方程求解转化成三个为零的方程平方和相加求最小值，即求下面函数的最小值：</a:t>
            </a:r>
            <a:endParaRPr lang="zh-CN" altLang="en-US" sz="2400" dirty="0">
              <a:latin typeface="黑体" panose="02010609060101010101" pitchFamily="49" charset="-122"/>
              <a:ea typeface="黑体" panose="02010609060101010101" pitchFamily="49"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874707135"/>
              </p:ext>
            </p:extLst>
          </p:nvPr>
        </p:nvGraphicFramePr>
        <p:xfrm>
          <a:off x="709646" y="5059853"/>
          <a:ext cx="10435839" cy="513238"/>
        </p:xfrm>
        <a:graphic>
          <a:graphicData uri="http://schemas.openxmlformats.org/presentationml/2006/ole">
            <mc:AlternateContent xmlns:mc="http://schemas.openxmlformats.org/markup-compatibility/2006">
              <mc:Choice xmlns:v="urn:schemas-microsoft-com:vml" Requires="v">
                <p:oleObj spid="_x0000_s8223" name="公式" r:id="rId7" imgW="4635500" imgH="228600" progId="Equation.3">
                  <p:embed/>
                </p:oleObj>
              </mc:Choice>
              <mc:Fallback>
                <p:oleObj name="公式" r:id="rId7" imgW="46355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646" y="5059853"/>
                        <a:ext cx="10435839" cy="513238"/>
                      </a:xfrm>
                      <a:prstGeom prst="rect">
                        <a:avLst/>
                      </a:prstGeom>
                      <a:noFill/>
                    </p:spPr>
                  </p:pic>
                </p:oleObj>
              </mc:Fallback>
            </mc:AlternateContent>
          </a:graphicData>
        </a:graphic>
      </p:graphicFrame>
    </p:spTree>
    <p:extLst>
      <p:ext uri="{BB962C8B-B14F-4D97-AF65-F5344CB8AC3E}">
        <p14:creationId xmlns:p14="http://schemas.microsoft.com/office/powerpoint/2010/main" val="42777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p:cTn id="13" dur="1000" fill="hold"/>
                                        <p:tgtEl>
                                          <p:spTgt spid="8194"/>
                                        </p:tgtEl>
                                        <p:attrNameLst>
                                          <p:attrName>ppt_w</p:attrName>
                                        </p:attrNameLst>
                                      </p:cBhvr>
                                      <p:tavLst>
                                        <p:tav tm="0">
                                          <p:val>
                                            <p:fltVal val="0"/>
                                          </p:val>
                                        </p:tav>
                                        <p:tav tm="100000">
                                          <p:val>
                                            <p:strVal val="#ppt_w"/>
                                          </p:val>
                                        </p:tav>
                                      </p:tavLst>
                                    </p:anim>
                                    <p:anim calcmode="lin" valueType="num">
                                      <p:cBhvr>
                                        <p:cTn id="14" dur="1000" fill="hold"/>
                                        <p:tgtEl>
                                          <p:spTgt spid="8194"/>
                                        </p:tgtEl>
                                        <p:attrNameLst>
                                          <p:attrName>ppt_h</p:attrName>
                                        </p:attrNameLst>
                                      </p:cBhvr>
                                      <p:tavLst>
                                        <p:tav tm="0">
                                          <p:val>
                                            <p:fltVal val="0"/>
                                          </p:val>
                                        </p:tav>
                                        <p:tav tm="100000">
                                          <p:val>
                                            <p:strVal val="#ppt_h"/>
                                          </p:val>
                                        </p:tav>
                                      </p:tavLst>
                                    </p:anim>
                                    <p:anim calcmode="lin" valueType="num">
                                      <p:cBhvr>
                                        <p:cTn id="15" dur="1000" fill="hold"/>
                                        <p:tgtEl>
                                          <p:spTgt spid="8194"/>
                                        </p:tgtEl>
                                        <p:attrNameLst>
                                          <p:attrName>style.rotation</p:attrName>
                                        </p:attrNameLst>
                                      </p:cBhvr>
                                      <p:tavLst>
                                        <p:tav tm="0">
                                          <p:val>
                                            <p:fltVal val="90"/>
                                          </p:val>
                                        </p:tav>
                                        <p:tav tm="100000">
                                          <p:val>
                                            <p:fltVal val="0"/>
                                          </p:val>
                                        </p:tav>
                                      </p:tavLst>
                                    </p:anim>
                                    <p:animEffect transition="in" filter="fade">
                                      <p:cBhvr>
                                        <p:cTn id="16" dur="1000"/>
                                        <p:tgtEl>
                                          <p:spTgt spid="819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 calcmode="lin" valueType="num">
                                      <p:cBhvr>
                                        <p:cTn id="23" dur="1000" fill="hold"/>
                                        <p:tgtEl>
                                          <p:spTgt spid="7"/>
                                        </p:tgtEl>
                                        <p:attrNameLst>
                                          <p:attrName>style.rotation</p:attrName>
                                        </p:attrNameLst>
                                      </p:cBhvr>
                                      <p:tavLst>
                                        <p:tav tm="0">
                                          <p:val>
                                            <p:fltVal val="90"/>
                                          </p:val>
                                        </p:tav>
                                        <p:tav tm="100000">
                                          <p:val>
                                            <p:fltVal val="0"/>
                                          </p:val>
                                        </p:tav>
                                      </p:tavLst>
                                    </p:anim>
                                    <p:animEffect transition="in" filter="fade">
                                      <p:cBhvr>
                                        <p:cTn id="24" dur="1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fltVal val="0"/>
                                          </p:val>
                                        </p:tav>
                                        <p:tav tm="100000">
                                          <p:val>
                                            <p:strVal val="#ppt_w"/>
                                          </p:val>
                                        </p:tav>
                                      </p:tavLst>
                                    </p:anim>
                                    <p:anim calcmode="lin" valueType="num">
                                      <p:cBhvr>
                                        <p:cTn id="37" dur="1000" fill="hold"/>
                                        <p:tgtEl>
                                          <p:spTgt spid="10"/>
                                        </p:tgtEl>
                                        <p:attrNameLst>
                                          <p:attrName>ppt_h</p:attrName>
                                        </p:attrNameLst>
                                      </p:cBhvr>
                                      <p:tavLst>
                                        <p:tav tm="0">
                                          <p:val>
                                            <p:fltVal val="0"/>
                                          </p:val>
                                        </p:tav>
                                        <p:tav tm="100000">
                                          <p:val>
                                            <p:strVal val="#ppt_h"/>
                                          </p:val>
                                        </p:tav>
                                      </p:tavLst>
                                    </p:anim>
                                    <p:anim calcmode="lin" valueType="num">
                                      <p:cBhvr>
                                        <p:cTn id="38" dur="1000" fill="hold"/>
                                        <p:tgtEl>
                                          <p:spTgt spid="10"/>
                                        </p:tgtEl>
                                        <p:attrNameLst>
                                          <p:attrName>style.rotation</p:attrName>
                                        </p:attrNameLst>
                                      </p:cBhvr>
                                      <p:tavLst>
                                        <p:tav tm="0">
                                          <p:val>
                                            <p:fltVal val="90"/>
                                          </p:val>
                                        </p:tav>
                                        <p:tav tm="100000">
                                          <p:val>
                                            <p:fltVal val="0"/>
                                          </p:val>
                                        </p:tav>
                                      </p:tavLst>
                                    </p:anim>
                                    <p:animEffect transition="in" filter="fade">
                                      <p:cBhvr>
                                        <p:cTn id="39" dur="10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p:cTn id="44" dur="500" fill="hold"/>
                                        <p:tgtEl>
                                          <p:spTgt spid="12"/>
                                        </p:tgtEl>
                                        <p:attrNameLst>
                                          <p:attrName>ppt_w</p:attrName>
                                        </p:attrNameLst>
                                      </p:cBhvr>
                                      <p:tavLst>
                                        <p:tav tm="0">
                                          <p:val>
                                            <p:fltVal val="0"/>
                                          </p:val>
                                        </p:tav>
                                        <p:tav tm="100000">
                                          <p:val>
                                            <p:strVal val="#ppt_w"/>
                                          </p:val>
                                        </p:tav>
                                      </p:tavLst>
                                    </p:anim>
                                    <p:anim calcmode="lin" valueType="num">
                                      <p:cBhvr>
                                        <p:cTn id="45" dur="500" fill="hold"/>
                                        <p:tgtEl>
                                          <p:spTgt spid="12"/>
                                        </p:tgtEl>
                                        <p:attrNameLst>
                                          <p:attrName>ppt_h</p:attrName>
                                        </p:attrNameLst>
                                      </p:cBhvr>
                                      <p:tavLst>
                                        <p:tav tm="0">
                                          <p:val>
                                            <p:fltVal val="0"/>
                                          </p:val>
                                        </p:tav>
                                        <p:tav tm="100000">
                                          <p:val>
                                            <p:strVal val="#ppt_h"/>
                                          </p:val>
                                        </p:tav>
                                      </p:tavLst>
                                    </p:anim>
                                    <p:animEffect transition="in" filter="fade">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9" grpId="0"/>
      <p:bldP spid="7"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9336" y="-26987"/>
            <a:ext cx="10972800" cy="1143000"/>
          </a:xfrm>
        </p:spPr>
        <p:txBody>
          <a:bodyPr/>
          <a:lstStyle/>
          <a:p>
            <a:r>
              <a:rPr lang="zh-CN" altLang="en-US" b="1" dirty="0" smtClean="0">
                <a:latin typeface="黑体" panose="02010609060101010101" pitchFamily="49" charset="-122"/>
                <a:ea typeface="黑体" panose="02010609060101010101" pitchFamily="49" charset="-122"/>
              </a:rPr>
              <a:t>三、实例求解</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16</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119336" y="527389"/>
            <a:ext cx="7223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3200" b="1" dirty="0" smtClean="0">
                <a:solidFill>
                  <a:srgbClr val="FF0000"/>
                </a:solidFill>
                <a:latin typeface="黑体" panose="02010609060101010101" pitchFamily="49" charset="-122"/>
                <a:ea typeface="黑体" panose="02010609060101010101" pitchFamily="49" charset="-122"/>
              </a:rPr>
              <a:t>3.2 </a:t>
            </a:r>
            <a:r>
              <a:rPr lang="zh-CN" altLang="en-US" sz="3200" b="1" dirty="0" smtClean="0">
                <a:solidFill>
                  <a:srgbClr val="FF0000"/>
                </a:solidFill>
                <a:latin typeface="黑体" panose="02010609060101010101" pitchFamily="49" charset="-122"/>
                <a:ea typeface="黑体" panose="02010609060101010101" pitchFamily="49" charset="-122"/>
              </a:rPr>
              <a:t>三</a:t>
            </a:r>
            <a:r>
              <a:rPr lang="zh-CN" altLang="en-US" sz="3200" b="1"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元函数优化</a:t>
            </a:r>
            <a:endParaRPr lang="en-US" altLang="zh-CN" sz="3200" dirty="0">
              <a:solidFill>
                <a:srgbClr val="FF0000"/>
              </a:solidFill>
              <a:latin typeface="黑体" panose="02010609060101010101" pitchFamily="49" charset="-122"/>
              <a:ea typeface="黑体" panose="02010609060101010101" pitchFamily="49" charset="-122"/>
            </a:endParaRPr>
          </a:p>
        </p:txBody>
      </p:sp>
      <p:sp>
        <p:nvSpPr>
          <p:cNvPr id="13" name="矩形 12"/>
          <p:cNvSpPr/>
          <p:nvPr/>
        </p:nvSpPr>
        <p:spPr>
          <a:xfrm>
            <a:off x="119336" y="1475384"/>
            <a:ext cx="9004388" cy="461665"/>
          </a:xfrm>
          <a:prstGeom prst="rect">
            <a:avLst/>
          </a:prstGeom>
        </p:spPr>
        <p:txBody>
          <a:bodyPr wrap="none">
            <a:spAutoFit/>
          </a:bodyPr>
          <a:lstStyle/>
          <a:p>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(2) </a:t>
            </a:r>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根据目标函数修改自定义</a:t>
            </a:r>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函数</a:t>
            </a:r>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及主程序中增加变量非负约束</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2" name="Rectangle 2"/>
          <p:cNvSpPr>
            <a:spLocks noChangeArrowheads="1"/>
          </p:cNvSpPr>
          <p:nvPr/>
        </p:nvSpPr>
        <p:spPr bwMode="auto">
          <a:xfrm>
            <a:off x="1703512" y="1543211"/>
            <a:ext cx="17281920" cy="77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6" name="图片 15"/>
          <p:cNvPicPr>
            <a:picLocks noChangeAspect="1"/>
          </p:cNvPicPr>
          <p:nvPr/>
        </p:nvPicPr>
        <p:blipFill>
          <a:blip r:embed="rId4"/>
          <a:stretch>
            <a:fillRect/>
          </a:stretch>
        </p:blipFill>
        <p:spPr>
          <a:xfrm>
            <a:off x="811776" y="3144179"/>
            <a:ext cx="7137414" cy="1690940"/>
          </a:xfrm>
          <a:prstGeom prst="rect">
            <a:avLst/>
          </a:prstGeom>
        </p:spPr>
      </p:pic>
      <p:sp>
        <p:nvSpPr>
          <p:cNvPr id="10" name="矩形 9"/>
          <p:cNvSpPr/>
          <p:nvPr/>
        </p:nvSpPr>
        <p:spPr>
          <a:xfrm>
            <a:off x="767408" y="2433798"/>
            <a:ext cx="3700628" cy="523220"/>
          </a:xfrm>
          <a:prstGeom prst="rect">
            <a:avLst/>
          </a:prstGeom>
        </p:spPr>
        <p:txBody>
          <a:bodyPr wrap="none">
            <a:spAutoFit/>
          </a:bodyPr>
          <a:lstStyle/>
          <a:p>
            <a:r>
              <a:rPr lang="pl-PL" altLang="zh-CN" sz="2800" dirty="0"/>
              <a:t> x, y, z = x[0], x[1], x[2</a:t>
            </a:r>
            <a:r>
              <a:rPr lang="pl-PL" altLang="zh-CN" dirty="0" smtClean="0"/>
              <a:t>]</a:t>
            </a:r>
            <a:endParaRPr lang="pl-PL" altLang="zh-CN" dirty="0"/>
          </a:p>
        </p:txBody>
      </p:sp>
      <p:sp>
        <p:nvSpPr>
          <p:cNvPr id="12" name="矩形 11"/>
          <p:cNvSpPr/>
          <p:nvPr/>
        </p:nvSpPr>
        <p:spPr>
          <a:xfrm>
            <a:off x="103784" y="4972497"/>
            <a:ext cx="2815194" cy="461665"/>
          </a:xfrm>
          <a:prstGeom prst="rect">
            <a:avLst/>
          </a:prstGeom>
        </p:spPr>
        <p:txBody>
          <a:bodyPr wrap="none">
            <a:spAutoFit/>
          </a:bodyPr>
          <a:lstStyle/>
          <a:p>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2400" b="1"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变量非负约束：</a:t>
            </a:r>
            <a:r>
              <a:rPr lang="zh-CN" altLang="en-US" sz="2400" dirty="0" smtClean="0">
                <a:solidFill>
                  <a:srgbClr val="FF0000"/>
                </a:solidFill>
                <a:latin typeface="黑体" panose="02010609060101010101" pitchFamily="49" charset="-122"/>
                <a:ea typeface="黑体" panose="02010609060101010101" pitchFamily="49" charset="-122"/>
              </a:rPr>
              <a:t> </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14" name="矩形 13"/>
          <p:cNvSpPr/>
          <p:nvPr/>
        </p:nvSpPr>
        <p:spPr>
          <a:xfrm>
            <a:off x="142939" y="2038201"/>
            <a:ext cx="2970685" cy="461665"/>
          </a:xfrm>
          <a:prstGeom prst="rect">
            <a:avLst/>
          </a:prstGeom>
        </p:spPr>
        <p:txBody>
          <a:bodyPr wrap="none">
            <a:spAutoFit/>
          </a:bodyPr>
          <a:lstStyle/>
          <a:p>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2400" b="1"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修改自定义函数：</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3" name="矩形 2"/>
          <p:cNvSpPr/>
          <p:nvPr/>
        </p:nvSpPr>
        <p:spPr>
          <a:xfrm>
            <a:off x="2996460" y="5158409"/>
            <a:ext cx="5029940" cy="923330"/>
          </a:xfrm>
          <a:prstGeom prst="rect">
            <a:avLst/>
          </a:prstGeom>
          <a:solidFill>
            <a:schemeClr val="accent6">
              <a:lumMod val="60000"/>
              <a:lumOff val="40000"/>
            </a:schemeClr>
          </a:solidFill>
        </p:spPr>
        <p:txBody>
          <a:bodyPr wrap="square">
            <a:spAutoFit/>
          </a:bodyPr>
          <a:lstStyle/>
          <a:p>
            <a:r>
              <a:rPr lang="en-US" altLang="zh-CN" dirty="0"/>
              <a:t>for j in range(D):</a:t>
            </a:r>
          </a:p>
          <a:p>
            <a:r>
              <a:rPr lang="en-US" altLang="zh-CN" dirty="0"/>
              <a:t>                if x[</a:t>
            </a:r>
            <a:r>
              <a:rPr lang="en-US" altLang="zh-CN" dirty="0" err="1"/>
              <a:t>i</a:t>
            </a:r>
            <a:r>
              <a:rPr lang="en-US" altLang="zh-CN" dirty="0"/>
              <a:t>, j] &lt; 0:  # </a:t>
            </a:r>
            <a:r>
              <a:rPr lang="zh-CN" altLang="en-US" dirty="0"/>
              <a:t>保证变量为</a:t>
            </a:r>
            <a:r>
              <a:rPr lang="zh-CN" altLang="en-US" dirty="0" smtClean="0"/>
              <a:t>非负</a:t>
            </a:r>
            <a:endParaRPr lang="en-US" altLang="zh-CN" dirty="0" smtClean="0"/>
          </a:p>
          <a:p>
            <a:r>
              <a:rPr lang="zh-CN" altLang="en-US" dirty="0"/>
              <a:t>                    </a:t>
            </a:r>
            <a:r>
              <a:rPr lang="en-US" altLang="zh-CN" dirty="0"/>
              <a:t>x[</a:t>
            </a:r>
            <a:r>
              <a:rPr lang="en-US" altLang="zh-CN" dirty="0" err="1"/>
              <a:t>i</a:t>
            </a:r>
            <a:r>
              <a:rPr lang="en-US" altLang="zh-CN" dirty="0"/>
              <a:t>, j] = 0</a:t>
            </a:r>
          </a:p>
        </p:txBody>
      </p:sp>
    </p:spTree>
    <p:extLst>
      <p:ext uri="{BB962C8B-B14F-4D97-AF65-F5344CB8AC3E}">
        <p14:creationId xmlns:p14="http://schemas.microsoft.com/office/powerpoint/2010/main" val="40253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p:cTn id="13" dur="1000" fill="hold"/>
                                        <p:tgtEl>
                                          <p:spTgt spid="8194"/>
                                        </p:tgtEl>
                                        <p:attrNameLst>
                                          <p:attrName>ppt_w</p:attrName>
                                        </p:attrNameLst>
                                      </p:cBhvr>
                                      <p:tavLst>
                                        <p:tav tm="0">
                                          <p:val>
                                            <p:fltVal val="0"/>
                                          </p:val>
                                        </p:tav>
                                        <p:tav tm="100000">
                                          <p:val>
                                            <p:strVal val="#ppt_w"/>
                                          </p:val>
                                        </p:tav>
                                      </p:tavLst>
                                    </p:anim>
                                    <p:anim calcmode="lin" valueType="num">
                                      <p:cBhvr>
                                        <p:cTn id="14" dur="1000" fill="hold"/>
                                        <p:tgtEl>
                                          <p:spTgt spid="8194"/>
                                        </p:tgtEl>
                                        <p:attrNameLst>
                                          <p:attrName>ppt_h</p:attrName>
                                        </p:attrNameLst>
                                      </p:cBhvr>
                                      <p:tavLst>
                                        <p:tav tm="0">
                                          <p:val>
                                            <p:fltVal val="0"/>
                                          </p:val>
                                        </p:tav>
                                        <p:tav tm="100000">
                                          <p:val>
                                            <p:strVal val="#ppt_h"/>
                                          </p:val>
                                        </p:tav>
                                      </p:tavLst>
                                    </p:anim>
                                    <p:anim calcmode="lin" valueType="num">
                                      <p:cBhvr>
                                        <p:cTn id="15" dur="1000" fill="hold"/>
                                        <p:tgtEl>
                                          <p:spTgt spid="8194"/>
                                        </p:tgtEl>
                                        <p:attrNameLst>
                                          <p:attrName>style.rotation</p:attrName>
                                        </p:attrNameLst>
                                      </p:cBhvr>
                                      <p:tavLst>
                                        <p:tav tm="0">
                                          <p:val>
                                            <p:fltVal val="90"/>
                                          </p:val>
                                        </p:tav>
                                        <p:tav tm="100000">
                                          <p:val>
                                            <p:fltVal val="0"/>
                                          </p:val>
                                        </p:tav>
                                      </p:tavLst>
                                    </p:anim>
                                    <p:animEffect transition="in" filter="fade">
                                      <p:cBhvr>
                                        <p:cTn id="16" dur="1000"/>
                                        <p:tgtEl>
                                          <p:spTgt spid="819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000" fill="hold"/>
                                        <p:tgtEl>
                                          <p:spTgt spid="13"/>
                                        </p:tgtEl>
                                        <p:attrNameLst>
                                          <p:attrName>ppt_w</p:attrName>
                                        </p:attrNameLst>
                                      </p:cBhvr>
                                      <p:tavLst>
                                        <p:tav tm="0">
                                          <p:val>
                                            <p:fltVal val="0"/>
                                          </p:val>
                                        </p:tav>
                                        <p:tav tm="100000">
                                          <p:val>
                                            <p:strVal val="#ppt_w"/>
                                          </p:val>
                                        </p:tav>
                                      </p:tavLst>
                                    </p:anim>
                                    <p:anim calcmode="lin" valueType="num">
                                      <p:cBhvr>
                                        <p:cTn id="22" dur="1000" fill="hold"/>
                                        <p:tgtEl>
                                          <p:spTgt spid="13"/>
                                        </p:tgtEl>
                                        <p:attrNameLst>
                                          <p:attrName>ppt_h</p:attrName>
                                        </p:attrNameLst>
                                      </p:cBhvr>
                                      <p:tavLst>
                                        <p:tav tm="0">
                                          <p:val>
                                            <p:fltVal val="0"/>
                                          </p:val>
                                        </p:tav>
                                        <p:tav tm="100000">
                                          <p:val>
                                            <p:strVal val="#ppt_h"/>
                                          </p:val>
                                        </p:tav>
                                      </p:tavLst>
                                    </p:anim>
                                    <p:anim calcmode="lin" valueType="num">
                                      <p:cBhvr>
                                        <p:cTn id="23" dur="1000" fill="hold"/>
                                        <p:tgtEl>
                                          <p:spTgt spid="13"/>
                                        </p:tgtEl>
                                        <p:attrNameLst>
                                          <p:attrName>style.rotation</p:attrName>
                                        </p:attrNameLst>
                                      </p:cBhvr>
                                      <p:tavLst>
                                        <p:tav tm="0">
                                          <p:val>
                                            <p:fltVal val="90"/>
                                          </p:val>
                                        </p:tav>
                                        <p:tav tm="100000">
                                          <p:val>
                                            <p:fltVal val="0"/>
                                          </p:val>
                                        </p:tav>
                                      </p:tavLst>
                                    </p:anim>
                                    <p:animEffect transition="in" filter="fade">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3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1000" fill="hold"/>
                                        <p:tgtEl>
                                          <p:spTgt spid="16"/>
                                        </p:tgtEl>
                                        <p:attrNameLst>
                                          <p:attrName>ppt_w</p:attrName>
                                        </p:attrNameLst>
                                      </p:cBhvr>
                                      <p:tavLst>
                                        <p:tav tm="0">
                                          <p:val>
                                            <p:fltVal val="0"/>
                                          </p:val>
                                        </p:tav>
                                        <p:tav tm="100000">
                                          <p:val>
                                            <p:strVal val="#ppt_w"/>
                                          </p:val>
                                        </p:tav>
                                      </p:tavLst>
                                    </p:anim>
                                    <p:anim calcmode="lin" valueType="num">
                                      <p:cBhvr>
                                        <p:cTn id="40" dur="1000" fill="hold"/>
                                        <p:tgtEl>
                                          <p:spTgt spid="16"/>
                                        </p:tgtEl>
                                        <p:attrNameLst>
                                          <p:attrName>ppt_h</p:attrName>
                                        </p:attrNameLst>
                                      </p:cBhvr>
                                      <p:tavLst>
                                        <p:tav tm="0">
                                          <p:val>
                                            <p:fltVal val="0"/>
                                          </p:val>
                                        </p:tav>
                                        <p:tav tm="100000">
                                          <p:val>
                                            <p:strVal val="#ppt_h"/>
                                          </p:val>
                                        </p:tav>
                                      </p:tavLst>
                                    </p:anim>
                                    <p:anim calcmode="lin" valueType="num">
                                      <p:cBhvr>
                                        <p:cTn id="41" dur="1000" fill="hold"/>
                                        <p:tgtEl>
                                          <p:spTgt spid="16"/>
                                        </p:tgtEl>
                                        <p:attrNameLst>
                                          <p:attrName>style.rotation</p:attrName>
                                        </p:attrNameLst>
                                      </p:cBhvr>
                                      <p:tavLst>
                                        <p:tav tm="0">
                                          <p:val>
                                            <p:fltVal val="90"/>
                                          </p:val>
                                        </p:tav>
                                        <p:tav tm="100000">
                                          <p:val>
                                            <p:fltVal val="0"/>
                                          </p:val>
                                        </p:tav>
                                      </p:tavLst>
                                    </p:anim>
                                    <p:animEffect transition="in" filter="fade">
                                      <p:cBhvr>
                                        <p:cTn id="42" dur="10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p:cTn id="54" dur="1000" fill="hold"/>
                                        <p:tgtEl>
                                          <p:spTgt spid="3"/>
                                        </p:tgtEl>
                                        <p:attrNameLst>
                                          <p:attrName>ppt_w</p:attrName>
                                        </p:attrNameLst>
                                      </p:cBhvr>
                                      <p:tavLst>
                                        <p:tav tm="0">
                                          <p:val>
                                            <p:fltVal val="0"/>
                                          </p:val>
                                        </p:tav>
                                        <p:tav tm="100000">
                                          <p:val>
                                            <p:strVal val="#ppt_w"/>
                                          </p:val>
                                        </p:tav>
                                      </p:tavLst>
                                    </p:anim>
                                    <p:anim calcmode="lin" valueType="num">
                                      <p:cBhvr>
                                        <p:cTn id="55" dur="1000" fill="hold"/>
                                        <p:tgtEl>
                                          <p:spTgt spid="3"/>
                                        </p:tgtEl>
                                        <p:attrNameLst>
                                          <p:attrName>ppt_h</p:attrName>
                                        </p:attrNameLst>
                                      </p:cBhvr>
                                      <p:tavLst>
                                        <p:tav tm="0">
                                          <p:val>
                                            <p:fltVal val="0"/>
                                          </p:val>
                                        </p:tav>
                                        <p:tav tm="100000">
                                          <p:val>
                                            <p:strVal val="#ppt_h"/>
                                          </p:val>
                                        </p:tav>
                                      </p:tavLst>
                                    </p:anim>
                                    <p:anim calcmode="lin" valueType="num">
                                      <p:cBhvr>
                                        <p:cTn id="56" dur="1000" fill="hold"/>
                                        <p:tgtEl>
                                          <p:spTgt spid="3"/>
                                        </p:tgtEl>
                                        <p:attrNameLst>
                                          <p:attrName>style.rotation</p:attrName>
                                        </p:attrNameLst>
                                      </p:cBhvr>
                                      <p:tavLst>
                                        <p:tav tm="0">
                                          <p:val>
                                            <p:fltVal val="90"/>
                                          </p:val>
                                        </p:tav>
                                        <p:tav tm="100000">
                                          <p:val>
                                            <p:fltVal val="0"/>
                                          </p:val>
                                        </p:tav>
                                      </p:tavLst>
                                    </p:anim>
                                    <p:animEffect transition="in" filter="fade">
                                      <p:cBhvr>
                                        <p:cTn id="5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9" grpId="0"/>
      <p:bldP spid="13" grpId="0"/>
      <p:bldP spid="10" grpId="0"/>
      <p:bldP spid="12" grpId="0"/>
      <p:bldP spid="14"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9336" y="-171400"/>
            <a:ext cx="10972800" cy="1143000"/>
          </a:xfrm>
        </p:spPr>
        <p:txBody>
          <a:bodyPr/>
          <a:lstStyle/>
          <a:p>
            <a:r>
              <a:rPr lang="zh-CN" altLang="en-US" b="1" dirty="0" smtClean="0">
                <a:latin typeface="黑体" panose="02010609060101010101" pitchFamily="49" charset="-122"/>
                <a:ea typeface="黑体" panose="02010609060101010101" pitchFamily="49" charset="-122"/>
              </a:rPr>
              <a:t>三、实例求解</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17</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19336" y="1435625"/>
            <a:ext cx="10862269" cy="4524315"/>
          </a:xfrm>
          <a:prstGeom prst="rect">
            <a:avLst/>
          </a:prstGeom>
        </p:spPr>
        <p:txBody>
          <a:bodyPr wrap="none">
            <a:spAutoFit/>
          </a:bodyPr>
          <a:lstStyle/>
          <a:p>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全局调用及过程迭代图绘制</a:t>
            </a:r>
            <a:endPar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endParaRPr>
          </a:p>
          <a:p>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绘制代码和二元优化基本相同，只有</a:t>
            </a:r>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z</a:t>
            </a:r>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坐标轴数据有些不同，全局调用时，</a:t>
            </a:r>
            <a:endPar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endParaRPr>
          </a:p>
          <a:p>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维数改为</a:t>
            </a:r>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，具体变动部分代码如下：</a:t>
            </a:r>
            <a:endPar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endParaRPr>
          </a:p>
          <a:p>
            <a:r>
              <a:rPr lang="en-US" altLang="zh-CN" sz="2400" b="1" kern="100" dirty="0">
                <a:solidFill>
                  <a:srgbClr val="0000EB"/>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2400" b="1" kern="100" dirty="0">
                <a:solidFill>
                  <a:srgbClr val="0000EB"/>
                </a:solidFill>
                <a:latin typeface="黑体" panose="02010609060101010101" pitchFamily="49" charset="-122"/>
                <a:ea typeface="黑体" panose="02010609060101010101" pitchFamily="49" charset="-122"/>
                <a:cs typeface="Times New Roman" panose="02020603050405020304" pitchFamily="18" charset="0"/>
              </a:rPr>
              <a:t>x = </a:t>
            </a:r>
            <a:r>
              <a:rPr lang="en-US" altLang="zh-CN" sz="2400" b="1" kern="100" dirty="0" err="1">
                <a:solidFill>
                  <a:srgbClr val="0000EB"/>
                </a:solidFill>
                <a:latin typeface="黑体" panose="02010609060101010101" pitchFamily="49" charset="-122"/>
                <a:ea typeface="黑体" panose="02010609060101010101" pitchFamily="49" charset="-122"/>
                <a:cs typeface="Times New Roman" panose="02020603050405020304" pitchFamily="18" charset="0"/>
              </a:rPr>
              <a:t>ggbest</a:t>
            </a:r>
            <a:r>
              <a:rPr lang="en-US" altLang="zh-CN" sz="2400" b="1" kern="100" dirty="0">
                <a:solidFill>
                  <a:srgbClr val="0000EB"/>
                </a:solidFill>
                <a:latin typeface="黑体" panose="02010609060101010101" pitchFamily="49" charset="-122"/>
                <a:ea typeface="黑体" panose="02010609060101010101" pitchFamily="49" charset="-122"/>
                <a:cs typeface="Times New Roman" panose="02020603050405020304" pitchFamily="18" charset="0"/>
              </a:rPr>
              <a:t>[:, 0]</a:t>
            </a:r>
          </a:p>
          <a:p>
            <a:r>
              <a:rPr lang="en-US" altLang="zh-CN" sz="2400" b="1" kern="100" dirty="0">
                <a:solidFill>
                  <a:srgbClr val="0000EB"/>
                </a:solidFill>
                <a:latin typeface="黑体" panose="02010609060101010101" pitchFamily="49" charset="-122"/>
                <a:ea typeface="黑体" panose="02010609060101010101" pitchFamily="49" charset="-122"/>
                <a:cs typeface="Times New Roman" panose="02020603050405020304" pitchFamily="18" charset="0"/>
              </a:rPr>
              <a:t>    y = </a:t>
            </a:r>
            <a:r>
              <a:rPr lang="en-US" altLang="zh-CN" sz="2400" b="1" kern="100" dirty="0" err="1">
                <a:solidFill>
                  <a:srgbClr val="0000EB"/>
                </a:solidFill>
                <a:latin typeface="黑体" panose="02010609060101010101" pitchFamily="49" charset="-122"/>
                <a:ea typeface="黑体" panose="02010609060101010101" pitchFamily="49" charset="-122"/>
                <a:cs typeface="Times New Roman" panose="02020603050405020304" pitchFamily="18" charset="0"/>
              </a:rPr>
              <a:t>ggbest</a:t>
            </a:r>
            <a:r>
              <a:rPr lang="en-US" altLang="zh-CN" sz="2400" b="1" kern="100" dirty="0">
                <a:solidFill>
                  <a:srgbClr val="0000EB"/>
                </a:solidFill>
                <a:latin typeface="黑体" panose="02010609060101010101" pitchFamily="49" charset="-122"/>
                <a:ea typeface="黑体" panose="02010609060101010101" pitchFamily="49" charset="-122"/>
                <a:cs typeface="Times New Roman" panose="02020603050405020304" pitchFamily="18" charset="0"/>
              </a:rPr>
              <a:t>[:, 1]</a:t>
            </a:r>
          </a:p>
          <a:p>
            <a:r>
              <a:rPr lang="en-US" altLang="zh-CN" sz="2400" b="1" kern="100" dirty="0">
                <a:solidFill>
                  <a:srgbClr val="0000EB"/>
                </a:solidFill>
                <a:latin typeface="黑体" panose="02010609060101010101" pitchFamily="49" charset="-122"/>
                <a:ea typeface="黑体" panose="02010609060101010101" pitchFamily="49" charset="-122"/>
                <a:cs typeface="Times New Roman" panose="02020603050405020304" pitchFamily="18" charset="0"/>
              </a:rPr>
              <a:t>    z = </a:t>
            </a:r>
            <a:r>
              <a:rPr lang="en-US" altLang="zh-CN" sz="2400" b="1" kern="100" dirty="0" err="1">
                <a:solidFill>
                  <a:srgbClr val="0000EB"/>
                </a:solidFill>
                <a:latin typeface="黑体" panose="02010609060101010101" pitchFamily="49" charset="-122"/>
                <a:ea typeface="黑体" panose="02010609060101010101" pitchFamily="49" charset="-122"/>
                <a:cs typeface="Times New Roman" panose="02020603050405020304" pitchFamily="18" charset="0"/>
              </a:rPr>
              <a:t>ggbest</a:t>
            </a:r>
            <a:r>
              <a:rPr lang="en-US" altLang="zh-CN" sz="2400" b="1" kern="100" dirty="0">
                <a:solidFill>
                  <a:srgbClr val="0000EB"/>
                </a:solidFill>
                <a:latin typeface="黑体" panose="02010609060101010101" pitchFamily="49" charset="-122"/>
                <a:ea typeface="黑体" panose="02010609060101010101" pitchFamily="49" charset="-122"/>
                <a:cs typeface="Times New Roman" panose="02020603050405020304" pitchFamily="18" charset="0"/>
              </a:rPr>
              <a:t>[:, 2]</a:t>
            </a:r>
          </a:p>
          <a:p>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    c </a:t>
            </a:r>
            <a:r>
              <a:rPr lang="en-US" altLang="zh-CN" sz="2400" b="1" kern="100" dirty="0">
                <a:solidFill>
                  <a:srgbClr val="0000EB"/>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2400" b="1" kern="100" dirty="0" err="1"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gbest_fit</a:t>
            </a:r>
            <a:endPar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endParaRPr>
          </a:p>
          <a:p>
            <a:r>
              <a:rPr lang="en-US" altLang="zh-CN" sz="2400" b="1" kern="100" dirty="0">
                <a:solidFill>
                  <a:srgbClr val="0000EB"/>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   …</a:t>
            </a:r>
          </a:p>
          <a:p>
            <a:r>
              <a:rPr lang="en-US" altLang="zh-CN" sz="2400" b="1" kern="100" dirty="0">
                <a:solidFill>
                  <a:srgbClr val="0000EB"/>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   </a:t>
            </a:r>
            <a:r>
              <a:rPr lang="pt-BR"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PSO(func</a:t>
            </a:r>
            <a:r>
              <a:rPr lang="pt-BR" altLang="zh-CN" sz="2400" b="1" kern="100" dirty="0">
                <a:solidFill>
                  <a:srgbClr val="0000EB"/>
                </a:solidFill>
                <a:latin typeface="黑体" panose="02010609060101010101" pitchFamily="49" charset="-122"/>
                <a:ea typeface="黑体" panose="02010609060101010101" pitchFamily="49" charset="-122"/>
                <a:cs typeface="Times New Roman" panose="02020603050405020304" pitchFamily="18" charset="0"/>
              </a:rPr>
              <a:t>, 50, 1.5, 2.5, 0.5, 100, 3)</a:t>
            </a:r>
            <a:endParaRPr lang="en-US" altLang="zh-CN" sz="2400" b="1" kern="100" dirty="0">
              <a:solidFill>
                <a:srgbClr val="0000EB"/>
              </a:solidFill>
              <a:latin typeface="黑体" panose="02010609060101010101" pitchFamily="49" charset="-122"/>
              <a:ea typeface="黑体" panose="02010609060101010101" pitchFamily="49" charset="-122"/>
              <a:cs typeface="Times New Roman" panose="02020603050405020304" pitchFamily="18" charset="0"/>
            </a:endParaRPr>
          </a:p>
          <a:p>
            <a:endPar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endParaRPr>
          </a:p>
          <a:p>
            <a:endParaRPr lang="en-US" altLang="zh-CN" sz="2400" b="1" kern="100" dirty="0">
              <a:solidFill>
                <a:srgbClr val="0000EB"/>
              </a:solidFill>
              <a:latin typeface="黑体" panose="02010609060101010101" pitchFamily="49" charset="-122"/>
              <a:ea typeface="黑体" panose="02010609060101010101" pitchFamily="49" charset="-122"/>
              <a:cs typeface="Times New Roman" panose="02020603050405020304" pitchFamily="18" charset="0"/>
            </a:endParaRPr>
          </a:p>
          <a:p>
            <a:endParaRPr lang="zh-CN" altLang="en-US" sz="2400" dirty="0">
              <a:solidFill>
                <a:srgbClr val="0000EB"/>
              </a:solidFill>
              <a:latin typeface="黑体" panose="02010609060101010101" pitchFamily="49" charset="-122"/>
              <a:ea typeface="黑体" panose="02010609060101010101" pitchFamily="49" charset="-122"/>
            </a:endParaRPr>
          </a:p>
        </p:txBody>
      </p:sp>
      <p:sp>
        <p:nvSpPr>
          <p:cNvPr id="15" name="文本框 6"/>
          <p:cNvSpPr txBox="1">
            <a:spLocks noChangeArrowheads="1"/>
          </p:cNvSpPr>
          <p:nvPr/>
        </p:nvSpPr>
        <p:spPr bwMode="auto">
          <a:xfrm>
            <a:off x="119336" y="527389"/>
            <a:ext cx="7223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3200" b="1" dirty="0" smtClean="0">
                <a:solidFill>
                  <a:srgbClr val="FF0000"/>
                </a:solidFill>
                <a:latin typeface="黑体" panose="02010609060101010101" pitchFamily="49" charset="-122"/>
                <a:ea typeface="黑体" panose="02010609060101010101" pitchFamily="49" charset="-122"/>
              </a:rPr>
              <a:t>3.2 </a:t>
            </a:r>
            <a:r>
              <a:rPr lang="zh-CN" altLang="en-US" sz="3200" b="1" dirty="0" smtClean="0">
                <a:solidFill>
                  <a:srgbClr val="FF0000"/>
                </a:solidFill>
                <a:latin typeface="黑体" panose="02010609060101010101" pitchFamily="49" charset="-122"/>
                <a:ea typeface="黑体" panose="02010609060101010101" pitchFamily="49" charset="-122"/>
              </a:rPr>
              <a:t>三</a:t>
            </a:r>
            <a:r>
              <a:rPr lang="zh-CN" altLang="en-US" sz="3200" b="1"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元函数优化</a:t>
            </a:r>
            <a:endParaRPr lang="en-US" altLang="zh-CN" sz="3200" dirty="0">
              <a:solidFill>
                <a:srgbClr val="FF0000"/>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4"/>
          <a:stretch>
            <a:fillRect/>
          </a:stretch>
        </p:blipFill>
        <p:spPr>
          <a:xfrm>
            <a:off x="835401" y="2165761"/>
            <a:ext cx="5393668" cy="4091131"/>
          </a:xfrm>
          <a:prstGeom prst="rect">
            <a:avLst/>
          </a:prstGeom>
        </p:spPr>
      </p:pic>
      <p:pic>
        <p:nvPicPr>
          <p:cNvPr id="8" name="图片 7"/>
          <p:cNvPicPr>
            <a:picLocks noChangeAspect="1"/>
          </p:cNvPicPr>
          <p:nvPr/>
        </p:nvPicPr>
        <p:blipFill>
          <a:blip r:embed="rId5"/>
          <a:stretch>
            <a:fillRect/>
          </a:stretch>
        </p:blipFill>
        <p:spPr>
          <a:xfrm>
            <a:off x="6220933" y="2174806"/>
            <a:ext cx="5656344" cy="4062283"/>
          </a:xfrm>
          <a:prstGeom prst="rect">
            <a:avLst/>
          </a:prstGeom>
        </p:spPr>
      </p:pic>
    </p:spTree>
    <p:extLst>
      <p:ext uri="{BB962C8B-B14F-4D97-AF65-F5344CB8AC3E}">
        <p14:creationId xmlns:p14="http://schemas.microsoft.com/office/powerpoint/2010/main" val="34374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fltVal val="0"/>
                                          </p:val>
                                        </p:tav>
                                        <p:tav tm="100000">
                                          <p:val>
                                            <p:strVal val="#ppt_w"/>
                                          </p:val>
                                        </p:tav>
                                      </p:tavLst>
                                    </p:anim>
                                    <p:anim calcmode="lin" valueType="num">
                                      <p:cBhvr>
                                        <p:cTn id="8" dur="1000" fill="hold"/>
                                        <p:tgtEl>
                                          <p:spTgt spid="8194"/>
                                        </p:tgtEl>
                                        <p:attrNameLst>
                                          <p:attrName>ppt_h</p:attrName>
                                        </p:attrNameLst>
                                      </p:cBhvr>
                                      <p:tavLst>
                                        <p:tav tm="0">
                                          <p:val>
                                            <p:fltVal val="0"/>
                                          </p:val>
                                        </p:tav>
                                        <p:tav tm="100000">
                                          <p:val>
                                            <p:strVal val="#ppt_h"/>
                                          </p:val>
                                        </p:tav>
                                      </p:tavLst>
                                    </p:anim>
                                    <p:anim calcmode="lin" valueType="num">
                                      <p:cBhvr>
                                        <p:cTn id="9" dur="1000" fill="hold"/>
                                        <p:tgtEl>
                                          <p:spTgt spid="8194"/>
                                        </p:tgtEl>
                                        <p:attrNameLst>
                                          <p:attrName>style.rotation</p:attrName>
                                        </p:attrNameLst>
                                      </p:cBhvr>
                                      <p:tavLst>
                                        <p:tav tm="0">
                                          <p:val>
                                            <p:fltVal val="90"/>
                                          </p:val>
                                        </p:tav>
                                        <p:tav tm="100000">
                                          <p:val>
                                            <p:fltVal val="0"/>
                                          </p:val>
                                        </p:tav>
                                      </p:tavLst>
                                    </p:anim>
                                    <p:animEffect transition="in" filter="fade">
                                      <p:cBhvr>
                                        <p:cTn id="10" dur="1000"/>
                                        <p:tgtEl>
                                          <p:spTgt spid="81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500" fill="hold"/>
                                        <p:tgtEl>
                                          <p:spTgt spid="15"/>
                                        </p:tgtEl>
                                        <p:attrNameLst>
                                          <p:attrName>ppt_w</p:attrName>
                                        </p:attrNameLst>
                                      </p:cBhvr>
                                      <p:tavLst>
                                        <p:tav tm="0">
                                          <p:val>
                                            <p:fltVal val="0"/>
                                          </p:val>
                                        </p:tav>
                                        <p:tav tm="100000">
                                          <p:val>
                                            <p:strVal val="#ppt_w"/>
                                          </p:val>
                                        </p:tav>
                                      </p:tavLst>
                                    </p:anim>
                                    <p:anim calcmode="lin" valueType="num">
                                      <p:cBhvr>
                                        <p:cTn id="22" dur="1500" fill="hold"/>
                                        <p:tgtEl>
                                          <p:spTgt spid="15"/>
                                        </p:tgtEl>
                                        <p:attrNameLst>
                                          <p:attrName>ppt_h</p:attrName>
                                        </p:attrNameLst>
                                      </p:cBhvr>
                                      <p:tavLst>
                                        <p:tav tm="0">
                                          <p:val>
                                            <p:fltVal val="0"/>
                                          </p:val>
                                        </p:tav>
                                        <p:tav tm="100000">
                                          <p:val>
                                            <p:strVal val="#ppt_h"/>
                                          </p:val>
                                        </p:tav>
                                      </p:tavLst>
                                    </p:anim>
                                    <p:anim calcmode="lin" valueType="num">
                                      <p:cBhvr>
                                        <p:cTn id="23" dur="1500" fill="hold"/>
                                        <p:tgtEl>
                                          <p:spTgt spid="15"/>
                                        </p:tgtEl>
                                        <p:attrNameLst>
                                          <p:attrName>style.rotation</p:attrName>
                                        </p:attrNameLst>
                                      </p:cBhvr>
                                      <p:tavLst>
                                        <p:tav tm="0">
                                          <p:val>
                                            <p:fltVal val="90"/>
                                          </p:val>
                                        </p:tav>
                                        <p:tav tm="100000">
                                          <p:val>
                                            <p:fltVal val="0"/>
                                          </p:val>
                                        </p:tav>
                                      </p:tavLst>
                                    </p:anim>
                                    <p:animEffect transition="in" filter="fade">
                                      <p:cBhvr>
                                        <p:cTn id="24" dur="1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 calcmode="lin" valueType="num">
                                      <p:cBhvr>
                                        <p:cTn id="38" dur="1000" fill="hold"/>
                                        <p:tgtEl>
                                          <p:spTgt spid="8"/>
                                        </p:tgtEl>
                                        <p:attrNameLst>
                                          <p:attrName>style.rotation</p:attrName>
                                        </p:attrNameLst>
                                      </p:cBhvr>
                                      <p:tavLst>
                                        <p:tav tm="0">
                                          <p:val>
                                            <p:fltVal val="90"/>
                                          </p:val>
                                        </p:tav>
                                        <p:tav tm="100000">
                                          <p:val>
                                            <p:fltVal val="0"/>
                                          </p:val>
                                        </p:tav>
                                      </p:tavLst>
                                    </p:anim>
                                    <p:animEffect transition="in" filter="fade">
                                      <p:cBhvr>
                                        <p:cTn id="3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7"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9336" y="-194473"/>
            <a:ext cx="10972800" cy="1143000"/>
          </a:xfrm>
        </p:spPr>
        <p:txBody>
          <a:bodyPr/>
          <a:lstStyle/>
          <a:p>
            <a:r>
              <a:rPr lang="zh-CN" altLang="en-US" b="1" dirty="0" smtClean="0">
                <a:latin typeface="黑体" panose="02010609060101010101" pitchFamily="49" charset="-122"/>
                <a:ea typeface="黑体" panose="02010609060101010101" pitchFamily="49" charset="-122"/>
              </a:rPr>
              <a:t>三、实例求解</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18</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268830" y="344482"/>
            <a:ext cx="7223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3200" b="1" dirty="0" smtClean="0">
                <a:solidFill>
                  <a:srgbClr val="FF0000"/>
                </a:solidFill>
                <a:latin typeface="黑体" panose="02010609060101010101" pitchFamily="49" charset="-122"/>
                <a:ea typeface="黑体" panose="02010609060101010101" pitchFamily="49" charset="-122"/>
              </a:rPr>
              <a:t>3.2 </a:t>
            </a:r>
            <a:r>
              <a:rPr lang="zh-CN" altLang="en-US" sz="3200" b="1" dirty="0" smtClean="0">
                <a:solidFill>
                  <a:srgbClr val="FF0000"/>
                </a:solidFill>
                <a:latin typeface="黑体" panose="02010609060101010101" pitchFamily="49" charset="-122"/>
                <a:ea typeface="黑体" panose="02010609060101010101" pitchFamily="49" charset="-122"/>
              </a:rPr>
              <a:t>三</a:t>
            </a:r>
            <a:r>
              <a:rPr lang="zh-CN" altLang="en-US" sz="32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元函数优化</a:t>
            </a:r>
            <a:endParaRPr lang="en-US" altLang="zh-CN" sz="3200" dirty="0">
              <a:solidFill>
                <a:srgbClr val="FF0000"/>
              </a:solidFill>
              <a:latin typeface="黑体" panose="02010609060101010101" pitchFamily="49" charset="-122"/>
              <a:ea typeface="黑体" panose="02010609060101010101" pitchFamily="49" charset="-122"/>
            </a:endParaRPr>
          </a:p>
        </p:txBody>
      </p:sp>
      <p:sp>
        <p:nvSpPr>
          <p:cNvPr id="7" name="矩形 6"/>
          <p:cNvSpPr/>
          <p:nvPr/>
        </p:nvSpPr>
        <p:spPr>
          <a:xfrm>
            <a:off x="328223" y="1139836"/>
            <a:ext cx="3126177" cy="461665"/>
          </a:xfrm>
          <a:prstGeom prst="rect">
            <a:avLst/>
          </a:prstGeom>
        </p:spPr>
        <p:txBody>
          <a:bodyPr wrap="none">
            <a:spAutoFit/>
          </a:bodyPr>
          <a:lstStyle/>
          <a:p>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计算结果数据打印</a:t>
            </a:r>
            <a:endParaRPr lang="zh-CN" altLang="en-US" sz="2400" dirty="0">
              <a:latin typeface="黑体" panose="02010609060101010101" pitchFamily="49" charset="-122"/>
              <a:ea typeface="黑体" panose="02010609060101010101" pitchFamily="49" charset="-122"/>
            </a:endParaRPr>
          </a:p>
        </p:txBody>
      </p:sp>
      <p:sp>
        <p:nvSpPr>
          <p:cNvPr id="13" name="矩形 12"/>
          <p:cNvSpPr/>
          <p:nvPr/>
        </p:nvSpPr>
        <p:spPr>
          <a:xfrm>
            <a:off x="347671" y="2981147"/>
            <a:ext cx="1888659" cy="461665"/>
          </a:xfrm>
          <a:prstGeom prst="rect">
            <a:avLst/>
          </a:prstGeom>
        </p:spPr>
        <p:txBody>
          <a:bodyPr wrap="none">
            <a:spAutoFit/>
          </a:bodyPr>
          <a:lstStyle/>
          <a:p>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(5)</a:t>
            </a:r>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拓展分析</a:t>
            </a:r>
            <a:endParaRPr lang="zh-CN" altLang="en-US" sz="2400" dirty="0">
              <a:latin typeface="黑体" panose="02010609060101010101" pitchFamily="49" charset="-122"/>
              <a:ea typeface="黑体" panose="02010609060101010101" pitchFamily="49" charset="-122"/>
            </a:endParaRPr>
          </a:p>
        </p:txBody>
      </p:sp>
      <p:sp>
        <p:nvSpPr>
          <p:cNvPr id="2" name="矩形 1"/>
          <p:cNvSpPr/>
          <p:nvPr/>
        </p:nvSpPr>
        <p:spPr>
          <a:xfrm>
            <a:off x="715153" y="1746374"/>
            <a:ext cx="9892225" cy="1200329"/>
          </a:xfrm>
          <a:prstGeom prst="rect">
            <a:avLst/>
          </a:prstGeom>
        </p:spPr>
        <p:txBody>
          <a:bodyPr wrap="square">
            <a:spAutoFit/>
          </a:bodyPr>
          <a:lstStyle/>
          <a:p>
            <a:pPr>
              <a:lnSpc>
                <a:spcPct val="150000"/>
              </a:lnSpc>
            </a:pPr>
            <a:r>
              <a:rPr lang="zh-CN" altLang="en-US" sz="2400" b="1" dirty="0">
                <a:solidFill>
                  <a:srgbClr val="FF0000"/>
                </a:solidFill>
                <a:latin typeface="黑体" panose="02010609060101010101" pitchFamily="49" charset="-122"/>
                <a:ea typeface="黑体" panose="02010609060101010101" pitchFamily="49" charset="-122"/>
              </a:rPr>
              <a:t>目标函数取最小值时的自变量 </a:t>
            </a:r>
            <a:r>
              <a:rPr lang="en-US" altLang="zh-CN" sz="2400" b="1" dirty="0">
                <a:solidFill>
                  <a:srgbClr val="FF0000"/>
                </a:solidFill>
                <a:latin typeface="黑体" panose="02010609060101010101" pitchFamily="49" charset="-122"/>
                <a:ea typeface="黑体" panose="02010609060101010101" pitchFamily="49" charset="-122"/>
              </a:rPr>
              <a:t>[0.22209401 0.64860474 0.45851125]</a:t>
            </a:r>
          </a:p>
          <a:p>
            <a:pPr>
              <a:lnSpc>
                <a:spcPct val="150000"/>
              </a:lnSpc>
            </a:pPr>
            <a:r>
              <a:rPr lang="zh-CN" altLang="en-US" sz="2400" b="1" dirty="0">
                <a:solidFill>
                  <a:srgbClr val="FF0000"/>
                </a:solidFill>
                <a:latin typeface="黑体" panose="02010609060101010101" pitchFamily="49" charset="-122"/>
                <a:ea typeface="黑体" panose="02010609060101010101" pitchFamily="49" charset="-122"/>
              </a:rPr>
              <a:t>目标函数的最小值为 </a:t>
            </a:r>
            <a:r>
              <a:rPr lang="en-US" altLang="zh-CN" sz="2400" b="1" dirty="0">
                <a:solidFill>
                  <a:srgbClr val="FF0000"/>
                </a:solidFill>
                <a:latin typeface="黑体" panose="02010609060101010101" pitchFamily="49" charset="-122"/>
                <a:ea typeface="黑体" panose="02010609060101010101" pitchFamily="49" charset="-122"/>
              </a:rPr>
              <a:t>7.21384124010529e-19</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14" name="矩形 13"/>
          <p:cNvSpPr/>
          <p:nvPr/>
        </p:nvSpPr>
        <p:spPr>
          <a:xfrm>
            <a:off x="554070" y="3622129"/>
            <a:ext cx="10103332" cy="1754326"/>
          </a:xfrm>
          <a:prstGeom prst="rect">
            <a:avLst/>
          </a:prstGeom>
        </p:spPr>
        <p:txBody>
          <a:bodyPr wrap="square">
            <a:spAutoFit/>
          </a:bodyPr>
          <a:lstStyle/>
          <a:p>
            <a:pPr>
              <a:lnSpc>
                <a:spcPct val="150000"/>
              </a:lnSpc>
            </a:pPr>
            <a:r>
              <a:rPr lang="zh-CN" altLang="en-US" sz="2400" b="1" dirty="0" smtClean="0">
                <a:solidFill>
                  <a:srgbClr val="FF0000"/>
                </a:solidFill>
                <a:latin typeface="黑体" panose="02010609060101010101" pitchFamily="49" charset="-122"/>
                <a:ea typeface="黑体" panose="02010609060101010101" pitchFamily="49" charset="-122"/>
              </a:rPr>
              <a:t>   </a:t>
            </a:r>
            <a:r>
              <a:rPr lang="zh-CN" altLang="en-US" sz="2400" b="1" dirty="0" smtClean="0">
                <a:latin typeface="黑体" panose="02010609060101010101" pitchFamily="49" charset="-122"/>
                <a:ea typeface="黑体" panose="02010609060101010101" pitchFamily="49" charset="-122"/>
              </a:rPr>
              <a:t>其他</a:t>
            </a:r>
            <a:r>
              <a:rPr lang="zh-CN" altLang="en-US" sz="2400" b="1" dirty="0">
                <a:latin typeface="黑体" panose="02010609060101010101" pitchFamily="49" charset="-122"/>
                <a:ea typeface="黑体" panose="02010609060101010101" pitchFamily="49" charset="-122"/>
              </a:rPr>
              <a:t>三</a:t>
            </a:r>
            <a:r>
              <a:rPr lang="zh-CN" altLang="en-US" sz="2400" b="1" dirty="0" smtClean="0">
                <a:latin typeface="黑体" panose="02010609060101010101" pitchFamily="49" charset="-122"/>
                <a:ea typeface="黑体" panose="02010609060101010101" pitchFamily="49" charset="-122"/>
              </a:rPr>
              <a:t>元函数及四元以上函数的的优化也可以仿照此例进行计算，只要修改表示目标函数对应的程序代码即可，更多的应用请大家自行研究开发，如有问题可通过邮件咨询。</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2646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p:cTn id="13" dur="500" fill="hold"/>
                                        <p:tgtEl>
                                          <p:spTgt spid="8194"/>
                                        </p:tgtEl>
                                        <p:attrNameLst>
                                          <p:attrName>ppt_w</p:attrName>
                                        </p:attrNameLst>
                                      </p:cBhvr>
                                      <p:tavLst>
                                        <p:tav tm="0">
                                          <p:val>
                                            <p:fltVal val="0"/>
                                          </p:val>
                                        </p:tav>
                                        <p:tav tm="100000">
                                          <p:val>
                                            <p:strVal val="#ppt_w"/>
                                          </p:val>
                                        </p:tav>
                                      </p:tavLst>
                                    </p:anim>
                                    <p:anim calcmode="lin" valueType="num">
                                      <p:cBhvr>
                                        <p:cTn id="14" dur="500" fill="hold"/>
                                        <p:tgtEl>
                                          <p:spTgt spid="8194"/>
                                        </p:tgtEl>
                                        <p:attrNameLst>
                                          <p:attrName>ppt_h</p:attrName>
                                        </p:attrNameLst>
                                      </p:cBhvr>
                                      <p:tavLst>
                                        <p:tav tm="0">
                                          <p:val>
                                            <p:fltVal val="0"/>
                                          </p:val>
                                        </p:tav>
                                        <p:tav tm="100000">
                                          <p:val>
                                            <p:strVal val="#ppt_h"/>
                                          </p:val>
                                        </p:tav>
                                      </p:tavLst>
                                    </p:anim>
                                    <p:animEffect transition="in" filter="fade">
                                      <p:cBhvr>
                                        <p:cTn id="15" dur="500"/>
                                        <p:tgtEl>
                                          <p:spTgt spid="8194"/>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 calcmode="lin" valueType="num">
                                      <p:cBhvr>
                                        <p:cTn id="20" dur="1000" fill="hold"/>
                                        <p:tgtEl>
                                          <p:spTgt spid="7"/>
                                        </p:tgtEl>
                                        <p:attrNameLst>
                                          <p:attrName>style.rotation</p:attrName>
                                        </p:attrNameLst>
                                      </p:cBhvr>
                                      <p:tavLst>
                                        <p:tav tm="0">
                                          <p:val>
                                            <p:fltVal val="90"/>
                                          </p:val>
                                        </p:tav>
                                        <p:tav tm="100000">
                                          <p:val>
                                            <p:fltVal val="0"/>
                                          </p:val>
                                        </p:tav>
                                      </p:tavLst>
                                    </p:anim>
                                    <p:animEffect transition="in" filter="fade">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1000" fill="hold"/>
                                        <p:tgtEl>
                                          <p:spTgt spid="13"/>
                                        </p:tgtEl>
                                        <p:attrNameLst>
                                          <p:attrName>ppt_w</p:attrName>
                                        </p:attrNameLst>
                                      </p:cBhvr>
                                      <p:tavLst>
                                        <p:tav tm="0">
                                          <p:val>
                                            <p:fltVal val="0"/>
                                          </p:val>
                                        </p:tav>
                                        <p:tav tm="100000">
                                          <p:val>
                                            <p:strVal val="#ppt_w"/>
                                          </p:val>
                                        </p:tav>
                                      </p:tavLst>
                                    </p:anim>
                                    <p:anim calcmode="lin" valueType="num">
                                      <p:cBhvr>
                                        <p:cTn id="34" dur="1000" fill="hold"/>
                                        <p:tgtEl>
                                          <p:spTgt spid="13"/>
                                        </p:tgtEl>
                                        <p:attrNameLst>
                                          <p:attrName>ppt_h</p:attrName>
                                        </p:attrNameLst>
                                      </p:cBhvr>
                                      <p:tavLst>
                                        <p:tav tm="0">
                                          <p:val>
                                            <p:fltVal val="0"/>
                                          </p:val>
                                        </p:tav>
                                        <p:tav tm="100000">
                                          <p:val>
                                            <p:strVal val="#ppt_h"/>
                                          </p:val>
                                        </p:tav>
                                      </p:tavLst>
                                    </p:anim>
                                    <p:anim calcmode="lin" valueType="num">
                                      <p:cBhvr>
                                        <p:cTn id="35" dur="1000" fill="hold"/>
                                        <p:tgtEl>
                                          <p:spTgt spid="13"/>
                                        </p:tgtEl>
                                        <p:attrNameLst>
                                          <p:attrName>style.rotation</p:attrName>
                                        </p:attrNameLst>
                                      </p:cBhvr>
                                      <p:tavLst>
                                        <p:tav tm="0">
                                          <p:val>
                                            <p:fltVal val="90"/>
                                          </p:val>
                                        </p:tav>
                                        <p:tav tm="100000">
                                          <p:val>
                                            <p:fltVal val="0"/>
                                          </p:val>
                                        </p:tav>
                                      </p:tavLst>
                                    </p:anim>
                                    <p:animEffect transition="in" filter="fade">
                                      <p:cBhvr>
                                        <p:cTn id="36" dur="10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1000" fill="hold"/>
                                        <p:tgtEl>
                                          <p:spTgt spid="14"/>
                                        </p:tgtEl>
                                        <p:attrNameLst>
                                          <p:attrName>ppt_w</p:attrName>
                                        </p:attrNameLst>
                                      </p:cBhvr>
                                      <p:tavLst>
                                        <p:tav tm="0">
                                          <p:val>
                                            <p:fltVal val="0"/>
                                          </p:val>
                                        </p:tav>
                                        <p:tav tm="100000">
                                          <p:val>
                                            <p:strVal val="#ppt_w"/>
                                          </p:val>
                                        </p:tav>
                                      </p:tavLst>
                                    </p:anim>
                                    <p:anim calcmode="lin" valueType="num">
                                      <p:cBhvr>
                                        <p:cTn id="42" dur="1000" fill="hold"/>
                                        <p:tgtEl>
                                          <p:spTgt spid="14"/>
                                        </p:tgtEl>
                                        <p:attrNameLst>
                                          <p:attrName>ppt_h</p:attrName>
                                        </p:attrNameLst>
                                      </p:cBhvr>
                                      <p:tavLst>
                                        <p:tav tm="0">
                                          <p:val>
                                            <p:fltVal val="0"/>
                                          </p:val>
                                        </p:tav>
                                        <p:tav tm="100000">
                                          <p:val>
                                            <p:strVal val="#ppt_h"/>
                                          </p:val>
                                        </p:tav>
                                      </p:tavLst>
                                    </p:anim>
                                    <p:anim calcmode="lin" valueType="num">
                                      <p:cBhvr>
                                        <p:cTn id="43" dur="1000" fill="hold"/>
                                        <p:tgtEl>
                                          <p:spTgt spid="14"/>
                                        </p:tgtEl>
                                        <p:attrNameLst>
                                          <p:attrName>style.rotation</p:attrName>
                                        </p:attrNameLst>
                                      </p:cBhvr>
                                      <p:tavLst>
                                        <p:tav tm="0">
                                          <p:val>
                                            <p:fltVal val="90"/>
                                          </p:val>
                                        </p:tav>
                                        <p:tav tm="100000">
                                          <p:val>
                                            <p:fltVal val="0"/>
                                          </p:val>
                                        </p:tav>
                                      </p:tavLst>
                                    </p:anim>
                                    <p:animEffect transition="in" filter="fade">
                                      <p:cBhvr>
                                        <p:cTn id="4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9" grpId="0"/>
      <p:bldP spid="7" grpId="0"/>
      <p:bldP spid="13" grpId="0"/>
      <p:bldP spid="2"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91344" y="-203445"/>
            <a:ext cx="10972800" cy="1143000"/>
          </a:xfrm>
        </p:spPr>
        <p:txBody>
          <a:bodyPr/>
          <a:lstStyle/>
          <a:p>
            <a:r>
              <a:rPr lang="zh-CN" altLang="en-US" b="1" dirty="0" smtClean="0">
                <a:latin typeface="黑体" panose="02010609060101010101" pitchFamily="49" charset="-122"/>
                <a:ea typeface="黑体" panose="02010609060101010101" pitchFamily="49" charset="-122"/>
              </a:rPr>
              <a:t>三、实例求解</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19</a:t>
            </a:fld>
            <a:endParaRPr lang="zh-CN" altLang="en-US" sz="1200" smtClean="0">
              <a:solidFill>
                <a:srgbClr val="898989"/>
              </a:solidFill>
            </a:endParaRPr>
          </a:p>
        </p:txBody>
      </p:sp>
      <p:pic>
        <p:nvPicPr>
          <p:cNvPr id="8198" name="图片 32"/>
          <p:cNvPicPr>
            <a:picLocks noChangeAspect="1"/>
          </p:cNvPicPr>
          <p:nvPr/>
        </p:nvPicPr>
        <p:blipFill>
          <a:blip r:embed="rId4">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119336" y="527389"/>
            <a:ext cx="7223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3200" b="1" dirty="0" smtClean="0">
                <a:solidFill>
                  <a:srgbClr val="FF0000"/>
                </a:solidFill>
                <a:latin typeface="黑体" panose="02010609060101010101" pitchFamily="49" charset="-122"/>
                <a:ea typeface="黑体" panose="02010609060101010101" pitchFamily="49" charset="-122"/>
              </a:rPr>
              <a:t>3.3 </a:t>
            </a:r>
            <a:r>
              <a:rPr lang="zh-CN" altLang="en-US" sz="3200" b="1" dirty="0" smtClean="0">
                <a:solidFill>
                  <a:srgbClr val="FF0000"/>
                </a:solidFill>
                <a:latin typeface="黑体" panose="02010609060101010101" pitchFamily="49" charset="-122"/>
                <a:ea typeface="黑体" panose="02010609060101010101" pitchFamily="49" charset="-122"/>
              </a:rPr>
              <a:t>有</a:t>
            </a:r>
            <a:r>
              <a:rPr lang="zh-CN" altLang="en-US" sz="3200" b="1" dirty="0" smtClean="0">
                <a:solidFill>
                  <a:srgbClr val="FF0000"/>
                </a:solidFill>
                <a:latin typeface="黑体" panose="02010609060101010101" pitchFamily="49" charset="-122"/>
                <a:ea typeface="黑体" panose="02010609060101010101" pitchFamily="49" charset="-122"/>
              </a:rPr>
              <a:t>约束问题</a:t>
            </a:r>
            <a:r>
              <a:rPr lang="zh-CN" altLang="en-US" sz="3200" b="1"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函数优化</a:t>
            </a:r>
            <a:endParaRPr lang="en-US" altLang="zh-CN" sz="3200" dirty="0">
              <a:solidFill>
                <a:srgbClr val="FF0000"/>
              </a:solidFill>
              <a:latin typeface="黑体" panose="02010609060101010101" pitchFamily="49" charset="-122"/>
              <a:ea typeface="黑体" panose="02010609060101010101" pitchFamily="49" charset="-122"/>
            </a:endParaRPr>
          </a:p>
        </p:txBody>
      </p:sp>
      <p:sp>
        <p:nvSpPr>
          <p:cNvPr id="13" name="矩形 12"/>
          <p:cNvSpPr/>
          <p:nvPr/>
        </p:nvSpPr>
        <p:spPr>
          <a:xfrm>
            <a:off x="192468" y="3334192"/>
            <a:ext cx="8074646" cy="461665"/>
          </a:xfrm>
          <a:prstGeom prst="rect">
            <a:avLst/>
          </a:prstGeom>
        </p:spPr>
        <p:txBody>
          <a:bodyPr wrap="none">
            <a:spAutoFit/>
          </a:bodyPr>
          <a:lstStyle/>
          <a:p>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  将上述有约束优化问题，转化成下面无约束优化问题：</a:t>
            </a:r>
            <a:r>
              <a:rPr lang="zh-CN" altLang="en-US" sz="2400" dirty="0" smtClean="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
        <p:nvSpPr>
          <p:cNvPr id="9" name="矩形 8"/>
          <p:cNvSpPr/>
          <p:nvPr/>
        </p:nvSpPr>
        <p:spPr>
          <a:xfrm>
            <a:off x="785980" y="4930746"/>
            <a:ext cx="6096000" cy="1200329"/>
          </a:xfrm>
          <a:prstGeom prst="rect">
            <a:avLst/>
          </a:prstGeom>
          <a:solidFill>
            <a:schemeClr val="accent6">
              <a:lumMod val="60000"/>
              <a:lumOff val="40000"/>
            </a:schemeClr>
          </a:solidFill>
        </p:spPr>
        <p:txBody>
          <a:bodyPr>
            <a:spAutoFit/>
          </a:bodyPr>
          <a:lstStyle/>
          <a:p>
            <a:r>
              <a:rPr lang="en-US" altLang="zh-CN" dirty="0" err="1"/>
              <a:t>def</a:t>
            </a:r>
            <a:r>
              <a:rPr lang="en-US" altLang="zh-CN" dirty="0"/>
              <a:t> </a:t>
            </a:r>
            <a:r>
              <a:rPr lang="en-US" altLang="zh-CN" dirty="0" err="1"/>
              <a:t>func</a:t>
            </a:r>
            <a:r>
              <a:rPr lang="en-US" altLang="zh-CN" dirty="0"/>
              <a:t>(x):</a:t>
            </a:r>
            <a:endParaRPr lang="zh-CN" altLang="zh-CN" dirty="0"/>
          </a:p>
          <a:p>
            <a:r>
              <a:rPr lang="en-US" altLang="zh-CN" dirty="0" smtClean="0"/>
              <a:t>    </a:t>
            </a:r>
            <a:r>
              <a:rPr lang="en-US" altLang="zh-CN" dirty="0" err="1" smtClean="0"/>
              <a:t>x,y</a:t>
            </a:r>
            <a:r>
              <a:rPr lang="en-US" altLang="zh-CN" dirty="0" smtClean="0"/>
              <a:t>=x[0</a:t>
            </a:r>
            <a:r>
              <a:rPr lang="en-US" altLang="zh-CN" dirty="0"/>
              <a:t>],x[1]</a:t>
            </a:r>
            <a:endParaRPr lang="zh-CN" altLang="zh-CN" dirty="0"/>
          </a:p>
          <a:p>
            <a:r>
              <a:rPr lang="en-US" altLang="zh-CN" dirty="0"/>
              <a:t>    f=lambda x: x**2-2*x+y+1000*(min(4-4*x**2-y**2,0))**2 </a:t>
            </a:r>
            <a:endParaRPr lang="zh-CN" altLang="zh-CN" dirty="0"/>
          </a:p>
          <a:p>
            <a:r>
              <a:rPr lang="en-US" altLang="zh-CN" dirty="0"/>
              <a:t>    </a:t>
            </a:r>
            <a:r>
              <a:rPr lang="en-US" altLang="zh-CN" dirty="0" smtClean="0"/>
              <a:t>return f(x)</a:t>
            </a:r>
            <a:endParaRPr lang="zh-CN"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2197859848"/>
              </p:ext>
            </p:extLst>
          </p:nvPr>
        </p:nvGraphicFramePr>
        <p:xfrm>
          <a:off x="2544752" y="1902204"/>
          <a:ext cx="2208052" cy="1282313"/>
        </p:xfrm>
        <a:graphic>
          <a:graphicData uri="http://schemas.openxmlformats.org/presentationml/2006/ole">
            <mc:AlternateContent xmlns:mc="http://schemas.openxmlformats.org/markup-compatibility/2006">
              <mc:Choice xmlns:v="urn:schemas-microsoft-com:vml" Requires="v">
                <p:oleObj spid="_x0000_s9240" name="公式" r:id="rId5" imgW="1269449" imgH="710891" progId="Equation.3">
                  <p:embed/>
                </p:oleObj>
              </mc:Choice>
              <mc:Fallback>
                <p:oleObj name="公式" r:id="rId5" imgW="1269449" imgH="71089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4752" y="1902204"/>
                        <a:ext cx="2208052" cy="1282313"/>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183301931"/>
              </p:ext>
            </p:extLst>
          </p:nvPr>
        </p:nvGraphicFramePr>
        <p:xfrm>
          <a:off x="2279576" y="3821976"/>
          <a:ext cx="5654492" cy="489691"/>
        </p:xfrm>
        <a:graphic>
          <a:graphicData uri="http://schemas.openxmlformats.org/presentationml/2006/ole">
            <mc:AlternateContent xmlns:mc="http://schemas.openxmlformats.org/markup-compatibility/2006">
              <mc:Choice xmlns:v="urn:schemas-microsoft-com:vml" Requires="v">
                <p:oleObj spid="_x0000_s9241" name="公式" r:id="rId7" imgW="2921000" imgH="228600" progId="Equation.3">
                  <p:embed/>
                </p:oleObj>
              </mc:Choice>
              <mc:Fallback>
                <p:oleObj name="公式" r:id="rId7" imgW="292100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9576" y="3821976"/>
                        <a:ext cx="5654492" cy="489691"/>
                      </a:xfrm>
                      <a:prstGeom prst="rect">
                        <a:avLst/>
                      </a:prstGeom>
                      <a:noFill/>
                    </p:spPr>
                  </p:pic>
                </p:oleObj>
              </mc:Fallback>
            </mc:AlternateContent>
          </a:graphicData>
        </a:graphic>
      </p:graphicFrame>
      <p:sp>
        <p:nvSpPr>
          <p:cNvPr id="10" name="Rectangle 7"/>
          <p:cNvSpPr>
            <a:spLocks noChangeArrowheads="1"/>
          </p:cNvSpPr>
          <p:nvPr/>
        </p:nvSpPr>
        <p:spPr bwMode="auto">
          <a:xfrm>
            <a:off x="609600" y="1278844"/>
            <a:ext cx="3758208"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求解下面优化问题</a:t>
            </a:r>
            <a:r>
              <a:rPr kumimoji="0" lang="zh-CN" altLang="en-US" sz="240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40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矩形 14"/>
          <p:cNvSpPr/>
          <p:nvPr/>
        </p:nvSpPr>
        <p:spPr>
          <a:xfrm>
            <a:off x="532353" y="4401101"/>
            <a:ext cx="10070386" cy="461665"/>
          </a:xfrm>
          <a:prstGeom prst="rect">
            <a:avLst/>
          </a:prstGeom>
        </p:spPr>
        <p:txBody>
          <a:bodyPr wrap="none">
            <a:spAutoFit/>
          </a:bodyPr>
          <a:lstStyle/>
          <a:p>
            <a:r>
              <a:rPr lang="zh-CN" altLang="en-US" sz="2400" b="1"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根据修改的目标函数，修改</a:t>
            </a: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自定义</a:t>
            </a:r>
            <a:r>
              <a:rPr lang="zh-CN" altLang="en-US" sz="2400" b="1"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函数代码，</a:t>
            </a: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同时</a:t>
            </a:r>
            <a:r>
              <a:rPr lang="zh-CN" altLang="zh-CN"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对变量进行非负限制</a:t>
            </a: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20" name="图片 19"/>
          <p:cNvPicPr/>
          <p:nvPr/>
        </p:nvPicPr>
        <p:blipFill rotWithShape="1">
          <a:blip r:embed="rId9"/>
          <a:srcRect l="45775" t="8697" r="27376" b="27949"/>
          <a:stretch/>
        </p:blipFill>
        <p:spPr bwMode="auto">
          <a:xfrm>
            <a:off x="7934068" y="1134690"/>
            <a:ext cx="3648332" cy="2871625"/>
          </a:xfrm>
          <a:prstGeom prst="rect">
            <a:avLst/>
          </a:prstGeom>
          <a:ln>
            <a:noFill/>
          </a:ln>
          <a:extLst>
            <a:ext uri="{53640926-AAD7-44D8-BBD7-CCE9431645EC}">
              <a14:shadowObscured xmlns:a14="http://schemas.microsoft.com/office/drawing/2010/main"/>
            </a:ext>
          </a:extLst>
        </p:spPr>
      </p:pic>
      <p:sp>
        <p:nvSpPr>
          <p:cNvPr id="16" name="矩形 15"/>
          <p:cNvSpPr/>
          <p:nvPr/>
        </p:nvSpPr>
        <p:spPr>
          <a:xfrm>
            <a:off x="7038281" y="5176967"/>
            <a:ext cx="4896544" cy="707886"/>
          </a:xfrm>
          <a:prstGeom prst="rect">
            <a:avLst/>
          </a:prstGeom>
        </p:spPr>
        <p:txBody>
          <a:bodyPr wrap="square">
            <a:spAutoFit/>
          </a:bodyPr>
          <a:lstStyle/>
          <a:p>
            <a:pPr algn="just">
              <a:spcAft>
                <a:spcPts val="0"/>
              </a:spcAft>
            </a:pPr>
            <a:r>
              <a:rPr lang="zh-CN" altLang="zh-CN" sz="2000" b="1" kern="100" dirty="0">
                <a:latin typeface="黑体" panose="02010609060101010101" pitchFamily="49" charset="-122"/>
                <a:ea typeface="黑体" panose="02010609060101010101" pitchFamily="49" charset="-122"/>
                <a:cs typeface="Times New Roman" panose="02020603050405020304" pitchFamily="18" charset="0"/>
              </a:rPr>
              <a:t>目标函数取最小值时的自变量</a:t>
            </a:r>
            <a:r>
              <a:rPr lang="en-US" altLang="zh-CN" sz="2000" b="1" kern="100" dirty="0">
                <a:latin typeface="黑体" panose="02010609060101010101" pitchFamily="49" charset="-122"/>
                <a:ea typeface="黑体" panose="02010609060101010101" pitchFamily="49" charset="-122"/>
                <a:cs typeface="Times New Roman" panose="02020603050405020304" pitchFamily="18" charset="0"/>
              </a:rPr>
              <a:t> [1. 0.]</a:t>
            </a:r>
            <a:endParaRPr lang="zh-CN" altLang="zh-CN" sz="2000" b="1" kern="100" dirty="0">
              <a:latin typeface="黑体" panose="02010609060101010101" pitchFamily="49" charset="-122"/>
              <a:ea typeface="黑体" panose="02010609060101010101" pitchFamily="49" charset="-122"/>
              <a:cs typeface="Times New Roman" panose="02020603050405020304" pitchFamily="18" charset="0"/>
            </a:endParaRPr>
          </a:p>
          <a:p>
            <a:pPr algn="just">
              <a:spcAft>
                <a:spcPts val="0"/>
              </a:spcAft>
            </a:pPr>
            <a:r>
              <a:rPr lang="zh-CN" altLang="zh-CN" sz="2000" b="1" kern="100" dirty="0">
                <a:latin typeface="黑体" panose="02010609060101010101" pitchFamily="49" charset="-122"/>
                <a:ea typeface="黑体" panose="02010609060101010101" pitchFamily="49" charset="-122"/>
                <a:cs typeface="Times New Roman" panose="02020603050405020304" pitchFamily="18" charset="0"/>
              </a:rPr>
              <a:t>目标函数的最小值为</a:t>
            </a:r>
            <a:r>
              <a:rPr lang="en-US" altLang="zh-CN" sz="2000" b="1" kern="100" dirty="0">
                <a:latin typeface="黑体" panose="02010609060101010101" pitchFamily="49" charset="-122"/>
                <a:ea typeface="黑体" panose="02010609060101010101" pitchFamily="49" charset="-122"/>
                <a:cs typeface="Times New Roman" panose="02020603050405020304" pitchFamily="18" charset="0"/>
              </a:rPr>
              <a:t> -1.0</a:t>
            </a:r>
            <a:endParaRPr lang="zh-CN" altLang="zh-CN" sz="2000" b="1" kern="1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3920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p:cTn id="13" dur="1000" fill="hold"/>
                                        <p:tgtEl>
                                          <p:spTgt spid="8194"/>
                                        </p:tgtEl>
                                        <p:attrNameLst>
                                          <p:attrName>ppt_w</p:attrName>
                                        </p:attrNameLst>
                                      </p:cBhvr>
                                      <p:tavLst>
                                        <p:tav tm="0">
                                          <p:val>
                                            <p:fltVal val="0"/>
                                          </p:val>
                                        </p:tav>
                                        <p:tav tm="100000">
                                          <p:val>
                                            <p:strVal val="#ppt_w"/>
                                          </p:val>
                                        </p:tav>
                                      </p:tavLst>
                                    </p:anim>
                                    <p:anim calcmode="lin" valueType="num">
                                      <p:cBhvr>
                                        <p:cTn id="14" dur="1000" fill="hold"/>
                                        <p:tgtEl>
                                          <p:spTgt spid="8194"/>
                                        </p:tgtEl>
                                        <p:attrNameLst>
                                          <p:attrName>ppt_h</p:attrName>
                                        </p:attrNameLst>
                                      </p:cBhvr>
                                      <p:tavLst>
                                        <p:tav tm="0">
                                          <p:val>
                                            <p:fltVal val="0"/>
                                          </p:val>
                                        </p:tav>
                                        <p:tav tm="100000">
                                          <p:val>
                                            <p:strVal val="#ppt_h"/>
                                          </p:val>
                                        </p:tav>
                                      </p:tavLst>
                                    </p:anim>
                                    <p:anim calcmode="lin" valueType="num">
                                      <p:cBhvr>
                                        <p:cTn id="15" dur="1000" fill="hold"/>
                                        <p:tgtEl>
                                          <p:spTgt spid="8194"/>
                                        </p:tgtEl>
                                        <p:attrNameLst>
                                          <p:attrName>style.rotation</p:attrName>
                                        </p:attrNameLst>
                                      </p:cBhvr>
                                      <p:tavLst>
                                        <p:tav tm="0">
                                          <p:val>
                                            <p:fltVal val="90"/>
                                          </p:val>
                                        </p:tav>
                                        <p:tav tm="100000">
                                          <p:val>
                                            <p:fltVal val="0"/>
                                          </p:val>
                                        </p:tav>
                                      </p:tavLst>
                                    </p:anim>
                                    <p:animEffect transition="in" filter="fade">
                                      <p:cBhvr>
                                        <p:cTn id="16" dur="1000"/>
                                        <p:tgtEl>
                                          <p:spTgt spid="819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p:cTn id="44" dur="1000" fill="hold"/>
                                        <p:tgtEl>
                                          <p:spTgt spid="3"/>
                                        </p:tgtEl>
                                        <p:attrNameLst>
                                          <p:attrName>ppt_w</p:attrName>
                                        </p:attrNameLst>
                                      </p:cBhvr>
                                      <p:tavLst>
                                        <p:tav tm="0">
                                          <p:val>
                                            <p:fltVal val="0"/>
                                          </p:val>
                                        </p:tav>
                                        <p:tav tm="100000">
                                          <p:val>
                                            <p:strVal val="#ppt_w"/>
                                          </p:val>
                                        </p:tav>
                                      </p:tavLst>
                                    </p:anim>
                                    <p:anim calcmode="lin" valueType="num">
                                      <p:cBhvr>
                                        <p:cTn id="45" dur="1000" fill="hold"/>
                                        <p:tgtEl>
                                          <p:spTgt spid="3"/>
                                        </p:tgtEl>
                                        <p:attrNameLst>
                                          <p:attrName>ppt_h</p:attrName>
                                        </p:attrNameLst>
                                      </p:cBhvr>
                                      <p:tavLst>
                                        <p:tav tm="0">
                                          <p:val>
                                            <p:fltVal val="0"/>
                                          </p:val>
                                        </p:tav>
                                        <p:tav tm="100000">
                                          <p:val>
                                            <p:strVal val="#ppt_h"/>
                                          </p:val>
                                        </p:tav>
                                      </p:tavLst>
                                    </p:anim>
                                    <p:anim calcmode="lin" valueType="num">
                                      <p:cBhvr>
                                        <p:cTn id="46" dur="1000" fill="hold"/>
                                        <p:tgtEl>
                                          <p:spTgt spid="3"/>
                                        </p:tgtEl>
                                        <p:attrNameLst>
                                          <p:attrName>style.rotation</p:attrName>
                                        </p:attrNameLst>
                                      </p:cBhvr>
                                      <p:tavLst>
                                        <p:tav tm="0">
                                          <p:val>
                                            <p:fltVal val="90"/>
                                          </p:val>
                                        </p:tav>
                                        <p:tav tm="100000">
                                          <p:val>
                                            <p:fltVal val="0"/>
                                          </p:val>
                                        </p:tav>
                                      </p:tavLst>
                                    </p:anim>
                                    <p:animEffect transition="in" filter="fade">
                                      <p:cBhvr>
                                        <p:cTn id="47" dur="10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1000" fill="hold"/>
                                        <p:tgtEl>
                                          <p:spTgt spid="15"/>
                                        </p:tgtEl>
                                        <p:attrNameLst>
                                          <p:attrName>ppt_w</p:attrName>
                                        </p:attrNameLst>
                                      </p:cBhvr>
                                      <p:tavLst>
                                        <p:tav tm="0">
                                          <p:val>
                                            <p:fltVal val="0"/>
                                          </p:val>
                                        </p:tav>
                                        <p:tav tm="100000">
                                          <p:val>
                                            <p:strVal val="#ppt_w"/>
                                          </p:val>
                                        </p:tav>
                                      </p:tavLst>
                                    </p:anim>
                                    <p:anim calcmode="lin" valueType="num">
                                      <p:cBhvr>
                                        <p:cTn id="53" dur="1000" fill="hold"/>
                                        <p:tgtEl>
                                          <p:spTgt spid="15"/>
                                        </p:tgtEl>
                                        <p:attrNameLst>
                                          <p:attrName>ppt_h</p:attrName>
                                        </p:attrNameLst>
                                      </p:cBhvr>
                                      <p:tavLst>
                                        <p:tav tm="0">
                                          <p:val>
                                            <p:fltVal val="0"/>
                                          </p:val>
                                        </p:tav>
                                        <p:tav tm="100000">
                                          <p:val>
                                            <p:strVal val="#ppt_h"/>
                                          </p:val>
                                        </p:tav>
                                      </p:tavLst>
                                    </p:anim>
                                    <p:anim calcmode="lin" valueType="num">
                                      <p:cBhvr>
                                        <p:cTn id="54" dur="1000" fill="hold"/>
                                        <p:tgtEl>
                                          <p:spTgt spid="15"/>
                                        </p:tgtEl>
                                        <p:attrNameLst>
                                          <p:attrName>style.rotation</p:attrName>
                                        </p:attrNameLst>
                                      </p:cBhvr>
                                      <p:tavLst>
                                        <p:tav tm="0">
                                          <p:val>
                                            <p:fltVal val="90"/>
                                          </p:val>
                                        </p:tav>
                                        <p:tav tm="100000">
                                          <p:val>
                                            <p:fltVal val="0"/>
                                          </p:val>
                                        </p:tav>
                                      </p:tavLst>
                                    </p:anim>
                                    <p:animEffect transition="in" filter="fade">
                                      <p:cBhvr>
                                        <p:cTn id="55" dur="10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 calcmode="lin" valueType="num">
                                      <p:cBhvr>
                                        <p:cTn id="60" dur="1000" fill="hold"/>
                                        <p:tgtEl>
                                          <p:spTgt spid="9"/>
                                        </p:tgtEl>
                                        <p:attrNameLst>
                                          <p:attrName>ppt_w</p:attrName>
                                        </p:attrNameLst>
                                      </p:cBhvr>
                                      <p:tavLst>
                                        <p:tav tm="0">
                                          <p:val>
                                            <p:fltVal val="0"/>
                                          </p:val>
                                        </p:tav>
                                        <p:tav tm="100000">
                                          <p:val>
                                            <p:strVal val="#ppt_w"/>
                                          </p:val>
                                        </p:tav>
                                      </p:tavLst>
                                    </p:anim>
                                    <p:anim calcmode="lin" valueType="num">
                                      <p:cBhvr>
                                        <p:cTn id="61" dur="1000" fill="hold"/>
                                        <p:tgtEl>
                                          <p:spTgt spid="9"/>
                                        </p:tgtEl>
                                        <p:attrNameLst>
                                          <p:attrName>ppt_h</p:attrName>
                                        </p:attrNameLst>
                                      </p:cBhvr>
                                      <p:tavLst>
                                        <p:tav tm="0">
                                          <p:val>
                                            <p:fltVal val="0"/>
                                          </p:val>
                                        </p:tav>
                                        <p:tav tm="100000">
                                          <p:val>
                                            <p:strVal val="#ppt_h"/>
                                          </p:val>
                                        </p:tav>
                                      </p:tavLst>
                                    </p:anim>
                                    <p:anim calcmode="lin" valueType="num">
                                      <p:cBhvr>
                                        <p:cTn id="62" dur="1000" fill="hold"/>
                                        <p:tgtEl>
                                          <p:spTgt spid="9"/>
                                        </p:tgtEl>
                                        <p:attrNameLst>
                                          <p:attrName>style.rotation</p:attrName>
                                        </p:attrNameLst>
                                      </p:cBhvr>
                                      <p:tavLst>
                                        <p:tav tm="0">
                                          <p:val>
                                            <p:fltVal val="90"/>
                                          </p:val>
                                        </p:tav>
                                        <p:tav tm="100000">
                                          <p:val>
                                            <p:fltVal val="0"/>
                                          </p:val>
                                        </p:tav>
                                      </p:tavLst>
                                    </p:anim>
                                    <p:animEffect transition="in" filter="fade">
                                      <p:cBhvr>
                                        <p:cTn id="63" dur="10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31"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p:cTn id="68" dur="1000" fill="hold"/>
                                        <p:tgtEl>
                                          <p:spTgt spid="16"/>
                                        </p:tgtEl>
                                        <p:attrNameLst>
                                          <p:attrName>ppt_w</p:attrName>
                                        </p:attrNameLst>
                                      </p:cBhvr>
                                      <p:tavLst>
                                        <p:tav tm="0">
                                          <p:val>
                                            <p:fltVal val="0"/>
                                          </p:val>
                                        </p:tav>
                                        <p:tav tm="100000">
                                          <p:val>
                                            <p:strVal val="#ppt_w"/>
                                          </p:val>
                                        </p:tav>
                                      </p:tavLst>
                                    </p:anim>
                                    <p:anim calcmode="lin" valueType="num">
                                      <p:cBhvr>
                                        <p:cTn id="69" dur="1000" fill="hold"/>
                                        <p:tgtEl>
                                          <p:spTgt spid="16"/>
                                        </p:tgtEl>
                                        <p:attrNameLst>
                                          <p:attrName>ppt_h</p:attrName>
                                        </p:attrNameLst>
                                      </p:cBhvr>
                                      <p:tavLst>
                                        <p:tav tm="0">
                                          <p:val>
                                            <p:fltVal val="0"/>
                                          </p:val>
                                        </p:tav>
                                        <p:tav tm="100000">
                                          <p:val>
                                            <p:strVal val="#ppt_h"/>
                                          </p:val>
                                        </p:tav>
                                      </p:tavLst>
                                    </p:anim>
                                    <p:anim calcmode="lin" valueType="num">
                                      <p:cBhvr>
                                        <p:cTn id="70" dur="1000" fill="hold"/>
                                        <p:tgtEl>
                                          <p:spTgt spid="16"/>
                                        </p:tgtEl>
                                        <p:attrNameLst>
                                          <p:attrName>style.rotation</p:attrName>
                                        </p:attrNameLst>
                                      </p:cBhvr>
                                      <p:tavLst>
                                        <p:tav tm="0">
                                          <p:val>
                                            <p:fltVal val="90"/>
                                          </p:val>
                                        </p:tav>
                                        <p:tav tm="100000">
                                          <p:val>
                                            <p:fltVal val="0"/>
                                          </p:val>
                                        </p:tav>
                                      </p:tavLst>
                                    </p:anim>
                                    <p:animEffect transition="in" filter="fade">
                                      <p:cBhvr>
                                        <p:cTn id="71" dur="1000"/>
                                        <p:tgtEl>
                                          <p:spTgt spid="16"/>
                                        </p:tgtEl>
                                      </p:cBhvr>
                                    </p:animEffect>
                                  </p:childTnLst>
                                </p:cTn>
                              </p:par>
                              <p:par>
                                <p:cTn id="72" presetID="31" presetClass="entr" presetSubtype="0" fill="hold" nodeType="withEffect">
                                  <p:stCondLst>
                                    <p:cond delay="0"/>
                                  </p:stCondLst>
                                  <p:childTnLst>
                                    <p:set>
                                      <p:cBhvr>
                                        <p:cTn id="73" dur="1" fill="hold">
                                          <p:stCondLst>
                                            <p:cond delay="0"/>
                                          </p:stCondLst>
                                        </p:cTn>
                                        <p:tgtEl>
                                          <p:spTgt spid="20"/>
                                        </p:tgtEl>
                                        <p:attrNameLst>
                                          <p:attrName>style.visibility</p:attrName>
                                        </p:attrNameLst>
                                      </p:cBhvr>
                                      <p:to>
                                        <p:strVal val="visible"/>
                                      </p:to>
                                    </p:set>
                                    <p:anim calcmode="lin" valueType="num">
                                      <p:cBhvr>
                                        <p:cTn id="74" dur="1000" fill="hold"/>
                                        <p:tgtEl>
                                          <p:spTgt spid="20"/>
                                        </p:tgtEl>
                                        <p:attrNameLst>
                                          <p:attrName>ppt_w</p:attrName>
                                        </p:attrNameLst>
                                      </p:cBhvr>
                                      <p:tavLst>
                                        <p:tav tm="0">
                                          <p:val>
                                            <p:fltVal val="0"/>
                                          </p:val>
                                        </p:tav>
                                        <p:tav tm="100000">
                                          <p:val>
                                            <p:strVal val="#ppt_w"/>
                                          </p:val>
                                        </p:tav>
                                      </p:tavLst>
                                    </p:anim>
                                    <p:anim calcmode="lin" valueType="num">
                                      <p:cBhvr>
                                        <p:cTn id="75" dur="1000" fill="hold"/>
                                        <p:tgtEl>
                                          <p:spTgt spid="20"/>
                                        </p:tgtEl>
                                        <p:attrNameLst>
                                          <p:attrName>ppt_h</p:attrName>
                                        </p:attrNameLst>
                                      </p:cBhvr>
                                      <p:tavLst>
                                        <p:tav tm="0">
                                          <p:val>
                                            <p:fltVal val="0"/>
                                          </p:val>
                                        </p:tav>
                                        <p:tav tm="100000">
                                          <p:val>
                                            <p:strVal val="#ppt_h"/>
                                          </p:val>
                                        </p:tav>
                                      </p:tavLst>
                                    </p:anim>
                                    <p:anim calcmode="lin" valueType="num">
                                      <p:cBhvr>
                                        <p:cTn id="76" dur="1000" fill="hold"/>
                                        <p:tgtEl>
                                          <p:spTgt spid="20"/>
                                        </p:tgtEl>
                                        <p:attrNameLst>
                                          <p:attrName>style.rotation</p:attrName>
                                        </p:attrNameLst>
                                      </p:cBhvr>
                                      <p:tavLst>
                                        <p:tav tm="0">
                                          <p:val>
                                            <p:fltVal val="90"/>
                                          </p:val>
                                        </p:tav>
                                        <p:tav tm="100000">
                                          <p:val>
                                            <p:fltVal val="0"/>
                                          </p:val>
                                        </p:tav>
                                      </p:tavLst>
                                    </p:anim>
                                    <p:animEffect transition="in" filter="fade">
                                      <p:cBhvr>
                                        <p:cTn id="7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9" grpId="0"/>
      <p:bldP spid="13" grpId="0"/>
      <p:bldP spid="9" grpId="0" animBg="1"/>
      <p:bldP spid="10"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63525" y="-22225"/>
            <a:ext cx="10972800" cy="1143000"/>
          </a:xfrm>
        </p:spPr>
        <p:txBody>
          <a:bodyPr/>
          <a:lstStyle/>
          <a:p>
            <a:r>
              <a:rPr lang="zh-CN" altLang="en-US" b="1" dirty="0" smtClean="0">
                <a:solidFill>
                  <a:srgbClr val="FF0000"/>
                </a:solidFill>
                <a:latin typeface="微软雅黑" panose="020B0503020204020204" pitchFamily="34" charset="-122"/>
                <a:ea typeface="微软雅黑" panose="020B0503020204020204" pitchFamily="34" charset="-122"/>
              </a:rPr>
              <a:t>内容提要</a:t>
            </a:r>
            <a:endParaRPr lang="zh-CN" altLang="en-US" dirty="0" smtClean="0">
              <a:latin typeface="微软雅黑" panose="020B0503020204020204" pitchFamily="34" charset="-122"/>
              <a:ea typeface="微软雅黑" panose="020B0503020204020204" pitchFamily="34" charset="-122"/>
            </a:endParaRPr>
          </a:p>
        </p:txBody>
      </p:sp>
      <p:sp>
        <p:nvSpPr>
          <p:cNvPr id="5123" name="内容占位符 2"/>
          <p:cNvSpPr>
            <a:spLocks noGrp="1"/>
          </p:cNvSpPr>
          <p:nvPr>
            <p:ph idx="1"/>
          </p:nvPr>
        </p:nvSpPr>
        <p:spPr>
          <a:xfrm>
            <a:off x="1758950" y="1340768"/>
            <a:ext cx="8401050" cy="3816424"/>
          </a:xfrm>
        </p:spPr>
        <p:txBody>
          <a:bodyPr/>
          <a:lstStyle/>
          <a:p>
            <a:pPr marL="0" indent="0">
              <a:buNone/>
            </a:pPr>
            <a:r>
              <a:rPr lang="zh-CN" altLang="en-US" sz="4000" b="1" dirty="0" smtClean="0">
                <a:solidFill>
                  <a:srgbClr val="0000EB"/>
                </a:solidFill>
                <a:latin typeface="黑体" panose="02010609060101010101" pitchFamily="49" charset="-122"/>
                <a:ea typeface="黑体" panose="02010609060101010101" pitchFamily="49" charset="-122"/>
              </a:rPr>
              <a:t>一、</a:t>
            </a:r>
            <a:r>
              <a:rPr lang="zh-CN" altLang="zh-CN" sz="4000" b="1" dirty="0">
                <a:solidFill>
                  <a:srgbClr val="0000EB"/>
                </a:solidFill>
                <a:latin typeface="黑体" panose="02010609060101010101" pitchFamily="49" charset="-122"/>
                <a:ea typeface="黑体" panose="02010609060101010101" pitchFamily="49" charset="-122"/>
              </a:rPr>
              <a:t>算法基本原理</a:t>
            </a:r>
          </a:p>
          <a:p>
            <a:pPr>
              <a:buNone/>
            </a:pPr>
            <a:r>
              <a:rPr lang="zh-CN" altLang="en-US" sz="4000" b="1" dirty="0" smtClean="0">
                <a:latin typeface="黑体" panose="02010609060101010101" pitchFamily="49" charset="-122"/>
                <a:ea typeface="黑体" panose="02010609060101010101" pitchFamily="49" charset="-122"/>
              </a:rPr>
              <a:t>二、</a:t>
            </a:r>
            <a:r>
              <a:rPr lang="zh-CN" altLang="zh-CN" sz="4000" dirty="0">
                <a:latin typeface="黑体" panose="02010609060101010101" pitchFamily="49" charset="-122"/>
                <a:ea typeface="黑体" panose="02010609060101010101" pitchFamily="49" charset="-122"/>
              </a:rPr>
              <a:t>算法实现</a:t>
            </a:r>
            <a:r>
              <a:rPr lang="zh-CN" altLang="zh-CN" sz="4000" dirty="0" smtClean="0">
                <a:latin typeface="黑体" panose="02010609060101010101" pitchFamily="49" charset="-122"/>
                <a:ea typeface="黑体" panose="02010609060101010101" pitchFamily="49" charset="-122"/>
              </a:rPr>
              <a:t>流程</a:t>
            </a:r>
            <a:endParaRPr lang="en-US" altLang="zh-CN" sz="4000" dirty="0" smtClean="0">
              <a:latin typeface="黑体" panose="02010609060101010101" pitchFamily="49" charset="-122"/>
              <a:ea typeface="黑体" panose="02010609060101010101" pitchFamily="49" charset="-122"/>
            </a:endParaRPr>
          </a:p>
          <a:p>
            <a:pPr>
              <a:buNone/>
            </a:pPr>
            <a:r>
              <a:rPr lang="zh-CN" altLang="en-US" sz="4000" b="1" dirty="0" smtClean="0">
                <a:solidFill>
                  <a:srgbClr val="FF0000"/>
                </a:solidFill>
                <a:latin typeface="黑体" panose="02010609060101010101" pitchFamily="49" charset="-122"/>
                <a:ea typeface="黑体" panose="02010609060101010101" pitchFamily="49" charset="-122"/>
              </a:rPr>
              <a:t>三、</a:t>
            </a:r>
            <a:r>
              <a:rPr lang="zh-CN" altLang="zh-CN" sz="4000" dirty="0">
                <a:solidFill>
                  <a:srgbClr val="FF0000"/>
                </a:solidFill>
                <a:latin typeface="黑体" panose="02010609060101010101" pitchFamily="49" charset="-122"/>
                <a:ea typeface="黑体" panose="02010609060101010101" pitchFamily="49" charset="-122"/>
              </a:rPr>
              <a:t>实例求解</a:t>
            </a:r>
          </a:p>
          <a:p>
            <a:pPr>
              <a:buNone/>
            </a:pPr>
            <a:r>
              <a:rPr lang="zh-CN" altLang="en-US" sz="4000" b="1" dirty="0" smtClean="0">
                <a:solidFill>
                  <a:srgbClr val="7030A0"/>
                </a:solidFill>
                <a:latin typeface="黑体" panose="02010609060101010101" pitchFamily="49" charset="-122"/>
                <a:ea typeface="黑体" panose="02010609060101010101" pitchFamily="49" charset="-122"/>
              </a:rPr>
              <a:t>四</a:t>
            </a:r>
            <a:r>
              <a:rPr lang="zh-CN" altLang="en-US" sz="4000" b="1" dirty="0">
                <a:solidFill>
                  <a:srgbClr val="7030A0"/>
                </a:solidFill>
                <a:latin typeface="黑体" panose="02010609060101010101" pitchFamily="49" charset="-122"/>
                <a:ea typeface="黑体" panose="02010609060101010101" pitchFamily="49" charset="-122"/>
              </a:rPr>
              <a:t>、</a:t>
            </a:r>
            <a:r>
              <a:rPr lang="zh-CN" altLang="zh-CN" sz="4000" b="1" dirty="0">
                <a:solidFill>
                  <a:srgbClr val="7030A0"/>
                </a:solidFill>
                <a:latin typeface="黑体" panose="02010609060101010101" pitchFamily="49" charset="-122"/>
                <a:ea typeface="黑体" panose="02010609060101010101" pitchFamily="49" charset="-122"/>
              </a:rPr>
              <a:t>方法展望</a:t>
            </a:r>
          </a:p>
          <a:p>
            <a:pPr>
              <a:buFont typeface="Arial" panose="020B0604020202020204" pitchFamily="34" charset="0"/>
              <a:buNone/>
            </a:pPr>
            <a:endParaRPr lang="en-US" altLang="zh-CN" sz="2400" dirty="0" smtClean="0">
              <a:latin typeface="Times New Roman" panose="02020603050405020304" pitchFamily="18" charset="0"/>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dirty="0" smtClean="0"/>
              <a:t>华南理工学化学与化工学院方利国开发</a:t>
            </a:r>
            <a:r>
              <a:rPr lang="en-US" altLang="zh-CN" dirty="0" err="1" smtClean="0"/>
              <a:t>lgfang@scut.edn</a:t>
            </a:r>
            <a:r>
              <a:rPr lang="en-US" altLang="zh-CN" dirty="0" smtClean="0"/>
              <a:t> </a:t>
            </a:r>
            <a:endParaRPr lang="zh-CN" altLang="en-US" dirty="0"/>
          </a:p>
        </p:txBody>
      </p:sp>
      <p:sp>
        <p:nvSpPr>
          <p:cNvPr id="51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7762032-0D13-4F86-8480-9B825669D29E}" type="slidenum">
              <a:rPr lang="zh-CN" altLang="en-US" sz="1200" smtClean="0">
                <a:solidFill>
                  <a:srgbClr val="898989"/>
                </a:solidFill>
              </a:rPr>
              <a:pPr>
                <a:spcBef>
                  <a:spcPct val="0"/>
                </a:spcBef>
                <a:buFontTx/>
                <a:buNone/>
              </a:pPr>
              <a:t>2</a:t>
            </a:fld>
            <a:endParaRPr lang="zh-CN" altLang="en-US" sz="1200" smtClean="0">
              <a:solidFill>
                <a:srgbClr val="898989"/>
              </a:solidFill>
            </a:endParaRPr>
          </a:p>
        </p:txBody>
      </p:sp>
      <p:pic>
        <p:nvPicPr>
          <p:cNvPr id="5133"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2928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700"/>
                                        <p:tgtEl>
                                          <p:spTgt spid="5123">
                                            <p:txEl>
                                              <p:pRg st="0" end="0"/>
                                            </p:txEl>
                                          </p:spTgt>
                                        </p:tgtEl>
                                      </p:cBhvr>
                                    </p:animEffect>
                                    <p:anim calcmode="lin" valueType="num">
                                      <p:cBhvr>
                                        <p:cTn id="8" dur="7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9" dur="700" fill="hold"/>
                                        <p:tgtEl>
                                          <p:spTgt spid="5123">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700"/>
                            </p:stCondLst>
                            <p:childTnLst>
                              <p:par>
                                <p:cTn id="11" presetID="2" presetClass="entr" presetSubtype="4" fill="hold" nodeType="after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7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7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1400"/>
                            </p:stCondLst>
                            <p:childTnLst>
                              <p:par>
                                <p:cTn id="16" presetID="2" presetClass="entr" presetSubtype="4" fill="hold" nodeType="afterEffect">
                                  <p:stCondLst>
                                    <p:cond delay="0"/>
                                  </p:stCondLst>
                                  <p:childTnLst>
                                    <p:set>
                                      <p:cBhvr>
                                        <p:cTn id="17" dur="1" fill="hold">
                                          <p:stCondLst>
                                            <p:cond delay="0"/>
                                          </p:stCondLst>
                                        </p:cTn>
                                        <p:tgtEl>
                                          <p:spTgt spid="5123">
                                            <p:txEl>
                                              <p:pRg st="2" end="2"/>
                                            </p:txEl>
                                          </p:spTgt>
                                        </p:tgtEl>
                                        <p:attrNameLst>
                                          <p:attrName>style.visibility</p:attrName>
                                        </p:attrNameLst>
                                      </p:cBhvr>
                                      <p:to>
                                        <p:strVal val="visible"/>
                                      </p:to>
                                    </p:set>
                                    <p:anim calcmode="lin" valueType="num">
                                      <p:cBhvr additive="base">
                                        <p:cTn id="18" dur="7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9" dur="7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2100"/>
                            </p:stCondLst>
                            <p:childTnLst>
                              <p:par>
                                <p:cTn id="21" presetID="2" presetClass="entr" presetSubtype="4" fill="hold" nodeType="afterEffect">
                                  <p:stCondLst>
                                    <p:cond delay="0"/>
                                  </p:stCondLst>
                                  <p:childTnLst>
                                    <p:set>
                                      <p:cBhvr>
                                        <p:cTn id="22" dur="1" fill="hold">
                                          <p:stCondLst>
                                            <p:cond delay="0"/>
                                          </p:stCondLst>
                                        </p:cTn>
                                        <p:tgtEl>
                                          <p:spTgt spid="5123">
                                            <p:txEl>
                                              <p:pRg st="3" end="3"/>
                                            </p:txEl>
                                          </p:spTgt>
                                        </p:tgtEl>
                                        <p:attrNameLst>
                                          <p:attrName>style.visibility</p:attrName>
                                        </p:attrNameLst>
                                      </p:cBhvr>
                                      <p:to>
                                        <p:strVal val="visible"/>
                                      </p:to>
                                    </p:set>
                                    <p:anim calcmode="lin" valueType="num">
                                      <p:cBhvr additive="base">
                                        <p:cTn id="23" dur="7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4" dur="7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9336" y="-26987"/>
            <a:ext cx="10972800" cy="1143000"/>
          </a:xfrm>
        </p:spPr>
        <p:txBody>
          <a:bodyPr/>
          <a:lstStyle/>
          <a:p>
            <a:r>
              <a:rPr lang="zh-CN" altLang="en-US" b="1" dirty="0" smtClean="0">
                <a:latin typeface="黑体" panose="02010609060101010101" pitchFamily="49" charset="-122"/>
                <a:ea typeface="黑体" panose="02010609060101010101" pitchFamily="49" charset="-122"/>
              </a:rPr>
              <a:t>三、实例求解</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20</a:t>
            </a:fld>
            <a:endParaRPr lang="zh-CN" altLang="en-US" sz="1200" smtClean="0">
              <a:solidFill>
                <a:srgbClr val="898989"/>
              </a:solidFill>
            </a:endParaRPr>
          </a:p>
        </p:txBody>
      </p:sp>
      <p:pic>
        <p:nvPicPr>
          <p:cNvPr id="8198" name="图片 32"/>
          <p:cNvPicPr>
            <a:picLocks noChangeAspect="1"/>
          </p:cNvPicPr>
          <p:nvPr/>
        </p:nvPicPr>
        <p:blipFill>
          <a:blip r:embed="rId4">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119336" y="980728"/>
            <a:ext cx="7223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3200" b="1" dirty="0" smtClean="0">
                <a:solidFill>
                  <a:srgbClr val="FF0000"/>
                </a:solidFill>
                <a:latin typeface="黑体" panose="02010609060101010101" pitchFamily="49" charset="-122"/>
                <a:ea typeface="黑体" panose="02010609060101010101" pitchFamily="49" charset="-122"/>
              </a:rPr>
              <a:t>3.4 </a:t>
            </a:r>
            <a:r>
              <a:rPr lang="zh-CN" altLang="en-US" sz="3200" b="1" dirty="0" smtClean="0">
                <a:solidFill>
                  <a:srgbClr val="FF0000"/>
                </a:solidFill>
                <a:latin typeface="黑体" panose="02010609060101010101" pitchFamily="49" charset="-122"/>
                <a:ea typeface="黑体" panose="02010609060101010101" pitchFamily="49" charset="-122"/>
              </a:rPr>
              <a:t>有</a:t>
            </a:r>
            <a:r>
              <a:rPr lang="zh-CN" altLang="zh-CN" sz="3200" b="1" dirty="0">
                <a:solidFill>
                  <a:srgbClr val="FF0000"/>
                </a:solidFill>
                <a:latin typeface="黑体" panose="02010609060101010101" pitchFamily="49" charset="-122"/>
                <a:ea typeface="黑体" panose="02010609060101010101" pitchFamily="49" charset="-122"/>
              </a:rPr>
              <a:t>系列反应过程参数辨识</a:t>
            </a:r>
            <a:endParaRPr lang="en-US" altLang="zh-CN" sz="3200" b="1" dirty="0">
              <a:solidFill>
                <a:srgbClr val="FF0000"/>
              </a:solidFill>
              <a:latin typeface="黑体" panose="02010609060101010101" pitchFamily="49" charset="-122"/>
              <a:ea typeface="黑体" panose="02010609060101010101" pitchFamily="49" charset="-122"/>
            </a:endParaRPr>
          </a:p>
        </p:txBody>
      </p:sp>
      <p:sp>
        <p:nvSpPr>
          <p:cNvPr id="15" name="矩形 14"/>
          <p:cNvSpPr/>
          <p:nvPr/>
        </p:nvSpPr>
        <p:spPr>
          <a:xfrm>
            <a:off x="335360" y="1793995"/>
            <a:ext cx="4780476" cy="1015663"/>
          </a:xfrm>
          <a:prstGeom prst="rect">
            <a:avLst/>
          </a:prstGeom>
        </p:spPr>
        <p:txBody>
          <a:bodyPr wrap="none">
            <a:spAutoFit/>
          </a:bodyPr>
          <a:lstStyle/>
          <a:p>
            <a:pPr>
              <a:lnSpc>
                <a:spcPct val="150000"/>
              </a:lnSpc>
            </a:pPr>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问题描述</a:t>
            </a:r>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所求问题</a:t>
            </a:r>
            <a:endPar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endParaRPr>
          </a:p>
          <a:p>
            <a:r>
              <a:rPr lang="en-US" altLang="zh-CN" sz="2400" dirty="0" smtClean="0"/>
              <a:t>       </a:t>
            </a:r>
            <a:r>
              <a:rPr lang="zh-CN" altLang="zh-CN" sz="2400" dirty="0" smtClean="0">
                <a:solidFill>
                  <a:srgbClr val="FF0000"/>
                </a:solidFill>
                <a:latin typeface="黑体" panose="02010609060101010101" pitchFamily="49" charset="-122"/>
                <a:ea typeface="黑体" panose="02010609060101010101" pitchFamily="49" charset="-122"/>
              </a:rPr>
              <a:t>某</a:t>
            </a:r>
            <a:r>
              <a:rPr lang="zh-CN" altLang="zh-CN" sz="2400" dirty="0">
                <a:solidFill>
                  <a:srgbClr val="FF0000"/>
                </a:solidFill>
                <a:latin typeface="黑体" panose="02010609060101010101" pitchFamily="49" charset="-122"/>
                <a:ea typeface="黑体" panose="02010609060101010101" pitchFamily="49" charset="-122"/>
              </a:rPr>
              <a:t>容器中发生液相串联反应：</a:t>
            </a:r>
            <a:endParaRPr lang="zh-CN" altLang="en-US" sz="2400" dirty="0">
              <a:solidFill>
                <a:srgbClr val="FF0000"/>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rotWithShape="1">
          <a:blip r:embed="rId5"/>
          <a:srcRect l="4108" t="6720" r="4329" b="20857"/>
          <a:stretch/>
        </p:blipFill>
        <p:spPr>
          <a:xfrm>
            <a:off x="385338" y="3284984"/>
            <a:ext cx="4680520" cy="1008113"/>
          </a:xfrm>
          <a:prstGeom prst="rect">
            <a:avLst/>
          </a:prstGeom>
        </p:spPr>
      </p:pic>
      <p:sp>
        <p:nvSpPr>
          <p:cNvPr id="8" name="矩形 7"/>
          <p:cNvSpPr/>
          <p:nvPr/>
        </p:nvSpPr>
        <p:spPr>
          <a:xfrm>
            <a:off x="7088862" y="1882443"/>
            <a:ext cx="4493538" cy="461665"/>
          </a:xfrm>
          <a:prstGeom prst="rect">
            <a:avLst/>
          </a:prstGeom>
        </p:spPr>
        <p:txBody>
          <a:bodyPr wrap="none">
            <a:spAutoFit/>
          </a:bodyPr>
          <a:lstStyle/>
          <a:p>
            <a:r>
              <a:rPr lang="zh-CN" altLang="zh-CN" sz="2400" dirty="0">
                <a:latin typeface="黑体" panose="02010609060101010101" pitchFamily="49" charset="-122"/>
                <a:ea typeface="黑体" panose="02010609060101010101" pitchFamily="49" charset="-122"/>
                <a:cs typeface="Times New Roman" panose="02020603050405020304" pitchFamily="18" charset="0"/>
              </a:rPr>
              <a:t>推导得到反应微分方程组如下</a:t>
            </a:r>
            <a:r>
              <a:rPr lang="zh-CN" altLang="zh-CN" sz="2400" dirty="0" smtClean="0">
                <a:latin typeface="黑体" panose="02010609060101010101" pitchFamily="49" charset="-122"/>
                <a:ea typeface="黑体" panose="02010609060101010101" pitchFamily="49" charset="-122"/>
                <a:cs typeface="Times New Roman" panose="02020603050405020304" pitchFamily="18" charset="0"/>
              </a:rPr>
              <a:t>：</a:t>
            </a:r>
            <a:endParaRPr lang="zh-CN" altLang="en-US" sz="2400" dirty="0">
              <a:latin typeface="黑体" panose="02010609060101010101" pitchFamily="49" charset="-122"/>
              <a:ea typeface="黑体" panose="02010609060101010101" pitchFamily="49" charset="-122"/>
            </a:endParaRPr>
          </a:p>
        </p:txBody>
      </p:sp>
      <p:sp>
        <p:nvSpPr>
          <p:cNvPr id="10" name="Rectangle 2"/>
          <p:cNvSpPr>
            <a:spLocks noChangeArrowheads="1"/>
          </p:cNvSpPr>
          <p:nvPr/>
        </p:nvSpPr>
        <p:spPr bwMode="auto">
          <a:xfrm>
            <a:off x="4830833" y="39479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544696242"/>
              </p:ext>
            </p:extLst>
          </p:nvPr>
        </p:nvGraphicFramePr>
        <p:xfrm>
          <a:off x="7264584" y="2729045"/>
          <a:ext cx="4493538" cy="3341348"/>
        </p:xfrm>
        <a:graphic>
          <a:graphicData uri="http://schemas.openxmlformats.org/presentationml/2006/ole">
            <mc:AlternateContent xmlns:mc="http://schemas.openxmlformats.org/markup-compatibility/2006">
              <mc:Choice xmlns:v="urn:schemas-microsoft-com:vml" Requires="v">
                <p:oleObj spid="_x0000_s10248" name="公式" r:id="rId6" imgW="2501900" imgH="1828800" progId="Equation.3">
                  <p:embed/>
                </p:oleObj>
              </mc:Choice>
              <mc:Fallback>
                <p:oleObj name="公式" r:id="rId6" imgW="2501900" imgH="18288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4584" y="2729045"/>
                        <a:ext cx="4493538" cy="3341348"/>
                      </a:xfrm>
                      <a:prstGeom prst="rect">
                        <a:avLst/>
                      </a:prstGeom>
                      <a:noFill/>
                    </p:spPr>
                  </p:pic>
                </p:oleObj>
              </mc:Fallback>
            </mc:AlternateContent>
          </a:graphicData>
        </a:graphic>
      </p:graphicFrame>
      <p:sp>
        <p:nvSpPr>
          <p:cNvPr id="12" name="矩形 11"/>
          <p:cNvSpPr/>
          <p:nvPr/>
        </p:nvSpPr>
        <p:spPr>
          <a:xfrm>
            <a:off x="330841" y="4412878"/>
            <a:ext cx="6096000" cy="1446550"/>
          </a:xfrm>
          <a:prstGeom prst="rect">
            <a:avLst/>
          </a:prstGeom>
          <a:solidFill>
            <a:schemeClr val="accent6">
              <a:lumMod val="20000"/>
              <a:lumOff val="80000"/>
            </a:schemeClr>
          </a:solidFill>
        </p:spPr>
        <p:txBody>
          <a:bodyPr>
            <a:spAutoFit/>
          </a:bodyPr>
          <a:lstStyle/>
          <a:p>
            <a:pPr algn="just">
              <a:spcAft>
                <a:spcPts val="0"/>
              </a:spcAft>
              <a:tabLst>
                <a:tab pos="457200" algn="l"/>
              </a:tabLst>
            </a:pPr>
            <a:r>
              <a:rPr lang="zh-CN" altLang="en-US" sz="2200" kern="100" dirty="0" smtClean="0">
                <a:latin typeface="黑体" panose="02010609060101010101" pitchFamily="49" charset="-122"/>
                <a:ea typeface="黑体" panose="02010609060101010101" pitchFamily="49" charset="-122"/>
                <a:cs typeface="Times New Roman" panose="02020603050405020304" pitchFamily="18" charset="0"/>
              </a:rPr>
              <a:t> 已知</a:t>
            </a:r>
            <a:r>
              <a:rPr lang="zh-CN" altLang="zh-CN" sz="2200" kern="100" dirty="0" smtClean="0">
                <a:latin typeface="黑体" panose="02010609060101010101" pitchFamily="49" charset="-122"/>
                <a:ea typeface="黑体" panose="02010609060101010101" pitchFamily="49" charset="-122"/>
                <a:cs typeface="Times New Roman" panose="02020603050405020304" pitchFamily="18" charset="0"/>
              </a:rPr>
              <a:t>初始</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摩尔浓度</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C</a:t>
            </a:r>
            <a:r>
              <a:rPr lang="en-US" altLang="zh-CN" sz="2200" kern="100" baseline="-25000" dirty="0">
                <a:latin typeface="黑体" panose="02010609060101010101" pitchFamily="49" charset="-122"/>
                <a:ea typeface="黑体" panose="02010609060101010101" pitchFamily="49" charset="-122"/>
                <a:cs typeface="Times New Roman" panose="02020603050405020304" pitchFamily="18" charset="0"/>
              </a:rPr>
              <a:t>A0</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=10 </a:t>
            </a:r>
            <a:r>
              <a:rPr lang="en-US" altLang="zh-CN" sz="2200" kern="100" dirty="0" err="1">
                <a:latin typeface="黑体" panose="02010609060101010101" pitchFamily="49" charset="-122"/>
                <a:ea typeface="黑体" panose="02010609060101010101" pitchFamily="49" charset="-122"/>
                <a:cs typeface="Times New Roman" panose="02020603050405020304" pitchFamily="18" charset="0"/>
              </a:rPr>
              <a:t>mol</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/L</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，不含物质</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B</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C</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和</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D</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，已测得反应时间从零时刻到</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5 min</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时每间隔</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0.5min</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，容器中</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A</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B</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C</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D</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的浓度变化，</a:t>
            </a:r>
            <a:r>
              <a:rPr lang="zh-CN" altLang="zh-CN" sz="2200" kern="100" dirty="0" smtClean="0">
                <a:latin typeface="黑体" panose="02010609060101010101" pitchFamily="49" charset="-122"/>
                <a:ea typeface="黑体" panose="02010609060101010101" pitchFamily="49" charset="-122"/>
                <a:cs typeface="Times New Roman" panose="02020603050405020304" pitchFamily="18" charset="0"/>
              </a:rPr>
              <a:t>见</a:t>
            </a:r>
            <a:r>
              <a:rPr lang="zh-CN" altLang="en-US" sz="2200" kern="100" dirty="0" smtClean="0">
                <a:latin typeface="黑体" panose="02010609060101010101" pitchFamily="49" charset="-122"/>
                <a:ea typeface="黑体" panose="02010609060101010101" pitchFamily="49" charset="-122"/>
                <a:cs typeface="Times New Roman" panose="02020603050405020304" pitchFamily="18" charset="0"/>
              </a:rPr>
              <a:t>下</a:t>
            </a:r>
            <a:r>
              <a:rPr lang="zh-CN" altLang="zh-CN" sz="2200" kern="100" dirty="0" smtClean="0">
                <a:latin typeface="黑体" panose="02010609060101010101" pitchFamily="49" charset="-122"/>
                <a:ea typeface="黑体" panose="02010609060101010101" pitchFamily="49" charset="-122"/>
                <a:cs typeface="Times New Roman" panose="02020603050405020304" pitchFamily="18" charset="0"/>
              </a:rPr>
              <a:t>表，</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试确定反应速率常数</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k</a:t>
            </a:r>
            <a:r>
              <a:rPr lang="en-US" altLang="zh-CN" sz="2200" kern="100" baseline="-25000" dirty="0">
                <a:latin typeface="黑体" panose="02010609060101010101" pitchFamily="49" charset="-122"/>
                <a:ea typeface="黑体" panose="02010609060101010101" pitchFamily="49" charset="-122"/>
                <a:cs typeface="Times New Roman" panose="02020603050405020304" pitchFamily="18" charset="0"/>
              </a:rPr>
              <a:t>1</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 k</a:t>
            </a:r>
            <a:r>
              <a:rPr lang="en-US" altLang="zh-CN" sz="2200" kern="100" baseline="-25000" dirty="0">
                <a:latin typeface="黑体" panose="02010609060101010101" pitchFamily="49" charset="-122"/>
                <a:ea typeface="黑体" panose="02010609060101010101" pitchFamily="49" charset="-122"/>
                <a:cs typeface="Times New Roman" panose="02020603050405020304" pitchFamily="18" charset="0"/>
              </a:rPr>
              <a:t>2</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k</a:t>
            </a:r>
            <a:r>
              <a:rPr lang="en-US" altLang="zh-CN" sz="2200" kern="100" baseline="-25000" dirty="0">
                <a:latin typeface="黑体" panose="02010609060101010101" pitchFamily="49" charset="-122"/>
                <a:ea typeface="黑体" panose="02010609060101010101" pitchFamily="49" charset="-122"/>
                <a:cs typeface="Times New Roman" panose="02020603050405020304" pitchFamily="18" charset="0"/>
              </a:rPr>
              <a:t>3</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84674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p:cTn id="13" dur="1000" fill="hold"/>
                                        <p:tgtEl>
                                          <p:spTgt spid="8194"/>
                                        </p:tgtEl>
                                        <p:attrNameLst>
                                          <p:attrName>ppt_w</p:attrName>
                                        </p:attrNameLst>
                                      </p:cBhvr>
                                      <p:tavLst>
                                        <p:tav tm="0">
                                          <p:val>
                                            <p:fltVal val="0"/>
                                          </p:val>
                                        </p:tav>
                                        <p:tav tm="100000">
                                          <p:val>
                                            <p:strVal val="#ppt_w"/>
                                          </p:val>
                                        </p:tav>
                                      </p:tavLst>
                                    </p:anim>
                                    <p:anim calcmode="lin" valueType="num">
                                      <p:cBhvr>
                                        <p:cTn id="14" dur="1000" fill="hold"/>
                                        <p:tgtEl>
                                          <p:spTgt spid="8194"/>
                                        </p:tgtEl>
                                        <p:attrNameLst>
                                          <p:attrName>ppt_h</p:attrName>
                                        </p:attrNameLst>
                                      </p:cBhvr>
                                      <p:tavLst>
                                        <p:tav tm="0">
                                          <p:val>
                                            <p:fltVal val="0"/>
                                          </p:val>
                                        </p:tav>
                                        <p:tav tm="100000">
                                          <p:val>
                                            <p:strVal val="#ppt_h"/>
                                          </p:val>
                                        </p:tav>
                                      </p:tavLst>
                                    </p:anim>
                                    <p:anim calcmode="lin" valueType="num">
                                      <p:cBhvr>
                                        <p:cTn id="15" dur="1000" fill="hold"/>
                                        <p:tgtEl>
                                          <p:spTgt spid="8194"/>
                                        </p:tgtEl>
                                        <p:attrNameLst>
                                          <p:attrName>style.rotation</p:attrName>
                                        </p:attrNameLst>
                                      </p:cBhvr>
                                      <p:tavLst>
                                        <p:tav tm="0">
                                          <p:val>
                                            <p:fltVal val="90"/>
                                          </p:val>
                                        </p:tav>
                                        <p:tav tm="100000">
                                          <p:val>
                                            <p:fltVal val="0"/>
                                          </p:val>
                                        </p:tav>
                                      </p:tavLst>
                                    </p:anim>
                                    <p:animEffect transition="in" filter="fade">
                                      <p:cBhvr>
                                        <p:cTn id="16" dur="1000"/>
                                        <p:tgtEl>
                                          <p:spTgt spid="819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1000" fill="hold"/>
                                        <p:tgtEl>
                                          <p:spTgt spid="15"/>
                                        </p:tgtEl>
                                        <p:attrNameLst>
                                          <p:attrName>ppt_w</p:attrName>
                                        </p:attrNameLst>
                                      </p:cBhvr>
                                      <p:tavLst>
                                        <p:tav tm="0">
                                          <p:val>
                                            <p:fltVal val="0"/>
                                          </p:val>
                                        </p:tav>
                                        <p:tav tm="100000">
                                          <p:val>
                                            <p:strVal val="#ppt_w"/>
                                          </p:val>
                                        </p:tav>
                                      </p:tavLst>
                                    </p:anim>
                                    <p:anim calcmode="lin" valueType="num">
                                      <p:cBhvr>
                                        <p:cTn id="20" dur="1000" fill="hold"/>
                                        <p:tgtEl>
                                          <p:spTgt spid="15"/>
                                        </p:tgtEl>
                                        <p:attrNameLst>
                                          <p:attrName>ppt_h</p:attrName>
                                        </p:attrNameLst>
                                      </p:cBhvr>
                                      <p:tavLst>
                                        <p:tav tm="0">
                                          <p:val>
                                            <p:fltVal val="0"/>
                                          </p:val>
                                        </p:tav>
                                        <p:tav tm="100000">
                                          <p:val>
                                            <p:strVal val="#ppt_h"/>
                                          </p:val>
                                        </p:tav>
                                      </p:tavLst>
                                    </p:anim>
                                    <p:anim calcmode="lin" valueType="num">
                                      <p:cBhvr>
                                        <p:cTn id="21" dur="1000" fill="hold"/>
                                        <p:tgtEl>
                                          <p:spTgt spid="15"/>
                                        </p:tgtEl>
                                        <p:attrNameLst>
                                          <p:attrName>style.rotation</p:attrName>
                                        </p:attrNameLst>
                                      </p:cBhvr>
                                      <p:tavLst>
                                        <p:tav tm="0">
                                          <p:val>
                                            <p:fltVal val="90"/>
                                          </p:val>
                                        </p:tav>
                                        <p:tav tm="100000">
                                          <p:val>
                                            <p:fltVal val="0"/>
                                          </p:val>
                                        </p:tav>
                                      </p:tavLst>
                                    </p:anim>
                                    <p:animEffect transition="in" filter="fade">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1000" fill="hold"/>
                                        <p:tgtEl>
                                          <p:spTgt spid="12"/>
                                        </p:tgtEl>
                                        <p:attrNameLst>
                                          <p:attrName>ppt_w</p:attrName>
                                        </p:attrNameLst>
                                      </p:cBhvr>
                                      <p:tavLst>
                                        <p:tav tm="0">
                                          <p:val>
                                            <p:fltVal val="0"/>
                                          </p:val>
                                        </p:tav>
                                        <p:tav tm="100000">
                                          <p:val>
                                            <p:strVal val="#ppt_w"/>
                                          </p:val>
                                        </p:tav>
                                      </p:tavLst>
                                    </p:anim>
                                    <p:anim calcmode="lin" valueType="num">
                                      <p:cBhvr>
                                        <p:cTn id="35" dur="1000" fill="hold"/>
                                        <p:tgtEl>
                                          <p:spTgt spid="12"/>
                                        </p:tgtEl>
                                        <p:attrNameLst>
                                          <p:attrName>ppt_h</p:attrName>
                                        </p:attrNameLst>
                                      </p:cBhvr>
                                      <p:tavLst>
                                        <p:tav tm="0">
                                          <p:val>
                                            <p:fltVal val="0"/>
                                          </p:val>
                                        </p:tav>
                                        <p:tav tm="100000">
                                          <p:val>
                                            <p:strVal val="#ppt_h"/>
                                          </p:val>
                                        </p:tav>
                                      </p:tavLst>
                                    </p:anim>
                                    <p:anim calcmode="lin" valueType="num">
                                      <p:cBhvr>
                                        <p:cTn id="36" dur="1000" fill="hold"/>
                                        <p:tgtEl>
                                          <p:spTgt spid="12"/>
                                        </p:tgtEl>
                                        <p:attrNameLst>
                                          <p:attrName>style.rotation</p:attrName>
                                        </p:attrNameLst>
                                      </p:cBhvr>
                                      <p:tavLst>
                                        <p:tav tm="0">
                                          <p:val>
                                            <p:fltVal val="90"/>
                                          </p:val>
                                        </p:tav>
                                        <p:tav tm="100000">
                                          <p:val>
                                            <p:fltVal val="0"/>
                                          </p:val>
                                        </p:tav>
                                      </p:tavLst>
                                    </p:anim>
                                    <p:animEffect transition="in" filter="fade">
                                      <p:cBhvr>
                                        <p:cTn id="37" dur="1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heel(1)">
                                      <p:cBhvr>
                                        <p:cTn id="5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9" grpId="0"/>
      <p:bldP spid="15" grpId="0"/>
      <p:bldP spid="8" grpId="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9336" y="-26987"/>
            <a:ext cx="10972800" cy="1143000"/>
          </a:xfrm>
        </p:spPr>
        <p:txBody>
          <a:bodyPr/>
          <a:lstStyle/>
          <a:p>
            <a:r>
              <a:rPr lang="zh-CN" altLang="en-US" b="1" dirty="0" smtClean="0">
                <a:latin typeface="黑体" panose="02010609060101010101" pitchFamily="49" charset="-122"/>
                <a:ea typeface="黑体" panose="02010609060101010101" pitchFamily="49" charset="-122"/>
              </a:rPr>
              <a:t>三、实例求解</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21</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119336" y="980728"/>
            <a:ext cx="7223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3200" b="1" dirty="0" smtClean="0">
                <a:solidFill>
                  <a:srgbClr val="FF0000"/>
                </a:solidFill>
                <a:latin typeface="黑体" panose="02010609060101010101" pitchFamily="49" charset="-122"/>
                <a:ea typeface="黑体" panose="02010609060101010101" pitchFamily="49" charset="-122"/>
              </a:rPr>
              <a:t>3.4 </a:t>
            </a:r>
            <a:r>
              <a:rPr lang="zh-CN" altLang="en-US" sz="3200" b="1" dirty="0" smtClean="0">
                <a:solidFill>
                  <a:srgbClr val="FF0000"/>
                </a:solidFill>
                <a:latin typeface="黑体" panose="02010609060101010101" pitchFamily="49" charset="-122"/>
                <a:ea typeface="黑体" panose="02010609060101010101" pitchFamily="49" charset="-122"/>
              </a:rPr>
              <a:t>有</a:t>
            </a:r>
            <a:r>
              <a:rPr lang="zh-CN" altLang="zh-CN" sz="3200" b="1" dirty="0">
                <a:solidFill>
                  <a:srgbClr val="FF0000"/>
                </a:solidFill>
                <a:latin typeface="黑体" panose="02010609060101010101" pitchFamily="49" charset="-122"/>
                <a:ea typeface="黑体" panose="02010609060101010101" pitchFamily="49" charset="-122"/>
              </a:rPr>
              <a:t>系列反应过程参数辨识</a:t>
            </a:r>
            <a:endParaRPr lang="en-US" altLang="zh-CN" sz="3200" b="1" dirty="0">
              <a:solidFill>
                <a:srgbClr val="FF0000"/>
              </a:solidFill>
              <a:latin typeface="黑体" panose="02010609060101010101" pitchFamily="49" charset="-122"/>
              <a:ea typeface="黑体" panose="02010609060101010101" pitchFamily="49" charset="-122"/>
            </a:endParaRPr>
          </a:p>
        </p:txBody>
      </p:sp>
      <p:sp>
        <p:nvSpPr>
          <p:cNvPr id="15" name="矩形 14"/>
          <p:cNvSpPr/>
          <p:nvPr/>
        </p:nvSpPr>
        <p:spPr>
          <a:xfrm>
            <a:off x="335360" y="1793995"/>
            <a:ext cx="3281668" cy="1015663"/>
          </a:xfrm>
          <a:prstGeom prst="rect">
            <a:avLst/>
          </a:prstGeom>
        </p:spPr>
        <p:txBody>
          <a:bodyPr wrap="none">
            <a:spAutoFit/>
          </a:bodyPr>
          <a:lstStyle/>
          <a:p>
            <a:pPr>
              <a:lnSpc>
                <a:spcPct val="150000"/>
              </a:lnSpc>
            </a:pPr>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问题描述</a:t>
            </a:r>
            <a:r>
              <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已知数据</a:t>
            </a:r>
            <a:endParaRPr lang="en-US" altLang="zh-CN" sz="24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endParaRPr>
          </a:p>
          <a:p>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10" name="Rectangle 2"/>
          <p:cNvSpPr>
            <a:spLocks noChangeArrowheads="1"/>
          </p:cNvSpPr>
          <p:nvPr/>
        </p:nvSpPr>
        <p:spPr bwMode="auto">
          <a:xfrm>
            <a:off x="4830833" y="39479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4238008689"/>
              </p:ext>
            </p:extLst>
          </p:nvPr>
        </p:nvGraphicFramePr>
        <p:xfrm>
          <a:off x="3143672" y="2372135"/>
          <a:ext cx="6696745" cy="3913857"/>
        </p:xfrm>
        <a:graphic>
          <a:graphicData uri="http://schemas.openxmlformats.org/drawingml/2006/table">
            <a:tbl>
              <a:tblPr firstRow="1" firstCol="1" bandRow="1">
                <a:tableStyleId>{5C22544A-7EE6-4342-B048-85BDC9FD1C3A}</a:tableStyleId>
              </a:tblPr>
              <a:tblGrid>
                <a:gridCol w="1339349"/>
                <a:gridCol w="1339349"/>
                <a:gridCol w="1339349"/>
                <a:gridCol w="1339349"/>
                <a:gridCol w="1339349"/>
              </a:tblGrid>
              <a:tr h="374020">
                <a:tc>
                  <a:txBody>
                    <a:bodyPr/>
                    <a:lstStyle/>
                    <a:p>
                      <a:pPr algn="ctr">
                        <a:spcAft>
                          <a:spcPts val="0"/>
                        </a:spcAft>
                      </a:pPr>
                      <a:r>
                        <a:rPr lang="en-US" sz="2000" kern="0" dirty="0">
                          <a:effectLst/>
                        </a:rPr>
                        <a:t>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dirty="0">
                          <a:effectLst/>
                        </a:rPr>
                        <a:t>C</a:t>
                      </a:r>
                      <a:r>
                        <a:rPr lang="en-US" sz="2000" kern="0" baseline="-25000" dirty="0">
                          <a:effectLst/>
                        </a:rPr>
                        <a:t>A</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C</a:t>
                      </a:r>
                      <a:r>
                        <a:rPr lang="en-US" sz="2000" kern="0" baseline="-25000">
                          <a:effectLst/>
                        </a:rPr>
                        <a:t>B</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C</a:t>
                      </a:r>
                      <a:r>
                        <a:rPr lang="en-US" sz="2000" kern="0" baseline="-25000">
                          <a:effectLst/>
                        </a:rPr>
                        <a:t>C</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C</a:t>
                      </a:r>
                      <a:r>
                        <a:rPr lang="en-US" sz="2000" kern="0" baseline="-25000">
                          <a:effectLst/>
                        </a:rPr>
                        <a:t>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0589">
                <a:tc>
                  <a:txBody>
                    <a:bodyPr/>
                    <a:lstStyle/>
                    <a:p>
                      <a:pPr algn="ctr">
                        <a:spcAft>
                          <a:spcPts val="0"/>
                        </a:spcAft>
                      </a:pPr>
                      <a:r>
                        <a:rPr lang="en-US" sz="2000" kern="0" dirty="0">
                          <a:effectLst/>
                        </a:rPr>
                        <a:t>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dirty="0">
                          <a:effectLst/>
                        </a:rPr>
                        <a:t>10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0589">
                <a:tc>
                  <a:txBody>
                    <a:bodyPr/>
                    <a:lstStyle/>
                    <a:p>
                      <a:pPr algn="ctr">
                        <a:spcAft>
                          <a:spcPts val="0"/>
                        </a:spcAft>
                      </a:pPr>
                      <a:r>
                        <a:rPr lang="en-US" sz="2000" kern="0">
                          <a:effectLst/>
                        </a:rPr>
                        <a:t>0.5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dirty="0">
                          <a:effectLst/>
                        </a:rPr>
                        <a:t>9.048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0.882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0.138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0.069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0589">
                <a:tc>
                  <a:txBody>
                    <a:bodyPr/>
                    <a:lstStyle/>
                    <a:p>
                      <a:pPr algn="ctr">
                        <a:spcAft>
                          <a:spcPts val="0"/>
                        </a:spcAft>
                      </a:pPr>
                      <a:r>
                        <a:rPr lang="en-US" sz="2000" kern="0">
                          <a:effectLst/>
                        </a:rPr>
                        <a:t>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dirty="0">
                          <a:effectLst/>
                        </a:rPr>
                        <a:t>8.187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dirty="0">
                          <a:effectLst/>
                        </a:rPr>
                        <a:t>1.559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0.506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0.253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0589">
                <a:tc>
                  <a:txBody>
                    <a:bodyPr/>
                    <a:lstStyle/>
                    <a:p>
                      <a:pPr algn="ctr">
                        <a:spcAft>
                          <a:spcPts val="0"/>
                        </a:spcAft>
                      </a:pPr>
                      <a:r>
                        <a:rPr lang="en-US" sz="2000" kern="0">
                          <a:effectLst/>
                        </a:rPr>
                        <a:t>1.5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7.408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dirty="0">
                          <a:effectLst/>
                        </a:rPr>
                        <a:t>2.076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dirty="0">
                          <a:effectLst/>
                        </a:rPr>
                        <a:t>1.03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0.515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0589">
                <a:tc>
                  <a:txBody>
                    <a:bodyPr/>
                    <a:lstStyle/>
                    <a:p>
                      <a:pPr algn="ctr">
                        <a:spcAft>
                          <a:spcPts val="0"/>
                        </a:spcAft>
                      </a:pPr>
                      <a:r>
                        <a:rPr lang="en-US" sz="2000" kern="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6.703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2.497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dirty="0">
                          <a:effectLst/>
                        </a:rPr>
                        <a:t>1.598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dirty="0">
                          <a:effectLst/>
                        </a:rPr>
                        <a:t>0.799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0589">
                <a:tc>
                  <a:txBody>
                    <a:bodyPr/>
                    <a:lstStyle/>
                    <a:p>
                      <a:pPr algn="ctr">
                        <a:spcAft>
                          <a:spcPts val="0"/>
                        </a:spcAft>
                      </a:pPr>
                      <a:r>
                        <a:rPr lang="en-US" sz="2000" kern="0">
                          <a:effectLst/>
                        </a:rPr>
                        <a:t>2.5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6.065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2.892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dirty="0">
                          <a:effectLst/>
                        </a:rPr>
                        <a:t>2.084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1.042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0589">
                <a:tc>
                  <a:txBody>
                    <a:bodyPr/>
                    <a:lstStyle/>
                    <a:p>
                      <a:pPr algn="ctr">
                        <a:spcAft>
                          <a:spcPts val="0"/>
                        </a:spcAft>
                      </a:pPr>
                      <a:r>
                        <a:rPr lang="en-US" sz="2000" kern="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5.488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3.298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dirty="0">
                          <a:effectLst/>
                        </a:rPr>
                        <a:t>2.426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dirty="0">
                          <a:effectLst/>
                        </a:rPr>
                        <a:t>1.213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0589">
                <a:tc>
                  <a:txBody>
                    <a:bodyPr/>
                    <a:lstStyle/>
                    <a:p>
                      <a:pPr algn="ctr">
                        <a:spcAft>
                          <a:spcPts val="0"/>
                        </a:spcAft>
                      </a:pPr>
                      <a:r>
                        <a:rPr lang="en-US" sz="2000" kern="0">
                          <a:effectLst/>
                        </a:rPr>
                        <a:t>3.5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4.965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3.708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2.65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dirty="0">
                          <a:effectLst/>
                        </a:rPr>
                        <a:t>1.325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0589">
                <a:tc>
                  <a:txBody>
                    <a:bodyPr/>
                    <a:lstStyle/>
                    <a:p>
                      <a:pPr algn="ctr">
                        <a:spcAft>
                          <a:spcPts val="0"/>
                        </a:spcAft>
                      </a:pPr>
                      <a:r>
                        <a:rPr lang="en-US" sz="2000" kern="0">
                          <a:effectLst/>
                        </a:rPr>
                        <a:t>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4.493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4.104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2.802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dirty="0">
                          <a:effectLst/>
                        </a:rPr>
                        <a:t>1.401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0589">
                <a:tc>
                  <a:txBody>
                    <a:bodyPr/>
                    <a:lstStyle/>
                    <a:p>
                      <a:pPr algn="ctr">
                        <a:spcAft>
                          <a:spcPts val="0"/>
                        </a:spcAft>
                      </a:pPr>
                      <a:r>
                        <a:rPr lang="en-US" sz="2000" kern="0">
                          <a:effectLst/>
                        </a:rPr>
                        <a:t>4.5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4.065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4.475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2.916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dirty="0">
                          <a:effectLst/>
                        </a:rPr>
                        <a:t>1.458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33947">
                <a:tc>
                  <a:txBody>
                    <a:bodyPr/>
                    <a:lstStyle/>
                    <a:p>
                      <a:pPr algn="ctr">
                        <a:spcAft>
                          <a:spcPts val="0"/>
                        </a:spcAft>
                      </a:pPr>
                      <a:r>
                        <a:rPr lang="en-US" sz="2000" kern="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3.678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4.816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3.008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dirty="0">
                          <a:effectLst/>
                        </a:rPr>
                        <a:t>1.504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9" name="Rectangle 4"/>
          <p:cNvSpPr>
            <a:spLocks noChangeArrowheads="1"/>
          </p:cNvSpPr>
          <p:nvPr/>
        </p:nvSpPr>
        <p:spPr bwMode="auto">
          <a:xfrm>
            <a:off x="4439816" y="1870801"/>
            <a:ext cx="46085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457200" algn="l"/>
              </a:tabLst>
              <a:defRPr>
                <a:solidFill>
                  <a:schemeClr val="tx1"/>
                </a:solidFill>
                <a:latin typeface="Arial" panose="020B0604020202020204" pitchFamily="34" charset="0"/>
              </a:defRPr>
            </a:lvl1pPr>
            <a:lvl2pPr>
              <a:tabLst>
                <a:tab pos="457200" algn="l"/>
              </a:tabLst>
              <a:defRPr>
                <a:solidFill>
                  <a:schemeClr val="tx1"/>
                </a:solidFill>
                <a:latin typeface="Arial" panose="020B0604020202020204" pitchFamily="34" charset="0"/>
              </a:defRPr>
            </a:lvl2pPr>
            <a:lvl3pPr>
              <a:tabLst>
                <a:tab pos="457200" algn="l"/>
              </a:tabLst>
              <a:defRPr>
                <a:solidFill>
                  <a:schemeClr val="tx1"/>
                </a:solidFill>
                <a:latin typeface="Arial" panose="020B0604020202020204" pitchFamily="34" charset="0"/>
              </a:defRPr>
            </a:lvl3pPr>
            <a:lvl4pPr>
              <a:tabLst>
                <a:tab pos="457200" algn="l"/>
              </a:tabLst>
              <a:defRPr>
                <a:solidFill>
                  <a:schemeClr val="tx1"/>
                </a:solidFill>
                <a:latin typeface="Arial" panose="020B0604020202020204" pitchFamily="34" charset="0"/>
              </a:defRPr>
            </a:lvl4pPr>
            <a:lvl5pPr>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zh-CN"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表</a:t>
            </a:r>
            <a:r>
              <a:rPr kumimoji="0"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10-2   </a:t>
            </a:r>
            <a:r>
              <a:rPr kumimoji="0"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反应时间和浓度数据</a:t>
            </a:r>
            <a:endParaRPr kumimoji="0"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2498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p:cTn id="13" dur="1000" fill="hold"/>
                                        <p:tgtEl>
                                          <p:spTgt spid="8194"/>
                                        </p:tgtEl>
                                        <p:attrNameLst>
                                          <p:attrName>ppt_w</p:attrName>
                                        </p:attrNameLst>
                                      </p:cBhvr>
                                      <p:tavLst>
                                        <p:tav tm="0">
                                          <p:val>
                                            <p:fltVal val="0"/>
                                          </p:val>
                                        </p:tav>
                                        <p:tav tm="100000">
                                          <p:val>
                                            <p:strVal val="#ppt_w"/>
                                          </p:val>
                                        </p:tav>
                                      </p:tavLst>
                                    </p:anim>
                                    <p:anim calcmode="lin" valueType="num">
                                      <p:cBhvr>
                                        <p:cTn id="14" dur="1000" fill="hold"/>
                                        <p:tgtEl>
                                          <p:spTgt spid="8194"/>
                                        </p:tgtEl>
                                        <p:attrNameLst>
                                          <p:attrName>ppt_h</p:attrName>
                                        </p:attrNameLst>
                                      </p:cBhvr>
                                      <p:tavLst>
                                        <p:tav tm="0">
                                          <p:val>
                                            <p:fltVal val="0"/>
                                          </p:val>
                                        </p:tav>
                                        <p:tav tm="100000">
                                          <p:val>
                                            <p:strVal val="#ppt_h"/>
                                          </p:val>
                                        </p:tav>
                                      </p:tavLst>
                                    </p:anim>
                                    <p:anim calcmode="lin" valueType="num">
                                      <p:cBhvr>
                                        <p:cTn id="15" dur="1000" fill="hold"/>
                                        <p:tgtEl>
                                          <p:spTgt spid="8194"/>
                                        </p:tgtEl>
                                        <p:attrNameLst>
                                          <p:attrName>style.rotation</p:attrName>
                                        </p:attrNameLst>
                                      </p:cBhvr>
                                      <p:tavLst>
                                        <p:tav tm="0">
                                          <p:val>
                                            <p:fltVal val="90"/>
                                          </p:val>
                                        </p:tav>
                                        <p:tav tm="100000">
                                          <p:val>
                                            <p:fltVal val="0"/>
                                          </p:val>
                                        </p:tav>
                                      </p:tavLst>
                                    </p:anim>
                                    <p:animEffect transition="in" filter="fade">
                                      <p:cBhvr>
                                        <p:cTn id="16" dur="1000"/>
                                        <p:tgtEl>
                                          <p:spTgt spid="819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1000" fill="hold"/>
                                        <p:tgtEl>
                                          <p:spTgt spid="15"/>
                                        </p:tgtEl>
                                        <p:attrNameLst>
                                          <p:attrName>ppt_w</p:attrName>
                                        </p:attrNameLst>
                                      </p:cBhvr>
                                      <p:tavLst>
                                        <p:tav tm="0">
                                          <p:val>
                                            <p:fltVal val="0"/>
                                          </p:val>
                                        </p:tav>
                                        <p:tav tm="100000">
                                          <p:val>
                                            <p:strVal val="#ppt_w"/>
                                          </p:val>
                                        </p:tav>
                                      </p:tavLst>
                                    </p:anim>
                                    <p:anim calcmode="lin" valueType="num">
                                      <p:cBhvr>
                                        <p:cTn id="20" dur="1000" fill="hold"/>
                                        <p:tgtEl>
                                          <p:spTgt spid="15"/>
                                        </p:tgtEl>
                                        <p:attrNameLst>
                                          <p:attrName>ppt_h</p:attrName>
                                        </p:attrNameLst>
                                      </p:cBhvr>
                                      <p:tavLst>
                                        <p:tav tm="0">
                                          <p:val>
                                            <p:fltVal val="0"/>
                                          </p:val>
                                        </p:tav>
                                        <p:tav tm="100000">
                                          <p:val>
                                            <p:strVal val="#ppt_h"/>
                                          </p:val>
                                        </p:tav>
                                      </p:tavLst>
                                    </p:anim>
                                    <p:anim calcmode="lin" valueType="num">
                                      <p:cBhvr>
                                        <p:cTn id="21" dur="1000" fill="hold"/>
                                        <p:tgtEl>
                                          <p:spTgt spid="15"/>
                                        </p:tgtEl>
                                        <p:attrNameLst>
                                          <p:attrName>style.rotation</p:attrName>
                                        </p:attrNameLst>
                                      </p:cBhvr>
                                      <p:tavLst>
                                        <p:tav tm="0">
                                          <p:val>
                                            <p:fltVal val="90"/>
                                          </p:val>
                                        </p:tav>
                                        <p:tav tm="100000">
                                          <p:val>
                                            <p:fltVal val="0"/>
                                          </p:val>
                                        </p:tav>
                                      </p:tavLst>
                                    </p:anim>
                                    <p:animEffect transition="in" filter="fade">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style.rotation</p:attrName>
                                        </p:attrNameLst>
                                      </p:cBhvr>
                                      <p:tavLst>
                                        <p:tav tm="0">
                                          <p:val>
                                            <p:fltVal val="90"/>
                                          </p:val>
                                        </p:tav>
                                        <p:tav tm="100000">
                                          <p:val>
                                            <p:fltVal val="0"/>
                                          </p:val>
                                        </p:tav>
                                      </p:tavLst>
                                    </p:anim>
                                    <p:animEffect transition="in" filter="fade">
                                      <p:cBhvr>
                                        <p:cTn id="30" dur="1000"/>
                                        <p:tgtEl>
                                          <p:spTgt spid="7"/>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fltVal val="0"/>
                                          </p:val>
                                        </p:tav>
                                        <p:tav tm="100000">
                                          <p:val>
                                            <p:strVal val="#ppt_w"/>
                                          </p:val>
                                        </p:tav>
                                      </p:tavLst>
                                    </p:anim>
                                    <p:anim calcmode="lin" valueType="num">
                                      <p:cBhvr>
                                        <p:cTn id="34" dur="1000" fill="hold"/>
                                        <p:tgtEl>
                                          <p:spTgt spid="9"/>
                                        </p:tgtEl>
                                        <p:attrNameLst>
                                          <p:attrName>ppt_h</p:attrName>
                                        </p:attrNameLst>
                                      </p:cBhvr>
                                      <p:tavLst>
                                        <p:tav tm="0">
                                          <p:val>
                                            <p:fltVal val="0"/>
                                          </p:val>
                                        </p:tav>
                                        <p:tav tm="100000">
                                          <p:val>
                                            <p:strVal val="#ppt_h"/>
                                          </p:val>
                                        </p:tav>
                                      </p:tavLst>
                                    </p:anim>
                                    <p:anim calcmode="lin" valueType="num">
                                      <p:cBhvr>
                                        <p:cTn id="35" dur="1000" fill="hold"/>
                                        <p:tgtEl>
                                          <p:spTgt spid="9"/>
                                        </p:tgtEl>
                                        <p:attrNameLst>
                                          <p:attrName>style.rotation</p:attrName>
                                        </p:attrNameLst>
                                      </p:cBhvr>
                                      <p:tavLst>
                                        <p:tav tm="0">
                                          <p:val>
                                            <p:fltVal val="90"/>
                                          </p:val>
                                        </p:tav>
                                        <p:tav tm="100000">
                                          <p:val>
                                            <p:fltVal val="0"/>
                                          </p:val>
                                        </p:tav>
                                      </p:tavLst>
                                    </p:anim>
                                    <p:animEffect transition="in" filter="fade">
                                      <p:cBhvr>
                                        <p:cTn id="3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9" grpId="0"/>
      <p:bldP spid="15"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9336" y="-26987"/>
            <a:ext cx="10972800" cy="1143000"/>
          </a:xfrm>
        </p:spPr>
        <p:txBody>
          <a:bodyPr/>
          <a:lstStyle/>
          <a:p>
            <a:r>
              <a:rPr lang="zh-CN" altLang="en-US" b="1" dirty="0" smtClean="0">
                <a:latin typeface="黑体" panose="02010609060101010101" pitchFamily="49" charset="-122"/>
                <a:ea typeface="黑体" panose="02010609060101010101" pitchFamily="49" charset="-122"/>
              </a:rPr>
              <a:t>三、实例求解</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22</a:t>
            </a:fld>
            <a:endParaRPr lang="zh-CN" altLang="en-US" sz="1200" smtClean="0">
              <a:solidFill>
                <a:srgbClr val="898989"/>
              </a:solidFill>
            </a:endParaRPr>
          </a:p>
        </p:txBody>
      </p:sp>
      <p:pic>
        <p:nvPicPr>
          <p:cNvPr id="8198" name="图片 32"/>
          <p:cNvPicPr>
            <a:picLocks noChangeAspect="1"/>
          </p:cNvPicPr>
          <p:nvPr/>
        </p:nvPicPr>
        <p:blipFill>
          <a:blip r:embed="rId4">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119336" y="980728"/>
            <a:ext cx="7223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3200" b="1" dirty="0" smtClean="0">
                <a:solidFill>
                  <a:srgbClr val="FF0000"/>
                </a:solidFill>
                <a:latin typeface="黑体" panose="02010609060101010101" pitchFamily="49" charset="-122"/>
                <a:ea typeface="黑体" panose="02010609060101010101" pitchFamily="49" charset="-122"/>
              </a:rPr>
              <a:t>3.4 </a:t>
            </a:r>
            <a:r>
              <a:rPr lang="zh-CN" altLang="en-US" sz="3200" b="1" dirty="0" smtClean="0">
                <a:solidFill>
                  <a:srgbClr val="FF0000"/>
                </a:solidFill>
                <a:latin typeface="黑体" panose="02010609060101010101" pitchFamily="49" charset="-122"/>
                <a:ea typeface="黑体" panose="02010609060101010101" pitchFamily="49" charset="-122"/>
              </a:rPr>
              <a:t>有</a:t>
            </a:r>
            <a:r>
              <a:rPr lang="zh-CN" altLang="zh-CN" sz="3200" b="1" dirty="0">
                <a:solidFill>
                  <a:srgbClr val="FF0000"/>
                </a:solidFill>
                <a:latin typeface="黑体" panose="02010609060101010101" pitchFamily="49" charset="-122"/>
                <a:ea typeface="黑体" panose="02010609060101010101" pitchFamily="49" charset="-122"/>
              </a:rPr>
              <a:t>系列反应过程参数辨识</a:t>
            </a:r>
            <a:endParaRPr lang="en-US" altLang="zh-CN" sz="3200" b="1" dirty="0">
              <a:solidFill>
                <a:srgbClr val="FF0000"/>
              </a:solidFill>
              <a:latin typeface="黑体" panose="02010609060101010101" pitchFamily="49" charset="-122"/>
              <a:ea typeface="黑体" panose="02010609060101010101" pitchFamily="49" charset="-122"/>
            </a:endParaRPr>
          </a:p>
        </p:txBody>
      </p:sp>
      <p:sp>
        <p:nvSpPr>
          <p:cNvPr id="15" name="矩形 14"/>
          <p:cNvSpPr/>
          <p:nvPr/>
        </p:nvSpPr>
        <p:spPr>
          <a:xfrm>
            <a:off x="335360" y="1775182"/>
            <a:ext cx="2170787" cy="738664"/>
          </a:xfrm>
          <a:prstGeom prst="rect">
            <a:avLst/>
          </a:prstGeom>
        </p:spPr>
        <p:txBody>
          <a:bodyPr wrap="none">
            <a:spAutoFit/>
          </a:bodyPr>
          <a:lstStyle/>
          <a:p>
            <a:pPr>
              <a:lnSpc>
                <a:spcPct val="150000"/>
              </a:lnSpc>
            </a:pPr>
            <a:r>
              <a:rPr lang="en-US" altLang="zh-CN" sz="28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求解策略</a:t>
            </a:r>
            <a:endParaRPr lang="zh-CN" altLang="en-US" sz="2800" dirty="0">
              <a:solidFill>
                <a:srgbClr val="FF0000"/>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rotWithShape="1">
          <a:blip r:embed="rId5"/>
          <a:srcRect l="3938" r="3523" b="2982"/>
          <a:stretch/>
        </p:blipFill>
        <p:spPr>
          <a:xfrm>
            <a:off x="8112225" y="3140968"/>
            <a:ext cx="3545536" cy="3168352"/>
          </a:xfrm>
          <a:prstGeom prst="rect">
            <a:avLst/>
          </a:prstGeom>
        </p:spPr>
      </p:pic>
      <p:graphicFrame>
        <p:nvGraphicFramePr>
          <p:cNvPr id="13" name="对象 12"/>
          <p:cNvGraphicFramePr>
            <a:graphicFrameLocks noChangeAspect="1"/>
          </p:cNvGraphicFramePr>
          <p:nvPr>
            <p:extLst>
              <p:ext uri="{D42A27DB-BD31-4B8C-83A1-F6EECF244321}">
                <p14:modId xmlns:p14="http://schemas.microsoft.com/office/powerpoint/2010/main" val="2838065302"/>
              </p:ext>
            </p:extLst>
          </p:nvPr>
        </p:nvGraphicFramePr>
        <p:xfrm>
          <a:off x="8026400" y="636225"/>
          <a:ext cx="3773538" cy="2805964"/>
        </p:xfrm>
        <a:graphic>
          <a:graphicData uri="http://schemas.openxmlformats.org/presentationml/2006/ole">
            <mc:AlternateContent xmlns:mc="http://schemas.openxmlformats.org/markup-compatibility/2006">
              <mc:Choice xmlns:v="urn:schemas-microsoft-com:vml" Requires="v">
                <p:oleObj spid="_x0000_s12295" name="公式" r:id="rId6" imgW="2501900" imgH="1828800" progId="Equation.3">
                  <p:embed/>
                </p:oleObj>
              </mc:Choice>
              <mc:Fallback>
                <p:oleObj name="公式" r:id="rId6" imgW="2501900" imgH="1828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6400" y="636225"/>
                        <a:ext cx="3773538" cy="2805964"/>
                      </a:xfrm>
                      <a:prstGeom prst="rect">
                        <a:avLst/>
                      </a:prstGeom>
                      <a:noFill/>
                    </p:spPr>
                  </p:pic>
                </p:oleObj>
              </mc:Fallback>
            </mc:AlternateContent>
          </a:graphicData>
        </a:graphic>
      </p:graphicFrame>
      <p:sp>
        <p:nvSpPr>
          <p:cNvPr id="3" name="矩形 2"/>
          <p:cNvSpPr/>
          <p:nvPr/>
        </p:nvSpPr>
        <p:spPr>
          <a:xfrm>
            <a:off x="695400" y="2538012"/>
            <a:ext cx="6646948" cy="3416320"/>
          </a:xfrm>
          <a:prstGeom prst="rect">
            <a:avLst/>
          </a:prstGeom>
        </p:spPr>
        <p:txBody>
          <a:bodyPr wrap="square">
            <a:spAutoFit/>
          </a:bodyPr>
          <a:lstStyle/>
          <a:p>
            <a:pPr>
              <a:lnSpc>
                <a:spcPct val="150000"/>
              </a:lnSpc>
            </a:pPr>
            <a:r>
              <a:rPr lang="en-US" altLang="zh-CN" sz="2400" b="1" dirty="0" smtClean="0">
                <a:latin typeface="黑体" panose="02010609060101010101" pitchFamily="49" charset="-122"/>
                <a:ea typeface="黑体" panose="02010609060101010101" pitchFamily="49" charset="-122"/>
                <a:cs typeface="Times New Roman" panose="02020603050405020304" pitchFamily="18" charset="0"/>
              </a:rPr>
              <a:t>    </a:t>
            </a:r>
            <a:r>
              <a:rPr lang="zh-CN" altLang="zh-CN" sz="2400" b="1" dirty="0" smtClean="0">
                <a:latin typeface="黑体" panose="02010609060101010101" pitchFamily="49" charset="-122"/>
                <a:ea typeface="黑体" panose="02010609060101010101" pitchFamily="49" charset="-122"/>
                <a:cs typeface="Times New Roman" panose="02020603050405020304" pitchFamily="18" charset="0"/>
              </a:rPr>
              <a:t>本题</a:t>
            </a:r>
            <a:r>
              <a:rPr lang="zh-CN" altLang="zh-CN" sz="2400" b="1" dirty="0">
                <a:latin typeface="黑体" panose="02010609060101010101" pitchFamily="49" charset="-122"/>
                <a:ea typeface="黑体" panose="02010609060101010101" pitchFamily="49" charset="-122"/>
                <a:cs typeface="Times New Roman" panose="02020603050405020304" pitchFamily="18" charset="0"/>
              </a:rPr>
              <a:t>涉及</a:t>
            </a:r>
            <a:r>
              <a:rPr lang="en-US" altLang="zh-CN" sz="2400" b="1" dirty="0">
                <a:latin typeface="黑体" panose="02010609060101010101" pitchFamily="49" charset="-122"/>
                <a:ea typeface="黑体" panose="02010609060101010101" pitchFamily="49" charset="-122"/>
              </a:rPr>
              <a:t>4</a:t>
            </a:r>
            <a:r>
              <a:rPr lang="zh-CN" altLang="zh-CN" sz="2400" b="1" dirty="0">
                <a:latin typeface="黑体" panose="02010609060101010101" pitchFamily="49" charset="-122"/>
                <a:ea typeface="黑体" panose="02010609060101010101" pitchFamily="49" charset="-122"/>
                <a:cs typeface="Times New Roman" panose="02020603050405020304" pitchFamily="18" charset="0"/>
              </a:rPr>
              <a:t>个常微分方程组成的微分方程组，初值已知，共有</a:t>
            </a:r>
            <a:r>
              <a:rPr lang="en-US" altLang="zh-CN" sz="2400" b="1" dirty="0">
                <a:latin typeface="黑体" panose="02010609060101010101" pitchFamily="49" charset="-122"/>
                <a:ea typeface="黑体" panose="02010609060101010101" pitchFamily="49" charset="-122"/>
              </a:rPr>
              <a:t>11</a:t>
            </a:r>
            <a:r>
              <a:rPr lang="zh-CN" altLang="zh-CN" sz="2400" b="1" dirty="0">
                <a:latin typeface="黑体" panose="02010609060101010101" pitchFamily="49" charset="-122"/>
                <a:ea typeface="黑体" panose="02010609060101010101" pitchFamily="49" charset="-122"/>
                <a:cs typeface="Times New Roman" panose="02020603050405020304" pitchFamily="18" charset="0"/>
              </a:rPr>
              <a:t>个时间点上的</a:t>
            </a:r>
            <a:r>
              <a:rPr lang="en-US" altLang="zh-CN" sz="2400" b="1" dirty="0">
                <a:latin typeface="黑体" panose="02010609060101010101" pitchFamily="49" charset="-122"/>
                <a:ea typeface="黑体" panose="02010609060101010101" pitchFamily="49" charset="-122"/>
              </a:rPr>
              <a:t>4</a:t>
            </a:r>
            <a:r>
              <a:rPr lang="zh-CN" altLang="zh-CN" sz="2400" b="1" dirty="0">
                <a:latin typeface="黑体" panose="02010609060101010101" pitchFamily="49" charset="-122"/>
                <a:ea typeface="黑体" panose="02010609060101010101" pitchFamily="49" charset="-122"/>
                <a:cs typeface="Times New Roman" panose="02020603050405020304" pitchFamily="18" charset="0"/>
              </a:rPr>
              <a:t>个应变量物质的浓度数据也已知，结合粒子算法求解策略，并配合微分方程组求解模块，可以求出三个需要辨识的参数</a:t>
            </a:r>
            <a:r>
              <a:rPr lang="en-US" altLang="zh-CN" sz="2400" b="1" dirty="0">
                <a:latin typeface="黑体" panose="02010609060101010101" pitchFamily="49" charset="-122"/>
                <a:ea typeface="黑体" panose="02010609060101010101" pitchFamily="49" charset="-122"/>
              </a:rPr>
              <a:t>k</a:t>
            </a:r>
            <a:r>
              <a:rPr lang="en-US" altLang="zh-CN" sz="2400" b="1" baseline="-25000" dirty="0">
                <a:latin typeface="黑体" panose="02010609060101010101" pitchFamily="49" charset="-122"/>
                <a:ea typeface="黑体" panose="02010609060101010101" pitchFamily="49" charset="-122"/>
              </a:rPr>
              <a:t>1</a:t>
            </a:r>
            <a:r>
              <a:rPr lang="zh-CN" altLang="zh-CN"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rPr>
              <a:t> k</a:t>
            </a:r>
            <a:r>
              <a:rPr lang="en-US" altLang="zh-CN" sz="2400" b="1" baseline="-25000" dirty="0">
                <a:latin typeface="黑体" panose="02010609060101010101" pitchFamily="49" charset="-122"/>
                <a:ea typeface="黑体" panose="02010609060101010101" pitchFamily="49" charset="-122"/>
              </a:rPr>
              <a:t>2</a:t>
            </a:r>
            <a:r>
              <a:rPr lang="zh-CN" altLang="zh-CN"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rPr>
              <a:t>k</a:t>
            </a:r>
            <a:r>
              <a:rPr lang="en-US" altLang="zh-CN" sz="2400" b="1" baseline="-25000" dirty="0">
                <a:latin typeface="黑体" panose="02010609060101010101" pitchFamily="49" charset="-122"/>
                <a:ea typeface="黑体" panose="02010609060101010101" pitchFamily="49" charset="-122"/>
              </a:rPr>
              <a:t>3</a:t>
            </a:r>
            <a:r>
              <a:rPr lang="zh-CN" altLang="zh-CN" sz="2400" b="1" dirty="0">
                <a:latin typeface="黑体" panose="02010609060101010101" pitchFamily="49" charset="-122"/>
                <a:ea typeface="黑体" panose="02010609060101010101" pitchFamily="49" charset="-122"/>
                <a:cs typeface="Times New Roman" panose="02020603050405020304" pitchFamily="18" charset="0"/>
              </a:rPr>
              <a:t>，具体代码</a:t>
            </a:r>
            <a:r>
              <a:rPr lang="zh-CN" altLang="zh-CN" sz="2400" b="1" dirty="0" smtClean="0">
                <a:latin typeface="黑体" panose="02010609060101010101" pitchFamily="49" charset="-122"/>
                <a:ea typeface="黑体" panose="02010609060101010101" pitchFamily="49" charset="-122"/>
                <a:cs typeface="Times New Roman" panose="02020603050405020304" pitchFamily="18" charset="0"/>
              </a:rPr>
              <a:t>见</a:t>
            </a:r>
            <a:endParaRPr lang="en-US" altLang="zh-CN" sz="2400" b="1" dirty="0" smtClean="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pPr>
            <a:r>
              <a:rPr lang="en-US" altLang="zh-CN" sz="2400" b="1" dirty="0" smtClean="0">
                <a:solidFill>
                  <a:srgbClr val="FF0000"/>
                </a:solidFill>
                <a:latin typeface="黑体" panose="02010609060101010101" pitchFamily="49" charset="-122"/>
                <a:ea typeface="黑体" panose="02010609060101010101" pitchFamily="49" charset="-122"/>
              </a:rPr>
              <a:t>09-PSO_para_id.py</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347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p:cTn id="13" dur="1000" fill="hold"/>
                                        <p:tgtEl>
                                          <p:spTgt spid="8194"/>
                                        </p:tgtEl>
                                        <p:attrNameLst>
                                          <p:attrName>ppt_w</p:attrName>
                                        </p:attrNameLst>
                                      </p:cBhvr>
                                      <p:tavLst>
                                        <p:tav tm="0">
                                          <p:val>
                                            <p:fltVal val="0"/>
                                          </p:val>
                                        </p:tav>
                                        <p:tav tm="100000">
                                          <p:val>
                                            <p:strVal val="#ppt_w"/>
                                          </p:val>
                                        </p:tav>
                                      </p:tavLst>
                                    </p:anim>
                                    <p:anim calcmode="lin" valueType="num">
                                      <p:cBhvr>
                                        <p:cTn id="14" dur="1000" fill="hold"/>
                                        <p:tgtEl>
                                          <p:spTgt spid="8194"/>
                                        </p:tgtEl>
                                        <p:attrNameLst>
                                          <p:attrName>ppt_h</p:attrName>
                                        </p:attrNameLst>
                                      </p:cBhvr>
                                      <p:tavLst>
                                        <p:tav tm="0">
                                          <p:val>
                                            <p:fltVal val="0"/>
                                          </p:val>
                                        </p:tav>
                                        <p:tav tm="100000">
                                          <p:val>
                                            <p:strVal val="#ppt_h"/>
                                          </p:val>
                                        </p:tav>
                                      </p:tavLst>
                                    </p:anim>
                                    <p:anim calcmode="lin" valueType="num">
                                      <p:cBhvr>
                                        <p:cTn id="15" dur="1000" fill="hold"/>
                                        <p:tgtEl>
                                          <p:spTgt spid="8194"/>
                                        </p:tgtEl>
                                        <p:attrNameLst>
                                          <p:attrName>style.rotation</p:attrName>
                                        </p:attrNameLst>
                                      </p:cBhvr>
                                      <p:tavLst>
                                        <p:tav tm="0">
                                          <p:val>
                                            <p:fltVal val="90"/>
                                          </p:val>
                                        </p:tav>
                                        <p:tav tm="100000">
                                          <p:val>
                                            <p:fltVal val="0"/>
                                          </p:val>
                                        </p:tav>
                                      </p:tavLst>
                                    </p:anim>
                                    <p:animEffect transition="in" filter="fade">
                                      <p:cBhvr>
                                        <p:cTn id="16" dur="1000"/>
                                        <p:tgtEl>
                                          <p:spTgt spid="819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1000" fill="hold"/>
                                        <p:tgtEl>
                                          <p:spTgt spid="15"/>
                                        </p:tgtEl>
                                        <p:attrNameLst>
                                          <p:attrName>ppt_w</p:attrName>
                                        </p:attrNameLst>
                                      </p:cBhvr>
                                      <p:tavLst>
                                        <p:tav tm="0">
                                          <p:val>
                                            <p:fltVal val="0"/>
                                          </p:val>
                                        </p:tav>
                                        <p:tav tm="100000">
                                          <p:val>
                                            <p:strVal val="#ppt_w"/>
                                          </p:val>
                                        </p:tav>
                                      </p:tavLst>
                                    </p:anim>
                                    <p:anim calcmode="lin" valueType="num">
                                      <p:cBhvr>
                                        <p:cTn id="20" dur="1000" fill="hold"/>
                                        <p:tgtEl>
                                          <p:spTgt spid="15"/>
                                        </p:tgtEl>
                                        <p:attrNameLst>
                                          <p:attrName>ppt_h</p:attrName>
                                        </p:attrNameLst>
                                      </p:cBhvr>
                                      <p:tavLst>
                                        <p:tav tm="0">
                                          <p:val>
                                            <p:fltVal val="0"/>
                                          </p:val>
                                        </p:tav>
                                        <p:tav tm="100000">
                                          <p:val>
                                            <p:strVal val="#ppt_h"/>
                                          </p:val>
                                        </p:tav>
                                      </p:tavLst>
                                    </p:anim>
                                    <p:anim calcmode="lin" valueType="num">
                                      <p:cBhvr>
                                        <p:cTn id="21" dur="1000" fill="hold"/>
                                        <p:tgtEl>
                                          <p:spTgt spid="15"/>
                                        </p:tgtEl>
                                        <p:attrNameLst>
                                          <p:attrName>style.rotation</p:attrName>
                                        </p:attrNameLst>
                                      </p:cBhvr>
                                      <p:tavLst>
                                        <p:tav tm="0">
                                          <p:val>
                                            <p:fltVal val="90"/>
                                          </p:val>
                                        </p:tav>
                                        <p:tav tm="100000">
                                          <p:val>
                                            <p:fltVal val="0"/>
                                          </p:val>
                                        </p:tav>
                                      </p:tavLst>
                                    </p:anim>
                                    <p:animEffect transition="in" filter="fade">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ppt_w</p:attrName>
                                        </p:attrNameLst>
                                      </p:cBhvr>
                                      <p:tavLst>
                                        <p:tav tm="0">
                                          <p:val>
                                            <p:fltVal val="0"/>
                                          </p:val>
                                        </p:tav>
                                        <p:tav tm="100000">
                                          <p:val>
                                            <p:strVal val="#ppt_w"/>
                                          </p:val>
                                        </p:tav>
                                      </p:tavLst>
                                    </p:anim>
                                    <p:anim calcmode="lin" valueType="num">
                                      <p:cBhvr>
                                        <p:cTn id="28" dur="1000" fill="hold"/>
                                        <p:tgtEl>
                                          <p:spTgt spid="3"/>
                                        </p:tgtEl>
                                        <p:attrNameLst>
                                          <p:attrName>ppt_h</p:attrName>
                                        </p:attrNameLst>
                                      </p:cBhvr>
                                      <p:tavLst>
                                        <p:tav tm="0">
                                          <p:val>
                                            <p:fltVal val="0"/>
                                          </p:val>
                                        </p:tav>
                                        <p:tav tm="100000">
                                          <p:val>
                                            <p:strVal val="#ppt_h"/>
                                          </p:val>
                                        </p:tav>
                                      </p:tavLst>
                                    </p:anim>
                                    <p:anim calcmode="lin" valueType="num">
                                      <p:cBhvr>
                                        <p:cTn id="29" dur="1000" fill="hold"/>
                                        <p:tgtEl>
                                          <p:spTgt spid="3"/>
                                        </p:tgtEl>
                                        <p:attrNameLst>
                                          <p:attrName>style.rotation</p:attrName>
                                        </p:attrNameLst>
                                      </p:cBhvr>
                                      <p:tavLst>
                                        <p:tav tm="0">
                                          <p:val>
                                            <p:fltVal val="90"/>
                                          </p:val>
                                        </p:tav>
                                        <p:tav tm="100000">
                                          <p:val>
                                            <p:fltVal val="0"/>
                                          </p:val>
                                        </p:tav>
                                      </p:tavLst>
                                    </p:anim>
                                    <p:animEffect transition="in" filter="fade">
                                      <p:cBhvr>
                                        <p:cTn id="30" dur="1000"/>
                                        <p:tgtEl>
                                          <p:spTgt spid="3"/>
                                        </p:tgtEl>
                                      </p:cBhvr>
                                    </p:animEffect>
                                  </p:childTnLst>
                                </p:cTn>
                              </p:par>
                              <p:par>
                                <p:cTn id="31" presetID="3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1000" fill="hold"/>
                                        <p:tgtEl>
                                          <p:spTgt spid="13"/>
                                        </p:tgtEl>
                                        <p:attrNameLst>
                                          <p:attrName>ppt_w</p:attrName>
                                        </p:attrNameLst>
                                      </p:cBhvr>
                                      <p:tavLst>
                                        <p:tav tm="0">
                                          <p:val>
                                            <p:fltVal val="0"/>
                                          </p:val>
                                        </p:tav>
                                        <p:tav tm="100000">
                                          <p:val>
                                            <p:strVal val="#ppt_w"/>
                                          </p:val>
                                        </p:tav>
                                      </p:tavLst>
                                    </p:anim>
                                    <p:anim calcmode="lin" valueType="num">
                                      <p:cBhvr>
                                        <p:cTn id="34" dur="1000" fill="hold"/>
                                        <p:tgtEl>
                                          <p:spTgt spid="13"/>
                                        </p:tgtEl>
                                        <p:attrNameLst>
                                          <p:attrName>ppt_h</p:attrName>
                                        </p:attrNameLst>
                                      </p:cBhvr>
                                      <p:tavLst>
                                        <p:tav tm="0">
                                          <p:val>
                                            <p:fltVal val="0"/>
                                          </p:val>
                                        </p:tav>
                                        <p:tav tm="100000">
                                          <p:val>
                                            <p:strVal val="#ppt_h"/>
                                          </p:val>
                                        </p:tav>
                                      </p:tavLst>
                                    </p:anim>
                                    <p:anim calcmode="lin" valueType="num">
                                      <p:cBhvr>
                                        <p:cTn id="35" dur="1000" fill="hold"/>
                                        <p:tgtEl>
                                          <p:spTgt spid="13"/>
                                        </p:tgtEl>
                                        <p:attrNameLst>
                                          <p:attrName>style.rotation</p:attrName>
                                        </p:attrNameLst>
                                      </p:cBhvr>
                                      <p:tavLst>
                                        <p:tav tm="0">
                                          <p:val>
                                            <p:fltVal val="90"/>
                                          </p:val>
                                        </p:tav>
                                        <p:tav tm="100000">
                                          <p:val>
                                            <p:fltVal val="0"/>
                                          </p:val>
                                        </p:tav>
                                      </p:tavLst>
                                    </p:anim>
                                    <p:animEffect transition="in" filter="fade">
                                      <p:cBhvr>
                                        <p:cTn id="36" dur="1000"/>
                                        <p:tgtEl>
                                          <p:spTgt spid="13"/>
                                        </p:tgtEl>
                                      </p:cBhvr>
                                    </p:animEffect>
                                  </p:childTnLst>
                                </p:cTn>
                              </p:par>
                              <p:par>
                                <p:cTn id="37" presetID="31"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p:cTn id="39" dur="1000" fill="hold"/>
                                        <p:tgtEl>
                                          <p:spTgt spid="2"/>
                                        </p:tgtEl>
                                        <p:attrNameLst>
                                          <p:attrName>ppt_w</p:attrName>
                                        </p:attrNameLst>
                                      </p:cBhvr>
                                      <p:tavLst>
                                        <p:tav tm="0">
                                          <p:val>
                                            <p:fltVal val="0"/>
                                          </p:val>
                                        </p:tav>
                                        <p:tav tm="100000">
                                          <p:val>
                                            <p:strVal val="#ppt_w"/>
                                          </p:val>
                                        </p:tav>
                                      </p:tavLst>
                                    </p:anim>
                                    <p:anim calcmode="lin" valueType="num">
                                      <p:cBhvr>
                                        <p:cTn id="40" dur="1000" fill="hold"/>
                                        <p:tgtEl>
                                          <p:spTgt spid="2"/>
                                        </p:tgtEl>
                                        <p:attrNameLst>
                                          <p:attrName>ppt_h</p:attrName>
                                        </p:attrNameLst>
                                      </p:cBhvr>
                                      <p:tavLst>
                                        <p:tav tm="0">
                                          <p:val>
                                            <p:fltVal val="0"/>
                                          </p:val>
                                        </p:tav>
                                        <p:tav tm="100000">
                                          <p:val>
                                            <p:strVal val="#ppt_h"/>
                                          </p:val>
                                        </p:tav>
                                      </p:tavLst>
                                    </p:anim>
                                    <p:anim calcmode="lin" valueType="num">
                                      <p:cBhvr>
                                        <p:cTn id="41" dur="1000" fill="hold"/>
                                        <p:tgtEl>
                                          <p:spTgt spid="2"/>
                                        </p:tgtEl>
                                        <p:attrNameLst>
                                          <p:attrName>style.rotation</p:attrName>
                                        </p:attrNameLst>
                                      </p:cBhvr>
                                      <p:tavLst>
                                        <p:tav tm="0">
                                          <p:val>
                                            <p:fltVal val="90"/>
                                          </p:val>
                                        </p:tav>
                                        <p:tav tm="100000">
                                          <p:val>
                                            <p:fltVal val="0"/>
                                          </p:val>
                                        </p:tav>
                                      </p:tavLst>
                                    </p:anim>
                                    <p:animEffect transition="in" filter="fade">
                                      <p:cBhvr>
                                        <p:cTn id="4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9" grpId="0"/>
      <p:bldP spid="15"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9336" y="-26987"/>
            <a:ext cx="10972800" cy="1143000"/>
          </a:xfrm>
        </p:spPr>
        <p:txBody>
          <a:bodyPr/>
          <a:lstStyle/>
          <a:p>
            <a:r>
              <a:rPr lang="zh-CN" altLang="en-US" b="1" dirty="0" smtClean="0">
                <a:latin typeface="黑体" panose="02010609060101010101" pitchFamily="49" charset="-122"/>
                <a:ea typeface="黑体" panose="02010609060101010101" pitchFamily="49" charset="-122"/>
              </a:rPr>
              <a:t>三、实例求解</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23</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22424" y="770264"/>
            <a:ext cx="9881231" cy="1938992"/>
          </a:xfrm>
          <a:prstGeom prst="rect">
            <a:avLst/>
          </a:prstGeom>
        </p:spPr>
        <p:txBody>
          <a:bodyPr wrap="none">
            <a:spAutoFit/>
          </a:bodyPr>
          <a:lstStyle/>
          <a:p>
            <a:pPr>
              <a:lnSpc>
                <a:spcPct val="150000"/>
              </a:lnSpc>
            </a:pPr>
            <a:r>
              <a:rPr lang="en-US" altLang="zh-CN" sz="28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定义目标函数</a:t>
            </a:r>
            <a:endParaRPr lang="en-US" altLang="zh-CN" sz="28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pPr>
            <a:r>
              <a:rPr lang="en-US" altLang="zh-CN" sz="2800" b="1" kern="100" dirty="0">
                <a:solidFill>
                  <a:srgbClr val="0000EB"/>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28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2400" b="1" kern="100" dirty="0" smtClean="0">
                <a:latin typeface="黑体" panose="02010609060101010101" pitchFamily="49" charset="-122"/>
                <a:ea typeface="黑体" panose="02010609060101010101" pitchFamily="49" charset="-122"/>
                <a:cs typeface="Times New Roman" panose="02020603050405020304" pitchFamily="18" charset="0"/>
              </a:rPr>
              <a:t>目标函数定义为所有计算点</a:t>
            </a:r>
            <a:r>
              <a:rPr lang="zh-CN" altLang="en-US" sz="2400" b="1"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四种物质根据辨识参数计算得到的浓度</a:t>
            </a:r>
            <a:endParaRPr lang="en-US" altLang="zh-CN" sz="2400" b="1"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pPr>
            <a:r>
              <a:rPr lang="zh-CN" altLang="en-US" sz="2400" b="1"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与实际浓度差的平方和，计算这个目标函数为最小值时的三个辨识参数</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7" name="矩形 6"/>
          <p:cNvSpPr/>
          <p:nvPr/>
        </p:nvSpPr>
        <p:spPr>
          <a:xfrm>
            <a:off x="1" y="2700712"/>
            <a:ext cx="5689600" cy="3323987"/>
          </a:xfrm>
          <a:prstGeom prst="rect">
            <a:avLst/>
          </a:prstGeom>
          <a:solidFill>
            <a:schemeClr val="accent6">
              <a:lumMod val="20000"/>
              <a:lumOff val="80000"/>
            </a:schemeClr>
          </a:solidFill>
        </p:spPr>
        <p:txBody>
          <a:bodyPr wrap="square">
            <a:spAutoFit/>
          </a:bodyPr>
          <a:lstStyle/>
          <a:p>
            <a:r>
              <a:rPr lang="en-US" altLang="zh-CN" sz="1600" dirty="0" err="1">
                <a:ea typeface="Arial Unicode MS" panose="020B0604020202020204" pitchFamily="34" charset="-122"/>
                <a:cs typeface="Arial" panose="020B0604020202020204" pitchFamily="34" charset="0"/>
              </a:rPr>
              <a:t>def</a:t>
            </a:r>
            <a:r>
              <a:rPr lang="en-US" altLang="zh-CN" sz="1600" dirty="0">
                <a:ea typeface="Arial Unicode MS" panose="020B0604020202020204" pitchFamily="34" charset="-122"/>
                <a:cs typeface="Arial" panose="020B0604020202020204" pitchFamily="34" charset="0"/>
              </a:rPr>
              <a:t> </a:t>
            </a:r>
            <a:r>
              <a:rPr lang="en-US" altLang="zh-CN" sz="1600" b="1" dirty="0">
                <a:solidFill>
                  <a:srgbClr val="0000EB"/>
                </a:solidFill>
                <a:ea typeface="Arial Unicode MS" panose="020B0604020202020204" pitchFamily="34" charset="-122"/>
                <a:cs typeface="Arial" panose="020B0604020202020204" pitchFamily="34" charset="0"/>
              </a:rPr>
              <a:t>fitness(</a:t>
            </a:r>
            <a:r>
              <a:rPr lang="en-US" altLang="zh-CN" sz="1600" b="1" dirty="0" err="1">
                <a:solidFill>
                  <a:srgbClr val="0000EB"/>
                </a:solidFill>
                <a:ea typeface="Arial Unicode MS" panose="020B0604020202020204" pitchFamily="34" charset="-122"/>
                <a:cs typeface="Arial" panose="020B0604020202020204" pitchFamily="34" charset="0"/>
              </a:rPr>
              <a:t>kx</a:t>
            </a:r>
            <a:r>
              <a:rPr lang="en-US" altLang="zh-CN" sz="1600" b="1" dirty="0">
                <a:solidFill>
                  <a:srgbClr val="0000EB"/>
                </a:solidFill>
                <a:ea typeface="Arial Unicode MS" panose="020B0604020202020204" pitchFamily="34" charset="-122"/>
                <a:cs typeface="Arial" panose="020B0604020202020204" pitchFamily="34" charset="0"/>
              </a:rPr>
              <a:t>)</a:t>
            </a:r>
            <a:r>
              <a:rPr lang="en-US" altLang="zh-CN" sz="1600" dirty="0">
                <a:ea typeface="Arial Unicode MS" panose="020B0604020202020204" pitchFamily="34" charset="-122"/>
                <a:cs typeface="Arial" panose="020B0604020202020204" pitchFamily="34" charset="0"/>
              </a:rPr>
              <a:t>:</a:t>
            </a:r>
          </a:p>
          <a:p>
            <a:r>
              <a:rPr lang="en-US" altLang="zh-CN" sz="1600" dirty="0">
                <a:ea typeface="Arial Unicode MS" panose="020B0604020202020204" pitchFamily="34" charset="-122"/>
                <a:cs typeface="Arial" panose="020B0604020202020204" pitchFamily="34" charset="0"/>
              </a:rPr>
              <a:t>    </a:t>
            </a:r>
            <a:r>
              <a:rPr lang="en-US" altLang="zh-CN" sz="1600" dirty="0" err="1">
                <a:ea typeface="Arial Unicode MS" panose="020B0604020202020204" pitchFamily="34" charset="-122"/>
                <a:cs typeface="Arial" panose="020B0604020202020204" pitchFamily="34" charset="0"/>
              </a:rPr>
              <a:t>tspan</a:t>
            </a:r>
            <a:r>
              <a:rPr lang="en-US" altLang="zh-CN" sz="1600" dirty="0">
                <a:ea typeface="Arial Unicode MS" panose="020B0604020202020204" pitchFamily="34" charset="-122"/>
                <a:cs typeface="Arial" panose="020B0604020202020204" pitchFamily="34" charset="0"/>
              </a:rPr>
              <a:t>=</a:t>
            </a:r>
            <a:r>
              <a:rPr lang="en-US" altLang="zh-CN" sz="1600" dirty="0" err="1">
                <a:ea typeface="Arial Unicode MS" panose="020B0604020202020204" pitchFamily="34" charset="-122"/>
                <a:cs typeface="Arial" panose="020B0604020202020204" pitchFamily="34" charset="0"/>
              </a:rPr>
              <a:t>np.linspace</a:t>
            </a:r>
            <a:r>
              <a:rPr lang="en-US" altLang="zh-CN" sz="1600" dirty="0">
                <a:ea typeface="Arial Unicode MS" panose="020B0604020202020204" pitchFamily="34" charset="-122"/>
                <a:cs typeface="Arial" panose="020B0604020202020204" pitchFamily="34" charset="0"/>
              </a:rPr>
              <a:t>(0,5,11)#</a:t>
            </a:r>
            <a:r>
              <a:rPr lang="zh-CN" altLang="en-US" sz="1600" dirty="0">
                <a:ea typeface="Arial Unicode MS" panose="020B0604020202020204" pitchFamily="34" charset="-122"/>
                <a:cs typeface="Arial" panose="020B0604020202020204" pitchFamily="34" charset="0"/>
              </a:rPr>
              <a:t>确定自变量范围</a:t>
            </a:r>
          </a:p>
          <a:p>
            <a:r>
              <a:rPr lang="zh-CN" altLang="en-US" sz="1600" dirty="0">
                <a:ea typeface="Arial Unicode MS" panose="020B0604020202020204" pitchFamily="34" charset="-122"/>
                <a:cs typeface="Arial" panose="020B0604020202020204" pitchFamily="34" charset="0"/>
              </a:rPr>
              <a:t>    </a:t>
            </a:r>
            <a:r>
              <a:rPr lang="en-US" altLang="zh-CN" sz="1600" dirty="0" err="1">
                <a:ea typeface="Arial Unicode MS" panose="020B0604020202020204" pitchFamily="34" charset="-122"/>
                <a:cs typeface="Arial" panose="020B0604020202020204" pitchFamily="34" charset="0"/>
              </a:rPr>
              <a:t>C_tspan</a:t>
            </a:r>
            <a:r>
              <a:rPr lang="en-US" altLang="zh-CN" sz="1600" dirty="0">
                <a:ea typeface="Arial Unicode MS" panose="020B0604020202020204" pitchFamily="34" charset="-122"/>
                <a:cs typeface="Arial" panose="020B0604020202020204" pitchFamily="34" charset="0"/>
              </a:rPr>
              <a:t> = </a:t>
            </a:r>
            <a:r>
              <a:rPr lang="en-US" altLang="zh-CN" sz="1600" dirty="0" err="1">
                <a:ea typeface="Arial Unicode MS" panose="020B0604020202020204" pitchFamily="34" charset="-122"/>
                <a:cs typeface="Arial" panose="020B0604020202020204" pitchFamily="34" charset="0"/>
              </a:rPr>
              <a:t>np.zeros</a:t>
            </a:r>
            <a:r>
              <a:rPr lang="en-US" altLang="zh-CN" sz="1600" dirty="0">
                <a:ea typeface="Arial Unicode MS" panose="020B0604020202020204" pitchFamily="34" charset="-122"/>
                <a:cs typeface="Arial" panose="020B0604020202020204" pitchFamily="34" charset="0"/>
              </a:rPr>
              <a:t>((4, </a:t>
            </a:r>
            <a:r>
              <a:rPr lang="en-US" altLang="zh-CN" sz="1600" dirty="0" err="1">
                <a:ea typeface="Arial Unicode MS" panose="020B0604020202020204" pitchFamily="34" charset="-122"/>
                <a:cs typeface="Arial" panose="020B0604020202020204" pitchFamily="34" charset="0"/>
              </a:rPr>
              <a:t>tspan.size</a:t>
            </a:r>
            <a:r>
              <a:rPr lang="en-US" altLang="zh-CN" sz="1600" dirty="0">
                <a:ea typeface="Arial Unicode MS" panose="020B0604020202020204" pitchFamily="34" charset="-122"/>
                <a:cs typeface="Arial" panose="020B0604020202020204" pitchFamily="34" charset="0"/>
              </a:rPr>
              <a:t>))#</a:t>
            </a:r>
            <a:r>
              <a:rPr lang="zh-CN" altLang="en-US" sz="1600" dirty="0">
                <a:ea typeface="Arial Unicode MS" panose="020B0604020202020204" pitchFamily="34" charset="-122"/>
                <a:cs typeface="Arial" panose="020B0604020202020204" pitchFamily="34" charset="0"/>
              </a:rPr>
              <a:t>确定</a:t>
            </a:r>
            <a:r>
              <a:rPr lang="en-US" altLang="zh-CN" sz="1600" dirty="0">
                <a:ea typeface="Arial Unicode MS" panose="020B0604020202020204" pitchFamily="34" charset="-122"/>
                <a:cs typeface="Arial" panose="020B0604020202020204" pitchFamily="34" charset="0"/>
              </a:rPr>
              <a:t>4</a:t>
            </a:r>
            <a:r>
              <a:rPr lang="zh-CN" altLang="en-US" sz="1600" dirty="0">
                <a:ea typeface="Arial Unicode MS" panose="020B0604020202020204" pitchFamily="34" charset="-122"/>
                <a:cs typeface="Arial" panose="020B0604020202020204" pitchFamily="34" charset="0"/>
              </a:rPr>
              <a:t>个应变量初值</a:t>
            </a:r>
          </a:p>
          <a:p>
            <a:r>
              <a:rPr lang="en-US" altLang="zh-CN" sz="1600" dirty="0" smtClean="0">
                <a:ea typeface="Arial Unicode MS" panose="020B0604020202020204" pitchFamily="34" charset="-122"/>
                <a:cs typeface="Arial" panose="020B0604020202020204" pitchFamily="34" charset="0"/>
              </a:rPr>
              <a:t>    </a:t>
            </a:r>
            <a:r>
              <a:rPr lang="en-US" altLang="zh-CN" sz="1600" dirty="0" err="1" smtClean="0">
                <a:ea typeface="Arial Unicode MS" panose="020B0604020202020204" pitchFamily="34" charset="-122"/>
                <a:cs typeface="Arial" panose="020B0604020202020204" pitchFamily="34" charset="0"/>
              </a:rPr>
              <a:t>def</a:t>
            </a:r>
            <a:r>
              <a:rPr lang="en-US" altLang="zh-CN" sz="1600" dirty="0" smtClean="0">
                <a:ea typeface="Arial Unicode MS" panose="020B0604020202020204" pitchFamily="34" charset="-122"/>
                <a:cs typeface="Arial" panose="020B0604020202020204" pitchFamily="34" charset="0"/>
              </a:rPr>
              <a:t> </a:t>
            </a:r>
            <a:r>
              <a:rPr lang="en-US" altLang="zh-CN" sz="1600" dirty="0" err="1">
                <a:ea typeface="Arial Unicode MS" panose="020B0604020202020204" pitchFamily="34" charset="-122"/>
                <a:cs typeface="Arial" panose="020B0604020202020204" pitchFamily="34" charset="0"/>
              </a:rPr>
              <a:t>dC</a:t>
            </a:r>
            <a:r>
              <a:rPr lang="en-US" altLang="zh-CN" sz="1600" dirty="0">
                <a:ea typeface="Arial Unicode MS" panose="020B0604020202020204" pitchFamily="34" charset="-122"/>
                <a:cs typeface="Arial" panose="020B0604020202020204" pitchFamily="34" charset="0"/>
              </a:rPr>
              <a:t>(t, </a:t>
            </a:r>
            <a:r>
              <a:rPr lang="en-US" altLang="zh-CN" sz="1600" dirty="0" smtClean="0">
                <a:ea typeface="Arial Unicode MS" panose="020B0604020202020204" pitchFamily="34" charset="-122"/>
                <a:cs typeface="Arial" panose="020B0604020202020204" pitchFamily="34" charset="0"/>
              </a:rPr>
              <a:t>C):   </a:t>
            </a:r>
          </a:p>
          <a:p>
            <a:r>
              <a:rPr lang="en-US" altLang="zh-CN" sz="1600" dirty="0" smtClean="0">
                <a:ea typeface="Arial Unicode MS" panose="020B0604020202020204" pitchFamily="34" charset="-122"/>
                <a:cs typeface="Arial" panose="020B0604020202020204" pitchFamily="34" charset="0"/>
              </a:rPr>
              <a:t>       k1=</a:t>
            </a:r>
            <a:r>
              <a:rPr lang="en-US" altLang="zh-CN" sz="1600" dirty="0" err="1" smtClean="0">
                <a:ea typeface="Arial Unicode MS" panose="020B0604020202020204" pitchFamily="34" charset="-122"/>
                <a:cs typeface="Arial" panose="020B0604020202020204" pitchFamily="34" charset="0"/>
              </a:rPr>
              <a:t>kx</a:t>
            </a:r>
            <a:r>
              <a:rPr lang="en-US" altLang="zh-CN" sz="1600" dirty="0" smtClean="0">
                <a:ea typeface="Arial Unicode MS" panose="020B0604020202020204" pitchFamily="34" charset="-122"/>
                <a:cs typeface="Arial" panose="020B0604020202020204" pitchFamily="34" charset="0"/>
              </a:rPr>
              <a:t>[0]</a:t>
            </a:r>
          </a:p>
          <a:p>
            <a:r>
              <a:rPr lang="en-US" altLang="zh-CN" sz="1600" dirty="0" smtClean="0">
                <a:ea typeface="Arial Unicode MS" panose="020B0604020202020204" pitchFamily="34" charset="-122"/>
                <a:cs typeface="Arial" panose="020B0604020202020204" pitchFamily="34" charset="0"/>
              </a:rPr>
              <a:t>       </a:t>
            </a:r>
            <a:r>
              <a:rPr lang="en-US" altLang="zh-CN" sz="1600" dirty="0">
                <a:ea typeface="Arial Unicode MS" panose="020B0604020202020204" pitchFamily="34" charset="-122"/>
                <a:cs typeface="Arial" panose="020B0604020202020204" pitchFamily="34" charset="0"/>
              </a:rPr>
              <a:t>k2=</a:t>
            </a:r>
            <a:r>
              <a:rPr lang="en-US" altLang="zh-CN" sz="1600" dirty="0" err="1">
                <a:ea typeface="Arial Unicode MS" panose="020B0604020202020204" pitchFamily="34" charset="-122"/>
                <a:cs typeface="Arial" panose="020B0604020202020204" pitchFamily="34" charset="0"/>
              </a:rPr>
              <a:t>kx</a:t>
            </a:r>
            <a:r>
              <a:rPr lang="en-US" altLang="zh-CN" sz="1600" dirty="0">
                <a:ea typeface="Arial Unicode MS" panose="020B0604020202020204" pitchFamily="34" charset="-122"/>
                <a:cs typeface="Arial" panose="020B0604020202020204" pitchFamily="34" charset="0"/>
              </a:rPr>
              <a:t>[1]</a:t>
            </a:r>
          </a:p>
          <a:p>
            <a:r>
              <a:rPr lang="en-US" altLang="zh-CN" sz="1600" dirty="0">
                <a:ea typeface="Arial Unicode MS" panose="020B0604020202020204" pitchFamily="34" charset="-122"/>
                <a:cs typeface="Arial" panose="020B0604020202020204" pitchFamily="34" charset="0"/>
              </a:rPr>
              <a:t>       k3=</a:t>
            </a:r>
            <a:r>
              <a:rPr lang="en-US" altLang="zh-CN" sz="1600" dirty="0" err="1">
                <a:ea typeface="Arial Unicode MS" panose="020B0604020202020204" pitchFamily="34" charset="-122"/>
                <a:cs typeface="Arial" panose="020B0604020202020204" pitchFamily="34" charset="0"/>
              </a:rPr>
              <a:t>kx</a:t>
            </a:r>
            <a:r>
              <a:rPr lang="en-US" altLang="zh-CN" sz="1600" dirty="0">
                <a:ea typeface="Arial Unicode MS" panose="020B0604020202020204" pitchFamily="34" charset="-122"/>
                <a:cs typeface="Arial" panose="020B0604020202020204" pitchFamily="34" charset="0"/>
              </a:rPr>
              <a:t>[2]</a:t>
            </a:r>
          </a:p>
          <a:p>
            <a:r>
              <a:rPr lang="en-US" altLang="zh-CN" sz="1600" dirty="0">
                <a:ea typeface="Arial Unicode MS" panose="020B0604020202020204" pitchFamily="34" charset="-122"/>
                <a:cs typeface="Arial" panose="020B0604020202020204" pitchFamily="34" charset="0"/>
              </a:rPr>
              <a:t>       CA, CB,CC,CD = C[0], C[1],C[2],C[3]</a:t>
            </a:r>
          </a:p>
          <a:p>
            <a:r>
              <a:rPr lang="en-US" altLang="zh-CN" sz="1600" dirty="0">
                <a:ea typeface="Arial Unicode MS" panose="020B0604020202020204" pitchFamily="34" charset="-122"/>
                <a:cs typeface="Arial" panose="020B0604020202020204" pitchFamily="34" charset="0"/>
              </a:rPr>
              <a:t>       dC1 = -k1*CA</a:t>
            </a:r>
          </a:p>
          <a:p>
            <a:r>
              <a:rPr lang="en-US" altLang="zh-CN" sz="1600" dirty="0">
                <a:ea typeface="Arial Unicode MS" panose="020B0604020202020204" pitchFamily="34" charset="-122"/>
                <a:cs typeface="Arial" panose="020B0604020202020204" pitchFamily="34" charset="0"/>
              </a:rPr>
              <a:t>       dC2 = k1*CA-k2*CB+k3*CC**2*CD</a:t>
            </a:r>
          </a:p>
          <a:p>
            <a:r>
              <a:rPr lang="en-US" altLang="zh-CN" sz="1600" dirty="0">
                <a:ea typeface="Arial Unicode MS" panose="020B0604020202020204" pitchFamily="34" charset="-122"/>
                <a:cs typeface="Arial" panose="020B0604020202020204" pitchFamily="34" charset="0"/>
              </a:rPr>
              <a:t>       dC3 =2*k2*CB-2*k3*CC**2*CD</a:t>
            </a:r>
          </a:p>
          <a:p>
            <a:r>
              <a:rPr lang="en-US" altLang="zh-CN" sz="1600" dirty="0">
                <a:ea typeface="Arial Unicode MS" panose="020B0604020202020204" pitchFamily="34" charset="-122"/>
                <a:cs typeface="Arial" panose="020B0604020202020204" pitchFamily="34" charset="0"/>
              </a:rPr>
              <a:t>       dC4 =k2*CB-k3*CC**2*CD</a:t>
            </a:r>
          </a:p>
          <a:p>
            <a:r>
              <a:rPr lang="en-US" altLang="zh-CN" sz="1600" dirty="0">
                <a:ea typeface="Arial Unicode MS" panose="020B0604020202020204" pitchFamily="34" charset="-122"/>
                <a:cs typeface="Arial" panose="020B0604020202020204" pitchFamily="34" charset="0"/>
              </a:rPr>
              <a:t>       return </a:t>
            </a:r>
            <a:r>
              <a:rPr lang="en-US" altLang="zh-CN" sz="1600" dirty="0" err="1">
                <a:ea typeface="Arial Unicode MS" panose="020B0604020202020204" pitchFamily="34" charset="-122"/>
                <a:cs typeface="Arial" panose="020B0604020202020204" pitchFamily="34" charset="0"/>
              </a:rPr>
              <a:t>np.vstack</a:t>
            </a:r>
            <a:r>
              <a:rPr lang="en-US" altLang="zh-CN" sz="1600" dirty="0">
                <a:ea typeface="Arial Unicode MS" panose="020B0604020202020204" pitchFamily="34" charset="-122"/>
                <a:cs typeface="Arial" panose="020B0604020202020204" pitchFamily="34" charset="0"/>
              </a:rPr>
              <a:t>((dC1,dC2,dC3,dC4</a:t>
            </a:r>
            <a:r>
              <a:rPr lang="en-US" altLang="zh-CN" sz="1600" dirty="0" smtClean="0">
                <a:ea typeface="Arial Unicode MS" panose="020B0604020202020204" pitchFamily="34" charset="-122"/>
                <a:cs typeface="Arial" panose="020B0604020202020204" pitchFamily="34" charset="0"/>
              </a:rPr>
              <a:t>))</a:t>
            </a:r>
            <a:r>
              <a:rPr lang="zh-CN" altLang="en-US" dirty="0" smtClean="0"/>
              <a:t>    </a:t>
            </a:r>
            <a:endParaRPr lang="zh-CN" altLang="en-US" dirty="0"/>
          </a:p>
        </p:txBody>
      </p:sp>
      <p:sp>
        <p:nvSpPr>
          <p:cNvPr id="8" name="矩形 7"/>
          <p:cNvSpPr/>
          <p:nvPr/>
        </p:nvSpPr>
        <p:spPr>
          <a:xfrm>
            <a:off x="6024960" y="2720373"/>
            <a:ext cx="6167040" cy="3293209"/>
          </a:xfrm>
          <a:prstGeom prst="rect">
            <a:avLst/>
          </a:prstGeom>
          <a:solidFill>
            <a:schemeClr val="accent6">
              <a:lumMod val="60000"/>
              <a:lumOff val="40000"/>
            </a:schemeClr>
          </a:solidFill>
        </p:spPr>
        <p:txBody>
          <a:bodyPr wrap="square">
            <a:spAutoFit/>
          </a:bodyPr>
          <a:lstStyle/>
          <a:p>
            <a:r>
              <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定义边界条件</a:t>
            </a:r>
          </a:p>
          <a:p>
            <a:r>
              <a:rPr lang="en-US" altLang="zh-CN" sz="1600" dirty="0" err="1" smtClean="0"/>
              <a:t>def</a:t>
            </a:r>
            <a:r>
              <a:rPr lang="en-US" altLang="zh-CN" sz="1600" dirty="0" smtClean="0"/>
              <a:t> </a:t>
            </a:r>
            <a:r>
              <a:rPr lang="en-US" altLang="zh-CN" sz="1600" dirty="0"/>
              <a:t>BC(</a:t>
            </a:r>
            <a:r>
              <a:rPr lang="en-US" altLang="zh-CN" sz="1600" dirty="0" err="1"/>
              <a:t>ya</a:t>
            </a:r>
            <a:r>
              <a:rPr lang="en-US" altLang="zh-CN" sz="1600" dirty="0"/>
              <a:t>, </a:t>
            </a:r>
            <a:r>
              <a:rPr lang="en-US" altLang="zh-CN" sz="1600" dirty="0" err="1"/>
              <a:t>yb</a:t>
            </a:r>
            <a:r>
              <a:rPr lang="en-US" altLang="zh-CN" sz="1600" dirty="0"/>
              <a:t>):</a:t>
            </a:r>
          </a:p>
          <a:p>
            <a:r>
              <a:rPr lang="en-US" altLang="zh-CN" sz="1600" dirty="0"/>
              <a:t>        return </a:t>
            </a:r>
            <a:r>
              <a:rPr lang="en-US" altLang="zh-CN" sz="1600" dirty="0" err="1"/>
              <a:t>np.array</a:t>
            </a:r>
            <a:r>
              <a:rPr lang="en-US" altLang="zh-CN" sz="1600" dirty="0"/>
              <a:t>([</a:t>
            </a:r>
            <a:r>
              <a:rPr lang="en-US" altLang="zh-CN" sz="1600" dirty="0" err="1"/>
              <a:t>ya</a:t>
            </a:r>
            <a:r>
              <a:rPr lang="en-US" altLang="zh-CN" sz="1600" dirty="0"/>
              <a:t>[0] - 10, </a:t>
            </a:r>
            <a:r>
              <a:rPr lang="en-US" altLang="zh-CN" sz="1600" dirty="0" err="1"/>
              <a:t>ya</a:t>
            </a:r>
            <a:r>
              <a:rPr lang="en-US" altLang="zh-CN" sz="1600" dirty="0"/>
              <a:t>[1] - 0,ya[2] - 0,ya[3] - 0]) </a:t>
            </a:r>
          </a:p>
          <a:p>
            <a:r>
              <a:rPr lang="en-US" altLang="zh-CN" sz="1600" dirty="0"/>
              <a:t>    sol = </a:t>
            </a:r>
            <a:r>
              <a:rPr lang="en-US" altLang="zh-CN" sz="1600" dirty="0" err="1"/>
              <a:t>solve_bvp</a:t>
            </a:r>
            <a:r>
              <a:rPr lang="en-US" altLang="zh-CN" sz="1600" dirty="0"/>
              <a:t>(</a:t>
            </a:r>
            <a:r>
              <a:rPr lang="en-US" altLang="zh-CN" sz="1600" dirty="0" err="1"/>
              <a:t>dC</a:t>
            </a:r>
            <a:r>
              <a:rPr lang="en-US" altLang="zh-CN" sz="1600" dirty="0"/>
              <a:t>, BC, </a:t>
            </a:r>
            <a:r>
              <a:rPr lang="en-US" altLang="zh-CN" sz="1600" dirty="0" err="1"/>
              <a:t>tspan</a:t>
            </a:r>
            <a:r>
              <a:rPr lang="en-US" altLang="zh-CN" sz="1600" dirty="0"/>
              <a:t>, </a:t>
            </a:r>
            <a:r>
              <a:rPr lang="en-US" altLang="zh-CN" sz="1600" dirty="0" err="1"/>
              <a:t>C_tspan</a:t>
            </a:r>
            <a:r>
              <a:rPr lang="en-US" altLang="zh-CN" sz="1600" dirty="0"/>
              <a:t>)</a:t>
            </a:r>
          </a:p>
          <a:p>
            <a:r>
              <a:rPr lang="en-US" altLang="zh-CN" sz="1600" dirty="0"/>
              <a:t>    CA_C = </a:t>
            </a:r>
            <a:r>
              <a:rPr lang="en-US" altLang="zh-CN" sz="1600" dirty="0" err="1"/>
              <a:t>sol.sol</a:t>
            </a:r>
            <a:r>
              <a:rPr lang="en-US" altLang="zh-CN" sz="1600" dirty="0"/>
              <a:t>(</a:t>
            </a:r>
            <a:r>
              <a:rPr lang="en-US" altLang="zh-CN" sz="1600" dirty="0" err="1"/>
              <a:t>tspan</a:t>
            </a:r>
            <a:r>
              <a:rPr lang="en-US" altLang="zh-CN" sz="1600" dirty="0"/>
              <a:t>)[0]</a:t>
            </a:r>
          </a:p>
          <a:p>
            <a:r>
              <a:rPr lang="en-US" altLang="zh-CN" sz="1600" dirty="0"/>
              <a:t>    CB_C = </a:t>
            </a:r>
            <a:r>
              <a:rPr lang="en-US" altLang="zh-CN" sz="1600" dirty="0" err="1"/>
              <a:t>sol.sol</a:t>
            </a:r>
            <a:r>
              <a:rPr lang="en-US" altLang="zh-CN" sz="1600" dirty="0"/>
              <a:t>(</a:t>
            </a:r>
            <a:r>
              <a:rPr lang="en-US" altLang="zh-CN" sz="1600" dirty="0" err="1"/>
              <a:t>tspan</a:t>
            </a:r>
            <a:r>
              <a:rPr lang="en-US" altLang="zh-CN" sz="1600" dirty="0"/>
              <a:t>)[1]</a:t>
            </a:r>
          </a:p>
          <a:p>
            <a:r>
              <a:rPr lang="en-US" altLang="zh-CN" sz="1600" dirty="0"/>
              <a:t>    CC_C=</a:t>
            </a:r>
            <a:r>
              <a:rPr lang="en-US" altLang="zh-CN" sz="1600" dirty="0" err="1"/>
              <a:t>sol.sol</a:t>
            </a:r>
            <a:r>
              <a:rPr lang="en-US" altLang="zh-CN" sz="1600" dirty="0"/>
              <a:t>(</a:t>
            </a:r>
            <a:r>
              <a:rPr lang="en-US" altLang="zh-CN" sz="1600" dirty="0" err="1"/>
              <a:t>tspan</a:t>
            </a:r>
            <a:r>
              <a:rPr lang="en-US" altLang="zh-CN" sz="1600" dirty="0"/>
              <a:t>)[2]</a:t>
            </a:r>
          </a:p>
          <a:p>
            <a:r>
              <a:rPr lang="en-US" altLang="zh-CN" sz="1600" dirty="0"/>
              <a:t>    CD_C=</a:t>
            </a:r>
            <a:r>
              <a:rPr lang="en-US" altLang="zh-CN" sz="1600" dirty="0" err="1"/>
              <a:t>sol.sol</a:t>
            </a:r>
            <a:r>
              <a:rPr lang="en-US" altLang="zh-CN" sz="1600" dirty="0"/>
              <a:t>(</a:t>
            </a:r>
            <a:r>
              <a:rPr lang="en-US" altLang="zh-CN" sz="1600" dirty="0" err="1"/>
              <a:t>tspan</a:t>
            </a:r>
            <a:r>
              <a:rPr lang="en-US" altLang="zh-CN" sz="1600" dirty="0"/>
              <a:t>)[3]</a:t>
            </a:r>
          </a:p>
          <a:p>
            <a:r>
              <a:rPr lang="en-US" altLang="zh-CN" sz="1600" dirty="0"/>
              <a:t>    fit=0</a:t>
            </a:r>
          </a:p>
          <a:p>
            <a:r>
              <a:rPr lang="en-US" altLang="zh-CN" sz="1600" dirty="0"/>
              <a:t>    for </a:t>
            </a:r>
            <a:r>
              <a:rPr lang="en-US" altLang="zh-CN" sz="1600" dirty="0" err="1"/>
              <a:t>i</a:t>
            </a:r>
            <a:r>
              <a:rPr lang="en-US" altLang="zh-CN" sz="1600" dirty="0"/>
              <a:t> in range(</a:t>
            </a:r>
            <a:r>
              <a:rPr lang="en-US" altLang="zh-CN" sz="1600" dirty="0" err="1"/>
              <a:t>len</a:t>
            </a:r>
            <a:r>
              <a:rPr lang="en-US" altLang="zh-CN" sz="1600" dirty="0"/>
              <a:t>(CA_E)):</a:t>
            </a:r>
          </a:p>
          <a:p>
            <a:r>
              <a:rPr lang="en-US" altLang="zh-CN" sz="1600" dirty="0"/>
              <a:t>       fit=fit+ (CA_C[</a:t>
            </a:r>
            <a:r>
              <a:rPr lang="en-US" altLang="zh-CN" sz="1600" dirty="0" err="1"/>
              <a:t>i</a:t>
            </a:r>
            <a:r>
              <a:rPr lang="en-US" altLang="zh-CN" sz="1600" dirty="0"/>
              <a:t>]-CA_E[</a:t>
            </a:r>
            <a:r>
              <a:rPr lang="en-US" altLang="zh-CN" sz="1600" dirty="0" err="1"/>
              <a:t>i</a:t>
            </a:r>
            <a:r>
              <a:rPr lang="en-US" altLang="zh-CN" sz="1600" dirty="0"/>
              <a:t>])**2+(CB_C[</a:t>
            </a:r>
            <a:r>
              <a:rPr lang="en-US" altLang="zh-CN" sz="1600" dirty="0" err="1"/>
              <a:t>i</a:t>
            </a:r>
            <a:r>
              <a:rPr lang="en-US" altLang="zh-CN" sz="1600" dirty="0"/>
              <a:t>]-CB_E[</a:t>
            </a:r>
            <a:r>
              <a:rPr lang="en-US" altLang="zh-CN" sz="1600" dirty="0" err="1"/>
              <a:t>i</a:t>
            </a:r>
            <a:r>
              <a:rPr lang="en-US" altLang="zh-CN" sz="1600" dirty="0"/>
              <a:t>])**2 +(CC_C[</a:t>
            </a:r>
            <a:r>
              <a:rPr lang="en-US" altLang="zh-CN" sz="1600" dirty="0" err="1"/>
              <a:t>i</a:t>
            </a:r>
            <a:r>
              <a:rPr lang="en-US" altLang="zh-CN" sz="1600" dirty="0" smtClean="0"/>
              <a:t>]-   </a:t>
            </a:r>
          </a:p>
          <a:p>
            <a:r>
              <a:rPr lang="en-US" altLang="zh-CN" sz="1600" dirty="0"/>
              <a:t> </a:t>
            </a:r>
            <a:r>
              <a:rPr lang="en-US" altLang="zh-CN" sz="1600" dirty="0" smtClean="0"/>
              <a:t>            CC_E[</a:t>
            </a:r>
            <a:r>
              <a:rPr lang="en-US" altLang="zh-CN" sz="1600" dirty="0" err="1" smtClean="0"/>
              <a:t>i</a:t>
            </a:r>
            <a:r>
              <a:rPr lang="en-US" altLang="zh-CN" sz="1600" dirty="0"/>
              <a:t>])**2+(CD_C[</a:t>
            </a:r>
            <a:r>
              <a:rPr lang="en-US" altLang="zh-CN" sz="1600" dirty="0" err="1"/>
              <a:t>i</a:t>
            </a:r>
            <a:r>
              <a:rPr lang="en-US" altLang="zh-CN" sz="1600" dirty="0"/>
              <a:t>]-CD_E[</a:t>
            </a:r>
            <a:r>
              <a:rPr lang="en-US" altLang="zh-CN" sz="1600" dirty="0" err="1"/>
              <a:t>i</a:t>
            </a:r>
            <a:r>
              <a:rPr lang="en-US" altLang="zh-CN" sz="1600" dirty="0"/>
              <a:t>])**2    </a:t>
            </a:r>
          </a:p>
          <a:p>
            <a:r>
              <a:rPr lang="en-US" altLang="zh-CN" sz="1600" b="1" dirty="0">
                <a:solidFill>
                  <a:srgbClr val="0000EB"/>
                </a:solidFill>
              </a:rPr>
              <a:t>    return fit</a:t>
            </a:r>
            <a:endParaRPr lang="zh-CN" altLang="en-US" sz="1600" b="1" dirty="0">
              <a:solidFill>
                <a:srgbClr val="0000EB"/>
              </a:solidFill>
            </a:endParaRPr>
          </a:p>
        </p:txBody>
      </p:sp>
    </p:spTree>
    <p:extLst>
      <p:ext uri="{BB962C8B-B14F-4D97-AF65-F5344CB8AC3E}">
        <p14:creationId xmlns:p14="http://schemas.microsoft.com/office/powerpoint/2010/main" val="193141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fltVal val="0"/>
                                          </p:val>
                                        </p:tav>
                                        <p:tav tm="100000">
                                          <p:val>
                                            <p:strVal val="#ppt_w"/>
                                          </p:val>
                                        </p:tav>
                                      </p:tavLst>
                                    </p:anim>
                                    <p:anim calcmode="lin" valueType="num">
                                      <p:cBhvr>
                                        <p:cTn id="8" dur="1000" fill="hold"/>
                                        <p:tgtEl>
                                          <p:spTgt spid="8194"/>
                                        </p:tgtEl>
                                        <p:attrNameLst>
                                          <p:attrName>ppt_h</p:attrName>
                                        </p:attrNameLst>
                                      </p:cBhvr>
                                      <p:tavLst>
                                        <p:tav tm="0">
                                          <p:val>
                                            <p:fltVal val="0"/>
                                          </p:val>
                                        </p:tav>
                                        <p:tav tm="100000">
                                          <p:val>
                                            <p:strVal val="#ppt_h"/>
                                          </p:val>
                                        </p:tav>
                                      </p:tavLst>
                                    </p:anim>
                                    <p:anim calcmode="lin" valueType="num">
                                      <p:cBhvr>
                                        <p:cTn id="9" dur="1000" fill="hold"/>
                                        <p:tgtEl>
                                          <p:spTgt spid="8194"/>
                                        </p:tgtEl>
                                        <p:attrNameLst>
                                          <p:attrName>style.rotation</p:attrName>
                                        </p:attrNameLst>
                                      </p:cBhvr>
                                      <p:tavLst>
                                        <p:tav tm="0">
                                          <p:val>
                                            <p:fltVal val="90"/>
                                          </p:val>
                                        </p:tav>
                                        <p:tav tm="100000">
                                          <p:val>
                                            <p:fltVal val="0"/>
                                          </p:val>
                                        </p:tav>
                                      </p:tavLst>
                                    </p:anim>
                                    <p:animEffect transition="in" filter="fade">
                                      <p:cBhvr>
                                        <p:cTn id="10" dur="1000"/>
                                        <p:tgtEl>
                                          <p:spTgt spid="819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 calcmode="lin" valueType="num">
                                      <p:cBhvr>
                                        <p:cTn id="23" dur="1000" fill="hold"/>
                                        <p:tgtEl>
                                          <p:spTgt spid="8"/>
                                        </p:tgtEl>
                                        <p:attrNameLst>
                                          <p:attrName>style.rotation</p:attrName>
                                        </p:attrNameLst>
                                      </p:cBhvr>
                                      <p:tavLst>
                                        <p:tav tm="0">
                                          <p:val>
                                            <p:fltVal val="90"/>
                                          </p:val>
                                        </p:tav>
                                        <p:tav tm="100000">
                                          <p:val>
                                            <p:fltVal val="0"/>
                                          </p:val>
                                        </p:tav>
                                      </p:tavLst>
                                    </p:anim>
                                    <p:animEffect transition="in" filter="fade">
                                      <p:cBhvr>
                                        <p:cTn id="24" dur="1000"/>
                                        <p:tgtEl>
                                          <p:spTgt spid="8"/>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style.rotation</p:attrName>
                                        </p:attrNameLst>
                                      </p:cBhvr>
                                      <p:tavLst>
                                        <p:tav tm="0">
                                          <p:val>
                                            <p:fltVal val="90"/>
                                          </p:val>
                                        </p:tav>
                                        <p:tav tm="100000">
                                          <p:val>
                                            <p:fltVal val="0"/>
                                          </p:val>
                                        </p:tav>
                                      </p:tavLst>
                                    </p:anim>
                                    <p:animEffect transition="in" filter="fade">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15" grpId="0"/>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9336" y="-209568"/>
            <a:ext cx="10972800" cy="1143000"/>
          </a:xfrm>
        </p:spPr>
        <p:txBody>
          <a:bodyPr/>
          <a:lstStyle/>
          <a:p>
            <a:r>
              <a:rPr lang="zh-CN" altLang="en-US" b="1" dirty="0" smtClean="0">
                <a:latin typeface="黑体" panose="02010609060101010101" pitchFamily="49" charset="-122"/>
                <a:ea typeface="黑体" panose="02010609060101010101" pitchFamily="49" charset="-122"/>
              </a:rPr>
              <a:t>三、实例求解</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24</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193064" y="518877"/>
            <a:ext cx="5598007" cy="738664"/>
          </a:xfrm>
          <a:prstGeom prst="rect">
            <a:avLst/>
          </a:prstGeom>
        </p:spPr>
        <p:txBody>
          <a:bodyPr wrap="none">
            <a:spAutoFit/>
          </a:bodyPr>
          <a:lstStyle/>
          <a:p>
            <a:pPr>
              <a:lnSpc>
                <a:spcPct val="150000"/>
              </a:lnSpc>
            </a:pPr>
            <a:r>
              <a:rPr lang="en-US" altLang="zh-CN" sz="28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28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求解结果及图形绘制</a:t>
            </a:r>
            <a:r>
              <a:rPr lang="en-US" altLang="zh-CN" sz="28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8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关键代码</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6" name="矩形 5"/>
          <p:cNvSpPr/>
          <p:nvPr/>
        </p:nvSpPr>
        <p:spPr>
          <a:xfrm>
            <a:off x="1127448" y="1180575"/>
            <a:ext cx="8379320" cy="5293757"/>
          </a:xfrm>
          <a:prstGeom prst="rect">
            <a:avLst/>
          </a:prstGeom>
          <a:solidFill>
            <a:schemeClr val="accent6">
              <a:lumMod val="60000"/>
              <a:lumOff val="40000"/>
            </a:schemeClr>
          </a:solidFill>
        </p:spPr>
        <p:txBody>
          <a:bodyPr wrap="square">
            <a:spAutoFit/>
          </a:bodyPr>
          <a:lstStyle/>
          <a:p>
            <a:r>
              <a:rPr lang="en-US" altLang="zh-CN" sz="1600" dirty="0" err="1"/>
              <a:t>def</a:t>
            </a:r>
            <a:r>
              <a:rPr lang="en-US" altLang="zh-CN" sz="1600" dirty="0"/>
              <a:t> </a:t>
            </a:r>
            <a:r>
              <a:rPr lang="en-US" altLang="zh-CN" sz="1600" dirty="0" err="1"/>
              <a:t>dC</a:t>
            </a:r>
            <a:r>
              <a:rPr lang="en-US" altLang="zh-CN" sz="1600" dirty="0"/>
              <a:t>(t, C):  # </a:t>
            </a:r>
            <a:r>
              <a:rPr lang="zh-CN" altLang="en-US" sz="1600" dirty="0"/>
              <a:t>注意和</a:t>
            </a:r>
            <a:r>
              <a:rPr lang="en-US" altLang="zh-CN" sz="1600" dirty="0"/>
              <a:t>ode</a:t>
            </a:r>
            <a:r>
              <a:rPr lang="zh-CN" altLang="en-US" sz="1600" dirty="0"/>
              <a:t>定义方程</a:t>
            </a:r>
            <a:r>
              <a:rPr lang="en-US" altLang="zh-CN" sz="1600" dirty="0" err="1"/>
              <a:t>dy</a:t>
            </a:r>
            <a:r>
              <a:rPr lang="en-US" altLang="zh-CN" sz="1600" dirty="0"/>
              <a:t>(</a:t>
            </a:r>
            <a:r>
              <a:rPr lang="en-US" altLang="zh-CN" sz="1600" dirty="0" err="1"/>
              <a:t>y,t</a:t>
            </a:r>
            <a:r>
              <a:rPr lang="en-US" altLang="zh-CN" sz="1600" dirty="0"/>
              <a:t>)</a:t>
            </a:r>
            <a:r>
              <a:rPr lang="zh-CN" altLang="en-US" sz="1600" dirty="0"/>
              <a:t>的不同</a:t>
            </a:r>
          </a:p>
          <a:p>
            <a:r>
              <a:rPr lang="zh-CN" altLang="en-US" sz="1600" dirty="0"/>
              <a:t>       </a:t>
            </a:r>
            <a:r>
              <a:rPr lang="en-US" altLang="zh-CN" sz="1600" dirty="0"/>
              <a:t>k1=</a:t>
            </a:r>
            <a:r>
              <a:rPr lang="en-US" altLang="zh-CN" sz="1600" dirty="0" err="1"/>
              <a:t>gbest</a:t>
            </a:r>
            <a:r>
              <a:rPr lang="en-US" altLang="zh-CN" sz="1600" dirty="0"/>
              <a:t>[0]</a:t>
            </a:r>
          </a:p>
          <a:p>
            <a:r>
              <a:rPr lang="en-US" altLang="zh-CN" sz="1600" dirty="0"/>
              <a:t>       k2=</a:t>
            </a:r>
            <a:r>
              <a:rPr lang="en-US" altLang="zh-CN" sz="1600" dirty="0" err="1"/>
              <a:t>gbest</a:t>
            </a:r>
            <a:r>
              <a:rPr lang="en-US" altLang="zh-CN" sz="1600" dirty="0"/>
              <a:t>[1]</a:t>
            </a:r>
          </a:p>
          <a:p>
            <a:r>
              <a:rPr lang="en-US" altLang="zh-CN" sz="1600" dirty="0"/>
              <a:t>       k3=</a:t>
            </a:r>
            <a:r>
              <a:rPr lang="en-US" altLang="zh-CN" sz="1600" dirty="0" err="1"/>
              <a:t>gbest</a:t>
            </a:r>
            <a:r>
              <a:rPr lang="en-US" altLang="zh-CN" sz="1600" dirty="0"/>
              <a:t>[2</a:t>
            </a:r>
            <a:r>
              <a:rPr lang="en-US" altLang="zh-CN" sz="1600" dirty="0" smtClean="0"/>
              <a:t>] ……</a:t>
            </a:r>
            <a:r>
              <a:rPr lang="zh-CN" altLang="en-US" sz="1600" b="1" i="1" dirty="0" smtClean="0">
                <a:solidFill>
                  <a:srgbClr val="FF0000"/>
                </a:solidFill>
                <a:latin typeface="黑体" panose="02010609060101010101" pitchFamily="49" charset="-122"/>
                <a:ea typeface="黑体" panose="02010609060101010101" pitchFamily="49" charset="-122"/>
              </a:rPr>
              <a:t>后续微分方程求解代码省略</a:t>
            </a:r>
            <a:endParaRPr lang="en-US" altLang="zh-CN" sz="1600" b="1" i="1" dirty="0">
              <a:solidFill>
                <a:srgbClr val="FF0000"/>
              </a:solidFill>
              <a:latin typeface="黑体" panose="02010609060101010101" pitchFamily="49" charset="-122"/>
              <a:ea typeface="黑体" panose="02010609060101010101" pitchFamily="49" charset="-122"/>
            </a:endParaRPr>
          </a:p>
          <a:p>
            <a:r>
              <a:rPr lang="en-US" altLang="zh-CN" sz="1600" dirty="0" smtClean="0"/>
              <a:t>#</a:t>
            </a:r>
            <a:r>
              <a:rPr lang="zh-CN" altLang="en-US" sz="1600" dirty="0"/>
              <a:t>辨识拟合曲线</a:t>
            </a:r>
          </a:p>
          <a:p>
            <a:r>
              <a:rPr lang="zh-CN" altLang="en-US" sz="1600" dirty="0"/>
              <a:t>    </a:t>
            </a:r>
            <a:r>
              <a:rPr lang="en-US" altLang="zh-CN" sz="1600" dirty="0" err="1"/>
              <a:t>plt.figure</a:t>
            </a:r>
            <a:r>
              <a:rPr lang="en-US" altLang="zh-CN" sz="1600" dirty="0"/>
              <a:t>(</a:t>
            </a:r>
            <a:r>
              <a:rPr lang="en-US" altLang="zh-CN" sz="1600" dirty="0" err="1"/>
              <a:t>figsize</a:t>
            </a:r>
            <a:r>
              <a:rPr lang="en-US" altLang="zh-CN" sz="1600" dirty="0"/>
              <a:t>=(8,6), dpi=80)# </a:t>
            </a:r>
            <a:r>
              <a:rPr lang="zh-CN" altLang="en-US" sz="1600" dirty="0"/>
              <a:t>创建一个 </a:t>
            </a:r>
            <a:r>
              <a:rPr lang="en-US" altLang="zh-CN" sz="1600" dirty="0"/>
              <a:t>8 * 6 </a:t>
            </a:r>
            <a:r>
              <a:rPr lang="zh-CN" altLang="en-US" sz="1600" dirty="0"/>
              <a:t>点（</a:t>
            </a:r>
            <a:r>
              <a:rPr lang="en-US" altLang="zh-CN" sz="1600" dirty="0"/>
              <a:t>point</a:t>
            </a:r>
            <a:r>
              <a:rPr lang="zh-CN" altLang="en-US" sz="1600" dirty="0"/>
              <a:t>）的图，并设置分辨率为 </a:t>
            </a:r>
            <a:r>
              <a:rPr lang="en-US" altLang="zh-CN" sz="1600" dirty="0"/>
              <a:t>80</a:t>
            </a:r>
          </a:p>
          <a:p>
            <a:r>
              <a:rPr lang="en-US" altLang="zh-CN" sz="1600" dirty="0"/>
              <a:t>    </a:t>
            </a:r>
            <a:r>
              <a:rPr lang="en-US" altLang="zh-CN" sz="1600" dirty="0" err="1"/>
              <a:t>plt.plot</a:t>
            </a:r>
            <a:r>
              <a:rPr lang="en-US" altLang="zh-CN" sz="1600" dirty="0"/>
              <a:t>(</a:t>
            </a:r>
            <a:r>
              <a:rPr lang="en-US" altLang="zh-CN" sz="1600" dirty="0" err="1"/>
              <a:t>tspan</a:t>
            </a:r>
            <a:r>
              <a:rPr lang="en-US" altLang="zh-CN" sz="1600" dirty="0"/>
              <a:t>, C[0,:], label=</a:t>
            </a:r>
            <a:r>
              <a:rPr lang="en-US" altLang="zh-CN" sz="1600" dirty="0" err="1"/>
              <a:t>r"$C_A$",color</a:t>
            </a:r>
            <a:r>
              <a:rPr lang="en-US" altLang="zh-CN" sz="1600" dirty="0"/>
              <a:t>="red", </a:t>
            </a:r>
            <a:r>
              <a:rPr lang="en-US" altLang="zh-CN" sz="1600" dirty="0" err="1"/>
              <a:t>linewidth</a:t>
            </a:r>
            <a:r>
              <a:rPr lang="en-US" altLang="zh-CN" sz="1600" dirty="0"/>
              <a:t>=2, </a:t>
            </a:r>
            <a:r>
              <a:rPr lang="en-US" altLang="zh-CN" sz="1600" dirty="0" err="1"/>
              <a:t>linestyle</a:t>
            </a:r>
            <a:r>
              <a:rPr lang="en-US" altLang="zh-CN" sz="1600" dirty="0"/>
              <a:t>="-")</a:t>
            </a:r>
          </a:p>
          <a:p>
            <a:r>
              <a:rPr lang="en-US" altLang="zh-CN" sz="1600" dirty="0"/>
              <a:t>    </a:t>
            </a:r>
            <a:r>
              <a:rPr lang="en-US" altLang="zh-CN" sz="1600" dirty="0" err="1"/>
              <a:t>plt.plot</a:t>
            </a:r>
            <a:r>
              <a:rPr lang="en-US" altLang="zh-CN" sz="1600" dirty="0"/>
              <a:t>(</a:t>
            </a:r>
            <a:r>
              <a:rPr lang="en-US" altLang="zh-CN" sz="1600" dirty="0" err="1"/>
              <a:t>tspan</a:t>
            </a:r>
            <a:r>
              <a:rPr lang="en-US" altLang="zh-CN" sz="1600" dirty="0"/>
              <a:t>, C[1,:], label=</a:t>
            </a:r>
            <a:r>
              <a:rPr lang="en-US" altLang="zh-CN" sz="1600" dirty="0" err="1"/>
              <a:t>r'$C_B$',color</a:t>
            </a:r>
            <a:r>
              <a:rPr lang="en-US" altLang="zh-CN" sz="1600" dirty="0"/>
              <a:t>="green", </a:t>
            </a:r>
            <a:r>
              <a:rPr lang="en-US" altLang="zh-CN" sz="1600" dirty="0" err="1"/>
              <a:t>linewidth</a:t>
            </a:r>
            <a:r>
              <a:rPr lang="en-US" altLang="zh-CN" sz="1600" dirty="0"/>
              <a:t>=2.0, </a:t>
            </a:r>
            <a:r>
              <a:rPr lang="en-US" altLang="zh-CN" sz="1600" dirty="0" err="1"/>
              <a:t>linestyle</a:t>
            </a:r>
            <a:r>
              <a:rPr lang="en-US" altLang="zh-CN" sz="1600" dirty="0"/>
              <a:t>="--")</a:t>
            </a:r>
          </a:p>
          <a:p>
            <a:r>
              <a:rPr lang="en-US" altLang="zh-CN" sz="1600" dirty="0" smtClean="0"/>
              <a:t>    </a:t>
            </a:r>
            <a:r>
              <a:rPr lang="en-US" altLang="zh-CN" sz="1600" dirty="0" err="1" smtClean="0"/>
              <a:t>plt.plot</a:t>
            </a:r>
            <a:r>
              <a:rPr lang="en-US" altLang="zh-CN" sz="1600" dirty="0" smtClean="0"/>
              <a:t>(</a:t>
            </a:r>
            <a:r>
              <a:rPr lang="en-US" altLang="zh-CN" sz="1600" dirty="0" err="1" smtClean="0"/>
              <a:t>tspan</a:t>
            </a:r>
            <a:r>
              <a:rPr lang="en-US" altLang="zh-CN" sz="1600" dirty="0"/>
              <a:t>, C[2,:], label=</a:t>
            </a:r>
            <a:r>
              <a:rPr lang="en-US" altLang="zh-CN" sz="1600" dirty="0" err="1"/>
              <a:t>r"$C_C$",color</a:t>
            </a:r>
            <a:r>
              <a:rPr lang="en-US" altLang="zh-CN" sz="1600" dirty="0"/>
              <a:t>="b", </a:t>
            </a:r>
            <a:r>
              <a:rPr lang="en-US" altLang="zh-CN" sz="1600" dirty="0" err="1"/>
              <a:t>linewidth</a:t>
            </a:r>
            <a:r>
              <a:rPr lang="en-US" altLang="zh-CN" sz="1600" dirty="0"/>
              <a:t>=2, </a:t>
            </a:r>
            <a:r>
              <a:rPr lang="en-US" altLang="zh-CN" sz="1600" dirty="0" err="1"/>
              <a:t>linestyle</a:t>
            </a:r>
            <a:r>
              <a:rPr lang="en-US" altLang="zh-CN" sz="1600" dirty="0"/>
              <a:t>="-.")</a:t>
            </a:r>
          </a:p>
          <a:p>
            <a:r>
              <a:rPr lang="en-US" altLang="zh-CN" sz="1600" dirty="0"/>
              <a:t>    </a:t>
            </a:r>
            <a:r>
              <a:rPr lang="en-US" altLang="zh-CN" sz="1600" dirty="0" err="1"/>
              <a:t>plt.plot</a:t>
            </a:r>
            <a:r>
              <a:rPr lang="en-US" altLang="zh-CN" sz="1600" dirty="0"/>
              <a:t>(</a:t>
            </a:r>
            <a:r>
              <a:rPr lang="en-US" altLang="zh-CN" sz="1600" dirty="0" err="1"/>
              <a:t>tspan</a:t>
            </a:r>
            <a:r>
              <a:rPr lang="en-US" altLang="zh-CN" sz="1600" dirty="0"/>
              <a:t>, C[3,:], label=</a:t>
            </a:r>
            <a:r>
              <a:rPr lang="en-US" altLang="zh-CN" sz="1600" dirty="0" err="1"/>
              <a:t>r"$C_D$",color</a:t>
            </a:r>
            <a:r>
              <a:rPr lang="en-US" altLang="zh-CN" sz="1600" dirty="0"/>
              <a:t>="k", </a:t>
            </a:r>
            <a:r>
              <a:rPr lang="en-US" altLang="zh-CN" sz="1600" dirty="0" err="1"/>
              <a:t>linewidth</a:t>
            </a:r>
            <a:r>
              <a:rPr lang="en-US" altLang="zh-CN" sz="1600" dirty="0"/>
              <a:t>=2, </a:t>
            </a:r>
            <a:r>
              <a:rPr lang="en-US" altLang="zh-CN" sz="1600" dirty="0" err="1"/>
              <a:t>linestyle</a:t>
            </a:r>
            <a:r>
              <a:rPr lang="en-US" altLang="zh-CN" sz="1600" dirty="0"/>
              <a:t>="-.")</a:t>
            </a:r>
          </a:p>
          <a:p>
            <a:r>
              <a:rPr lang="en-US" altLang="zh-CN" sz="1600" dirty="0"/>
              <a:t>#</a:t>
            </a:r>
            <a:r>
              <a:rPr lang="zh-CN" altLang="en-US" sz="1600" dirty="0"/>
              <a:t>实验数据点</a:t>
            </a:r>
            <a:endParaRPr lang="en-US" altLang="zh-CN" sz="1600" dirty="0"/>
          </a:p>
          <a:p>
            <a:r>
              <a:rPr lang="en-US" altLang="zh-CN" sz="1600" dirty="0" smtClean="0"/>
              <a:t>    </a:t>
            </a:r>
            <a:r>
              <a:rPr lang="en-US" altLang="zh-CN" sz="1600" dirty="0" err="1" smtClean="0"/>
              <a:t>plt.scatter</a:t>
            </a:r>
            <a:r>
              <a:rPr lang="en-US" altLang="zh-CN" sz="1600" dirty="0" smtClean="0"/>
              <a:t>(</a:t>
            </a:r>
            <a:r>
              <a:rPr lang="en-US" altLang="zh-CN" sz="1600" dirty="0" err="1" smtClean="0"/>
              <a:t>tspan,CA_E,s</a:t>
            </a:r>
            <a:r>
              <a:rPr lang="en-US" altLang="zh-CN" sz="1600" dirty="0" smtClean="0"/>
              <a:t>=70,c</a:t>
            </a:r>
            <a:r>
              <a:rPr lang="en-US" altLang="zh-CN" sz="1600" dirty="0"/>
              <a:t>="</a:t>
            </a:r>
            <a:r>
              <a:rPr lang="en-US" altLang="zh-CN" sz="1600" dirty="0" err="1"/>
              <a:t>r",marker</a:t>
            </a:r>
            <a:r>
              <a:rPr lang="en-US" altLang="zh-CN" sz="1600" dirty="0"/>
              <a:t>="*",</a:t>
            </a:r>
            <a:r>
              <a:rPr lang="en-US" altLang="zh-CN" sz="1600" dirty="0" smtClean="0"/>
              <a:t>alpha=0.6)    </a:t>
            </a:r>
          </a:p>
          <a:p>
            <a:r>
              <a:rPr lang="en-US" altLang="zh-CN" sz="1600" dirty="0"/>
              <a:t> </a:t>
            </a:r>
            <a:r>
              <a:rPr lang="en-US" altLang="zh-CN" sz="1600" dirty="0" smtClean="0"/>
              <a:t>   </a:t>
            </a:r>
            <a:r>
              <a:rPr lang="en-US" altLang="zh-CN" sz="1600" dirty="0" err="1" smtClean="0"/>
              <a:t>plt.scatter</a:t>
            </a:r>
            <a:r>
              <a:rPr lang="en-US" altLang="zh-CN" sz="1600" dirty="0" smtClean="0"/>
              <a:t>(</a:t>
            </a:r>
            <a:r>
              <a:rPr lang="en-US" altLang="zh-CN" sz="1600" dirty="0" err="1" smtClean="0"/>
              <a:t>tspan,CB_E,s</a:t>
            </a:r>
            <a:r>
              <a:rPr lang="en-US" altLang="zh-CN" sz="1600" dirty="0" smtClean="0"/>
              <a:t>=70,c="</a:t>
            </a:r>
            <a:r>
              <a:rPr lang="en-US" altLang="zh-CN" sz="1600" dirty="0" err="1" smtClean="0"/>
              <a:t>g",marker</a:t>
            </a:r>
            <a:r>
              <a:rPr lang="en-US" altLang="zh-CN" sz="1600" dirty="0" smtClean="0"/>
              <a:t>="</a:t>
            </a:r>
            <a:r>
              <a:rPr lang="en-US" altLang="zh-CN" sz="1600" dirty="0" err="1" smtClean="0"/>
              <a:t>h",alpha</a:t>
            </a:r>
            <a:r>
              <a:rPr lang="en-US" altLang="zh-CN" sz="1600" dirty="0" smtClean="0"/>
              <a:t>=0.6)</a:t>
            </a:r>
          </a:p>
          <a:p>
            <a:r>
              <a:rPr lang="en-US" altLang="zh-CN" sz="1600" dirty="0" smtClean="0"/>
              <a:t>    </a:t>
            </a:r>
            <a:r>
              <a:rPr lang="en-US" altLang="zh-CN" sz="1600" dirty="0" err="1"/>
              <a:t>plt.scatter</a:t>
            </a:r>
            <a:r>
              <a:rPr lang="en-US" altLang="zh-CN" sz="1600" dirty="0"/>
              <a:t>(</a:t>
            </a:r>
            <a:r>
              <a:rPr lang="en-US" altLang="zh-CN" sz="1600" dirty="0" err="1"/>
              <a:t>tspan,CC_E,s</a:t>
            </a:r>
            <a:r>
              <a:rPr lang="en-US" altLang="zh-CN" sz="1600" dirty="0"/>
              <a:t>=70,c="</a:t>
            </a:r>
            <a:r>
              <a:rPr lang="en-US" altLang="zh-CN" sz="1600" dirty="0" err="1"/>
              <a:t>b",marker</a:t>
            </a:r>
            <a:r>
              <a:rPr lang="en-US" altLang="zh-CN" sz="1600" dirty="0"/>
              <a:t>="&lt;",alpha=0.6)</a:t>
            </a:r>
          </a:p>
          <a:p>
            <a:r>
              <a:rPr lang="en-US" altLang="zh-CN" sz="1600" dirty="0"/>
              <a:t>    </a:t>
            </a:r>
            <a:r>
              <a:rPr lang="en-US" altLang="zh-CN" sz="1600" dirty="0" err="1"/>
              <a:t>plt.scatter</a:t>
            </a:r>
            <a:r>
              <a:rPr lang="en-US" altLang="zh-CN" sz="1600" dirty="0"/>
              <a:t>(</a:t>
            </a:r>
            <a:r>
              <a:rPr lang="en-US" altLang="zh-CN" sz="1600" dirty="0" err="1"/>
              <a:t>tspan,CD_E,s</a:t>
            </a:r>
            <a:r>
              <a:rPr lang="en-US" altLang="zh-CN" sz="1600" dirty="0"/>
              <a:t>=70,c="</a:t>
            </a:r>
            <a:r>
              <a:rPr lang="en-US" altLang="zh-CN" sz="1600" dirty="0" err="1"/>
              <a:t>k",marker</a:t>
            </a:r>
            <a:r>
              <a:rPr lang="en-US" altLang="zh-CN" sz="1600" dirty="0"/>
              <a:t>="&gt;",alpha=0.6)</a:t>
            </a:r>
          </a:p>
          <a:p>
            <a:r>
              <a:rPr lang="en-US" altLang="zh-CN" sz="1600" dirty="0"/>
              <a:t>    k11=</a:t>
            </a:r>
            <a:r>
              <a:rPr lang="en-US" altLang="zh-CN" sz="1600" dirty="0" err="1"/>
              <a:t>int</a:t>
            </a:r>
            <a:r>
              <a:rPr lang="en-US" altLang="zh-CN" sz="1600" dirty="0"/>
              <a:t>(</a:t>
            </a:r>
            <a:r>
              <a:rPr lang="en-US" altLang="zh-CN" sz="1600" dirty="0" err="1"/>
              <a:t>gbest</a:t>
            </a:r>
            <a:r>
              <a:rPr lang="en-US" altLang="zh-CN" sz="1600" dirty="0"/>
              <a:t>[0]*1000+0.5)/1000</a:t>
            </a:r>
          </a:p>
          <a:p>
            <a:r>
              <a:rPr lang="en-US" altLang="zh-CN" sz="1600" dirty="0"/>
              <a:t>    k22=</a:t>
            </a:r>
            <a:r>
              <a:rPr lang="en-US" altLang="zh-CN" sz="1600" dirty="0" err="1"/>
              <a:t>int</a:t>
            </a:r>
            <a:r>
              <a:rPr lang="en-US" altLang="zh-CN" sz="1600" dirty="0"/>
              <a:t>(</a:t>
            </a:r>
            <a:r>
              <a:rPr lang="en-US" altLang="zh-CN" sz="1600" dirty="0" err="1"/>
              <a:t>gbest</a:t>
            </a:r>
            <a:r>
              <a:rPr lang="en-US" altLang="zh-CN" sz="1600" dirty="0"/>
              <a:t>[1]*1000+0.5)/1000</a:t>
            </a:r>
          </a:p>
          <a:p>
            <a:r>
              <a:rPr lang="en-US" altLang="zh-CN" sz="1600" dirty="0"/>
              <a:t>    k33=</a:t>
            </a:r>
            <a:r>
              <a:rPr lang="en-US" altLang="zh-CN" sz="1600" dirty="0" err="1"/>
              <a:t>int</a:t>
            </a:r>
            <a:r>
              <a:rPr lang="en-US" altLang="zh-CN" sz="1600" dirty="0"/>
              <a:t>(</a:t>
            </a:r>
            <a:r>
              <a:rPr lang="en-US" altLang="zh-CN" sz="1600" dirty="0" err="1"/>
              <a:t>gbest</a:t>
            </a:r>
            <a:r>
              <a:rPr lang="en-US" altLang="zh-CN" sz="1600" dirty="0"/>
              <a:t>[2]*1000+0.5)/1000</a:t>
            </a:r>
          </a:p>
          <a:p>
            <a:r>
              <a:rPr lang="en-US" altLang="zh-CN" sz="1600" dirty="0"/>
              <a:t>    </a:t>
            </a:r>
            <a:r>
              <a:rPr lang="en-US" altLang="zh-CN" sz="1600" dirty="0" err="1"/>
              <a:t>plt.text</a:t>
            </a:r>
            <a:r>
              <a:rPr lang="en-US" altLang="zh-CN" sz="1600" dirty="0"/>
              <a:t>(3,9,r'$\</a:t>
            </a:r>
            <a:r>
              <a:rPr lang="en-US" altLang="zh-CN" sz="1600" dirty="0" err="1"/>
              <a:t>mathrm</a:t>
            </a:r>
            <a:r>
              <a:rPr lang="en-US" altLang="zh-CN" sz="1600" dirty="0"/>
              <a:t>{k_{1}=}$' + </a:t>
            </a:r>
            <a:r>
              <a:rPr lang="en-US" altLang="zh-CN" sz="1600" dirty="0" err="1"/>
              <a:t>str</a:t>
            </a:r>
            <a:r>
              <a:rPr lang="en-US" altLang="zh-CN" sz="1600" dirty="0"/>
              <a:t>(k11),color='blue',</a:t>
            </a:r>
            <a:r>
              <a:rPr lang="en-US" altLang="zh-CN" sz="1600" dirty="0" err="1"/>
              <a:t>fontsize</a:t>
            </a:r>
            <a:r>
              <a:rPr lang="en-US" altLang="zh-CN" sz="1600" dirty="0"/>
              <a:t>=24)</a:t>
            </a:r>
          </a:p>
          <a:p>
            <a:r>
              <a:rPr lang="en-US" altLang="zh-CN" sz="1600" dirty="0"/>
              <a:t>    </a:t>
            </a:r>
            <a:r>
              <a:rPr lang="en-US" altLang="zh-CN" sz="1600" dirty="0" err="1"/>
              <a:t>plt.text</a:t>
            </a:r>
            <a:r>
              <a:rPr lang="en-US" altLang="zh-CN" sz="1600" dirty="0"/>
              <a:t>(3,8,r'$\</a:t>
            </a:r>
            <a:r>
              <a:rPr lang="en-US" altLang="zh-CN" sz="1600" dirty="0" err="1"/>
              <a:t>mathrm</a:t>
            </a:r>
            <a:r>
              <a:rPr lang="en-US" altLang="zh-CN" sz="1600" dirty="0"/>
              <a:t>{k_{2}=}$' + </a:t>
            </a:r>
            <a:r>
              <a:rPr lang="en-US" altLang="zh-CN" sz="1600" dirty="0" err="1"/>
              <a:t>str</a:t>
            </a:r>
            <a:r>
              <a:rPr lang="en-US" altLang="zh-CN" sz="1600" dirty="0"/>
              <a:t>(k22),color='blue',</a:t>
            </a:r>
            <a:r>
              <a:rPr lang="en-US" altLang="zh-CN" sz="1600" dirty="0" err="1"/>
              <a:t>fontsize</a:t>
            </a:r>
            <a:r>
              <a:rPr lang="en-US" altLang="zh-CN" sz="1600" dirty="0"/>
              <a:t>=24)</a:t>
            </a:r>
          </a:p>
          <a:p>
            <a:r>
              <a:rPr lang="en-US" altLang="zh-CN" sz="1600" dirty="0"/>
              <a:t>    </a:t>
            </a:r>
            <a:r>
              <a:rPr lang="en-US" altLang="zh-CN" sz="1600" dirty="0" err="1"/>
              <a:t>plt.text</a:t>
            </a:r>
            <a:r>
              <a:rPr lang="en-US" altLang="zh-CN" sz="1600" dirty="0"/>
              <a:t>(3,7,r'$\</a:t>
            </a:r>
            <a:r>
              <a:rPr lang="en-US" altLang="zh-CN" sz="1600" dirty="0" err="1"/>
              <a:t>mathrm</a:t>
            </a:r>
            <a:r>
              <a:rPr lang="en-US" altLang="zh-CN" sz="1600" dirty="0"/>
              <a:t>{k_{3}=}$' + </a:t>
            </a:r>
            <a:r>
              <a:rPr lang="en-US" altLang="zh-CN" sz="1600" dirty="0" err="1"/>
              <a:t>str</a:t>
            </a:r>
            <a:r>
              <a:rPr lang="en-US" altLang="zh-CN" sz="1600" dirty="0"/>
              <a:t>(k33),color='blue',</a:t>
            </a:r>
            <a:r>
              <a:rPr lang="en-US" altLang="zh-CN" sz="1600" dirty="0" err="1"/>
              <a:t>fontsize</a:t>
            </a:r>
            <a:r>
              <a:rPr lang="en-US" altLang="zh-CN" sz="1600" dirty="0"/>
              <a:t>=24</a:t>
            </a:r>
            <a:r>
              <a:rPr lang="en-US" altLang="zh-CN" sz="1600" dirty="0" smtClean="0"/>
              <a:t>)</a:t>
            </a:r>
            <a:r>
              <a:rPr lang="en-US" altLang="zh-CN" dirty="0" smtClean="0"/>
              <a:t>    </a:t>
            </a:r>
            <a:endParaRPr lang="zh-CN" altLang="en-US" dirty="0"/>
          </a:p>
        </p:txBody>
      </p:sp>
    </p:spTree>
    <p:extLst>
      <p:ext uri="{BB962C8B-B14F-4D97-AF65-F5344CB8AC3E}">
        <p14:creationId xmlns:p14="http://schemas.microsoft.com/office/powerpoint/2010/main" val="141305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fltVal val="0"/>
                                          </p:val>
                                        </p:tav>
                                        <p:tav tm="100000">
                                          <p:val>
                                            <p:strVal val="#ppt_w"/>
                                          </p:val>
                                        </p:tav>
                                      </p:tavLst>
                                    </p:anim>
                                    <p:anim calcmode="lin" valueType="num">
                                      <p:cBhvr>
                                        <p:cTn id="8" dur="1000" fill="hold"/>
                                        <p:tgtEl>
                                          <p:spTgt spid="8194"/>
                                        </p:tgtEl>
                                        <p:attrNameLst>
                                          <p:attrName>ppt_h</p:attrName>
                                        </p:attrNameLst>
                                      </p:cBhvr>
                                      <p:tavLst>
                                        <p:tav tm="0">
                                          <p:val>
                                            <p:fltVal val="0"/>
                                          </p:val>
                                        </p:tav>
                                        <p:tav tm="100000">
                                          <p:val>
                                            <p:strVal val="#ppt_h"/>
                                          </p:val>
                                        </p:tav>
                                      </p:tavLst>
                                    </p:anim>
                                    <p:anim calcmode="lin" valueType="num">
                                      <p:cBhvr>
                                        <p:cTn id="9" dur="1000" fill="hold"/>
                                        <p:tgtEl>
                                          <p:spTgt spid="8194"/>
                                        </p:tgtEl>
                                        <p:attrNameLst>
                                          <p:attrName>style.rotation</p:attrName>
                                        </p:attrNameLst>
                                      </p:cBhvr>
                                      <p:tavLst>
                                        <p:tav tm="0">
                                          <p:val>
                                            <p:fltVal val="90"/>
                                          </p:val>
                                        </p:tav>
                                        <p:tav tm="100000">
                                          <p:val>
                                            <p:fltVal val="0"/>
                                          </p:val>
                                        </p:tav>
                                      </p:tavLst>
                                    </p:anim>
                                    <p:animEffect transition="in" filter="fade">
                                      <p:cBhvr>
                                        <p:cTn id="10" dur="1000"/>
                                        <p:tgtEl>
                                          <p:spTgt spid="819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15" grpId="0"/>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9336" y="-26987"/>
            <a:ext cx="10972800" cy="1143000"/>
          </a:xfrm>
        </p:spPr>
        <p:txBody>
          <a:bodyPr/>
          <a:lstStyle/>
          <a:p>
            <a:r>
              <a:rPr lang="zh-CN" altLang="en-US" b="1" dirty="0" smtClean="0">
                <a:latin typeface="黑体" panose="02010609060101010101" pitchFamily="49" charset="-122"/>
                <a:ea typeface="黑体" panose="02010609060101010101" pitchFamily="49" charset="-122"/>
              </a:rPr>
              <a:t>三、实例求解</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25</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263352" y="746681"/>
            <a:ext cx="3974165" cy="738664"/>
          </a:xfrm>
          <a:prstGeom prst="rect">
            <a:avLst/>
          </a:prstGeom>
        </p:spPr>
        <p:txBody>
          <a:bodyPr wrap="none">
            <a:spAutoFit/>
          </a:bodyPr>
          <a:lstStyle/>
          <a:p>
            <a:pPr>
              <a:lnSpc>
                <a:spcPct val="150000"/>
              </a:lnSpc>
            </a:pPr>
            <a:r>
              <a:rPr lang="en-US" altLang="zh-CN" sz="28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28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求解结果及图形绘制</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3" name="矩形 2"/>
          <p:cNvSpPr/>
          <p:nvPr/>
        </p:nvSpPr>
        <p:spPr>
          <a:xfrm>
            <a:off x="1055440" y="1556792"/>
            <a:ext cx="7128792" cy="646331"/>
          </a:xfrm>
          <a:prstGeom prst="rect">
            <a:avLst/>
          </a:prstGeom>
        </p:spPr>
        <p:txBody>
          <a:bodyPr wrap="square">
            <a:spAutoFit/>
          </a:bodyPr>
          <a:lstStyle/>
          <a:p>
            <a:r>
              <a:rPr lang="zh-CN" altLang="en-US" dirty="0"/>
              <a:t>目标函数取最小值时的自变量 </a:t>
            </a:r>
            <a:r>
              <a:rPr lang="en-US" altLang="zh-CN" dirty="0"/>
              <a:t>[0.19997817 0.29989916 0.100034  ]</a:t>
            </a:r>
          </a:p>
          <a:p>
            <a:r>
              <a:rPr lang="zh-CN" altLang="en-US" dirty="0"/>
              <a:t>目标函数的最小值为 </a:t>
            </a:r>
            <a:r>
              <a:rPr lang="en-US" altLang="zh-CN" dirty="0"/>
              <a:t>1.2866408229598055e-05</a:t>
            </a:r>
            <a:endParaRPr lang="zh-CN" altLang="en-US" dirty="0"/>
          </a:p>
        </p:txBody>
      </p:sp>
      <p:pic>
        <p:nvPicPr>
          <p:cNvPr id="7" name="图片 6"/>
          <p:cNvPicPr>
            <a:picLocks noChangeAspect="1"/>
          </p:cNvPicPr>
          <p:nvPr/>
        </p:nvPicPr>
        <p:blipFill>
          <a:blip r:embed="rId4"/>
          <a:stretch>
            <a:fillRect/>
          </a:stretch>
        </p:blipFill>
        <p:spPr>
          <a:xfrm>
            <a:off x="6611895" y="2121091"/>
            <a:ext cx="4979798" cy="4122980"/>
          </a:xfrm>
          <a:prstGeom prst="rect">
            <a:avLst/>
          </a:prstGeom>
        </p:spPr>
      </p:pic>
      <p:pic>
        <p:nvPicPr>
          <p:cNvPr id="8" name="图片 7"/>
          <p:cNvPicPr>
            <a:picLocks noChangeAspect="1"/>
          </p:cNvPicPr>
          <p:nvPr/>
        </p:nvPicPr>
        <p:blipFill>
          <a:blip r:embed="rId5"/>
          <a:stretch>
            <a:fillRect/>
          </a:stretch>
        </p:blipFill>
        <p:spPr>
          <a:xfrm>
            <a:off x="609600" y="2121091"/>
            <a:ext cx="5435135" cy="4256533"/>
          </a:xfrm>
          <a:prstGeom prst="rect">
            <a:avLst/>
          </a:prstGeom>
          <a:ln>
            <a:solidFill>
              <a:srgbClr val="7030A0"/>
            </a:solidFill>
          </a:ln>
        </p:spPr>
      </p:pic>
    </p:spTree>
    <p:extLst>
      <p:ext uri="{BB962C8B-B14F-4D97-AF65-F5344CB8AC3E}">
        <p14:creationId xmlns:p14="http://schemas.microsoft.com/office/powerpoint/2010/main" val="214765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fltVal val="0"/>
                                          </p:val>
                                        </p:tav>
                                        <p:tav tm="100000">
                                          <p:val>
                                            <p:strVal val="#ppt_w"/>
                                          </p:val>
                                        </p:tav>
                                      </p:tavLst>
                                    </p:anim>
                                    <p:anim calcmode="lin" valueType="num">
                                      <p:cBhvr>
                                        <p:cTn id="8" dur="1000" fill="hold"/>
                                        <p:tgtEl>
                                          <p:spTgt spid="8194"/>
                                        </p:tgtEl>
                                        <p:attrNameLst>
                                          <p:attrName>ppt_h</p:attrName>
                                        </p:attrNameLst>
                                      </p:cBhvr>
                                      <p:tavLst>
                                        <p:tav tm="0">
                                          <p:val>
                                            <p:fltVal val="0"/>
                                          </p:val>
                                        </p:tav>
                                        <p:tav tm="100000">
                                          <p:val>
                                            <p:strVal val="#ppt_h"/>
                                          </p:val>
                                        </p:tav>
                                      </p:tavLst>
                                    </p:anim>
                                    <p:anim calcmode="lin" valueType="num">
                                      <p:cBhvr>
                                        <p:cTn id="9" dur="1000" fill="hold"/>
                                        <p:tgtEl>
                                          <p:spTgt spid="8194"/>
                                        </p:tgtEl>
                                        <p:attrNameLst>
                                          <p:attrName>style.rotation</p:attrName>
                                        </p:attrNameLst>
                                      </p:cBhvr>
                                      <p:tavLst>
                                        <p:tav tm="0">
                                          <p:val>
                                            <p:fltVal val="90"/>
                                          </p:val>
                                        </p:tav>
                                        <p:tav tm="100000">
                                          <p:val>
                                            <p:fltVal val="0"/>
                                          </p:val>
                                        </p:tav>
                                      </p:tavLst>
                                    </p:anim>
                                    <p:animEffect transition="in" filter="fade">
                                      <p:cBhvr>
                                        <p:cTn id="10" dur="1000"/>
                                        <p:tgtEl>
                                          <p:spTgt spid="819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 calcmode="lin" valueType="num">
                                      <p:cBhvr>
                                        <p:cTn id="23" dur="1000" fill="hold"/>
                                        <p:tgtEl>
                                          <p:spTgt spid="8"/>
                                        </p:tgtEl>
                                        <p:attrNameLst>
                                          <p:attrName>style.rotation</p:attrName>
                                        </p:attrNameLst>
                                      </p:cBhvr>
                                      <p:tavLst>
                                        <p:tav tm="0">
                                          <p:val>
                                            <p:fltVal val="90"/>
                                          </p:val>
                                        </p:tav>
                                        <p:tav tm="100000">
                                          <p:val>
                                            <p:fltVal val="0"/>
                                          </p:val>
                                        </p:tav>
                                      </p:tavLst>
                                    </p:anim>
                                    <p:animEffect transition="in" filter="fade">
                                      <p:cBhvr>
                                        <p:cTn id="24" dur="1000"/>
                                        <p:tgtEl>
                                          <p:spTgt spid="8"/>
                                        </p:tgtEl>
                                      </p:cBhvr>
                                    </p:animEffect>
                                  </p:childTnLst>
                                </p:cTn>
                              </p:par>
                              <p:par>
                                <p:cTn id="25" presetID="3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style.rotation</p:attrName>
                                        </p:attrNameLst>
                                      </p:cBhvr>
                                      <p:tavLst>
                                        <p:tav tm="0">
                                          <p:val>
                                            <p:fltVal val="90"/>
                                          </p:val>
                                        </p:tav>
                                        <p:tav tm="100000">
                                          <p:val>
                                            <p:fltVal val="0"/>
                                          </p:val>
                                        </p:tav>
                                      </p:tavLst>
                                    </p:anim>
                                    <p:animEffect transition="in" filter="fade">
                                      <p:cBhvr>
                                        <p:cTn id="30" dur="1000"/>
                                        <p:tgtEl>
                                          <p:spTgt spid="7"/>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1000" fill="hold"/>
                                        <p:tgtEl>
                                          <p:spTgt spid="3"/>
                                        </p:tgtEl>
                                        <p:attrNameLst>
                                          <p:attrName>ppt_w</p:attrName>
                                        </p:attrNameLst>
                                      </p:cBhvr>
                                      <p:tavLst>
                                        <p:tav tm="0">
                                          <p:val>
                                            <p:fltVal val="0"/>
                                          </p:val>
                                        </p:tav>
                                        <p:tav tm="100000">
                                          <p:val>
                                            <p:strVal val="#ppt_w"/>
                                          </p:val>
                                        </p:tav>
                                      </p:tavLst>
                                    </p:anim>
                                    <p:anim calcmode="lin" valueType="num">
                                      <p:cBhvr>
                                        <p:cTn id="34" dur="1000" fill="hold"/>
                                        <p:tgtEl>
                                          <p:spTgt spid="3"/>
                                        </p:tgtEl>
                                        <p:attrNameLst>
                                          <p:attrName>ppt_h</p:attrName>
                                        </p:attrNameLst>
                                      </p:cBhvr>
                                      <p:tavLst>
                                        <p:tav tm="0">
                                          <p:val>
                                            <p:fltVal val="0"/>
                                          </p:val>
                                        </p:tav>
                                        <p:tav tm="100000">
                                          <p:val>
                                            <p:strVal val="#ppt_h"/>
                                          </p:val>
                                        </p:tav>
                                      </p:tavLst>
                                    </p:anim>
                                    <p:anim calcmode="lin" valueType="num">
                                      <p:cBhvr>
                                        <p:cTn id="35" dur="1000" fill="hold"/>
                                        <p:tgtEl>
                                          <p:spTgt spid="3"/>
                                        </p:tgtEl>
                                        <p:attrNameLst>
                                          <p:attrName>style.rotation</p:attrName>
                                        </p:attrNameLst>
                                      </p:cBhvr>
                                      <p:tavLst>
                                        <p:tav tm="0">
                                          <p:val>
                                            <p:fltVal val="90"/>
                                          </p:val>
                                        </p:tav>
                                        <p:tav tm="100000">
                                          <p:val>
                                            <p:fltVal val="0"/>
                                          </p:val>
                                        </p:tav>
                                      </p:tavLst>
                                    </p:anim>
                                    <p:animEffect transition="in" filter="fade">
                                      <p:cBhvr>
                                        <p:cTn id="3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15"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9336" y="-26987"/>
            <a:ext cx="10972800" cy="1143000"/>
          </a:xfrm>
        </p:spPr>
        <p:txBody>
          <a:bodyPr/>
          <a:lstStyle/>
          <a:p>
            <a:r>
              <a:rPr lang="zh-CN" altLang="en-US" b="1" dirty="0" smtClean="0">
                <a:latin typeface="黑体" panose="02010609060101010101" pitchFamily="49" charset="-122"/>
                <a:ea typeface="黑体" panose="02010609060101010101" pitchFamily="49" charset="-122"/>
              </a:rPr>
              <a:t>三、实例求解</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26</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119336" y="980728"/>
            <a:ext cx="7223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3200" b="1" dirty="0" smtClean="0">
                <a:solidFill>
                  <a:srgbClr val="FF0000"/>
                </a:solidFill>
                <a:latin typeface="黑体" panose="02010609060101010101" pitchFamily="49" charset="-122"/>
                <a:ea typeface="黑体" panose="02010609060101010101" pitchFamily="49" charset="-122"/>
              </a:rPr>
              <a:t>3.4 </a:t>
            </a:r>
            <a:r>
              <a:rPr lang="zh-CN" altLang="en-US" sz="3200" b="1" dirty="0" smtClean="0">
                <a:solidFill>
                  <a:srgbClr val="FF0000"/>
                </a:solidFill>
                <a:latin typeface="黑体" panose="02010609060101010101" pitchFamily="49" charset="-122"/>
                <a:ea typeface="黑体" panose="02010609060101010101" pitchFamily="49" charset="-122"/>
              </a:rPr>
              <a:t>有</a:t>
            </a:r>
            <a:r>
              <a:rPr lang="zh-CN" altLang="zh-CN" sz="3200" b="1" dirty="0">
                <a:solidFill>
                  <a:srgbClr val="FF0000"/>
                </a:solidFill>
                <a:latin typeface="黑体" panose="02010609060101010101" pitchFamily="49" charset="-122"/>
                <a:ea typeface="黑体" panose="02010609060101010101" pitchFamily="49" charset="-122"/>
              </a:rPr>
              <a:t>系列反应过程参数辨识</a:t>
            </a:r>
            <a:endParaRPr lang="en-US" altLang="zh-CN" sz="3200" b="1" dirty="0">
              <a:solidFill>
                <a:srgbClr val="FF0000"/>
              </a:solidFill>
              <a:latin typeface="黑体" panose="02010609060101010101" pitchFamily="49" charset="-122"/>
              <a:ea typeface="黑体" panose="02010609060101010101" pitchFamily="49" charset="-122"/>
            </a:endParaRPr>
          </a:p>
        </p:txBody>
      </p:sp>
      <p:sp>
        <p:nvSpPr>
          <p:cNvPr id="15" name="矩形 14"/>
          <p:cNvSpPr/>
          <p:nvPr/>
        </p:nvSpPr>
        <p:spPr>
          <a:xfrm>
            <a:off x="335360" y="1775182"/>
            <a:ext cx="2170787" cy="738664"/>
          </a:xfrm>
          <a:prstGeom prst="rect">
            <a:avLst/>
          </a:prstGeom>
        </p:spPr>
        <p:txBody>
          <a:bodyPr wrap="none">
            <a:spAutoFit/>
          </a:bodyPr>
          <a:lstStyle/>
          <a:p>
            <a:pPr>
              <a:lnSpc>
                <a:spcPct val="150000"/>
              </a:lnSpc>
            </a:pPr>
            <a:r>
              <a:rPr lang="en-US" altLang="zh-CN" sz="28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(5)</a:t>
            </a:r>
            <a:r>
              <a:rPr lang="zh-CN" altLang="en-US" sz="2800" b="1" kern="100" dirty="0" smtClean="0">
                <a:solidFill>
                  <a:srgbClr val="0000EB"/>
                </a:solidFill>
                <a:latin typeface="黑体" panose="02010609060101010101" pitchFamily="49" charset="-122"/>
                <a:ea typeface="黑体" panose="02010609060101010101" pitchFamily="49" charset="-122"/>
                <a:cs typeface="Times New Roman" panose="02020603050405020304" pitchFamily="18" charset="0"/>
              </a:rPr>
              <a:t>结果分析</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3" name="矩形 2"/>
          <p:cNvSpPr/>
          <p:nvPr/>
        </p:nvSpPr>
        <p:spPr>
          <a:xfrm>
            <a:off x="695400" y="2538012"/>
            <a:ext cx="10585176" cy="2308324"/>
          </a:xfrm>
          <a:prstGeom prst="rect">
            <a:avLst/>
          </a:prstGeom>
        </p:spPr>
        <p:txBody>
          <a:bodyPr wrap="square">
            <a:spAutoFit/>
          </a:bodyPr>
          <a:lstStyle/>
          <a:p>
            <a:pPr>
              <a:lnSpc>
                <a:spcPct val="150000"/>
              </a:lnSpc>
            </a:pPr>
            <a:r>
              <a:rPr lang="en-US" altLang="zh-CN" sz="2400" b="1" dirty="0" smtClean="0">
                <a:latin typeface="黑体" panose="02010609060101010101" pitchFamily="49" charset="-122"/>
                <a:ea typeface="黑体" panose="02010609060101010101" pitchFamily="49" charset="-122"/>
                <a:cs typeface="Times New Roman" panose="02020603050405020304" pitchFamily="18" charset="0"/>
              </a:rPr>
              <a:t>    </a:t>
            </a:r>
            <a:r>
              <a:rPr lang="zh-CN" altLang="zh-CN" sz="2400" b="1" dirty="0" smtClean="0">
                <a:latin typeface="黑体" panose="02010609060101010101" pitchFamily="49" charset="-122"/>
                <a:ea typeface="黑体" panose="02010609060101010101" pitchFamily="49" charset="-122"/>
                <a:cs typeface="Times New Roman" panose="02020603050405020304" pitchFamily="18" charset="0"/>
              </a:rPr>
              <a:t>本题</a:t>
            </a:r>
            <a:r>
              <a:rPr lang="zh-CN" altLang="zh-CN" sz="2400" b="1" dirty="0">
                <a:latin typeface="黑体" panose="02010609060101010101" pitchFamily="49" charset="-122"/>
                <a:ea typeface="黑体" panose="02010609060101010101" pitchFamily="49" charset="-122"/>
                <a:cs typeface="Times New Roman" panose="02020603050405020304" pitchFamily="18" charset="0"/>
              </a:rPr>
              <a:t>涉及</a:t>
            </a:r>
            <a:r>
              <a:rPr lang="en-US" altLang="zh-CN" sz="2400" b="1" dirty="0">
                <a:latin typeface="黑体" panose="02010609060101010101" pitchFamily="49" charset="-122"/>
                <a:ea typeface="黑体" panose="02010609060101010101" pitchFamily="49" charset="-122"/>
              </a:rPr>
              <a:t>4</a:t>
            </a:r>
            <a:r>
              <a:rPr lang="zh-CN" altLang="zh-CN" sz="2400" b="1" dirty="0">
                <a:latin typeface="黑体" panose="02010609060101010101" pitchFamily="49" charset="-122"/>
                <a:ea typeface="黑体" panose="02010609060101010101" pitchFamily="49" charset="-122"/>
                <a:cs typeface="Times New Roman" panose="02020603050405020304" pitchFamily="18" charset="0"/>
              </a:rPr>
              <a:t>个常微分方程组成的微分方程组，初值已知，共有</a:t>
            </a:r>
            <a:r>
              <a:rPr lang="en-US" altLang="zh-CN" sz="2400" b="1" dirty="0">
                <a:latin typeface="黑体" panose="02010609060101010101" pitchFamily="49" charset="-122"/>
                <a:ea typeface="黑体" panose="02010609060101010101" pitchFamily="49" charset="-122"/>
              </a:rPr>
              <a:t>11</a:t>
            </a:r>
            <a:r>
              <a:rPr lang="zh-CN" altLang="zh-CN" sz="2400" b="1" dirty="0">
                <a:latin typeface="黑体" panose="02010609060101010101" pitchFamily="49" charset="-122"/>
                <a:ea typeface="黑体" panose="02010609060101010101" pitchFamily="49" charset="-122"/>
                <a:cs typeface="Times New Roman" panose="02020603050405020304" pitchFamily="18" charset="0"/>
              </a:rPr>
              <a:t>个时间点上的</a:t>
            </a:r>
            <a:r>
              <a:rPr lang="en-US" altLang="zh-CN" sz="2400" b="1" dirty="0">
                <a:latin typeface="黑体" panose="02010609060101010101" pitchFamily="49" charset="-122"/>
                <a:ea typeface="黑体" panose="02010609060101010101" pitchFamily="49" charset="-122"/>
              </a:rPr>
              <a:t>4</a:t>
            </a:r>
            <a:r>
              <a:rPr lang="zh-CN" altLang="zh-CN" sz="2400" b="1" dirty="0">
                <a:latin typeface="黑体" panose="02010609060101010101" pitchFamily="49" charset="-122"/>
                <a:ea typeface="黑体" panose="02010609060101010101" pitchFamily="49" charset="-122"/>
                <a:cs typeface="Times New Roman" panose="02020603050405020304" pitchFamily="18" charset="0"/>
              </a:rPr>
              <a:t>个应变量物质的浓度数据也已知，结合粒子算法求解策略，并配合微分方程组求解模块，可以求出三个需要辨识的参数</a:t>
            </a:r>
            <a:r>
              <a:rPr lang="en-US" altLang="zh-CN" sz="2400" b="1" dirty="0">
                <a:latin typeface="黑体" panose="02010609060101010101" pitchFamily="49" charset="-122"/>
                <a:ea typeface="黑体" panose="02010609060101010101" pitchFamily="49" charset="-122"/>
              </a:rPr>
              <a:t>k</a:t>
            </a:r>
            <a:r>
              <a:rPr lang="en-US" altLang="zh-CN" sz="2400" b="1" baseline="-25000" dirty="0">
                <a:latin typeface="黑体" panose="02010609060101010101" pitchFamily="49" charset="-122"/>
                <a:ea typeface="黑体" panose="02010609060101010101" pitchFamily="49" charset="-122"/>
              </a:rPr>
              <a:t>1</a:t>
            </a:r>
            <a:r>
              <a:rPr lang="zh-CN" altLang="zh-CN"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rPr>
              <a:t> k</a:t>
            </a:r>
            <a:r>
              <a:rPr lang="en-US" altLang="zh-CN" sz="2400" b="1" baseline="-25000" dirty="0">
                <a:latin typeface="黑体" panose="02010609060101010101" pitchFamily="49" charset="-122"/>
                <a:ea typeface="黑体" panose="02010609060101010101" pitchFamily="49" charset="-122"/>
              </a:rPr>
              <a:t>2</a:t>
            </a:r>
            <a:r>
              <a:rPr lang="zh-CN" altLang="zh-CN"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rPr>
              <a:t>k</a:t>
            </a:r>
            <a:r>
              <a:rPr lang="en-US" altLang="zh-CN" sz="2400" b="1" baseline="-25000" dirty="0">
                <a:latin typeface="黑体" panose="02010609060101010101" pitchFamily="49" charset="-122"/>
                <a:ea typeface="黑体" panose="02010609060101010101" pitchFamily="49" charset="-122"/>
              </a:rPr>
              <a:t>3</a:t>
            </a:r>
            <a:r>
              <a:rPr lang="zh-CN" altLang="zh-CN" sz="2400" b="1" dirty="0">
                <a:latin typeface="黑体" panose="02010609060101010101" pitchFamily="49" charset="-122"/>
                <a:ea typeface="黑体" panose="02010609060101010101" pitchFamily="49" charset="-122"/>
                <a:cs typeface="Times New Roman" panose="02020603050405020304" pitchFamily="18" charset="0"/>
              </a:rPr>
              <a:t>，具体代码</a:t>
            </a:r>
            <a:r>
              <a:rPr lang="zh-CN" altLang="zh-CN" sz="2400" b="1" dirty="0" smtClean="0">
                <a:latin typeface="黑体" panose="02010609060101010101" pitchFamily="49" charset="-122"/>
                <a:ea typeface="黑体" panose="02010609060101010101" pitchFamily="49" charset="-122"/>
                <a:cs typeface="Times New Roman" panose="02020603050405020304" pitchFamily="18" charset="0"/>
              </a:rPr>
              <a:t>见</a:t>
            </a:r>
            <a:endParaRPr lang="en-US" altLang="zh-CN" sz="2400" b="1" dirty="0" smtClean="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pPr>
            <a:r>
              <a:rPr lang="en-US" altLang="zh-CN" sz="2400" b="1" dirty="0" smtClean="0">
                <a:solidFill>
                  <a:srgbClr val="FF0000"/>
                </a:solidFill>
                <a:latin typeface="黑体" panose="02010609060101010101" pitchFamily="49" charset="-122"/>
                <a:ea typeface="黑体" panose="02010609060101010101" pitchFamily="49" charset="-122"/>
              </a:rPr>
              <a:t>09-PSO_para_id.py</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838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p:cTn id="13" dur="1000" fill="hold"/>
                                        <p:tgtEl>
                                          <p:spTgt spid="8194"/>
                                        </p:tgtEl>
                                        <p:attrNameLst>
                                          <p:attrName>ppt_w</p:attrName>
                                        </p:attrNameLst>
                                      </p:cBhvr>
                                      <p:tavLst>
                                        <p:tav tm="0">
                                          <p:val>
                                            <p:fltVal val="0"/>
                                          </p:val>
                                        </p:tav>
                                        <p:tav tm="100000">
                                          <p:val>
                                            <p:strVal val="#ppt_w"/>
                                          </p:val>
                                        </p:tav>
                                      </p:tavLst>
                                    </p:anim>
                                    <p:anim calcmode="lin" valueType="num">
                                      <p:cBhvr>
                                        <p:cTn id="14" dur="1000" fill="hold"/>
                                        <p:tgtEl>
                                          <p:spTgt spid="8194"/>
                                        </p:tgtEl>
                                        <p:attrNameLst>
                                          <p:attrName>ppt_h</p:attrName>
                                        </p:attrNameLst>
                                      </p:cBhvr>
                                      <p:tavLst>
                                        <p:tav tm="0">
                                          <p:val>
                                            <p:fltVal val="0"/>
                                          </p:val>
                                        </p:tav>
                                        <p:tav tm="100000">
                                          <p:val>
                                            <p:strVal val="#ppt_h"/>
                                          </p:val>
                                        </p:tav>
                                      </p:tavLst>
                                    </p:anim>
                                    <p:anim calcmode="lin" valueType="num">
                                      <p:cBhvr>
                                        <p:cTn id="15" dur="1000" fill="hold"/>
                                        <p:tgtEl>
                                          <p:spTgt spid="8194"/>
                                        </p:tgtEl>
                                        <p:attrNameLst>
                                          <p:attrName>style.rotation</p:attrName>
                                        </p:attrNameLst>
                                      </p:cBhvr>
                                      <p:tavLst>
                                        <p:tav tm="0">
                                          <p:val>
                                            <p:fltVal val="90"/>
                                          </p:val>
                                        </p:tav>
                                        <p:tav tm="100000">
                                          <p:val>
                                            <p:fltVal val="0"/>
                                          </p:val>
                                        </p:tav>
                                      </p:tavLst>
                                    </p:anim>
                                    <p:animEffect transition="in" filter="fade">
                                      <p:cBhvr>
                                        <p:cTn id="16" dur="1000"/>
                                        <p:tgtEl>
                                          <p:spTgt spid="819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1000" fill="hold"/>
                                        <p:tgtEl>
                                          <p:spTgt spid="15"/>
                                        </p:tgtEl>
                                        <p:attrNameLst>
                                          <p:attrName>ppt_w</p:attrName>
                                        </p:attrNameLst>
                                      </p:cBhvr>
                                      <p:tavLst>
                                        <p:tav tm="0">
                                          <p:val>
                                            <p:fltVal val="0"/>
                                          </p:val>
                                        </p:tav>
                                        <p:tav tm="100000">
                                          <p:val>
                                            <p:strVal val="#ppt_w"/>
                                          </p:val>
                                        </p:tav>
                                      </p:tavLst>
                                    </p:anim>
                                    <p:anim calcmode="lin" valueType="num">
                                      <p:cBhvr>
                                        <p:cTn id="20" dur="1000" fill="hold"/>
                                        <p:tgtEl>
                                          <p:spTgt spid="15"/>
                                        </p:tgtEl>
                                        <p:attrNameLst>
                                          <p:attrName>ppt_h</p:attrName>
                                        </p:attrNameLst>
                                      </p:cBhvr>
                                      <p:tavLst>
                                        <p:tav tm="0">
                                          <p:val>
                                            <p:fltVal val="0"/>
                                          </p:val>
                                        </p:tav>
                                        <p:tav tm="100000">
                                          <p:val>
                                            <p:strVal val="#ppt_h"/>
                                          </p:val>
                                        </p:tav>
                                      </p:tavLst>
                                    </p:anim>
                                    <p:anim calcmode="lin" valueType="num">
                                      <p:cBhvr>
                                        <p:cTn id="21" dur="1000" fill="hold"/>
                                        <p:tgtEl>
                                          <p:spTgt spid="15"/>
                                        </p:tgtEl>
                                        <p:attrNameLst>
                                          <p:attrName>style.rotation</p:attrName>
                                        </p:attrNameLst>
                                      </p:cBhvr>
                                      <p:tavLst>
                                        <p:tav tm="0">
                                          <p:val>
                                            <p:fltVal val="90"/>
                                          </p:val>
                                        </p:tav>
                                        <p:tav tm="100000">
                                          <p:val>
                                            <p:fltVal val="0"/>
                                          </p:val>
                                        </p:tav>
                                      </p:tavLst>
                                    </p:anim>
                                    <p:animEffect transition="in" filter="fade">
                                      <p:cBhvr>
                                        <p:cTn id="2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9"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91344" y="21388"/>
            <a:ext cx="10972800" cy="1143000"/>
          </a:xfrm>
        </p:spPr>
        <p:txBody>
          <a:bodyPr/>
          <a:lstStyle/>
          <a:p>
            <a:pPr>
              <a:buNone/>
            </a:pPr>
            <a:r>
              <a:rPr lang="zh-CN" altLang="en-US" b="1" dirty="0">
                <a:solidFill>
                  <a:srgbClr val="7030A0"/>
                </a:solidFill>
                <a:latin typeface="黑体" panose="02010609060101010101" pitchFamily="49" charset="-122"/>
                <a:ea typeface="黑体" panose="02010609060101010101" pitchFamily="49" charset="-122"/>
              </a:rPr>
              <a:t>四、</a:t>
            </a:r>
            <a:r>
              <a:rPr lang="zh-CN" altLang="zh-CN" b="1" dirty="0">
                <a:solidFill>
                  <a:srgbClr val="7030A0"/>
                </a:solidFill>
                <a:latin typeface="黑体" panose="02010609060101010101" pitchFamily="49" charset="-122"/>
                <a:ea typeface="黑体" panose="02010609060101010101" pitchFamily="49" charset="-122"/>
              </a:rPr>
              <a:t>方法展望</a:t>
            </a:r>
            <a:endParaRPr lang="zh-CN" altLang="zh-CN" b="1" dirty="0">
              <a:solidFill>
                <a:srgbClr val="7030A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27</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501951" y="1180350"/>
            <a:ext cx="10873208"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000" dirty="0" smtClean="0">
                <a:latin typeface="黑体" panose="02010609060101010101" pitchFamily="49" charset="-122"/>
                <a:ea typeface="黑体" panose="02010609060101010101" pitchFamily="49" charset="-122"/>
              </a:rPr>
              <a:t>    </a:t>
            </a:r>
            <a:r>
              <a:rPr lang="zh-CN" altLang="zh-CN" sz="2000" dirty="0" smtClean="0">
                <a:latin typeface="黑体" panose="02010609060101010101" pitchFamily="49" charset="-122"/>
                <a:ea typeface="黑体" panose="02010609060101010101" pitchFamily="49" charset="-122"/>
              </a:rPr>
              <a:t>粒子</a:t>
            </a:r>
            <a:r>
              <a:rPr lang="zh-CN" altLang="zh-CN" sz="2000" dirty="0">
                <a:latin typeface="黑体" panose="02010609060101010101" pitchFamily="49" charset="-122"/>
                <a:ea typeface="黑体" panose="02010609060101010101" pitchFamily="49" charset="-122"/>
              </a:rPr>
              <a:t>算法通过保留全局最优位置</a:t>
            </a:r>
            <a:r>
              <a:rPr lang="en-US" altLang="zh-CN" sz="2000" dirty="0" err="1">
                <a:latin typeface="黑体" panose="02010609060101010101" pitchFamily="49" charset="-122"/>
                <a:ea typeface="黑体" panose="02010609060101010101" pitchFamily="49" charset="-122"/>
              </a:rPr>
              <a:t>gbest</a:t>
            </a:r>
            <a:r>
              <a:rPr lang="zh-CN" altLang="zh-CN" sz="2000" dirty="0">
                <a:latin typeface="黑体" panose="02010609060101010101" pitchFamily="49" charset="-122"/>
                <a:ea typeface="黑体" panose="02010609060101010101" pitchFamily="49" charset="-122"/>
              </a:rPr>
              <a:t>和粒子已知的最优位置</a:t>
            </a:r>
            <a:r>
              <a:rPr lang="en-US" altLang="zh-CN" sz="2000" dirty="0" err="1">
                <a:latin typeface="黑体" panose="02010609060101010101" pitchFamily="49" charset="-122"/>
                <a:ea typeface="黑体" panose="02010609060101010101" pitchFamily="49" charset="-122"/>
              </a:rPr>
              <a:t>pbest</a:t>
            </a:r>
            <a:r>
              <a:rPr lang="zh-CN" altLang="zh-CN" sz="2000" dirty="0">
                <a:latin typeface="黑体" panose="02010609060101010101" pitchFamily="49" charset="-122"/>
                <a:ea typeface="黑体" panose="02010609060101010101" pitchFamily="49" charset="-122"/>
              </a:rPr>
              <a:t>两个信息，对于提高收敛速度以及避免过早陷入局部最优解都具有较好的效果，这也是后续粒子算法改进方向的基础。粒子算法原理简洁，编程容易，经过二十多年的发展，目前已在函数优化、规划求解、系统设计、模式识别、信号处理、系统控制等多个领域得到应用。从一般意义上来说，粒子算法几乎可以用于所有优化问题的求解，关键在于如何将具体的优化问题转换成粒子算法的模式，同时通过引入其他传统算法如梯度法、鲍威尔算法及其他智能算法，形成复合算法，提高算法的收敛速度及避免进入局部最优解。可以相信，随着复合粒子算法研究的不断深入，其算法的优越性将越来越受到人们的重视</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关于粒子算法</a:t>
            </a:r>
            <a:r>
              <a:rPr lang="zh-CN" altLang="en-US" sz="2000" dirty="0" smtClean="0">
                <a:latin typeface="黑体" panose="02010609060101010101" pitchFamily="49" charset="-122"/>
                <a:ea typeface="黑体" panose="02010609060101010101" pitchFamily="49" charset="-122"/>
              </a:rPr>
              <a:t>求解旅行家问题（</a:t>
            </a:r>
            <a:r>
              <a:rPr lang="en-US" altLang="zh-CN" sz="2000" dirty="0" smtClean="0"/>
              <a:t>Traveling </a:t>
            </a:r>
            <a:r>
              <a:rPr lang="en-US" altLang="zh-CN" sz="2000" dirty="0"/>
              <a:t>Salesman </a:t>
            </a:r>
            <a:r>
              <a:rPr lang="en-US" altLang="zh-CN" sz="2000" dirty="0" smtClean="0"/>
              <a:t>Problem</a:t>
            </a:r>
            <a:r>
              <a:rPr lang="zh-CN" altLang="en-US" sz="2000" dirty="0" smtClean="0"/>
              <a:t>，</a:t>
            </a:r>
            <a:r>
              <a:rPr lang="en-US" altLang="zh-CN" sz="2000" dirty="0" smtClean="0"/>
              <a:t> </a:t>
            </a:r>
            <a:r>
              <a:rPr lang="en-US" altLang="zh-CN" sz="2000" dirty="0" smtClean="0">
                <a:latin typeface="黑体" panose="02010609060101010101" pitchFamily="49" charset="-122"/>
                <a:ea typeface="黑体" panose="02010609060101010101" pitchFamily="49" charset="-122"/>
              </a:rPr>
              <a:t>TSP</a:t>
            </a:r>
            <a:r>
              <a:rPr lang="zh-CN" altLang="en-US"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车间调度问题</a:t>
            </a:r>
            <a:r>
              <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Job-shop scheduling problem, JSP</a:t>
            </a:r>
            <a:r>
              <a:rPr lang="zh-CN" altLang="en-US" sz="2000" dirty="0" smtClean="0">
                <a:latin typeface="Arial Unicode MS" panose="020B0604020202020204" pitchFamily="34" charset="-122"/>
                <a:ea typeface="Arial Unicode MS" panose="020B0604020202020204" pitchFamily="34" charset="-122"/>
                <a:cs typeface="Arial Unicode MS" panose="020B0604020202020204" pitchFamily="34" charset="-122"/>
              </a:rPr>
              <a:t>）等其他实例应用请大家自行开发。</a:t>
            </a:r>
            <a:endParaRPr lang="en-US" altLang="zh-CN" sz="32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150000"/>
              </a:lnSpc>
            </a:pPr>
            <a:r>
              <a:rPr lang="en-US" altLang="zh-CN" sz="3200" dirty="0" smtClean="0">
                <a:solidFill>
                  <a:srgbClr val="FF0000"/>
                </a:solidFill>
                <a:latin typeface="黑体" panose="02010609060101010101" pitchFamily="49" charset="-122"/>
                <a:ea typeface="黑体" panose="02010609060101010101" pitchFamily="49" charset="-122"/>
              </a:rPr>
              <a:t>    </a:t>
            </a:r>
            <a:endParaRPr lang="en-US" altLang="zh-CN" sz="3200"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3894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63525" y="-22225"/>
            <a:ext cx="10972800" cy="1143000"/>
          </a:xfrm>
        </p:spPr>
        <p:txBody>
          <a:bodyPr/>
          <a:lstStyle/>
          <a:p>
            <a:pPr>
              <a:buFont typeface="Arial" panose="020B0604020202020204" pitchFamily="34" charset="0"/>
              <a:buNone/>
            </a:pPr>
            <a:r>
              <a:rPr lang="zh-CN" altLang="en-US" b="1" dirty="0">
                <a:solidFill>
                  <a:srgbClr val="0000EB"/>
                </a:solidFill>
                <a:latin typeface="黑体" panose="02010609060101010101" pitchFamily="49" charset="-122"/>
                <a:ea typeface="黑体" panose="02010609060101010101" pitchFamily="49" charset="-122"/>
              </a:rPr>
              <a:t>一、</a:t>
            </a:r>
            <a:r>
              <a:rPr lang="zh-CN" altLang="zh-CN" b="1" dirty="0">
                <a:solidFill>
                  <a:srgbClr val="0000EB"/>
                </a:solidFill>
                <a:latin typeface="黑体" panose="02010609060101010101" pitchFamily="49" charset="-122"/>
                <a:ea typeface="黑体" panose="02010609060101010101" pitchFamily="49" charset="-122"/>
              </a:rPr>
              <a:t>算法基本原理</a:t>
            </a:r>
            <a:endParaRPr lang="en-US" altLang="zh-CN" b="1" dirty="0">
              <a:solidFill>
                <a:srgbClr val="0070C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51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7762032-0D13-4F86-8480-9B825669D29E}" type="slidenum">
              <a:rPr lang="zh-CN" altLang="en-US" sz="1200" smtClean="0">
                <a:solidFill>
                  <a:srgbClr val="898989"/>
                </a:solidFill>
              </a:rPr>
              <a:pPr>
                <a:spcBef>
                  <a:spcPct val="0"/>
                </a:spcBef>
                <a:buFontTx/>
                <a:buNone/>
              </a:pPr>
              <a:t>3</a:t>
            </a:fld>
            <a:endParaRPr lang="zh-CN" altLang="en-US" sz="1200" smtClean="0">
              <a:solidFill>
                <a:srgbClr val="898989"/>
              </a:solidFill>
            </a:endParaRPr>
          </a:p>
        </p:txBody>
      </p:sp>
      <p:pic>
        <p:nvPicPr>
          <p:cNvPr id="5133"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63525" y="1596383"/>
            <a:ext cx="11671300" cy="4616648"/>
          </a:xfrm>
          <a:prstGeom prst="rect">
            <a:avLst/>
          </a:prstGeom>
        </p:spPr>
        <p:txBody>
          <a:bodyPr wrap="square">
            <a:spAutoFit/>
          </a:bodyPr>
          <a:lstStyle/>
          <a:p>
            <a:pPr indent="266700" algn="just">
              <a:lnSpc>
                <a:spcPct val="150000"/>
              </a:lnSpc>
              <a:spcAft>
                <a:spcPts val="0"/>
              </a:spcAft>
            </a:pPr>
            <a:r>
              <a:rPr lang="en-US" altLang="zh-CN" sz="2800" dirty="0" smtClean="0">
                <a:latin typeface="Times New Roman" panose="02020603050405020304" pitchFamily="18" charset="0"/>
                <a:cs typeface="Times New Roman" panose="02020603050405020304" pitchFamily="18" charset="0"/>
              </a:rPr>
              <a:t>    </a:t>
            </a:r>
            <a:r>
              <a:rPr lang="zh-CN" altLang="zh-CN" sz="2800" dirty="0" smtClean="0">
                <a:latin typeface="黑体" panose="02010609060101010101" pitchFamily="49" charset="-122"/>
                <a:ea typeface="黑体" panose="02010609060101010101" pitchFamily="49" charset="-122"/>
                <a:cs typeface="Times New Roman" panose="02020603050405020304" pitchFamily="18" charset="0"/>
              </a:rPr>
              <a:t>粒子</a:t>
            </a:r>
            <a:r>
              <a:rPr lang="zh-CN" altLang="zh-CN" sz="2800" dirty="0">
                <a:latin typeface="黑体" panose="02010609060101010101" pitchFamily="49" charset="-122"/>
                <a:ea typeface="黑体" panose="02010609060101010101" pitchFamily="49" charset="-122"/>
                <a:cs typeface="Times New Roman" panose="02020603050405020304" pitchFamily="18" charset="0"/>
              </a:rPr>
              <a:t>算法全称为粒子群优化算法</a:t>
            </a:r>
            <a:r>
              <a:rPr lang="en-US" altLang="zh-CN" sz="2800" dirty="0">
                <a:solidFill>
                  <a:srgbClr val="FF0000"/>
                </a:solidFill>
                <a:latin typeface="黑体" panose="02010609060101010101" pitchFamily="49" charset="-122"/>
                <a:ea typeface="黑体" panose="02010609060101010101" pitchFamily="49" charset="-122"/>
                <a:cs typeface="宋体" panose="02010600030101010101" pitchFamily="2" charset="-122"/>
              </a:rPr>
              <a:t>(Particle Swarm Optimization</a:t>
            </a:r>
            <a:r>
              <a:rPr lang="zh-CN" altLang="zh-CN"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dirty="0">
                <a:solidFill>
                  <a:srgbClr val="FF0000"/>
                </a:solidFill>
                <a:latin typeface="黑体" panose="02010609060101010101" pitchFamily="49" charset="-122"/>
                <a:ea typeface="黑体" panose="02010609060101010101" pitchFamily="49" charset="-122"/>
                <a:cs typeface="宋体" panose="02010600030101010101" pitchFamily="2" charset="-122"/>
              </a:rPr>
              <a:t>PSO)</a:t>
            </a:r>
            <a:r>
              <a:rPr lang="zh-CN" altLang="zh-CN" sz="2800" dirty="0">
                <a:latin typeface="黑体" panose="02010609060101010101" pitchFamily="49" charset="-122"/>
                <a:ea typeface="黑体" panose="02010609060101010101" pitchFamily="49" charset="-122"/>
                <a:cs typeface="Times New Roman" panose="02020603050405020304" pitchFamily="18" charset="0"/>
              </a:rPr>
              <a:t>，也称微粒群算法，是通过模拟鸟群觅食行为而发展起来的一种基于群体协作的随机搜索算法。该算法是由</a:t>
            </a:r>
            <a:r>
              <a:rPr lang="en-US" altLang="zh-CN" sz="2800" dirty="0" err="1">
                <a:solidFill>
                  <a:srgbClr val="FF0000"/>
                </a:solidFill>
                <a:latin typeface="黑体" panose="02010609060101010101" pitchFamily="49" charset="-122"/>
                <a:ea typeface="黑体" panose="02010609060101010101" pitchFamily="49" charset="-122"/>
                <a:cs typeface="宋体" panose="02010600030101010101" pitchFamily="2" charset="-122"/>
              </a:rPr>
              <a:t>Eberhart</a:t>
            </a:r>
            <a:r>
              <a:rPr lang="zh-CN" altLang="zh-CN" sz="2800" dirty="0">
                <a:latin typeface="黑体" panose="02010609060101010101" pitchFamily="49" charset="-122"/>
                <a:ea typeface="黑体" panose="02010609060101010101" pitchFamily="49" charset="-122"/>
                <a:cs typeface="Times New Roman" panose="02020603050405020304" pitchFamily="18" charset="0"/>
              </a:rPr>
              <a:t>博士和</a:t>
            </a:r>
            <a:r>
              <a:rPr lang="en-US" altLang="zh-CN" sz="2800" dirty="0">
                <a:solidFill>
                  <a:srgbClr val="FF0000"/>
                </a:solidFill>
                <a:latin typeface="黑体" panose="02010609060101010101" pitchFamily="49" charset="-122"/>
                <a:ea typeface="黑体" panose="02010609060101010101" pitchFamily="49" charset="-122"/>
                <a:cs typeface="宋体" panose="02010600030101010101" pitchFamily="2" charset="-122"/>
              </a:rPr>
              <a:t>Kennedy</a:t>
            </a:r>
            <a:r>
              <a:rPr lang="zh-CN" altLang="zh-CN" sz="2800" dirty="0">
                <a:latin typeface="黑体" panose="02010609060101010101" pitchFamily="49" charset="-122"/>
                <a:ea typeface="黑体" panose="02010609060101010101" pitchFamily="49" charset="-122"/>
                <a:cs typeface="Times New Roman" panose="02020603050405020304" pitchFamily="18" charset="0"/>
              </a:rPr>
              <a:t>博士在</a:t>
            </a:r>
            <a:r>
              <a:rPr lang="en-US" altLang="zh-CN" sz="2800" dirty="0">
                <a:solidFill>
                  <a:srgbClr val="0000EB"/>
                </a:solidFill>
                <a:latin typeface="黑体" panose="02010609060101010101" pitchFamily="49" charset="-122"/>
                <a:ea typeface="黑体" panose="02010609060101010101" pitchFamily="49" charset="-122"/>
                <a:cs typeface="宋体" panose="02010600030101010101" pitchFamily="2" charset="-122"/>
              </a:rPr>
              <a:t>1995</a:t>
            </a:r>
            <a:r>
              <a:rPr lang="zh-CN" altLang="zh-CN" sz="2800" dirty="0">
                <a:latin typeface="黑体" panose="02010609060101010101" pitchFamily="49" charset="-122"/>
                <a:ea typeface="黑体" panose="02010609060101010101" pitchFamily="49" charset="-122"/>
                <a:cs typeface="Times New Roman" panose="02020603050405020304" pitchFamily="18" charset="0"/>
              </a:rPr>
              <a:t>年提出，算法的基本核心是利用群体中的个体对信息的共享从而获得问题的最优解。通常认为粒子算法是群集智能</a:t>
            </a:r>
            <a:r>
              <a:rPr lang="en-US" altLang="zh-CN" sz="2800" dirty="0">
                <a:latin typeface="黑体" panose="02010609060101010101" pitchFamily="49" charset="-122"/>
                <a:ea typeface="黑体" panose="02010609060101010101" pitchFamily="49" charset="-122"/>
                <a:cs typeface="宋体" panose="02010600030101010101" pitchFamily="2" charset="-122"/>
              </a:rPr>
              <a:t> (</a:t>
            </a:r>
            <a:r>
              <a:rPr lang="en-US" altLang="zh-CN" sz="2800" dirty="0">
                <a:solidFill>
                  <a:srgbClr val="682DFD"/>
                </a:solidFill>
                <a:latin typeface="黑体" panose="02010609060101010101" pitchFamily="49" charset="-122"/>
                <a:ea typeface="黑体" panose="02010609060101010101" pitchFamily="49" charset="-122"/>
                <a:cs typeface="宋体" panose="02010600030101010101" pitchFamily="2" charset="-122"/>
              </a:rPr>
              <a:t>Swarm Intelligence, SI) </a:t>
            </a:r>
            <a:r>
              <a:rPr lang="zh-CN" altLang="zh-CN" sz="2800" dirty="0">
                <a:latin typeface="黑体" panose="02010609060101010101" pitchFamily="49" charset="-122"/>
                <a:ea typeface="黑体" panose="02010609060101010101" pitchFamily="49" charset="-122"/>
                <a:cs typeface="Times New Roman" panose="02020603050405020304" pitchFamily="18" charset="0"/>
              </a:rPr>
              <a:t>的一种，可以被纳入多主体优化系统</a:t>
            </a:r>
            <a:r>
              <a:rPr lang="en-US" altLang="zh-CN" sz="2800" dirty="0">
                <a:latin typeface="黑体" panose="02010609060101010101" pitchFamily="49" charset="-122"/>
                <a:ea typeface="黑体" panose="02010609060101010101" pitchFamily="49" charset="-122"/>
                <a:cs typeface="宋体" panose="02010600030101010101" pitchFamily="2" charset="-122"/>
              </a:rPr>
              <a:t>(</a:t>
            </a:r>
            <a:r>
              <a:rPr lang="en-US" altLang="zh-CN" sz="2800" dirty="0" err="1">
                <a:solidFill>
                  <a:srgbClr val="682DFD"/>
                </a:solidFill>
                <a:latin typeface="黑体" panose="02010609060101010101" pitchFamily="49" charset="-122"/>
                <a:ea typeface="黑体" panose="02010609060101010101" pitchFamily="49" charset="-122"/>
                <a:cs typeface="宋体" panose="02010600030101010101" pitchFamily="2" charset="-122"/>
              </a:rPr>
              <a:t>Multiagent</a:t>
            </a:r>
            <a:r>
              <a:rPr lang="en-US" altLang="zh-CN" sz="2800" dirty="0">
                <a:solidFill>
                  <a:srgbClr val="682DFD"/>
                </a:solidFill>
                <a:latin typeface="黑体" panose="02010609060101010101" pitchFamily="49" charset="-122"/>
                <a:ea typeface="黑体" panose="02010609060101010101" pitchFamily="49" charset="-122"/>
                <a:cs typeface="宋体" panose="02010600030101010101" pitchFamily="2" charset="-122"/>
              </a:rPr>
              <a:t> Optimization System, MAOS)</a:t>
            </a:r>
            <a:r>
              <a:rPr lang="zh-CN" altLang="zh-CN" sz="28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800" dirty="0">
              <a:latin typeface="黑体" panose="02010609060101010101" pitchFamily="49" charset="-122"/>
              <a:ea typeface="黑体" panose="02010609060101010101" pitchFamily="49" charset="-122"/>
              <a:cs typeface="宋体" panose="02010600030101010101" pitchFamily="2" charset="-122"/>
            </a:endParaRPr>
          </a:p>
        </p:txBody>
      </p:sp>
      <p:sp>
        <p:nvSpPr>
          <p:cNvPr id="10" name="文本框 9"/>
          <p:cNvSpPr txBox="1">
            <a:spLocks noChangeArrowheads="1"/>
          </p:cNvSpPr>
          <p:nvPr/>
        </p:nvSpPr>
        <p:spPr bwMode="auto">
          <a:xfrm>
            <a:off x="100596" y="696152"/>
            <a:ext cx="108732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b="1" dirty="0" smtClean="0">
                <a:solidFill>
                  <a:srgbClr val="FF0000"/>
                </a:solidFill>
                <a:latin typeface="黑体" panose="02010609060101010101" pitchFamily="49" charset="-122"/>
                <a:ea typeface="黑体" panose="02010609060101010101" pitchFamily="49" charset="-122"/>
              </a:rPr>
              <a:t>1.1 </a:t>
            </a:r>
            <a:r>
              <a:rPr lang="zh-CN" altLang="en-US" sz="3200" b="1" dirty="0" smtClean="0">
                <a:solidFill>
                  <a:srgbClr val="FF0000"/>
                </a:solidFill>
                <a:latin typeface="黑体" panose="02010609060101010101" pitchFamily="49" charset="-122"/>
                <a:ea typeface="黑体" panose="02010609060101010101" pitchFamily="49" charset="-122"/>
              </a:rPr>
              <a:t>算法</a:t>
            </a:r>
            <a:r>
              <a:rPr lang="zh-CN" altLang="en-US" sz="3200" b="1" dirty="0">
                <a:solidFill>
                  <a:srgbClr val="FF0000"/>
                </a:solidFill>
                <a:latin typeface="黑体" panose="02010609060101010101" pitchFamily="49" charset="-122"/>
                <a:ea typeface="黑体" panose="02010609060101010101" pitchFamily="49" charset="-122"/>
              </a:rPr>
              <a:t>定义</a:t>
            </a:r>
            <a:r>
              <a:rPr lang="en-US" altLang="zh-CN" sz="3200" dirty="0" smtClean="0">
                <a:solidFill>
                  <a:srgbClr val="FF0000"/>
                </a:solidFill>
                <a:latin typeface="黑体" panose="02010609060101010101" pitchFamily="49" charset="-122"/>
                <a:ea typeface="黑体" panose="02010609060101010101" pitchFamily="49" charset="-122"/>
              </a:rPr>
              <a:t> </a:t>
            </a:r>
            <a:endParaRPr lang="en-US" altLang="zh-CN" sz="3200"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6159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ppt_w</p:attrName>
                                        </p:attrNameLst>
                                      </p:cBhvr>
                                      <p:tavLst>
                                        <p:tav tm="0">
                                          <p:val>
                                            <p:fltVal val="0"/>
                                          </p:val>
                                        </p:tav>
                                        <p:tav tm="100000">
                                          <p:val>
                                            <p:strVal val="#ppt_w"/>
                                          </p:val>
                                        </p:tav>
                                      </p:tavLst>
                                    </p:anim>
                                    <p:anim calcmode="lin" valueType="num">
                                      <p:cBhvr>
                                        <p:cTn id="8" dur="1000" fill="hold"/>
                                        <p:tgtEl>
                                          <p:spTgt spid="5122"/>
                                        </p:tgtEl>
                                        <p:attrNameLst>
                                          <p:attrName>ppt_h</p:attrName>
                                        </p:attrNameLst>
                                      </p:cBhvr>
                                      <p:tavLst>
                                        <p:tav tm="0">
                                          <p:val>
                                            <p:fltVal val="0"/>
                                          </p:val>
                                        </p:tav>
                                        <p:tav tm="100000">
                                          <p:val>
                                            <p:strVal val="#ppt_h"/>
                                          </p:val>
                                        </p:tav>
                                      </p:tavLst>
                                    </p:anim>
                                    <p:anim calcmode="lin" valueType="num">
                                      <p:cBhvr>
                                        <p:cTn id="9" dur="1000" fill="hold"/>
                                        <p:tgtEl>
                                          <p:spTgt spid="5122"/>
                                        </p:tgtEl>
                                        <p:attrNameLst>
                                          <p:attrName>style.rotation</p:attrName>
                                        </p:attrNameLst>
                                      </p:cBhvr>
                                      <p:tavLst>
                                        <p:tav tm="0">
                                          <p:val>
                                            <p:fltVal val="90"/>
                                          </p:val>
                                        </p:tav>
                                        <p:tav tm="100000">
                                          <p:val>
                                            <p:fltVal val="0"/>
                                          </p:val>
                                        </p:tav>
                                      </p:tavLst>
                                    </p:anim>
                                    <p:animEffect transition="in" filter="fade">
                                      <p:cBhvr>
                                        <p:cTn id="10" dur="1000"/>
                                        <p:tgtEl>
                                          <p:spTgt spid="512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500" fill="hold"/>
                                        <p:tgtEl>
                                          <p:spTgt spid="10"/>
                                        </p:tgtEl>
                                        <p:attrNameLst>
                                          <p:attrName>ppt_w</p:attrName>
                                        </p:attrNameLst>
                                      </p:cBhvr>
                                      <p:tavLst>
                                        <p:tav tm="0">
                                          <p:val>
                                            <p:fltVal val="0"/>
                                          </p:val>
                                        </p:tav>
                                        <p:tav tm="100000">
                                          <p:val>
                                            <p:strVal val="#ppt_w"/>
                                          </p:val>
                                        </p:tav>
                                      </p:tavLst>
                                    </p:anim>
                                    <p:anim calcmode="lin" valueType="num">
                                      <p:cBhvr>
                                        <p:cTn id="14" dur="1500" fill="hold"/>
                                        <p:tgtEl>
                                          <p:spTgt spid="10"/>
                                        </p:tgtEl>
                                        <p:attrNameLst>
                                          <p:attrName>ppt_h</p:attrName>
                                        </p:attrNameLst>
                                      </p:cBhvr>
                                      <p:tavLst>
                                        <p:tav tm="0">
                                          <p:val>
                                            <p:fltVal val="0"/>
                                          </p:val>
                                        </p:tav>
                                        <p:tav tm="100000">
                                          <p:val>
                                            <p:strVal val="#ppt_h"/>
                                          </p:val>
                                        </p:tav>
                                      </p:tavLst>
                                    </p:anim>
                                    <p:anim calcmode="lin" valueType="num">
                                      <p:cBhvr>
                                        <p:cTn id="15" dur="1500" fill="hold"/>
                                        <p:tgtEl>
                                          <p:spTgt spid="10"/>
                                        </p:tgtEl>
                                        <p:attrNameLst>
                                          <p:attrName>style.rotation</p:attrName>
                                        </p:attrNameLst>
                                      </p:cBhvr>
                                      <p:tavLst>
                                        <p:tav tm="0">
                                          <p:val>
                                            <p:fltVal val="90"/>
                                          </p:val>
                                        </p:tav>
                                        <p:tav tm="100000">
                                          <p:val>
                                            <p:fltVal val="0"/>
                                          </p:val>
                                        </p:tav>
                                      </p:tavLst>
                                    </p:anim>
                                    <p:animEffect transition="in" filter="fade">
                                      <p:cBhvr>
                                        <p:cTn id="16" dur="1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heel(1)">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srcRect l="5438" t="3154" r="3929" b="5732"/>
          <a:stretch/>
        </p:blipFill>
        <p:spPr>
          <a:xfrm>
            <a:off x="2351584" y="1453505"/>
            <a:ext cx="7705520" cy="5008588"/>
          </a:xfrm>
          <a:prstGeom prst="rect">
            <a:avLst/>
          </a:prstGeom>
        </p:spPr>
      </p:pic>
      <p:sp>
        <p:nvSpPr>
          <p:cNvPr id="5122" name="标题 1"/>
          <p:cNvSpPr>
            <a:spLocks noGrp="1"/>
          </p:cNvSpPr>
          <p:nvPr>
            <p:ph type="title"/>
          </p:nvPr>
        </p:nvSpPr>
        <p:spPr>
          <a:xfrm>
            <a:off x="263525" y="-22225"/>
            <a:ext cx="10972800" cy="1143000"/>
          </a:xfrm>
        </p:spPr>
        <p:txBody>
          <a:bodyPr/>
          <a:lstStyle/>
          <a:p>
            <a:pPr>
              <a:buFont typeface="Arial" panose="020B0604020202020204" pitchFamily="34" charset="0"/>
              <a:buNone/>
            </a:pPr>
            <a:r>
              <a:rPr lang="zh-CN" altLang="en-US" b="1" dirty="0">
                <a:solidFill>
                  <a:srgbClr val="0000EB"/>
                </a:solidFill>
                <a:latin typeface="黑体" panose="02010609060101010101" pitchFamily="49" charset="-122"/>
                <a:ea typeface="黑体" panose="02010609060101010101" pitchFamily="49" charset="-122"/>
              </a:rPr>
              <a:t>一、</a:t>
            </a:r>
            <a:r>
              <a:rPr lang="zh-CN" altLang="zh-CN" b="1" dirty="0">
                <a:solidFill>
                  <a:srgbClr val="0000EB"/>
                </a:solidFill>
                <a:latin typeface="黑体" panose="02010609060101010101" pitchFamily="49" charset="-122"/>
                <a:ea typeface="黑体" panose="02010609060101010101" pitchFamily="49" charset="-122"/>
              </a:rPr>
              <a:t>算法基本原理</a:t>
            </a:r>
            <a:endParaRPr lang="en-US" altLang="zh-CN" b="1" dirty="0">
              <a:solidFill>
                <a:srgbClr val="0070C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51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7762032-0D13-4F86-8480-9B825669D29E}" type="slidenum">
              <a:rPr lang="zh-CN" altLang="en-US" sz="1200" smtClean="0">
                <a:solidFill>
                  <a:srgbClr val="898989"/>
                </a:solidFill>
              </a:rPr>
              <a:pPr>
                <a:spcBef>
                  <a:spcPct val="0"/>
                </a:spcBef>
                <a:buFontTx/>
                <a:buNone/>
              </a:pPr>
              <a:t>4</a:t>
            </a:fld>
            <a:endParaRPr lang="zh-CN" altLang="en-US" sz="1200" smtClean="0">
              <a:solidFill>
                <a:srgbClr val="898989"/>
              </a:solidFill>
            </a:endParaRPr>
          </a:p>
        </p:txBody>
      </p:sp>
      <p:pic>
        <p:nvPicPr>
          <p:cNvPr id="5133"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a:spLocks noChangeArrowheads="1"/>
          </p:cNvSpPr>
          <p:nvPr/>
        </p:nvSpPr>
        <p:spPr bwMode="auto">
          <a:xfrm>
            <a:off x="100596" y="696152"/>
            <a:ext cx="108732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smtClean="0">
                <a:solidFill>
                  <a:srgbClr val="FF0000"/>
                </a:solidFill>
                <a:latin typeface="黑体" panose="02010609060101010101" pitchFamily="49" charset="-122"/>
                <a:ea typeface="黑体" panose="02010609060101010101" pitchFamily="49" charset="-122"/>
              </a:rPr>
              <a:t> </a:t>
            </a:r>
            <a:r>
              <a:rPr lang="en-US" altLang="zh-CN" sz="3200" b="1" dirty="0" smtClean="0">
                <a:solidFill>
                  <a:srgbClr val="FF0000"/>
                </a:solidFill>
                <a:latin typeface="黑体" panose="02010609060101010101" pitchFamily="49" charset="-122"/>
                <a:ea typeface="黑体" panose="02010609060101010101" pitchFamily="49" charset="-122"/>
              </a:rPr>
              <a:t>1.2 </a:t>
            </a:r>
            <a:r>
              <a:rPr lang="zh-CN" altLang="en-US" sz="3200" b="1" dirty="0" smtClean="0">
                <a:solidFill>
                  <a:srgbClr val="FF0000"/>
                </a:solidFill>
                <a:latin typeface="黑体" panose="02010609060101010101" pitchFamily="49" charset="-122"/>
                <a:ea typeface="黑体" panose="02010609060101010101" pitchFamily="49" charset="-122"/>
              </a:rPr>
              <a:t>算法示意图</a:t>
            </a:r>
            <a:r>
              <a:rPr lang="en-US" altLang="zh-CN" sz="3200" dirty="0" smtClean="0">
                <a:solidFill>
                  <a:srgbClr val="FF0000"/>
                </a:solidFill>
                <a:latin typeface="黑体" panose="02010609060101010101" pitchFamily="49" charset="-122"/>
                <a:ea typeface="黑体" panose="02010609060101010101" pitchFamily="49" charset="-122"/>
              </a:rPr>
              <a:t>   </a:t>
            </a:r>
            <a:endParaRPr lang="en-US" altLang="zh-CN" sz="3200" dirty="0">
              <a:solidFill>
                <a:srgbClr val="7030A0"/>
              </a:solidFill>
              <a:latin typeface="黑体" panose="02010609060101010101" pitchFamily="49" charset="-122"/>
              <a:ea typeface="黑体" panose="02010609060101010101" pitchFamily="49" charset="-122"/>
            </a:endParaRPr>
          </a:p>
        </p:txBody>
      </p:sp>
      <p:sp>
        <p:nvSpPr>
          <p:cNvPr id="3" name="文本框 2"/>
          <p:cNvSpPr txBox="1"/>
          <p:nvPr/>
        </p:nvSpPr>
        <p:spPr>
          <a:xfrm>
            <a:off x="3287688" y="6352143"/>
            <a:ext cx="5256584" cy="369332"/>
          </a:xfrm>
          <a:prstGeom prst="rect">
            <a:avLst/>
          </a:prstGeom>
          <a:solidFill>
            <a:schemeClr val="accent6">
              <a:lumMod val="20000"/>
              <a:lumOff val="80000"/>
            </a:schemeClr>
          </a:solidFill>
        </p:spPr>
        <p:txBody>
          <a:bodyPr wrap="square" rtlCol="0">
            <a:spAutoFit/>
          </a:bodyPr>
          <a:lstStyle/>
          <a:p>
            <a:r>
              <a:rPr lang="zh-CN" altLang="en-US" dirty="0" smtClean="0"/>
              <a:t>                         </a:t>
            </a:r>
            <a:r>
              <a:rPr lang="zh-CN" altLang="en-US" b="1" dirty="0" smtClean="0">
                <a:latin typeface="黑体" panose="02010609060101010101" pitchFamily="49" charset="-122"/>
                <a:ea typeface="黑体" panose="02010609060101010101" pitchFamily="49" charset="-122"/>
              </a:rPr>
              <a:t>图</a:t>
            </a:r>
            <a:r>
              <a:rPr lang="en-US" altLang="zh-CN" b="1" dirty="0" smtClean="0">
                <a:latin typeface="黑体" panose="02010609060101010101" pitchFamily="49" charset="-122"/>
                <a:ea typeface="黑体" panose="02010609060101010101" pitchFamily="49" charset="-122"/>
              </a:rPr>
              <a:t>1  </a:t>
            </a:r>
            <a:r>
              <a:rPr lang="zh-CN" altLang="en-US" b="1" dirty="0" smtClean="0">
                <a:latin typeface="黑体" panose="02010609060101010101" pitchFamily="49" charset="-122"/>
                <a:ea typeface="黑体" panose="02010609060101010101" pitchFamily="49" charset="-122"/>
              </a:rPr>
              <a:t>算法示意图</a:t>
            </a:r>
            <a:endParaRPr lang="zh-CN" altLang="en-US" b="1" dirty="0">
              <a:latin typeface="黑体" panose="02010609060101010101" pitchFamily="49" charset="-122"/>
              <a:ea typeface="黑体" panose="02010609060101010101" pitchFamily="49" charset="-122"/>
            </a:endParaRPr>
          </a:p>
        </p:txBody>
      </p:sp>
      <p:sp>
        <p:nvSpPr>
          <p:cNvPr id="7" name="矩形 6"/>
          <p:cNvSpPr/>
          <p:nvPr/>
        </p:nvSpPr>
        <p:spPr>
          <a:xfrm>
            <a:off x="4655840" y="3284984"/>
            <a:ext cx="646331" cy="369332"/>
          </a:xfrm>
          <a:prstGeom prst="rect">
            <a:avLst/>
          </a:prstGeom>
        </p:spPr>
        <p:txBody>
          <a:bodyPr wrap="none">
            <a:spAutoFit/>
          </a:bodyPr>
          <a:lstStyle/>
          <a:p>
            <a:r>
              <a:rPr lang="zh-CN" altLang="en-US" dirty="0"/>
              <a:t>动量</a:t>
            </a:r>
          </a:p>
        </p:txBody>
      </p:sp>
      <p:sp>
        <p:nvSpPr>
          <p:cNvPr id="9" name="矩形 8"/>
          <p:cNvSpPr/>
          <p:nvPr/>
        </p:nvSpPr>
        <p:spPr>
          <a:xfrm>
            <a:off x="5269649" y="4818563"/>
            <a:ext cx="646331" cy="369332"/>
          </a:xfrm>
          <a:prstGeom prst="rect">
            <a:avLst/>
          </a:prstGeom>
        </p:spPr>
        <p:txBody>
          <a:bodyPr wrap="none">
            <a:spAutoFit/>
          </a:bodyPr>
          <a:lstStyle/>
          <a:p>
            <a:r>
              <a:rPr lang="zh-CN" altLang="en-US" dirty="0"/>
              <a:t>认知</a:t>
            </a:r>
          </a:p>
        </p:txBody>
      </p:sp>
      <p:sp>
        <p:nvSpPr>
          <p:cNvPr id="12" name="矩形 11"/>
          <p:cNvSpPr/>
          <p:nvPr/>
        </p:nvSpPr>
        <p:spPr>
          <a:xfrm>
            <a:off x="4370680" y="2349424"/>
            <a:ext cx="646331" cy="369332"/>
          </a:xfrm>
          <a:prstGeom prst="rect">
            <a:avLst/>
          </a:prstGeom>
        </p:spPr>
        <p:txBody>
          <a:bodyPr wrap="none">
            <a:spAutoFit/>
          </a:bodyPr>
          <a:lstStyle/>
          <a:p>
            <a:r>
              <a:rPr lang="zh-CN" altLang="en-US" dirty="0"/>
              <a:t>社交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5122"/>
                                        </p:tgtEl>
                                        <p:attrNameLst>
                                          <p:attrName>style.visibility</p:attrName>
                                        </p:attrNameLst>
                                      </p:cBhvr>
                                      <p:to>
                                        <p:strVal val="visible"/>
                                      </p:to>
                                    </p:set>
                                    <p:anim calcmode="lin" valueType="num">
                                      <p:cBhvr>
                                        <p:cTn id="10" dur="1000" fill="hold"/>
                                        <p:tgtEl>
                                          <p:spTgt spid="5122"/>
                                        </p:tgtEl>
                                        <p:attrNameLst>
                                          <p:attrName>ppt_w</p:attrName>
                                        </p:attrNameLst>
                                      </p:cBhvr>
                                      <p:tavLst>
                                        <p:tav tm="0">
                                          <p:val>
                                            <p:fltVal val="0"/>
                                          </p:val>
                                        </p:tav>
                                        <p:tav tm="100000">
                                          <p:val>
                                            <p:strVal val="#ppt_w"/>
                                          </p:val>
                                        </p:tav>
                                      </p:tavLst>
                                    </p:anim>
                                    <p:anim calcmode="lin" valueType="num">
                                      <p:cBhvr>
                                        <p:cTn id="11" dur="1000" fill="hold"/>
                                        <p:tgtEl>
                                          <p:spTgt spid="5122"/>
                                        </p:tgtEl>
                                        <p:attrNameLst>
                                          <p:attrName>ppt_h</p:attrName>
                                        </p:attrNameLst>
                                      </p:cBhvr>
                                      <p:tavLst>
                                        <p:tav tm="0">
                                          <p:val>
                                            <p:fltVal val="0"/>
                                          </p:val>
                                        </p:tav>
                                        <p:tav tm="100000">
                                          <p:val>
                                            <p:strVal val="#ppt_h"/>
                                          </p:val>
                                        </p:tav>
                                      </p:tavLst>
                                    </p:anim>
                                    <p:anim calcmode="lin" valueType="num">
                                      <p:cBhvr>
                                        <p:cTn id="12" dur="1000" fill="hold"/>
                                        <p:tgtEl>
                                          <p:spTgt spid="5122"/>
                                        </p:tgtEl>
                                        <p:attrNameLst>
                                          <p:attrName>style.rotation</p:attrName>
                                        </p:attrNameLst>
                                      </p:cBhvr>
                                      <p:tavLst>
                                        <p:tav tm="0">
                                          <p:val>
                                            <p:fltVal val="90"/>
                                          </p:val>
                                        </p:tav>
                                        <p:tav tm="100000">
                                          <p:val>
                                            <p:fltVal val="0"/>
                                          </p:val>
                                        </p:tav>
                                      </p:tavLst>
                                    </p:anim>
                                    <p:animEffect transition="in" filter="fade">
                                      <p:cBhvr>
                                        <p:cTn id="13" dur="1000"/>
                                        <p:tgtEl>
                                          <p:spTgt spid="5122"/>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1000" fill="hold"/>
                                        <p:tgtEl>
                                          <p:spTgt spid="6"/>
                                        </p:tgtEl>
                                        <p:attrNameLst>
                                          <p:attrName>ppt_w</p:attrName>
                                        </p:attrNameLst>
                                      </p:cBhvr>
                                      <p:tavLst>
                                        <p:tav tm="0">
                                          <p:val>
                                            <p:fltVal val="0"/>
                                          </p:val>
                                        </p:tav>
                                        <p:tav tm="100000">
                                          <p:val>
                                            <p:strVal val="#ppt_w"/>
                                          </p:val>
                                        </p:tav>
                                      </p:tavLst>
                                    </p:anim>
                                    <p:anim calcmode="lin" valueType="num">
                                      <p:cBhvr>
                                        <p:cTn id="19" dur="1000" fill="hold"/>
                                        <p:tgtEl>
                                          <p:spTgt spid="6"/>
                                        </p:tgtEl>
                                        <p:attrNameLst>
                                          <p:attrName>ppt_h</p:attrName>
                                        </p:attrNameLst>
                                      </p:cBhvr>
                                      <p:tavLst>
                                        <p:tav tm="0">
                                          <p:val>
                                            <p:fltVal val="0"/>
                                          </p:val>
                                        </p:tav>
                                        <p:tav tm="100000">
                                          <p:val>
                                            <p:strVal val="#ppt_h"/>
                                          </p:val>
                                        </p:tav>
                                      </p:tavLst>
                                    </p:anim>
                                    <p:anim calcmode="lin" valueType="num">
                                      <p:cBhvr>
                                        <p:cTn id="20" dur="1000" fill="hold"/>
                                        <p:tgtEl>
                                          <p:spTgt spid="6"/>
                                        </p:tgtEl>
                                        <p:attrNameLst>
                                          <p:attrName>style.rotation</p:attrName>
                                        </p:attrNameLst>
                                      </p:cBhvr>
                                      <p:tavLst>
                                        <p:tav tm="0">
                                          <p:val>
                                            <p:fltVal val="90"/>
                                          </p:val>
                                        </p:tav>
                                        <p:tav tm="100000">
                                          <p:val>
                                            <p:fltVal val="0"/>
                                          </p:val>
                                        </p:tav>
                                      </p:tavLst>
                                    </p:anim>
                                    <p:animEffect transition="in" filter="fade">
                                      <p:cBhvr>
                                        <p:cTn id="21" dur="1000"/>
                                        <p:tgtEl>
                                          <p:spTgt spid="6"/>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1000" fill="hold"/>
                                        <p:tgtEl>
                                          <p:spTgt spid="7"/>
                                        </p:tgtEl>
                                        <p:attrNameLst>
                                          <p:attrName>ppt_w</p:attrName>
                                        </p:attrNameLst>
                                      </p:cBhvr>
                                      <p:tavLst>
                                        <p:tav tm="0">
                                          <p:val>
                                            <p:fltVal val="0"/>
                                          </p:val>
                                        </p:tav>
                                        <p:tav tm="100000">
                                          <p:val>
                                            <p:strVal val="#ppt_w"/>
                                          </p:val>
                                        </p:tav>
                                      </p:tavLst>
                                    </p:anim>
                                    <p:anim calcmode="lin" valueType="num">
                                      <p:cBhvr>
                                        <p:cTn id="31" dur="1000" fill="hold"/>
                                        <p:tgtEl>
                                          <p:spTgt spid="7"/>
                                        </p:tgtEl>
                                        <p:attrNameLst>
                                          <p:attrName>ppt_h</p:attrName>
                                        </p:attrNameLst>
                                      </p:cBhvr>
                                      <p:tavLst>
                                        <p:tav tm="0">
                                          <p:val>
                                            <p:fltVal val="0"/>
                                          </p:val>
                                        </p:tav>
                                        <p:tav tm="100000">
                                          <p:val>
                                            <p:strVal val="#ppt_h"/>
                                          </p:val>
                                        </p:tav>
                                      </p:tavLst>
                                    </p:anim>
                                    <p:anim calcmode="lin" valueType="num">
                                      <p:cBhvr>
                                        <p:cTn id="32" dur="1000" fill="hold"/>
                                        <p:tgtEl>
                                          <p:spTgt spid="7"/>
                                        </p:tgtEl>
                                        <p:attrNameLst>
                                          <p:attrName>style.rotation</p:attrName>
                                        </p:attrNameLst>
                                      </p:cBhvr>
                                      <p:tavLst>
                                        <p:tav tm="0">
                                          <p:val>
                                            <p:fltVal val="90"/>
                                          </p:val>
                                        </p:tav>
                                        <p:tav tm="100000">
                                          <p:val>
                                            <p:fltVal val="0"/>
                                          </p:val>
                                        </p:tav>
                                      </p:tavLst>
                                    </p:anim>
                                    <p:animEffect transition="in" filter="fade">
                                      <p:cBhvr>
                                        <p:cTn id="33" dur="1000"/>
                                        <p:tgtEl>
                                          <p:spTgt spid="7"/>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fltVal val="0"/>
                                          </p:val>
                                        </p:tav>
                                        <p:tav tm="100000">
                                          <p:val>
                                            <p:strVal val="#ppt_w"/>
                                          </p:val>
                                        </p:tav>
                                      </p:tavLst>
                                    </p:anim>
                                    <p:anim calcmode="lin" valueType="num">
                                      <p:cBhvr>
                                        <p:cTn id="37" dur="1000" fill="hold"/>
                                        <p:tgtEl>
                                          <p:spTgt spid="9"/>
                                        </p:tgtEl>
                                        <p:attrNameLst>
                                          <p:attrName>ppt_h</p:attrName>
                                        </p:attrNameLst>
                                      </p:cBhvr>
                                      <p:tavLst>
                                        <p:tav tm="0">
                                          <p:val>
                                            <p:fltVal val="0"/>
                                          </p:val>
                                        </p:tav>
                                        <p:tav tm="100000">
                                          <p:val>
                                            <p:strVal val="#ppt_h"/>
                                          </p:val>
                                        </p:tav>
                                      </p:tavLst>
                                    </p:anim>
                                    <p:anim calcmode="lin" valueType="num">
                                      <p:cBhvr>
                                        <p:cTn id="38" dur="1000" fill="hold"/>
                                        <p:tgtEl>
                                          <p:spTgt spid="9"/>
                                        </p:tgtEl>
                                        <p:attrNameLst>
                                          <p:attrName>style.rotation</p:attrName>
                                        </p:attrNameLst>
                                      </p:cBhvr>
                                      <p:tavLst>
                                        <p:tav tm="0">
                                          <p:val>
                                            <p:fltVal val="90"/>
                                          </p:val>
                                        </p:tav>
                                        <p:tav tm="100000">
                                          <p:val>
                                            <p:fltVal val="0"/>
                                          </p:val>
                                        </p:tav>
                                      </p:tavLst>
                                    </p:anim>
                                    <p:animEffect transition="in" filter="fade">
                                      <p:cBhvr>
                                        <p:cTn id="39" dur="1000"/>
                                        <p:tgtEl>
                                          <p:spTgt spid="9"/>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1000" fill="hold"/>
                                        <p:tgtEl>
                                          <p:spTgt spid="3"/>
                                        </p:tgtEl>
                                        <p:attrNameLst>
                                          <p:attrName>ppt_w</p:attrName>
                                        </p:attrNameLst>
                                      </p:cBhvr>
                                      <p:tavLst>
                                        <p:tav tm="0">
                                          <p:val>
                                            <p:fltVal val="0"/>
                                          </p:val>
                                        </p:tav>
                                        <p:tav tm="100000">
                                          <p:val>
                                            <p:strVal val="#ppt_w"/>
                                          </p:val>
                                        </p:tav>
                                      </p:tavLst>
                                    </p:anim>
                                    <p:anim calcmode="lin" valueType="num">
                                      <p:cBhvr>
                                        <p:cTn id="43" dur="1000" fill="hold"/>
                                        <p:tgtEl>
                                          <p:spTgt spid="3"/>
                                        </p:tgtEl>
                                        <p:attrNameLst>
                                          <p:attrName>ppt_h</p:attrName>
                                        </p:attrNameLst>
                                      </p:cBhvr>
                                      <p:tavLst>
                                        <p:tav tm="0">
                                          <p:val>
                                            <p:fltVal val="0"/>
                                          </p:val>
                                        </p:tav>
                                        <p:tav tm="100000">
                                          <p:val>
                                            <p:strVal val="#ppt_h"/>
                                          </p:val>
                                        </p:tav>
                                      </p:tavLst>
                                    </p:anim>
                                    <p:anim calcmode="lin" valueType="num">
                                      <p:cBhvr>
                                        <p:cTn id="44" dur="1000" fill="hold"/>
                                        <p:tgtEl>
                                          <p:spTgt spid="3"/>
                                        </p:tgtEl>
                                        <p:attrNameLst>
                                          <p:attrName>style.rotation</p:attrName>
                                        </p:attrNameLst>
                                      </p:cBhvr>
                                      <p:tavLst>
                                        <p:tav tm="0">
                                          <p:val>
                                            <p:fltVal val="90"/>
                                          </p:val>
                                        </p:tav>
                                        <p:tav tm="100000">
                                          <p:val>
                                            <p:fltVal val="0"/>
                                          </p:val>
                                        </p:tav>
                                      </p:tavLst>
                                    </p:anim>
                                    <p:animEffect transition="in" filter="fade">
                                      <p:cBhvr>
                                        <p:cTn id="4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8" grpId="0"/>
      <p:bldP spid="3" grpId="0" animBg="1"/>
      <p:bldP spid="7" grpId="0"/>
      <p:bldP spid="9"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63525" y="-22225"/>
            <a:ext cx="10972800" cy="1143000"/>
          </a:xfrm>
        </p:spPr>
        <p:txBody>
          <a:bodyPr/>
          <a:lstStyle/>
          <a:p>
            <a:pPr>
              <a:buFont typeface="Arial" panose="020B0604020202020204" pitchFamily="34" charset="0"/>
              <a:buNone/>
            </a:pPr>
            <a:r>
              <a:rPr lang="zh-CN" altLang="en-US" b="1" dirty="0">
                <a:solidFill>
                  <a:srgbClr val="0000EB"/>
                </a:solidFill>
                <a:latin typeface="黑体" panose="02010609060101010101" pitchFamily="49" charset="-122"/>
                <a:ea typeface="黑体" panose="02010609060101010101" pitchFamily="49" charset="-122"/>
              </a:rPr>
              <a:t>一、</a:t>
            </a:r>
            <a:r>
              <a:rPr lang="zh-CN" altLang="zh-CN" b="1" dirty="0">
                <a:solidFill>
                  <a:srgbClr val="0000EB"/>
                </a:solidFill>
                <a:latin typeface="黑体" panose="02010609060101010101" pitchFamily="49" charset="-122"/>
                <a:ea typeface="黑体" panose="02010609060101010101" pitchFamily="49" charset="-122"/>
              </a:rPr>
              <a:t>算法基本原理</a:t>
            </a:r>
            <a:endParaRPr lang="en-US" altLang="zh-CN" b="1" dirty="0">
              <a:solidFill>
                <a:srgbClr val="0070C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51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7762032-0D13-4F86-8480-9B825669D29E}" type="slidenum">
              <a:rPr lang="zh-CN" altLang="en-US" sz="1200" smtClean="0">
                <a:solidFill>
                  <a:srgbClr val="898989"/>
                </a:solidFill>
              </a:rPr>
              <a:pPr>
                <a:spcBef>
                  <a:spcPct val="0"/>
                </a:spcBef>
                <a:buFontTx/>
                <a:buNone/>
              </a:pPr>
              <a:t>5</a:t>
            </a:fld>
            <a:endParaRPr lang="zh-CN" altLang="en-US" sz="1200" smtClean="0">
              <a:solidFill>
                <a:srgbClr val="898989"/>
              </a:solidFill>
            </a:endParaRPr>
          </a:p>
        </p:txBody>
      </p:sp>
      <p:pic>
        <p:nvPicPr>
          <p:cNvPr id="5133"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a:spLocks noChangeArrowheads="1"/>
          </p:cNvSpPr>
          <p:nvPr/>
        </p:nvSpPr>
        <p:spPr bwMode="auto">
          <a:xfrm>
            <a:off x="100596" y="696152"/>
            <a:ext cx="108732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smtClean="0">
                <a:solidFill>
                  <a:srgbClr val="FF0000"/>
                </a:solidFill>
                <a:latin typeface="黑体" panose="02010609060101010101" pitchFamily="49" charset="-122"/>
                <a:ea typeface="黑体" panose="02010609060101010101" pitchFamily="49" charset="-122"/>
              </a:rPr>
              <a:t> </a:t>
            </a:r>
            <a:r>
              <a:rPr lang="en-US" altLang="zh-CN" sz="3200" b="1" dirty="0" smtClean="0">
                <a:solidFill>
                  <a:srgbClr val="FF0000"/>
                </a:solidFill>
                <a:latin typeface="黑体" panose="02010609060101010101" pitchFamily="49" charset="-122"/>
                <a:ea typeface="黑体" panose="02010609060101010101" pitchFamily="49" charset="-122"/>
              </a:rPr>
              <a:t>1.3 </a:t>
            </a:r>
            <a:r>
              <a:rPr lang="zh-CN" altLang="en-US" sz="3200" b="1" dirty="0" smtClean="0">
                <a:solidFill>
                  <a:srgbClr val="FF0000"/>
                </a:solidFill>
                <a:latin typeface="黑体" panose="02010609060101010101" pitchFamily="49" charset="-122"/>
                <a:ea typeface="黑体" panose="02010609060101010101" pitchFamily="49" charset="-122"/>
              </a:rPr>
              <a:t>算法计算公式</a:t>
            </a:r>
            <a:r>
              <a:rPr lang="en-US" altLang="zh-CN" sz="3200" dirty="0" smtClean="0">
                <a:solidFill>
                  <a:srgbClr val="FF0000"/>
                </a:solidFill>
                <a:latin typeface="黑体" panose="02010609060101010101" pitchFamily="49" charset="-122"/>
                <a:ea typeface="黑体" panose="02010609060101010101" pitchFamily="49" charset="-122"/>
              </a:rPr>
              <a:t>   </a:t>
            </a:r>
            <a:endParaRPr lang="en-US" altLang="zh-CN" sz="3200" dirty="0">
              <a:solidFill>
                <a:srgbClr val="7030A0"/>
              </a:solidFill>
              <a:latin typeface="黑体" panose="02010609060101010101" pitchFamily="49" charset="-122"/>
              <a:ea typeface="黑体" panose="020106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135391632"/>
              </p:ext>
            </p:extLst>
          </p:nvPr>
        </p:nvGraphicFramePr>
        <p:xfrm>
          <a:off x="298450" y="1916113"/>
          <a:ext cx="11350625" cy="831850"/>
        </p:xfrm>
        <a:graphic>
          <a:graphicData uri="http://schemas.openxmlformats.org/presentationml/2006/ole">
            <mc:AlternateContent xmlns:mc="http://schemas.openxmlformats.org/markup-compatibility/2006">
              <mc:Choice xmlns:v="urn:schemas-microsoft-com:vml" Requires="v">
                <p:oleObj spid="_x0000_s1050" name="公式" r:id="rId4" imgW="3581280" imgH="228600" progId="Equation.3">
                  <p:embed/>
                </p:oleObj>
              </mc:Choice>
              <mc:Fallback>
                <p:oleObj name="公式" r:id="rId4" imgW="3581280" imgH="228600" progId="Equation.3">
                  <p:embed/>
                  <p:pic>
                    <p:nvPicPr>
                      <p:cNvPr id="0" name="Object 1"/>
                      <p:cNvPicPr>
                        <a:picLocks noChangeAspect="1" noChangeArrowheads="1"/>
                      </p:cNvPicPr>
                      <p:nvPr/>
                    </p:nvPicPr>
                    <p:blipFill>
                      <a:blip r:embed="rId5"/>
                      <a:srcRect/>
                      <a:stretch>
                        <a:fillRect/>
                      </a:stretch>
                    </p:blipFill>
                    <p:spPr bwMode="auto">
                      <a:xfrm>
                        <a:off x="298450" y="1916113"/>
                        <a:ext cx="11350625" cy="831850"/>
                      </a:xfrm>
                      <a:prstGeom prst="rect">
                        <a:avLst/>
                      </a:prstGeom>
                      <a:noFill/>
                    </p:spPr>
                  </p:pic>
                </p:oleObj>
              </mc:Fallback>
            </mc:AlternateContent>
          </a:graphicData>
        </a:graphic>
      </p:graphicFrame>
      <p:sp>
        <p:nvSpPr>
          <p:cNvPr id="6" name="矩形 5"/>
          <p:cNvSpPr/>
          <p:nvPr/>
        </p:nvSpPr>
        <p:spPr>
          <a:xfrm>
            <a:off x="1271464" y="3417333"/>
            <a:ext cx="8640960" cy="1815882"/>
          </a:xfrm>
          <a:prstGeom prst="rect">
            <a:avLst/>
          </a:prstGeom>
        </p:spPr>
        <p:txBody>
          <a:bodyPr wrap="square">
            <a:spAutoFit/>
          </a:bodyPr>
          <a:lstStyle/>
          <a:p>
            <a:r>
              <a:rPr lang="en-US" altLang="zh-CN" sz="2800" dirty="0" smtClean="0">
                <a:solidFill>
                  <a:srgbClr val="CE9178"/>
                </a:solidFill>
                <a:latin typeface="Consolas" panose="020B0609020204030204" pitchFamily="49" charset="0"/>
              </a:rPr>
              <a:t>   </a:t>
            </a:r>
            <a:r>
              <a:rPr lang="en-US" altLang="zh-CN" sz="2800" b="1" dirty="0" smtClean="0">
                <a:solidFill>
                  <a:srgbClr val="682DFD"/>
                </a:solidFill>
                <a:latin typeface="黑体" panose="02010609060101010101" pitchFamily="49" charset="-122"/>
                <a:ea typeface="黑体" panose="02010609060101010101" pitchFamily="49" charset="-122"/>
              </a:rPr>
              <a:t>c1</a:t>
            </a:r>
            <a:r>
              <a:rPr lang="zh-CN" altLang="en-US" sz="2800" b="1" dirty="0" smtClean="0">
                <a:solidFill>
                  <a:srgbClr val="682DFD"/>
                </a:solidFill>
                <a:latin typeface="黑体" panose="02010609060101010101" pitchFamily="49" charset="-122"/>
                <a:ea typeface="黑体" panose="02010609060101010101" pitchFamily="49" charset="-122"/>
              </a:rPr>
              <a:t>：</a:t>
            </a:r>
            <a:r>
              <a:rPr lang="en-US" altLang="zh-CN" sz="2800" b="1" dirty="0" smtClean="0">
                <a:solidFill>
                  <a:srgbClr val="682DFD"/>
                </a:solidFill>
                <a:latin typeface="黑体" panose="02010609060101010101" pitchFamily="49" charset="-122"/>
                <a:ea typeface="黑体" panose="02010609060101010101" pitchFamily="49" charset="-122"/>
              </a:rPr>
              <a:t> </a:t>
            </a:r>
            <a:r>
              <a:rPr lang="zh-CN" altLang="en-US" sz="2800" b="1" dirty="0">
                <a:solidFill>
                  <a:srgbClr val="682DFD"/>
                </a:solidFill>
                <a:latin typeface="黑体" panose="02010609060101010101" pitchFamily="49" charset="-122"/>
                <a:ea typeface="黑体" panose="02010609060101010101" pitchFamily="49" charset="-122"/>
              </a:rPr>
              <a:t>学习因子</a:t>
            </a:r>
            <a:r>
              <a:rPr lang="en-US" altLang="zh-CN" sz="2800" b="1" dirty="0" smtClean="0">
                <a:solidFill>
                  <a:srgbClr val="682DFD"/>
                </a:solidFill>
                <a:latin typeface="黑体" panose="02010609060101010101" pitchFamily="49" charset="-122"/>
                <a:ea typeface="黑体" panose="02010609060101010101" pitchFamily="49" charset="-122"/>
              </a:rPr>
              <a:t>1       r1</a:t>
            </a:r>
            <a:r>
              <a:rPr lang="zh-CN" altLang="en-US" sz="2800" b="1" dirty="0" smtClean="0">
                <a:solidFill>
                  <a:srgbClr val="682DFD"/>
                </a:solidFill>
                <a:latin typeface="黑体" panose="02010609060101010101" pitchFamily="49" charset="-122"/>
                <a:ea typeface="黑体" panose="02010609060101010101" pitchFamily="49" charset="-122"/>
              </a:rPr>
              <a:t>：</a:t>
            </a:r>
            <a:r>
              <a:rPr lang="en-US" altLang="zh-CN" sz="2800" b="1" dirty="0" smtClean="0">
                <a:solidFill>
                  <a:srgbClr val="682DFD"/>
                </a:solidFill>
                <a:latin typeface="黑体" panose="02010609060101010101" pitchFamily="49" charset="-122"/>
                <a:ea typeface="黑体" panose="02010609060101010101" pitchFamily="49" charset="-122"/>
              </a:rPr>
              <a:t>  0-1</a:t>
            </a:r>
            <a:r>
              <a:rPr lang="zh-CN" altLang="en-US" sz="2800" b="1" dirty="0" smtClean="0">
                <a:solidFill>
                  <a:srgbClr val="682DFD"/>
                </a:solidFill>
                <a:latin typeface="黑体" panose="02010609060101010101" pitchFamily="49" charset="-122"/>
                <a:ea typeface="黑体" panose="02010609060101010101" pitchFamily="49" charset="-122"/>
              </a:rPr>
              <a:t>的随机数</a:t>
            </a:r>
            <a:r>
              <a:rPr lang="en-US" altLang="zh-CN" sz="2800" b="1" dirty="0" smtClean="0">
                <a:solidFill>
                  <a:srgbClr val="682DFD"/>
                </a:solidFill>
                <a:latin typeface="黑体" panose="02010609060101010101" pitchFamily="49" charset="-122"/>
                <a:ea typeface="黑体" panose="02010609060101010101" pitchFamily="49" charset="-122"/>
              </a:rPr>
              <a:t>1</a:t>
            </a:r>
            <a:endParaRPr lang="zh-CN" altLang="en-US" sz="2800" b="1" dirty="0">
              <a:solidFill>
                <a:srgbClr val="682DFD"/>
              </a:solidFill>
              <a:latin typeface="黑体" panose="02010609060101010101" pitchFamily="49" charset="-122"/>
              <a:ea typeface="黑体" panose="02010609060101010101" pitchFamily="49" charset="-122"/>
            </a:endParaRPr>
          </a:p>
          <a:p>
            <a:r>
              <a:rPr lang="zh-CN" altLang="en-US" sz="2800" b="1" dirty="0">
                <a:solidFill>
                  <a:srgbClr val="682DFD"/>
                </a:solidFill>
                <a:latin typeface="黑体" panose="02010609060101010101" pitchFamily="49" charset="-122"/>
                <a:ea typeface="黑体" panose="02010609060101010101" pitchFamily="49" charset="-122"/>
              </a:rPr>
              <a:t>  </a:t>
            </a:r>
            <a:r>
              <a:rPr lang="zh-CN" altLang="en-US" sz="2800" b="1" dirty="0" smtClean="0">
                <a:solidFill>
                  <a:srgbClr val="682DFD"/>
                </a:solidFill>
                <a:latin typeface="黑体" panose="02010609060101010101" pitchFamily="49" charset="-122"/>
                <a:ea typeface="黑体" panose="02010609060101010101" pitchFamily="49" charset="-122"/>
              </a:rPr>
              <a:t>  </a:t>
            </a:r>
            <a:r>
              <a:rPr lang="en-US" altLang="zh-CN" sz="2800" b="1" dirty="0" smtClean="0">
                <a:solidFill>
                  <a:srgbClr val="682DFD"/>
                </a:solidFill>
                <a:latin typeface="黑体" panose="02010609060101010101" pitchFamily="49" charset="-122"/>
                <a:ea typeface="黑体" panose="02010609060101010101" pitchFamily="49" charset="-122"/>
              </a:rPr>
              <a:t>c2</a:t>
            </a:r>
            <a:r>
              <a:rPr lang="zh-CN" altLang="en-US" sz="2800" b="1" dirty="0" smtClean="0">
                <a:solidFill>
                  <a:srgbClr val="682DFD"/>
                </a:solidFill>
                <a:latin typeface="黑体" panose="02010609060101010101" pitchFamily="49" charset="-122"/>
                <a:ea typeface="黑体" panose="02010609060101010101" pitchFamily="49" charset="-122"/>
              </a:rPr>
              <a:t>： 学习</a:t>
            </a:r>
            <a:r>
              <a:rPr lang="zh-CN" altLang="en-US" sz="2800" b="1" dirty="0">
                <a:solidFill>
                  <a:srgbClr val="682DFD"/>
                </a:solidFill>
                <a:latin typeface="黑体" panose="02010609060101010101" pitchFamily="49" charset="-122"/>
                <a:ea typeface="黑体" panose="02010609060101010101" pitchFamily="49" charset="-122"/>
              </a:rPr>
              <a:t>因子</a:t>
            </a:r>
            <a:r>
              <a:rPr lang="en-US" altLang="zh-CN" sz="2800" b="1" dirty="0" smtClean="0">
                <a:solidFill>
                  <a:srgbClr val="682DFD"/>
                </a:solidFill>
                <a:latin typeface="黑体" panose="02010609060101010101" pitchFamily="49" charset="-122"/>
                <a:ea typeface="黑体" panose="02010609060101010101" pitchFamily="49" charset="-122"/>
              </a:rPr>
              <a:t>2       r2</a:t>
            </a:r>
            <a:r>
              <a:rPr lang="zh-CN" altLang="en-US" sz="2800" b="1" dirty="0" smtClean="0">
                <a:solidFill>
                  <a:srgbClr val="682DFD"/>
                </a:solidFill>
                <a:latin typeface="黑体" panose="02010609060101010101" pitchFamily="49" charset="-122"/>
                <a:ea typeface="黑体" panose="02010609060101010101" pitchFamily="49" charset="-122"/>
              </a:rPr>
              <a:t>：</a:t>
            </a:r>
            <a:r>
              <a:rPr lang="en-US" altLang="zh-CN" sz="2800" b="1" dirty="0" smtClean="0">
                <a:solidFill>
                  <a:srgbClr val="682DFD"/>
                </a:solidFill>
                <a:latin typeface="黑体" panose="02010609060101010101" pitchFamily="49" charset="-122"/>
                <a:ea typeface="黑体" panose="02010609060101010101" pitchFamily="49" charset="-122"/>
              </a:rPr>
              <a:t>  </a:t>
            </a:r>
            <a:r>
              <a:rPr lang="en-US" altLang="zh-CN" sz="2800" b="1" dirty="0">
                <a:solidFill>
                  <a:srgbClr val="682DFD"/>
                </a:solidFill>
                <a:latin typeface="黑体" panose="02010609060101010101" pitchFamily="49" charset="-122"/>
                <a:ea typeface="黑体" panose="02010609060101010101" pitchFamily="49" charset="-122"/>
              </a:rPr>
              <a:t>0-1</a:t>
            </a:r>
            <a:r>
              <a:rPr lang="zh-CN" altLang="en-US" sz="2800" b="1" dirty="0">
                <a:solidFill>
                  <a:srgbClr val="682DFD"/>
                </a:solidFill>
                <a:latin typeface="黑体" panose="02010609060101010101" pitchFamily="49" charset="-122"/>
                <a:ea typeface="黑体" panose="02010609060101010101" pitchFamily="49" charset="-122"/>
              </a:rPr>
              <a:t>的</a:t>
            </a:r>
            <a:r>
              <a:rPr lang="zh-CN" altLang="en-US" sz="2800" b="1" dirty="0" smtClean="0">
                <a:solidFill>
                  <a:srgbClr val="682DFD"/>
                </a:solidFill>
                <a:latin typeface="黑体" panose="02010609060101010101" pitchFamily="49" charset="-122"/>
                <a:ea typeface="黑体" panose="02010609060101010101" pitchFamily="49" charset="-122"/>
              </a:rPr>
              <a:t>随机数</a:t>
            </a:r>
            <a:r>
              <a:rPr lang="en-US" altLang="zh-CN" sz="2800" b="1" dirty="0" smtClean="0">
                <a:solidFill>
                  <a:srgbClr val="682DFD"/>
                </a:solidFill>
                <a:latin typeface="黑体" panose="02010609060101010101" pitchFamily="49" charset="-122"/>
                <a:ea typeface="黑体" panose="02010609060101010101" pitchFamily="49" charset="-122"/>
              </a:rPr>
              <a:t>2</a:t>
            </a:r>
            <a:endParaRPr lang="zh-CN" altLang="en-US" sz="2800" b="1" dirty="0">
              <a:solidFill>
                <a:srgbClr val="682DFD"/>
              </a:solidFill>
              <a:latin typeface="黑体" panose="02010609060101010101" pitchFamily="49" charset="-122"/>
              <a:ea typeface="黑体" panose="02010609060101010101" pitchFamily="49" charset="-122"/>
            </a:endParaRPr>
          </a:p>
          <a:p>
            <a:r>
              <a:rPr lang="zh-CN" altLang="en-US" sz="2800" b="1" dirty="0">
                <a:solidFill>
                  <a:srgbClr val="682DFD"/>
                </a:solidFill>
                <a:latin typeface="黑体" panose="02010609060101010101" pitchFamily="49" charset="-122"/>
                <a:ea typeface="黑体" panose="02010609060101010101" pitchFamily="49" charset="-122"/>
              </a:rPr>
              <a:t>   </a:t>
            </a:r>
            <a:r>
              <a:rPr lang="zh-CN" altLang="en-US" sz="2800" b="1" dirty="0" smtClean="0">
                <a:solidFill>
                  <a:srgbClr val="682DFD"/>
                </a:solidFill>
                <a:latin typeface="黑体" panose="02010609060101010101" pitchFamily="49" charset="-122"/>
                <a:ea typeface="黑体" panose="02010609060101010101" pitchFamily="49" charset="-122"/>
              </a:rPr>
              <a:t> </a:t>
            </a:r>
            <a:r>
              <a:rPr lang="el-GR" altLang="zh-CN" sz="2800" b="1" dirty="0" smtClean="0">
                <a:solidFill>
                  <a:srgbClr val="682DFD"/>
                </a:solidFill>
                <a:latin typeface="黑体" panose="02010609060101010101" pitchFamily="49" charset="-122"/>
                <a:ea typeface="黑体" panose="02010609060101010101" pitchFamily="49" charset="-122"/>
              </a:rPr>
              <a:t>ω</a:t>
            </a:r>
            <a:r>
              <a:rPr lang="zh-CN" altLang="en-US" sz="2800" b="1" dirty="0" smtClean="0">
                <a:solidFill>
                  <a:srgbClr val="682DFD"/>
                </a:solidFill>
                <a:latin typeface="黑体" panose="02010609060101010101" pitchFamily="49" charset="-122"/>
                <a:ea typeface="黑体" panose="02010609060101010101" pitchFamily="49" charset="-122"/>
              </a:rPr>
              <a:t>：惯性权重   </a:t>
            </a:r>
            <a:r>
              <a:rPr lang="zh-CN" altLang="en-US" sz="2800" b="1" dirty="0">
                <a:solidFill>
                  <a:srgbClr val="682DFD"/>
                </a:solidFill>
                <a:latin typeface="黑体" panose="02010609060101010101" pitchFamily="49" charset="-122"/>
                <a:ea typeface="黑体" panose="02010609060101010101" pitchFamily="49" charset="-122"/>
              </a:rPr>
              <a:t>   </a:t>
            </a:r>
            <a:r>
              <a:rPr lang="zh-CN" altLang="en-US" sz="2800" b="1" dirty="0" smtClean="0">
                <a:solidFill>
                  <a:srgbClr val="682DFD"/>
                </a:solidFill>
                <a:latin typeface="黑体" panose="02010609060101010101" pitchFamily="49" charset="-122"/>
                <a:ea typeface="黑体" panose="02010609060101010101" pitchFamily="49" charset="-122"/>
              </a:rPr>
              <a:t>     </a:t>
            </a:r>
            <a:r>
              <a:rPr lang="en-US" altLang="zh-CN" sz="2800" b="1" dirty="0">
                <a:solidFill>
                  <a:srgbClr val="682DFD"/>
                </a:solidFill>
                <a:latin typeface="黑体" panose="02010609060101010101" pitchFamily="49" charset="-122"/>
                <a:ea typeface="黑体" panose="02010609060101010101" pitchFamily="49" charset="-122"/>
              </a:rPr>
              <a:t>M </a:t>
            </a:r>
            <a:r>
              <a:rPr lang="zh-CN" altLang="en-US" sz="2800" b="1" dirty="0" smtClean="0">
                <a:solidFill>
                  <a:srgbClr val="682DFD"/>
                </a:solidFill>
                <a:latin typeface="黑体" panose="02010609060101010101" pitchFamily="49" charset="-122"/>
                <a:ea typeface="黑体" panose="02010609060101010101" pitchFamily="49" charset="-122"/>
              </a:rPr>
              <a:t>：最大</a:t>
            </a:r>
            <a:r>
              <a:rPr lang="zh-CN" altLang="en-US" sz="2800" b="1" dirty="0">
                <a:solidFill>
                  <a:srgbClr val="682DFD"/>
                </a:solidFill>
                <a:latin typeface="黑体" panose="02010609060101010101" pitchFamily="49" charset="-122"/>
                <a:ea typeface="黑体" panose="02010609060101010101" pitchFamily="49" charset="-122"/>
              </a:rPr>
              <a:t>迭代次数</a:t>
            </a:r>
          </a:p>
          <a:p>
            <a:r>
              <a:rPr lang="zh-CN" altLang="en-US" sz="2800" b="1" dirty="0">
                <a:solidFill>
                  <a:srgbClr val="682DFD"/>
                </a:solidFill>
                <a:latin typeface="黑体" panose="02010609060101010101" pitchFamily="49" charset="-122"/>
                <a:ea typeface="黑体" panose="02010609060101010101" pitchFamily="49" charset="-122"/>
              </a:rPr>
              <a:t>    </a:t>
            </a:r>
            <a:r>
              <a:rPr lang="en-US" altLang="zh-CN" sz="2800" b="1" dirty="0" smtClean="0">
                <a:solidFill>
                  <a:srgbClr val="682DFD"/>
                </a:solidFill>
                <a:latin typeface="黑体" panose="02010609060101010101" pitchFamily="49" charset="-122"/>
                <a:ea typeface="黑体" panose="02010609060101010101" pitchFamily="49" charset="-122"/>
              </a:rPr>
              <a:t>D</a:t>
            </a:r>
            <a:r>
              <a:rPr lang="zh-CN" altLang="en-US" sz="2800" b="1" dirty="0" smtClean="0">
                <a:solidFill>
                  <a:srgbClr val="682DFD"/>
                </a:solidFill>
                <a:latin typeface="黑体" panose="02010609060101010101" pitchFamily="49" charset="-122"/>
                <a:ea typeface="黑体" panose="02010609060101010101" pitchFamily="49" charset="-122"/>
              </a:rPr>
              <a:t>：</a:t>
            </a:r>
            <a:r>
              <a:rPr lang="en-US" altLang="zh-CN" sz="2800" b="1" dirty="0" smtClean="0">
                <a:solidFill>
                  <a:srgbClr val="682DFD"/>
                </a:solidFill>
                <a:latin typeface="黑体" panose="02010609060101010101" pitchFamily="49" charset="-122"/>
                <a:ea typeface="黑体" panose="02010609060101010101" pitchFamily="49" charset="-122"/>
              </a:rPr>
              <a:t> </a:t>
            </a:r>
            <a:r>
              <a:rPr lang="zh-CN" altLang="en-US" sz="2800" b="1" dirty="0">
                <a:solidFill>
                  <a:srgbClr val="682DFD"/>
                </a:solidFill>
                <a:latin typeface="黑体" panose="02010609060101010101" pitchFamily="49" charset="-122"/>
                <a:ea typeface="黑体" panose="02010609060101010101" pitchFamily="49" charset="-122"/>
              </a:rPr>
              <a:t>搜索空间</a:t>
            </a:r>
            <a:r>
              <a:rPr lang="zh-CN" altLang="en-US" sz="2800" b="1" dirty="0" smtClean="0">
                <a:solidFill>
                  <a:srgbClr val="682DFD"/>
                </a:solidFill>
                <a:latin typeface="黑体" panose="02010609060101010101" pitchFamily="49" charset="-122"/>
                <a:ea typeface="黑体" panose="02010609060101010101" pitchFamily="49" charset="-122"/>
              </a:rPr>
              <a:t>维数</a:t>
            </a:r>
            <a:r>
              <a:rPr lang="zh-CN" altLang="en-US" sz="2800" b="1" dirty="0">
                <a:solidFill>
                  <a:srgbClr val="682DFD"/>
                </a:solidFill>
                <a:latin typeface="黑体" panose="02010609060101010101" pitchFamily="49" charset="-122"/>
                <a:ea typeface="黑体" panose="02010609060101010101" pitchFamily="49" charset="-122"/>
              </a:rPr>
              <a:t>  </a:t>
            </a:r>
            <a:r>
              <a:rPr lang="zh-CN" altLang="en-US" sz="2800" b="1" dirty="0" smtClean="0">
                <a:solidFill>
                  <a:srgbClr val="682DFD"/>
                </a:solidFill>
                <a:latin typeface="黑体" panose="02010609060101010101" pitchFamily="49" charset="-122"/>
                <a:ea typeface="黑体" panose="02010609060101010101" pitchFamily="49" charset="-122"/>
              </a:rPr>
              <a:t> </a:t>
            </a:r>
            <a:r>
              <a:rPr lang="en-US" altLang="zh-CN" sz="2800" b="1" dirty="0" smtClean="0">
                <a:solidFill>
                  <a:srgbClr val="682DFD"/>
                </a:solidFill>
                <a:latin typeface="黑体" panose="02010609060101010101" pitchFamily="49" charset="-122"/>
                <a:ea typeface="黑体" panose="02010609060101010101" pitchFamily="49" charset="-122"/>
              </a:rPr>
              <a:t>  </a:t>
            </a:r>
            <a:r>
              <a:rPr lang="zh-CN" altLang="en-US" sz="2800" b="1" dirty="0" smtClean="0">
                <a:solidFill>
                  <a:srgbClr val="682DFD"/>
                </a:solidFill>
                <a:latin typeface="黑体" panose="02010609060101010101" pitchFamily="49" charset="-122"/>
                <a:ea typeface="黑体" panose="02010609060101010101" pitchFamily="49" charset="-122"/>
              </a:rPr>
              <a:t> </a:t>
            </a:r>
            <a:r>
              <a:rPr lang="en-US" altLang="zh-CN" sz="2800" b="1" dirty="0" smtClean="0">
                <a:solidFill>
                  <a:srgbClr val="682DFD"/>
                </a:solidFill>
                <a:latin typeface="黑体" panose="02010609060101010101" pitchFamily="49" charset="-122"/>
                <a:ea typeface="黑体" panose="02010609060101010101" pitchFamily="49" charset="-122"/>
              </a:rPr>
              <a:t>N</a:t>
            </a:r>
            <a:r>
              <a:rPr lang="zh-CN" altLang="en-US" sz="2800" b="1" dirty="0" smtClean="0">
                <a:solidFill>
                  <a:srgbClr val="682DFD"/>
                </a:solidFill>
                <a:latin typeface="黑体" panose="02010609060101010101" pitchFamily="49" charset="-122"/>
                <a:ea typeface="黑体" panose="02010609060101010101" pitchFamily="49" charset="-122"/>
              </a:rPr>
              <a:t>：</a:t>
            </a:r>
            <a:r>
              <a:rPr lang="en-US" altLang="zh-CN" sz="2800" b="1" dirty="0" smtClean="0">
                <a:solidFill>
                  <a:srgbClr val="682DFD"/>
                </a:solidFill>
                <a:latin typeface="黑体" panose="02010609060101010101" pitchFamily="49" charset="-122"/>
                <a:ea typeface="黑体" panose="02010609060101010101" pitchFamily="49" charset="-122"/>
              </a:rPr>
              <a:t> </a:t>
            </a:r>
            <a:r>
              <a:rPr lang="zh-CN" altLang="en-US" sz="2800" b="1" dirty="0">
                <a:solidFill>
                  <a:srgbClr val="682DFD"/>
                </a:solidFill>
                <a:latin typeface="黑体" panose="02010609060101010101" pitchFamily="49" charset="-122"/>
                <a:ea typeface="黑体" panose="02010609060101010101" pitchFamily="49" charset="-122"/>
              </a:rPr>
              <a:t>初始化群体个体</a:t>
            </a:r>
            <a:r>
              <a:rPr lang="zh-CN" altLang="en-US" sz="2800" b="1" dirty="0" smtClean="0">
                <a:solidFill>
                  <a:srgbClr val="682DFD"/>
                </a:solidFill>
                <a:latin typeface="黑体" panose="02010609060101010101" pitchFamily="49" charset="-122"/>
                <a:ea typeface="黑体" panose="02010609060101010101" pitchFamily="49" charset="-122"/>
              </a:rPr>
              <a:t>数目</a:t>
            </a:r>
            <a:endParaRPr lang="zh-CN" altLang="en-US" sz="2800" b="1" dirty="0">
              <a:solidFill>
                <a:srgbClr val="682DFD"/>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8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500" fill="hold"/>
                                        <p:tgtEl>
                                          <p:spTgt spid="7"/>
                                        </p:tgtEl>
                                        <p:attrNameLst>
                                          <p:attrName>ppt_w</p:attrName>
                                        </p:attrNameLst>
                                      </p:cBhvr>
                                      <p:tavLst>
                                        <p:tav tm="0">
                                          <p:val>
                                            <p:fltVal val="0"/>
                                          </p:val>
                                        </p:tav>
                                        <p:tav tm="100000">
                                          <p:val>
                                            <p:strVal val="#ppt_w"/>
                                          </p:val>
                                        </p:tav>
                                      </p:tavLst>
                                    </p:anim>
                                    <p:anim calcmode="lin" valueType="num">
                                      <p:cBhvr>
                                        <p:cTn id="8" dur="1500" fill="hold"/>
                                        <p:tgtEl>
                                          <p:spTgt spid="7"/>
                                        </p:tgtEl>
                                        <p:attrNameLst>
                                          <p:attrName>ppt_h</p:attrName>
                                        </p:attrNameLst>
                                      </p:cBhvr>
                                      <p:tavLst>
                                        <p:tav tm="0">
                                          <p:val>
                                            <p:fltVal val="0"/>
                                          </p:val>
                                        </p:tav>
                                        <p:tav tm="100000">
                                          <p:val>
                                            <p:strVal val="#ppt_h"/>
                                          </p:val>
                                        </p:tav>
                                      </p:tavLst>
                                    </p:anim>
                                    <p:anim calcmode="lin" valueType="num">
                                      <p:cBhvr>
                                        <p:cTn id="9" dur="1500" fill="hold"/>
                                        <p:tgtEl>
                                          <p:spTgt spid="7"/>
                                        </p:tgtEl>
                                        <p:attrNameLst>
                                          <p:attrName>style.rotation</p:attrName>
                                        </p:attrNameLst>
                                      </p:cBhvr>
                                      <p:tavLst>
                                        <p:tav tm="0">
                                          <p:val>
                                            <p:fltVal val="90"/>
                                          </p:val>
                                        </p:tav>
                                        <p:tav tm="100000">
                                          <p:val>
                                            <p:fltVal val="0"/>
                                          </p:val>
                                        </p:tav>
                                      </p:tavLst>
                                    </p:anim>
                                    <p:animEffect transition="in" filter="fade">
                                      <p:cBhvr>
                                        <p:cTn id="10" dur="1500"/>
                                        <p:tgtEl>
                                          <p:spTgt spid="7"/>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63525" y="-22225"/>
            <a:ext cx="10972800" cy="1143000"/>
          </a:xfrm>
        </p:spPr>
        <p:txBody>
          <a:bodyPr/>
          <a:lstStyle/>
          <a:p>
            <a:pPr>
              <a:buNone/>
            </a:pPr>
            <a:r>
              <a:rPr lang="zh-CN" altLang="en-US" dirty="0" smtClean="0">
                <a:latin typeface="黑体" panose="02010609060101010101" pitchFamily="49" charset="-122"/>
                <a:ea typeface="黑体" panose="02010609060101010101" pitchFamily="49" charset="-122"/>
              </a:rPr>
              <a:t>二 、</a:t>
            </a:r>
            <a:r>
              <a:rPr lang="zh-CN" altLang="zh-CN" dirty="0" smtClean="0">
                <a:latin typeface="黑体" panose="02010609060101010101" pitchFamily="49" charset="-122"/>
                <a:ea typeface="黑体" panose="02010609060101010101" pitchFamily="49" charset="-122"/>
              </a:rPr>
              <a:t>算法</a:t>
            </a:r>
            <a:r>
              <a:rPr lang="zh-CN" altLang="zh-CN" dirty="0">
                <a:latin typeface="黑体" panose="02010609060101010101" pitchFamily="49" charset="-122"/>
                <a:ea typeface="黑体" panose="02010609060101010101" pitchFamily="49" charset="-122"/>
              </a:rPr>
              <a:t>实现流程</a:t>
            </a:r>
            <a:endParaRPr lang="en-US" altLang="zh-CN"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51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7762032-0D13-4F86-8480-9B825669D29E}" type="slidenum">
              <a:rPr lang="zh-CN" altLang="en-US" sz="1200" smtClean="0">
                <a:solidFill>
                  <a:srgbClr val="898989"/>
                </a:solidFill>
              </a:rPr>
              <a:pPr>
                <a:spcBef>
                  <a:spcPct val="0"/>
                </a:spcBef>
                <a:buFontTx/>
                <a:buNone/>
              </a:pPr>
              <a:t>6</a:t>
            </a:fld>
            <a:endParaRPr lang="zh-CN" altLang="en-US" sz="1200" smtClean="0">
              <a:solidFill>
                <a:srgbClr val="898989"/>
              </a:solidFill>
            </a:endParaRPr>
          </a:p>
        </p:txBody>
      </p:sp>
      <p:pic>
        <p:nvPicPr>
          <p:cNvPr id="5133"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a:spLocks noChangeArrowheads="1"/>
          </p:cNvSpPr>
          <p:nvPr/>
        </p:nvSpPr>
        <p:spPr bwMode="auto">
          <a:xfrm>
            <a:off x="245451" y="831617"/>
            <a:ext cx="108732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200" dirty="0" smtClean="0">
                <a:solidFill>
                  <a:srgbClr val="FF0000"/>
                </a:solidFill>
                <a:latin typeface="黑体" panose="02010609060101010101" pitchFamily="49" charset="-122"/>
                <a:ea typeface="黑体" panose="02010609060101010101" pitchFamily="49" charset="-122"/>
              </a:rPr>
              <a:t>2</a:t>
            </a:r>
            <a:r>
              <a:rPr lang="en-US" altLang="zh-CN" sz="3200" b="1" dirty="0" smtClean="0">
                <a:solidFill>
                  <a:srgbClr val="FF0000"/>
                </a:solidFill>
                <a:latin typeface="黑体" panose="02010609060101010101" pitchFamily="49" charset="-122"/>
                <a:ea typeface="黑体" panose="02010609060101010101" pitchFamily="49" charset="-122"/>
              </a:rPr>
              <a:t>.1 </a:t>
            </a:r>
            <a:r>
              <a:rPr lang="zh-CN" altLang="en-US" sz="3200" b="1" dirty="0" smtClean="0">
                <a:solidFill>
                  <a:srgbClr val="FF0000"/>
                </a:solidFill>
                <a:latin typeface="黑体" panose="02010609060101010101" pitchFamily="49" charset="-122"/>
                <a:ea typeface="黑体" panose="02010609060101010101" pitchFamily="49" charset="-122"/>
              </a:rPr>
              <a:t>流程框图</a:t>
            </a:r>
            <a:r>
              <a:rPr lang="en-US" altLang="zh-CN" sz="3200" dirty="0" smtClean="0">
                <a:solidFill>
                  <a:srgbClr val="FF0000"/>
                </a:solidFill>
                <a:latin typeface="黑体" panose="02010609060101010101" pitchFamily="49" charset="-122"/>
                <a:ea typeface="黑体" panose="02010609060101010101" pitchFamily="49" charset="-122"/>
              </a:rPr>
              <a:t>   </a:t>
            </a:r>
            <a:endParaRPr lang="en-US" altLang="zh-CN" sz="3200" dirty="0">
              <a:solidFill>
                <a:srgbClr val="7030A0"/>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rotWithShape="1">
          <a:blip r:embed="rId3"/>
          <a:srcRect l="3026" t="520" r="2017" b="1831"/>
          <a:stretch/>
        </p:blipFill>
        <p:spPr>
          <a:xfrm>
            <a:off x="3218169" y="-212"/>
            <a:ext cx="6779347" cy="6696744"/>
          </a:xfrm>
          <a:prstGeom prst="rect">
            <a:avLst/>
          </a:prstGeom>
        </p:spPr>
      </p:pic>
    </p:spTree>
    <p:extLst>
      <p:ext uri="{BB962C8B-B14F-4D97-AF65-F5344CB8AC3E}">
        <p14:creationId xmlns:p14="http://schemas.microsoft.com/office/powerpoint/2010/main" val="426097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ppt_w</p:attrName>
                                        </p:attrNameLst>
                                      </p:cBhvr>
                                      <p:tavLst>
                                        <p:tav tm="0">
                                          <p:val>
                                            <p:fltVal val="0"/>
                                          </p:val>
                                        </p:tav>
                                        <p:tav tm="100000">
                                          <p:val>
                                            <p:strVal val="#ppt_w"/>
                                          </p:val>
                                        </p:tav>
                                      </p:tavLst>
                                    </p:anim>
                                    <p:anim calcmode="lin" valueType="num">
                                      <p:cBhvr>
                                        <p:cTn id="8" dur="1000" fill="hold"/>
                                        <p:tgtEl>
                                          <p:spTgt spid="5122"/>
                                        </p:tgtEl>
                                        <p:attrNameLst>
                                          <p:attrName>ppt_h</p:attrName>
                                        </p:attrNameLst>
                                      </p:cBhvr>
                                      <p:tavLst>
                                        <p:tav tm="0">
                                          <p:val>
                                            <p:fltVal val="0"/>
                                          </p:val>
                                        </p:tav>
                                        <p:tav tm="100000">
                                          <p:val>
                                            <p:strVal val="#ppt_h"/>
                                          </p:val>
                                        </p:tav>
                                      </p:tavLst>
                                    </p:anim>
                                    <p:anim calcmode="lin" valueType="num">
                                      <p:cBhvr>
                                        <p:cTn id="9" dur="1000" fill="hold"/>
                                        <p:tgtEl>
                                          <p:spTgt spid="5122"/>
                                        </p:tgtEl>
                                        <p:attrNameLst>
                                          <p:attrName>style.rotation</p:attrName>
                                        </p:attrNameLst>
                                      </p:cBhvr>
                                      <p:tavLst>
                                        <p:tav tm="0">
                                          <p:val>
                                            <p:fltVal val="90"/>
                                          </p:val>
                                        </p:tav>
                                        <p:tav tm="100000">
                                          <p:val>
                                            <p:fltVal val="0"/>
                                          </p:val>
                                        </p:tav>
                                      </p:tavLst>
                                    </p:anim>
                                    <p:animEffect transition="in" filter="fade">
                                      <p:cBhvr>
                                        <p:cTn id="10" dur="1000"/>
                                        <p:tgtEl>
                                          <p:spTgt spid="512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fltVal val="0"/>
                                          </p:val>
                                        </p:tav>
                                        <p:tav tm="100000">
                                          <p:val>
                                            <p:strVal val="#ppt_w"/>
                                          </p:val>
                                        </p:tav>
                                      </p:tavLst>
                                    </p:anim>
                                    <p:anim calcmode="lin" valueType="num">
                                      <p:cBhvr>
                                        <p:cTn id="24" dur="1000" fill="hold"/>
                                        <p:tgtEl>
                                          <p:spTgt spid="2"/>
                                        </p:tgtEl>
                                        <p:attrNameLst>
                                          <p:attrName>ppt_h</p:attrName>
                                        </p:attrNameLst>
                                      </p:cBhvr>
                                      <p:tavLst>
                                        <p:tav tm="0">
                                          <p:val>
                                            <p:fltVal val="0"/>
                                          </p:val>
                                        </p:tav>
                                        <p:tav tm="100000">
                                          <p:val>
                                            <p:strVal val="#ppt_h"/>
                                          </p:val>
                                        </p:tav>
                                      </p:tavLst>
                                    </p:anim>
                                    <p:anim calcmode="lin" valueType="num">
                                      <p:cBhvr>
                                        <p:cTn id="25" dur="1000" fill="hold"/>
                                        <p:tgtEl>
                                          <p:spTgt spid="2"/>
                                        </p:tgtEl>
                                        <p:attrNameLst>
                                          <p:attrName>style.rotation</p:attrName>
                                        </p:attrNameLst>
                                      </p:cBhvr>
                                      <p:tavLst>
                                        <p:tav tm="0">
                                          <p:val>
                                            <p:fltVal val="90"/>
                                          </p:val>
                                        </p:tav>
                                        <p:tav tm="100000">
                                          <p:val>
                                            <p:fltVal val="0"/>
                                          </p:val>
                                        </p:tav>
                                      </p:tavLst>
                                    </p:anim>
                                    <p:animEffect transition="in" filter="fade">
                                      <p:cBhvr>
                                        <p:cTn id="2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91344" y="21388"/>
            <a:ext cx="10972800" cy="1143000"/>
          </a:xfrm>
        </p:spPr>
        <p:txBody>
          <a:bodyPr/>
          <a:lstStyle/>
          <a:p>
            <a:r>
              <a:rPr lang="zh-CN" altLang="en-US" b="1" dirty="0" smtClean="0">
                <a:latin typeface="黑体" panose="02010609060101010101" pitchFamily="49" charset="-122"/>
                <a:ea typeface="黑体" panose="02010609060101010101" pitchFamily="49" charset="-122"/>
              </a:rPr>
              <a:t>二</a:t>
            </a:r>
            <a:r>
              <a:rPr lang="zh-CN" altLang="en-US" b="1"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算法实现</a:t>
            </a:r>
            <a:r>
              <a:rPr lang="zh-CN" altLang="zh-CN" dirty="0" smtClean="0">
                <a:latin typeface="黑体" panose="02010609060101010101" pitchFamily="49" charset="-122"/>
                <a:ea typeface="黑体" panose="02010609060101010101" pitchFamily="49" charset="-122"/>
              </a:rPr>
              <a:t>流程</a:t>
            </a:r>
            <a:endParaRPr lang="en-US" altLang="zh-CN" b="1" dirty="0">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7</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175713" y="600869"/>
            <a:ext cx="108732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en-US" altLang="zh-CN" sz="3600" b="1" dirty="0" smtClean="0">
                <a:solidFill>
                  <a:srgbClr val="FF0000"/>
                </a:solidFill>
                <a:latin typeface="黑体" panose="02010609060101010101" pitchFamily="49" charset="-122"/>
                <a:ea typeface="黑体" panose="02010609060101010101" pitchFamily="49" charset="-122"/>
              </a:rPr>
              <a:t>2.2  </a:t>
            </a:r>
            <a:r>
              <a:rPr lang="zh-CN" altLang="en-US" sz="3600" b="1" dirty="0" smtClean="0">
                <a:solidFill>
                  <a:srgbClr val="FF0000"/>
                </a:solidFill>
                <a:latin typeface="黑体" panose="02010609060101010101" pitchFamily="49" charset="-122"/>
                <a:ea typeface="黑体" panose="02010609060101010101" pitchFamily="49" charset="-122"/>
              </a:rPr>
              <a:t>具体步骤</a:t>
            </a:r>
            <a:r>
              <a:rPr lang="en-US" altLang="zh-CN" sz="3600" b="1" dirty="0" smtClean="0">
                <a:solidFill>
                  <a:srgbClr val="FF0000"/>
                </a:solidFill>
                <a:latin typeface="黑体" panose="02010609060101010101" pitchFamily="49" charset="-122"/>
                <a:ea typeface="黑体" panose="02010609060101010101" pitchFamily="49" charset="-122"/>
              </a:rPr>
              <a:t> </a:t>
            </a:r>
            <a:endParaRPr lang="en-US" altLang="zh-CN" sz="3600" dirty="0">
              <a:solidFill>
                <a:srgbClr val="7030A0"/>
              </a:solidFill>
              <a:latin typeface="黑体" panose="02010609060101010101" pitchFamily="49" charset="-122"/>
              <a:ea typeface="黑体" panose="02010609060101010101" pitchFamily="49" charset="-122"/>
            </a:endParaRPr>
          </a:p>
        </p:txBody>
      </p:sp>
      <p:sp>
        <p:nvSpPr>
          <p:cNvPr id="2" name="矩形 1"/>
          <p:cNvSpPr/>
          <p:nvPr/>
        </p:nvSpPr>
        <p:spPr>
          <a:xfrm>
            <a:off x="653783" y="1636105"/>
            <a:ext cx="10513168" cy="3816429"/>
          </a:xfrm>
          <a:prstGeom prst="rect">
            <a:avLst/>
          </a:prstGeom>
        </p:spPr>
        <p:txBody>
          <a:bodyPr wrap="square">
            <a:spAutoFit/>
          </a:bodyPr>
          <a:lstStyle/>
          <a:p>
            <a:pPr algn="just">
              <a:spcAft>
                <a:spcPts val="0"/>
              </a:spcAft>
            </a:pPr>
            <a:r>
              <a:rPr lang="zh-CN" altLang="zh-CN" sz="3200" b="1" kern="100" dirty="0">
                <a:solidFill>
                  <a:srgbClr val="682DFD"/>
                </a:solidFill>
                <a:latin typeface="黑体" panose="02010609060101010101" pitchFamily="49" charset="-122"/>
                <a:ea typeface="黑体" panose="02010609060101010101" pitchFamily="49" charset="-122"/>
                <a:cs typeface="Times New Roman" panose="02020603050405020304" pitchFamily="18" charset="0"/>
              </a:rPr>
              <a:t>（</a:t>
            </a:r>
            <a:r>
              <a:rPr lang="en-US" altLang="zh-CN" sz="3200" b="1" kern="100" dirty="0">
                <a:solidFill>
                  <a:srgbClr val="682DFD"/>
                </a:solidFill>
                <a:latin typeface="黑体" panose="02010609060101010101" pitchFamily="49" charset="-122"/>
                <a:ea typeface="黑体" panose="02010609060101010101" pitchFamily="49" charset="-122"/>
                <a:cs typeface="Times New Roman" panose="02020603050405020304" pitchFamily="18" charset="0"/>
              </a:rPr>
              <a:t>1</a:t>
            </a:r>
            <a:r>
              <a:rPr lang="zh-CN" altLang="zh-CN" sz="3200" b="1" kern="100" dirty="0">
                <a:solidFill>
                  <a:srgbClr val="682DFD"/>
                </a:solidFill>
                <a:latin typeface="黑体" panose="02010609060101010101" pitchFamily="49" charset="-122"/>
                <a:ea typeface="黑体" panose="02010609060101010101" pitchFamily="49" charset="-122"/>
                <a:cs typeface="Times New Roman" panose="02020603050405020304" pitchFamily="18" charset="0"/>
              </a:rPr>
              <a:t>）算法参数初始化</a:t>
            </a:r>
            <a:endParaRPr lang="zh-CN" altLang="zh-CN" sz="3200" kern="100" dirty="0">
              <a:solidFill>
                <a:srgbClr val="682DFD"/>
              </a:solidFill>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pPr>
            <a:r>
              <a:rPr lang="en-US" altLang="zh-CN" sz="2800" kern="100" dirty="0">
                <a:latin typeface="黑体" panose="02010609060101010101" pitchFamily="49" charset="-122"/>
                <a:ea typeface="黑体" panose="02010609060101010101" pitchFamily="49" charset="-122"/>
                <a:cs typeface="Times New Roman" panose="02020603050405020304" pitchFamily="18" charset="0"/>
              </a:rPr>
              <a:t>    </a:t>
            </a:r>
            <a:r>
              <a:rPr lang="zh-CN" altLang="zh-CN" sz="2800" kern="100" dirty="0">
                <a:latin typeface="黑体" panose="02010609060101010101" pitchFamily="49" charset="-122"/>
                <a:ea typeface="黑体" panose="02010609060101010101" pitchFamily="49" charset="-122"/>
                <a:cs typeface="Times New Roman" panose="02020603050405020304" pitchFamily="18" charset="0"/>
              </a:rPr>
              <a:t>算法参数初始化需要确定惯性权重参数</a:t>
            </a:r>
            <a:r>
              <a:rPr lang="en-US" altLang="zh-CN" sz="2800" i="1" kern="100" dirty="0">
                <a:latin typeface="黑体" panose="02010609060101010101" pitchFamily="49" charset="-122"/>
                <a:ea typeface="黑体" panose="02010609060101010101" pitchFamily="49" charset="-122"/>
                <a:cs typeface="Times New Roman" panose="02020603050405020304" pitchFamily="18" charset="0"/>
              </a:rPr>
              <a:t>ω</a:t>
            </a:r>
            <a:r>
              <a:rPr lang="zh-CN" altLang="zh-CN" sz="2800" kern="100" dirty="0">
                <a:latin typeface="黑体" panose="02010609060101010101" pitchFamily="49" charset="-122"/>
                <a:ea typeface="黑体" panose="02010609060101010101" pitchFamily="49" charset="-122"/>
                <a:cs typeface="Times New Roman" panose="02020603050405020304" pitchFamily="18" charset="0"/>
              </a:rPr>
              <a:t>，一般为小于</a:t>
            </a:r>
            <a:r>
              <a:rPr lang="en-US" altLang="zh-CN" sz="2800" kern="100" dirty="0">
                <a:latin typeface="黑体" panose="02010609060101010101" pitchFamily="49" charset="-122"/>
                <a:ea typeface="黑体" panose="02010609060101010101" pitchFamily="49" charset="-122"/>
                <a:cs typeface="Times New Roman" panose="02020603050405020304" pitchFamily="18" charset="0"/>
              </a:rPr>
              <a:t>1</a:t>
            </a:r>
            <a:r>
              <a:rPr lang="zh-CN" altLang="zh-CN" sz="2800" kern="100" dirty="0">
                <a:latin typeface="黑体" panose="02010609060101010101" pitchFamily="49" charset="-122"/>
                <a:ea typeface="黑体" panose="02010609060101010101" pitchFamily="49" charset="-122"/>
                <a:cs typeface="Times New Roman" panose="02020603050405020304" pitchFamily="18" charset="0"/>
              </a:rPr>
              <a:t>的正数； 学习因子</a:t>
            </a:r>
            <a:r>
              <a:rPr lang="en-US" altLang="zh-CN" sz="2800" kern="100" dirty="0">
                <a:latin typeface="黑体" panose="02010609060101010101" pitchFamily="49" charset="-122"/>
                <a:ea typeface="黑体" panose="02010609060101010101" pitchFamily="49" charset="-122"/>
                <a:cs typeface="Times New Roman" panose="02020603050405020304" pitchFamily="18" charset="0"/>
              </a:rPr>
              <a:t>c</a:t>
            </a:r>
            <a:r>
              <a:rPr lang="en-US" altLang="zh-CN" sz="2800" kern="100" baseline="-25000" dirty="0">
                <a:latin typeface="黑体" panose="02010609060101010101" pitchFamily="49" charset="-122"/>
                <a:ea typeface="黑体" panose="02010609060101010101" pitchFamily="49" charset="-122"/>
                <a:cs typeface="Times New Roman" panose="02020603050405020304" pitchFamily="18" charset="0"/>
              </a:rPr>
              <a:t>1</a:t>
            </a:r>
            <a:r>
              <a:rPr lang="zh-CN" altLang="zh-CN" sz="28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kern="100" dirty="0">
                <a:latin typeface="黑体" panose="02010609060101010101" pitchFamily="49" charset="-122"/>
                <a:ea typeface="黑体" panose="02010609060101010101" pitchFamily="49" charset="-122"/>
                <a:cs typeface="Times New Roman" panose="02020603050405020304" pitchFamily="18" charset="0"/>
              </a:rPr>
              <a:t>c</a:t>
            </a:r>
            <a:r>
              <a:rPr lang="en-US" altLang="zh-CN" sz="2800" kern="100" baseline="-25000" dirty="0">
                <a:latin typeface="黑体" panose="02010609060101010101" pitchFamily="49" charset="-122"/>
                <a:ea typeface="黑体" panose="02010609060101010101" pitchFamily="49" charset="-122"/>
                <a:cs typeface="Times New Roman" panose="02020603050405020304" pitchFamily="18" charset="0"/>
              </a:rPr>
              <a:t>2</a:t>
            </a:r>
            <a:r>
              <a:rPr lang="en-US" altLang="zh-CN" sz="2800" kern="100" dirty="0">
                <a:latin typeface="黑体" panose="02010609060101010101" pitchFamily="49" charset="-122"/>
                <a:ea typeface="黑体" panose="02010609060101010101" pitchFamily="49" charset="-122"/>
                <a:cs typeface="Times New Roman" panose="02020603050405020304" pitchFamily="18" charset="0"/>
              </a:rPr>
              <a:t> </a:t>
            </a:r>
            <a:r>
              <a:rPr lang="zh-CN" altLang="zh-CN" sz="2800" kern="100" dirty="0">
                <a:latin typeface="黑体" panose="02010609060101010101" pitchFamily="49" charset="-122"/>
                <a:ea typeface="黑体" panose="02010609060101010101" pitchFamily="49" charset="-122"/>
                <a:cs typeface="Times New Roman" panose="02020603050405020304" pitchFamily="18" charset="0"/>
              </a:rPr>
              <a:t>，可取</a:t>
            </a:r>
            <a:r>
              <a:rPr lang="en-US" altLang="zh-CN" sz="2800" kern="100" dirty="0">
                <a:latin typeface="黑体" panose="02010609060101010101" pitchFamily="49" charset="-122"/>
                <a:ea typeface="黑体" panose="02010609060101010101" pitchFamily="49" charset="-122"/>
                <a:cs typeface="Times New Roman" panose="02020603050405020304" pitchFamily="18" charset="0"/>
              </a:rPr>
              <a:t>1-2</a:t>
            </a:r>
            <a:r>
              <a:rPr lang="zh-CN" altLang="zh-CN" sz="2800" kern="100" dirty="0">
                <a:latin typeface="黑体" panose="02010609060101010101" pitchFamily="49" charset="-122"/>
                <a:ea typeface="黑体" panose="02010609060101010101" pitchFamily="49" charset="-122"/>
                <a:cs typeface="Times New Roman" panose="02020603050405020304" pitchFamily="18" charset="0"/>
              </a:rPr>
              <a:t>之间的数；最大迭代次数</a:t>
            </a:r>
            <a:r>
              <a:rPr lang="en-US" altLang="zh-CN" sz="2800" kern="100" dirty="0">
                <a:latin typeface="黑体" panose="02010609060101010101" pitchFamily="49" charset="-122"/>
                <a:ea typeface="黑体" panose="02010609060101010101" pitchFamily="49" charset="-122"/>
                <a:cs typeface="Times New Roman" panose="02020603050405020304" pitchFamily="18" charset="0"/>
              </a:rPr>
              <a:t>M</a:t>
            </a:r>
            <a:r>
              <a:rPr lang="zh-CN" altLang="zh-CN" sz="2800" kern="100" dirty="0">
                <a:latin typeface="黑体" panose="02010609060101010101" pitchFamily="49" charset="-122"/>
                <a:ea typeface="黑体" panose="02010609060101010101" pitchFamily="49" charset="-122"/>
                <a:cs typeface="Times New Roman" panose="02020603050405020304" pitchFamily="18" charset="0"/>
              </a:rPr>
              <a:t>，可取</a:t>
            </a:r>
            <a:r>
              <a:rPr lang="en-US" altLang="zh-CN" sz="2800" kern="100" dirty="0">
                <a:latin typeface="黑体" panose="02010609060101010101" pitchFamily="49" charset="-122"/>
                <a:ea typeface="黑体" panose="02010609060101010101" pitchFamily="49" charset="-122"/>
                <a:cs typeface="Times New Roman" panose="02020603050405020304" pitchFamily="18" charset="0"/>
              </a:rPr>
              <a:t>1000-2000</a:t>
            </a:r>
            <a:r>
              <a:rPr lang="zh-CN" altLang="zh-CN" sz="2800" kern="100" dirty="0">
                <a:latin typeface="黑体" panose="02010609060101010101" pitchFamily="49" charset="-122"/>
                <a:ea typeface="黑体" panose="02010609060101010101" pitchFamily="49" charset="-122"/>
                <a:cs typeface="Times New Roman" panose="02020603050405020304" pitchFamily="18" charset="0"/>
              </a:rPr>
              <a:t>的整数； 初始化群体的粒子个数</a:t>
            </a:r>
            <a:r>
              <a:rPr lang="en-US" altLang="zh-CN" sz="2800" kern="100" dirty="0">
                <a:latin typeface="黑体" panose="02010609060101010101" pitchFamily="49" charset="-122"/>
                <a:ea typeface="黑体" panose="02010609060101010101" pitchFamily="49" charset="-122"/>
                <a:cs typeface="Times New Roman" panose="02020603050405020304" pitchFamily="18" charset="0"/>
              </a:rPr>
              <a:t>N</a:t>
            </a:r>
            <a:r>
              <a:rPr lang="zh-CN" altLang="zh-CN" sz="2800" kern="100" dirty="0">
                <a:latin typeface="黑体" panose="02010609060101010101" pitchFamily="49" charset="-122"/>
                <a:ea typeface="黑体" panose="02010609060101010101" pitchFamily="49" charset="-122"/>
                <a:cs typeface="Times New Roman" panose="02020603050405020304" pitchFamily="18" charset="0"/>
              </a:rPr>
              <a:t>，可取</a:t>
            </a:r>
            <a:r>
              <a:rPr lang="en-US" altLang="zh-CN" sz="2800" kern="100" dirty="0">
                <a:latin typeface="黑体" panose="02010609060101010101" pitchFamily="49" charset="-122"/>
                <a:ea typeface="黑体" panose="02010609060101010101" pitchFamily="49" charset="-122"/>
                <a:cs typeface="Times New Roman" panose="02020603050405020304" pitchFamily="18" charset="0"/>
              </a:rPr>
              <a:t>50-100</a:t>
            </a:r>
            <a:r>
              <a:rPr lang="zh-CN" altLang="zh-CN" sz="2800" kern="100" dirty="0">
                <a:latin typeface="黑体" panose="02010609060101010101" pitchFamily="49" charset="-122"/>
                <a:ea typeface="黑体" panose="02010609060101010101" pitchFamily="49" charset="-122"/>
                <a:cs typeface="Times New Roman" panose="02020603050405020304" pitchFamily="18" charset="0"/>
              </a:rPr>
              <a:t>之间的整数；每个粒子位置参数的维数</a:t>
            </a:r>
            <a:r>
              <a:rPr lang="en-US" altLang="zh-CN" sz="2800" kern="100" dirty="0">
                <a:latin typeface="黑体" panose="02010609060101010101" pitchFamily="49" charset="-122"/>
                <a:ea typeface="黑体" panose="02010609060101010101" pitchFamily="49" charset="-122"/>
                <a:cs typeface="Times New Roman" panose="02020603050405020304" pitchFamily="18" charset="0"/>
              </a:rPr>
              <a:t>D</a:t>
            </a:r>
            <a:r>
              <a:rPr lang="zh-CN" altLang="zh-CN" sz="2800" kern="100" dirty="0">
                <a:latin typeface="黑体" panose="02010609060101010101" pitchFamily="49" charset="-122"/>
                <a:ea typeface="黑体" panose="02010609060101010101" pitchFamily="49" charset="-122"/>
                <a:cs typeface="Times New Roman" panose="02020603050405020304" pitchFamily="18" charset="0"/>
              </a:rPr>
              <a:t>，需要根据具体优化问题的变量而定，上述参数需要在程序迭代运算前赋值</a:t>
            </a:r>
            <a:r>
              <a:rPr lang="zh-CN" altLang="zh-CN" sz="2800" kern="100" dirty="0" smtClean="0">
                <a:latin typeface="黑体" panose="02010609060101010101" pitchFamily="49" charset="-122"/>
                <a:ea typeface="黑体" panose="02010609060101010101" pitchFamily="49" charset="-122"/>
                <a:cs typeface="Times New Roman" panose="02020603050405020304" pitchFamily="18" charset="0"/>
              </a:rPr>
              <a:t>。</a:t>
            </a:r>
            <a:endParaRPr lang="zh-CN" altLang="zh-CN" sz="2800" kern="1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468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55340" y="0"/>
            <a:ext cx="10972800" cy="1143000"/>
          </a:xfrm>
        </p:spPr>
        <p:txBody>
          <a:bodyPr/>
          <a:lstStyle/>
          <a:p>
            <a:r>
              <a:rPr lang="zh-CN" altLang="en-US" b="1" dirty="0" smtClean="0">
                <a:solidFill>
                  <a:srgbClr val="FF0000"/>
                </a:solidFill>
                <a:latin typeface="黑体" panose="02010609060101010101" pitchFamily="49" charset="-122"/>
                <a:ea typeface="黑体" panose="02010609060101010101" pitchFamily="49" charset="-122"/>
              </a:rPr>
              <a:t>二</a:t>
            </a:r>
            <a:r>
              <a:rPr lang="zh-CN" altLang="en-US" b="1" dirty="0">
                <a:solidFill>
                  <a:srgbClr val="FF0000"/>
                </a:solidFill>
                <a:latin typeface="黑体" panose="02010609060101010101" pitchFamily="49" charset="-122"/>
                <a:ea typeface="黑体" panose="02010609060101010101" pitchFamily="49" charset="-122"/>
              </a:rPr>
              <a:t>、</a:t>
            </a:r>
            <a:r>
              <a:rPr lang="zh-CN" altLang="zh-CN" dirty="0">
                <a:solidFill>
                  <a:srgbClr val="FF0000"/>
                </a:solidFill>
                <a:latin typeface="黑体" panose="02010609060101010101" pitchFamily="49" charset="-122"/>
                <a:ea typeface="黑体" panose="02010609060101010101" pitchFamily="49" charset="-122"/>
              </a:rPr>
              <a:t>算法实现</a:t>
            </a:r>
            <a:r>
              <a:rPr lang="zh-CN" altLang="zh-CN" dirty="0" smtClean="0">
                <a:solidFill>
                  <a:srgbClr val="FF0000"/>
                </a:solidFill>
                <a:latin typeface="黑体" panose="02010609060101010101" pitchFamily="49" charset="-122"/>
                <a:ea typeface="黑体" panose="02010609060101010101" pitchFamily="49" charset="-122"/>
              </a:rPr>
              <a:t>流程</a:t>
            </a:r>
            <a:endParaRPr lang="en-US" altLang="zh-CN" b="1" dirty="0">
              <a:solidFill>
                <a:srgbClr val="FF000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8</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55340" y="826489"/>
            <a:ext cx="11881320" cy="4893647"/>
          </a:xfrm>
          <a:prstGeom prst="rect">
            <a:avLst/>
          </a:prstGeom>
        </p:spPr>
        <p:txBody>
          <a:bodyPr wrap="square">
            <a:spAutoFit/>
          </a:bodyPr>
          <a:lstStyle/>
          <a:p>
            <a:pPr algn="just">
              <a:lnSpc>
                <a:spcPct val="150000"/>
              </a:lnSpc>
              <a:spcAft>
                <a:spcPts val="0"/>
              </a:spcAft>
            </a:pPr>
            <a:r>
              <a:rPr lang="zh-CN" altLang="zh-CN" sz="3200" b="1" kern="100" dirty="0" smtClean="0">
                <a:solidFill>
                  <a:srgbClr val="682DFD"/>
                </a:solidFill>
                <a:latin typeface="黑体" panose="02010609060101010101" pitchFamily="49" charset="-122"/>
                <a:ea typeface="黑体" panose="02010609060101010101" pitchFamily="49" charset="-122"/>
                <a:cs typeface="Times New Roman" panose="02020603050405020304" pitchFamily="18" charset="0"/>
              </a:rPr>
              <a:t>（</a:t>
            </a:r>
            <a:r>
              <a:rPr lang="en-US" altLang="zh-CN" sz="3200" b="1" kern="100" dirty="0">
                <a:solidFill>
                  <a:srgbClr val="682DFD"/>
                </a:solidFill>
                <a:latin typeface="黑体" panose="02010609060101010101" pitchFamily="49" charset="-122"/>
                <a:ea typeface="黑体" panose="02010609060101010101" pitchFamily="49" charset="-122"/>
                <a:cs typeface="Times New Roman" panose="02020603050405020304" pitchFamily="18" charset="0"/>
              </a:rPr>
              <a:t>2</a:t>
            </a:r>
            <a:r>
              <a:rPr lang="zh-CN" altLang="zh-CN" sz="3200" b="1" kern="100" dirty="0">
                <a:solidFill>
                  <a:srgbClr val="682DFD"/>
                </a:solidFill>
                <a:latin typeface="黑体" panose="02010609060101010101" pitchFamily="49" charset="-122"/>
                <a:ea typeface="黑体" panose="02010609060101010101" pitchFamily="49" charset="-122"/>
                <a:cs typeface="Times New Roman" panose="02020603050405020304" pitchFamily="18" charset="0"/>
              </a:rPr>
              <a:t>）粒子群位置及速度初始化</a:t>
            </a:r>
            <a:endParaRPr lang="zh-CN" altLang="zh-CN" sz="3200" kern="100" dirty="0">
              <a:solidFill>
                <a:srgbClr val="682DFD"/>
              </a:solidFill>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pPr>
            <a:r>
              <a:rPr lang="en-US" altLang="zh-CN" b="1" kern="100" dirty="0">
                <a:latin typeface="黑体" panose="02010609060101010101" pitchFamily="49" charset="-122"/>
                <a:ea typeface="黑体" panose="02010609060101010101" pitchFamily="49" charset="-122"/>
                <a:cs typeface="Times New Roman" panose="02020603050405020304" pitchFamily="18" charset="0"/>
              </a:rPr>
              <a:t>     </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初始粒子群位置及速度采用随机函数产生，对于种群数为</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N</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，变量维数为</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D</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的函数优化问题，粒子群位置及速度初始化代码如下：</a:t>
            </a:r>
          </a:p>
          <a:p>
            <a:pPr algn="just">
              <a:lnSpc>
                <a:spcPct val="150000"/>
              </a:lnSpc>
              <a:spcAft>
                <a:spcPts val="0"/>
              </a:spcAft>
            </a:pP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x =k1*</a:t>
            </a:r>
            <a:r>
              <a:rPr lang="en-US" altLang="zh-CN" sz="2200" kern="100" dirty="0" err="1">
                <a:latin typeface="黑体" panose="02010609060101010101" pitchFamily="49" charset="-122"/>
                <a:ea typeface="黑体" panose="02010609060101010101" pitchFamily="49" charset="-122"/>
                <a:cs typeface="Times New Roman" panose="02020603050405020304" pitchFamily="18" charset="0"/>
              </a:rPr>
              <a:t>np.random.rand</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(N, D) #</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初始位置，</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k1</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需要根据具体的变量范围而定，默认为</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1</a:t>
            </a:r>
            <a:endParaRPr lang="zh-CN"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pP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v = k2*</a:t>
            </a:r>
            <a:r>
              <a:rPr lang="en-US" altLang="zh-CN" sz="2200" kern="100" dirty="0" err="1">
                <a:latin typeface="黑体" panose="02010609060101010101" pitchFamily="49" charset="-122"/>
                <a:ea typeface="黑体" panose="02010609060101010101" pitchFamily="49" charset="-122"/>
                <a:cs typeface="Times New Roman" panose="02020603050405020304" pitchFamily="18" charset="0"/>
              </a:rPr>
              <a:t>np.random.rand</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(N, D) #</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初始速度，</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k2</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需要根据具体的变量范围而定，默认为</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1</a:t>
            </a:r>
            <a:endParaRPr lang="zh-CN"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pPr>
            <a:r>
              <a:rPr lang="en-US" altLang="zh-CN" sz="2200" kern="100" dirty="0" err="1" smtClean="0">
                <a:latin typeface="黑体" panose="02010609060101010101" pitchFamily="49" charset="-122"/>
                <a:ea typeface="黑体" panose="02010609060101010101" pitchFamily="49" charset="-122"/>
                <a:cs typeface="Times New Roman" panose="02020603050405020304" pitchFamily="18" charset="0"/>
              </a:rPr>
              <a:t>pbest</a:t>
            </a:r>
            <a:r>
              <a:rPr lang="en-US" altLang="zh-CN" sz="2200" kern="100" dirty="0" smtClean="0">
                <a:latin typeface="黑体" panose="02010609060101010101" pitchFamily="49" charset="-122"/>
                <a:ea typeface="黑体" panose="02010609060101010101" pitchFamily="49" charset="-122"/>
                <a:cs typeface="Times New Roman" panose="02020603050405020304" pitchFamily="18" charset="0"/>
              </a:rPr>
              <a:t> </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200" kern="100" dirty="0" err="1">
                <a:latin typeface="黑体" panose="02010609060101010101" pitchFamily="49" charset="-122"/>
                <a:ea typeface="黑体" panose="02010609060101010101" pitchFamily="49" charset="-122"/>
                <a:cs typeface="Times New Roman" panose="02020603050405020304" pitchFamily="18" charset="0"/>
              </a:rPr>
              <a:t>np.copy</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(x) #</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个体最优位置初值</a:t>
            </a:r>
          </a:p>
          <a:p>
            <a:pPr algn="just">
              <a:lnSpc>
                <a:spcPct val="150000"/>
              </a:lnSpc>
              <a:spcAft>
                <a:spcPts val="0"/>
              </a:spcAft>
            </a:pP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p = </a:t>
            </a:r>
            <a:r>
              <a:rPr lang="en-US" altLang="zh-CN" sz="2200" kern="100" dirty="0" err="1">
                <a:latin typeface="黑体" panose="02010609060101010101" pitchFamily="49" charset="-122"/>
                <a:ea typeface="黑体" panose="02010609060101010101" pitchFamily="49" charset="-122"/>
                <a:cs typeface="Times New Roman" panose="02020603050405020304" pitchFamily="18" charset="0"/>
              </a:rPr>
              <a:t>np.zeros</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(N)# </a:t>
            </a:r>
            <a:r>
              <a:rPr lang="zh-CN" altLang="zh-CN" sz="2200" kern="100" dirty="0">
                <a:latin typeface="黑体" panose="02010609060101010101" pitchFamily="49" charset="-122"/>
                <a:ea typeface="黑体" panose="02010609060101010101" pitchFamily="49" charset="-122"/>
                <a:cs typeface="Times New Roman" panose="02020603050405020304" pitchFamily="18" charset="0"/>
              </a:rPr>
              <a:t>个体最优适应度值初值</a:t>
            </a:r>
          </a:p>
          <a:p>
            <a:pPr algn="just">
              <a:lnSpc>
                <a:spcPct val="150000"/>
              </a:lnSpc>
              <a:spcAft>
                <a:spcPts val="0"/>
              </a:spcAft>
            </a:pP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for </a:t>
            </a:r>
            <a:r>
              <a:rPr lang="en-US" altLang="zh-CN" sz="2200" kern="100" dirty="0" err="1">
                <a:latin typeface="黑体" panose="02010609060101010101" pitchFamily="49" charset="-122"/>
                <a:ea typeface="黑体" panose="02010609060101010101" pitchFamily="49" charset="-122"/>
                <a:cs typeface="Times New Roman" panose="02020603050405020304" pitchFamily="18" charset="0"/>
              </a:rPr>
              <a:t>i</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200" kern="100" dirty="0" err="1">
                <a:latin typeface="黑体" panose="02010609060101010101" pitchFamily="49" charset="-122"/>
                <a:ea typeface="黑体" panose="02010609060101010101" pitchFamily="49" charset="-122"/>
                <a:cs typeface="Times New Roman" panose="02020603050405020304" pitchFamily="18" charset="0"/>
              </a:rPr>
              <a:t>val</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 in enumerate(x):</a:t>
            </a:r>
            <a:endParaRPr lang="zh-CN"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pPr>
            <a:r>
              <a:rPr lang="en-US" altLang="zh-CN" sz="2200" dirty="0">
                <a:latin typeface="黑体" panose="02010609060101010101" pitchFamily="49" charset="-122"/>
                <a:ea typeface="黑体" panose="02010609060101010101" pitchFamily="49" charset="-122"/>
              </a:rPr>
              <a:t>   p[</a:t>
            </a:r>
            <a:r>
              <a:rPr lang="en-US" altLang="zh-CN" sz="2200" dirty="0" err="1">
                <a:latin typeface="黑体" panose="02010609060101010101" pitchFamily="49" charset="-122"/>
                <a:ea typeface="黑体" panose="02010609060101010101" pitchFamily="49" charset="-122"/>
              </a:rPr>
              <a:t>i</a:t>
            </a:r>
            <a:r>
              <a:rPr lang="en-US" altLang="zh-CN" sz="2200" dirty="0">
                <a:latin typeface="黑体" panose="02010609060101010101" pitchFamily="49" charset="-122"/>
                <a:ea typeface="黑体" panose="02010609060101010101" pitchFamily="49" charset="-122"/>
              </a:rPr>
              <a:t>] = fitness(</a:t>
            </a:r>
            <a:r>
              <a:rPr lang="en-US" altLang="zh-CN" sz="2200" dirty="0" err="1">
                <a:latin typeface="黑体" panose="02010609060101010101" pitchFamily="49" charset="-122"/>
                <a:ea typeface="黑体" panose="02010609060101010101" pitchFamily="49" charset="-122"/>
              </a:rPr>
              <a:t>val</a:t>
            </a:r>
            <a:r>
              <a:rPr lang="en-US" altLang="zh-CN" sz="2200" dirty="0">
                <a:latin typeface="黑体" panose="02010609060101010101" pitchFamily="49" charset="-122"/>
                <a:ea typeface="黑体" panose="02010609060101010101" pitchFamily="49" charset="-122"/>
              </a:rPr>
              <a:t>) </a:t>
            </a:r>
            <a:r>
              <a:rPr lang="en-US" altLang="zh-CN" sz="2200" dirty="0" smtClean="0">
                <a:latin typeface="黑体" panose="02010609060101010101" pitchFamily="49" charset="-122"/>
                <a:ea typeface="黑体" panose="02010609060101010101" pitchFamily="49" charset="-122"/>
              </a:rPr>
              <a:t>#</a:t>
            </a:r>
            <a:r>
              <a:rPr lang="zh-CN" altLang="zh-CN" sz="2200" dirty="0" smtClean="0">
                <a:latin typeface="黑体" panose="02010609060101010101" pitchFamily="49" charset="-122"/>
                <a:ea typeface="黑体" panose="02010609060101010101" pitchFamily="49" charset="-122"/>
                <a:cs typeface="Times New Roman" panose="02020603050405020304" pitchFamily="18" charset="0"/>
              </a:rPr>
              <a:t>计算</a:t>
            </a:r>
            <a:r>
              <a:rPr lang="zh-CN" altLang="zh-CN" sz="2200" dirty="0">
                <a:latin typeface="黑体" panose="02010609060101010101" pitchFamily="49" charset="-122"/>
                <a:ea typeface="黑体" panose="02010609060101010101" pitchFamily="49" charset="-122"/>
                <a:cs typeface="Times New Roman" panose="02020603050405020304" pitchFamily="18" charset="0"/>
              </a:rPr>
              <a:t>个体最优适应度初值，即目标函数，计算</a:t>
            </a:r>
            <a:r>
              <a:rPr lang="en-US" altLang="zh-CN" sz="2200" dirty="0">
                <a:latin typeface="黑体" panose="02010609060101010101" pitchFamily="49" charset="-122"/>
                <a:ea typeface="黑体" panose="02010609060101010101" pitchFamily="49" charset="-122"/>
              </a:rPr>
              <a:t>N</a:t>
            </a:r>
            <a:r>
              <a:rPr lang="zh-CN" altLang="zh-CN" sz="2200" dirty="0">
                <a:latin typeface="黑体" panose="02010609060101010101" pitchFamily="49" charset="-122"/>
                <a:ea typeface="黑体" panose="02010609060101010101" pitchFamily="49" charset="-122"/>
                <a:cs typeface="Times New Roman" panose="02020603050405020304" pitchFamily="18" charset="0"/>
              </a:rPr>
              <a:t>个粒子的函数</a:t>
            </a:r>
            <a:endParaRPr lang="zh-CN" altLang="en-US" sz="2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1250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fltVal val="0"/>
                                          </p:val>
                                        </p:tav>
                                        <p:tav tm="100000">
                                          <p:val>
                                            <p:strVal val="#ppt_w"/>
                                          </p:val>
                                        </p:tav>
                                      </p:tavLst>
                                    </p:anim>
                                    <p:anim calcmode="lin" valueType="num">
                                      <p:cBhvr>
                                        <p:cTn id="8" dur="1000" fill="hold"/>
                                        <p:tgtEl>
                                          <p:spTgt spid="8194"/>
                                        </p:tgtEl>
                                        <p:attrNameLst>
                                          <p:attrName>ppt_h</p:attrName>
                                        </p:attrNameLst>
                                      </p:cBhvr>
                                      <p:tavLst>
                                        <p:tav tm="0">
                                          <p:val>
                                            <p:fltVal val="0"/>
                                          </p:val>
                                        </p:tav>
                                        <p:tav tm="100000">
                                          <p:val>
                                            <p:strVal val="#ppt_h"/>
                                          </p:val>
                                        </p:tav>
                                      </p:tavLst>
                                    </p:anim>
                                    <p:anim calcmode="lin" valueType="num">
                                      <p:cBhvr>
                                        <p:cTn id="9" dur="1000" fill="hold"/>
                                        <p:tgtEl>
                                          <p:spTgt spid="8194"/>
                                        </p:tgtEl>
                                        <p:attrNameLst>
                                          <p:attrName>style.rotation</p:attrName>
                                        </p:attrNameLst>
                                      </p:cBhvr>
                                      <p:tavLst>
                                        <p:tav tm="0">
                                          <p:val>
                                            <p:fltVal val="90"/>
                                          </p:val>
                                        </p:tav>
                                        <p:tav tm="100000">
                                          <p:val>
                                            <p:fltVal val="0"/>
                                          </p:val>
                                        </p:tav>
                                      </p:tavLst>
                                    </p:anim>
                                    <p:animEffect transition="in" filter="fade">
                                      <p:cBhvr>
                                        <p:cTn id="10" dur="1000"/>
                                        <p:tgtEl>
                                          <p:spTgt spid="81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91344" y="21388"/>
            <a:ext cx="10972800" cy="1143000"/>
          </a:xfrm>
        </p:spPr>
        <p:txBody>
          <a:bodyPr/>
          <a:lstStyle/>
          <a:p>
            <a:r>
              <a:rPr lang="zh-CN" altLang="en-US" b="1" dirty="0" smtClean="0">
                <a:solidFill>
                  <a:srgbClr val="FF0000"/>
                </a:solidFill>
                <a:latin typeface="黑体" panose="02010609060101010101" pitchFamily="49" charset="-122"/>
                <a:ea typeface="黑体" panose="02010609060101010101" pitchFamily="49" charset="-122"/>
              </a:rPr>
              <a:t>二</a:t>
            </a:r>
            <a:r>
              <a:rPr lang="zh-CN" altLang="en-US" b="1" dirty="0">
                <a:solidFill>
                  <a:srgbClr val="FF0000"/>
                </a:solidFill>
                <a:latin typeface="黑体" panose="02010609060101010101" pitchFamily="49" charset="-122"/>
                <a:ea typeface="黑体" panose="02010609060101010101" pitchFamily="49" charset="-122"/>
              </a:rPr>
              <a:t>、</a:t>
            </a:r>
            <a:r>
              <a:rPr lang="zh-CN" altLang="zh-CN" dirty="0">
                <a:solidFill>
                  <a:srgbClr val="FF0000"/>
                </a:solidFill>
                <a:latin typeface="黑体" panose="02010609060101010101" pitchFamily="49" charset="-122"/>
                <a:ea typeface="黑体" panose="02010609060101010101" pitchFamily="49" charset="-122"/>
              </a:rPr>
              <a:t>算法实现</a:t>
            </a:r>
            <a:r>
              <a:rPr lang="zh-CN" altLang="zh-CN" dirty="0" smtClean="0">
                <a:solidFill>
                  <a:srgbClr val="FF0000"/>
                </a:solidFill>
                <a:latin typeface="黑体" panose="02010609060101010101" pitchFamily="49" charset="-122"/>
                <a:ea typeface="黑体" panose="02010609060101010101" pitchFamily="49" charset="-122"/>
              </a:rPr>
              <a:t>流程</a:t>
            </a:r>
            <a:endParaRPr lang="en-US" altLang="zh-CN" b="1" dirty="0">
              <a:solidFill>
                <a:srgbClr val="FF000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2024/2/3</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9</a:t>
            </a:fld>
            <a:endParaRPr lang="zh-CN" altLang="en-US" sz="1200" smtClean="0">
              <a:solidFill>
                <a:srgbClr val="898989"/>
              </a:solidFill>
            </a:endParaRPr>
          </a:p>
        </p:txBody>
      </p:sp>
      <p:pic>
        <p:nvPicPr>
          <p:cNvPr id="8198"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93168" y="1103050"/>
            <a:ext cx="10369152" cy="5016758"/>
          </a:xfrm>
          <a:prstGeom prst="rect">
            <a:avLst/>
          </a:prstGeom>
        </p:spPr>
        <p:txBody>
          <a:bodyPr wrap="square">
            <a:spAutoFit/>
          </a:bodyPr>
          <a:lstStyle/>
          <a:p>
            <a:r>
              <a:rPr lang="zh-CN" altLang="en-US" sz="3200" b="1" dirty="0" smtClean="0">
                <a:solidFill>
                  <a:srgbClr val="682DFD"/>
                </a:solidFill>
                <a:latin typeface="黑体" panose="02010609060101010101" pitchFamily="49" charset="-122"/>
                <a:ea typeface="黑体" panose="02010609060101010101" pitchFamily="49" charset="-122"/>
              </a:rPr>
              <a:t>（</a:t>
            </a:r>
            <a:r>
              <a:rPr lang="en-US" altLang="zh-CN" sz="3200" b="1" dirty="0" smtClean="0">
                <a:solidFill>
                  <a:srgbClr val="682DFD"/>
                </a:solidFill>
                <a:latin typeface="黑体" panose="02010609060101010101" pitchFamily="49" charset="-122"/>
                <a:ea typeface="黑体" panose="02010609060101010101" pitchFamily="49" charset="-122"/>
              </a:rPr>
              <a:t>3</a:t>
            </a:r>
            <a:r>
              <a:rPr lang="zh-CN" altLang="en-US" sz="3200" b="1" dirty="0" smtClean="0">
                <a:solidFill>
                  <a:srgbClr val="682DFD"/>
                </a:solidFill>
                <a:latin typeface="黑体" panose="02010609060101010101" pitchFamily="49" charset="-122"/>
                <a:ea typeface="黑体" panose="02010609060101010101" pitchFamily="49" charset="-122"/>
              </a:rPr>
              <a:t>）</a:t>
            </a:r>
            <a:r>
              <a:rPr lang="zh-CN" altLang="zh-CN" sz="3200" b="1" dirty="0" smtClean="0">
                <a:solidFill>
                  <a:srgbClr val="682DFD"/>
                </a:solidFill>
                <a:latin typeface="黑体" panose="02010609060101010101" pitchFamily="49" charset="-122"/>
                <a:ea typeface="黑体" panose="02010609060101010101" pitchFamily="49" charset="-122"/>
              </a:rPr>
              <a:t>群体</a:t>
            </a:r>
            <a:r>
              <a:rPr lang="zh-CN" altLang="en-US" sz="3200" b="1" dirty="0" smtClean="0">
                <a:solidFill>
                  <a:srgbClr val="682DFD"/>
                </a:solidFill>
                <a:latin typeface="黑体" panose="02010609060101010101" pitchFamily="49" charset="-122"/>
                <a:ea typeface="黑体" panose="02010609060101010101" pitchFamily="49" charset="-122"/>
              </a:rPr>
              <a:t>初始全局</a:t>
            </a:r>
            <a:r>
              <a:rPr lang="zh-CN" altLang="zh-CN" sz="3200" b="1" dirty="0" smtClean="0">
                <a:solidFill>
                  <a:srgbClr val="682DFD"/>
                </a:solidFill>
                <a:latin typeface="黑体" panose="02010609060101010101" pitchFamily="49" charset="-122"/>
                <a:ea typeface="黑体" panose="02010609060101010101" pitchFamily="49" charset="-122"/>
              </a:rPr>
              <a:t>最优</a:t>
            </a:r>
            <a:r>
              <a:rPr lang="zh-CN" altLang="zh-CN" sz="3200" b="1" dirty="0">
                <a:solidFill>
                  <a:srgbClr val="682DFD"/>
                </a:solidFill>
                <a:latin typeface="黑体" panose="02010609060101010101" pitchFamily="49" charset="-122"/>
                <a:ea typeface="黑体" panose="02010609060101010101" pitchFamily="49" charset="-122"/>
              </a:rPr>
              <a:t>位置</a:t>
            </a:r>
            <a:endParaRPr lang="zh-CN" altLang="zh-CN" sz="3200" dirty="0">
              <a:solidFill>
                <a:srgbClr val="682DFD"/>
              </a:solidFill>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群体的最优位置为</a:t>
            </a:r>
            <a:r>
              <a:rPr lang="en-US" altLang="zh-CN" sz="2400" dirty="0" err="1">
                <a:latin typeface="黑体" panose="02010609060101010101" pitchFamily="49" charset="-122"/>
                <a:ea typeface="黑体" panose="02010609060101010101" pitchFamily="49" charset="-122"/>
              </a:rPr>
              <a:t>gbest</a:t>
            </a:r>
            <a:r>
              <a:rPr lang="zh-CN" altLang="zh-CN" sz="2400" dirty="0">
                <a:latin typeface="黑体" panose="02010609060101010101" pitchFamily="49" charset="-122"/>
                <a:ea typeface="黑体" panose="02010609060101010101" pitchFamily="49" charset="-122"/>
              </a:rPr>
              <a:t>，个体的最优位置为</a:t>
            </a:r>
            <a:r>
              <a:rPr lang="en-US" altLang="zh-CN" sz="2400" dirty="0" err="1">
                <a:latin typeface="黑体" panose="02010609060101010101" pitchFamily="49" charset="-122"/>
                <a:ea typeface="黑体" panose="02010609060101010101" pitchFamily="49" charset="-122"/>
              </a:rPr>
              <a:t>pbest</a:t>
            </a:r>
            <a:r>
              <a:rPr lang="zh-CN" altLang="zh-CN" sz="2400" dirty="0">
                <a:latin typeface="黑体" panose="02010609060101010101" pitchFamily="49" charset="-122"/>
                <a:ea typeface="黑体" panose="02010609060101010101" pitchFamily="49" charset="-122"/>
              </a:rPr>
              <a:t>，判断的依据是适应值，适应值直接利用函数值，默认以求取最小值为准，求取最大值时，需要将函数值反转即可，具体代码如下：</a:t>
            </a:r>
          </a:p>
          <a:p>
            <a:pPr>
              <a:lnSpc>
                <a:spcPct val="150000"/>
              </a:lnSpc>
            </a:pP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gbest</a:t>
            </a:r>
            <a:r>
              <a:rPr lang="zh-CN" altLang="zh-CN" sz="2400" dirty="0">
                <a:latin typeface="黑体" panose="02010609060101010101" pitchFamily="49" charset="-122"/>
                <a:ea typeface="黑体" panose="02010609060101010101" pitchFamily="49" charset="-122"/>
              </a:rPr>
              <a:t>全局最优位置</a:t>
            </a:r>
          </a:p>
          <a:p>
            <a:pPr>
              <a:lnSpc>
                <a:spcPct val="150000"/>
              </a:lnSpc>
            </a:pP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gbest</a:t>
            </a:r>
            <a:r>
              <a:rPr lang="en-US" altLang="zh-CN" sz="2400" dirty="0">
                <a:latin typeface="黑体" panose="02010609060101010101" pitchFamily="49" charset="-122"/>
                <a:ea typeface="黑体" panose="02010609060101010101" pitchFamily="49" charset="-122"/>
              </a:rPr>
              <a:t> = x[N-1] #</a:t>
            </a:r>
            <a:r>
              <a:rPr lang="zh-CN" altLang="zh-CN" sz="2400" dirty="0">
                <a:latin typeface="黑体" panose="02010609060101010101" pitchFamily="49" charset="-122"/>
                <a:ea typeface="黑体" panose="02010609060101010101" pitchFamily="49" charset="-122"/>
              </a:rPr>
              <a:t>初始全局最优位置</a:t>
            </a:r>
          </a:p>
          <a:p>
            <a:pPr>
              <a:lnSpc>
                <a:spcPct val="150000"/>
              </a:lnSpc>
            </a:pPr>
            <a:r>
              <a:rPr lang="en-US" altLang="zh-CN" sz="2400" dirty="0">
                <a:latin typeface="黑体" panose="02010609060101010101" pitchFamily="49" charset="-122"/>
                <a:ea typeface="黑体" panose="02010609060101010101" pitchFamily="49" charset="-122"/>
              </a:rPr>
              <a:t>    for </a:t>
            </a:r>
            <a:r>
              <a:rPr lang="en-US" altLang="zh-CN" sz="2400" dirty="0" err="1">
                <a:latin typeface="黑体" panose="02010609060101010101" pitchFamily="49" charset="-122"/>
                <a:ea typeface="黑体" panose="02010609060101010101" pitchFamily="49" charset="-122"/>
              </a:rPr>
              <a:t>i</a:t>
            </a:r>
            <a:r>
              <a:rPr lang="en-US" altLang="zh-CN" sz="2400" dirty="0">
                <a:latin typeface="黑体" panose="02010609060101010101" pitchFamily="49" charset="-122"/>
                <a:ea typeface="黑体" panose="02010609060101010101" pitchFamily="49" charset="-122"/>
              </a:rPr>
              <a:t> in range(N-1):#</a:t>
            </a:r>
            <a:r>
              <a:rPr lang="zh-CN" altLang="zh-CN" sz="2400" dirty="0">
                <a:latin typeface="黑体" panose="02010609060101010101" pitchFamily="49" charset="-122"/>
                <a:ea typeface="黑体" panose="02010609060101010101" pitchFamily="49" charset="-122"/>
              </a:rPr>
              <a:t>寻找</a:t>
            </a:r>
            <a:r>
              <a:rPr lang="en-US" altLang="zh-CN" sz="2400" dirty="0">
                <a:latin typeface="黑体" panose="02010609060101010101" pitchFamily="49" charset="-122"/>
                <a:ea typeface="黑体" panose="02010609060101010101" pitchFamily="49" charset="-122"/>
              </a:rPr>
              <a:t>N</a:t>
            </a:r>
            <a:r>
              <a:rPr lang="zh-CN" altLang="zh-CN" sz="2400" dirty="0">
                <a:latin typeface="黑体" panose="02010609060101010101" pitchFamily="49" charset="-122"/>
                <a:ea typeface="黑体" panose="02010609060101010101" pitchFamily="49" charset="-122"/>
              </a:rPr>
              <a:t>个粒子函数值最小的粒子位置</a:t>
            </a:r>
            <a:r>
              <a:rPr lang="en-US" altLang="zh-CN" sz="2400" dirty="0" err="1">
                <a:latin typeface="黑体" panose="02010609060101010101" pitchFamily="49" charset="-122"/>
                <a:ea typeface="黑体" panose="02010609060101010101" pitchFamily="49" charset="-122"/>
              </a:rPr>
              <a:t>gbest</a:t>
            </a:r>
            <a:endParaRPr lang="zh-CN"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if fitness(x[</a:t>
            </a:r>
            <a:r>
              <a:rPr lang="en-US" altLang="zh-CN" sz="2400" dirty="0" err="1">
                <a:latin typeface="黑体" panose="02010609060101010101" pitchFamily="49" charset="-122"/>
                <a:ea typeface="黑体" panose="02010609060101010101" pitchFamily="49" charset="-122"/>
              </a:rPr>
              <a:t>i</a:t>
            </a:r>
            <a:r>
              <a:rPr lang="en-US" altLang="zh-CN" sz="2400" dirty="0">
                <a:latin typeface="黑体" panose="02010609060101010101" pitchFamily="49" charset="-122"/>
                <a:ea typeface="黑体" panose="02010609060101010101" pitchFamily="49" charset="-122"/>
              </a:rPr>
              <a:t>]) &lt; fitness(</a:t>
            </a:r>
            <a:r>
              <a:rPr lang="en-US" altLang="zh-CN" sz="2400" dirty="0" err="1">
                <a:latin typeface="黑体" panose="02010609060101010101" pitchFamily="49" charset="-122"/>
                <a:ea typeface="黑体" panose="02010609060101010101" pitchFamily="49" charset="-122"/>
              </a:rPr>
              <a:t>gbest</a:t>
            </a:r>
            <a:r>
              <a:rPr lang="en-US" altLang="zh-CN"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gbest</a:t>
            </a:r>
            <a:r>
              <a:rPr lang="en-US" altLang="zh-CN" sz="2400" dirty="0">
                <a:latin typeface="黑体" panose="02010609060101010101" pitchFamily="49" charset="-122"/>
                <a:ea typeface="黑体" panose="02010609060101010101" pitchFamily="49" charset="-122"/>
              </a:rPr>
              <a:t> = x[</a:t>
            </a:r>
            <a:r>
              <a:rPr lang="en-US" altLang="zh-CN" sz="2400" dirty="0" err="1">
                <a:latin typeface="黑体" panose="02010609060101010101" pitchFamily="49" charset="-122"/>
                <a:ea typeface="黑体" panose="02010609060101010101" pitchFamily="49" charset="-122"/>
              </a:rPr>
              <a:t>i</a:t>
            </a:r>
            <a:r>
              <a:rPr lang="en-US" altLang="zh-CN"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0373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fltVal val="0"/>
                                          </p:val>
                                        </p:tav>
                                        <p:tav tm="100000">
                                          <p:val>
                                            <p:strVal val="#ppt_w"/>
                                          </p:val>
                                        </p:tav>
                                      </p:tavLst>
                                    </p:anim>
                                    <p:anim calcmode="lin" valueType="num">
                                      <p:cBhvr>
                                        <p:cTn id="8" dur="1000" fill="hold"/>
                                        <p:tgtEl>
                                          <p:spTgt spid="8194"/>
                                        </p:tgtEl>
                                        <p:attrNameLst>
                                          <p:attrName>ppt_h</p:attrName>
                                        </p:attrNameLst>
                                      </p:cBhvr>
                                      <p:tavLst>
                                        <p:tav tm="0">
                                          <p:val>
                                            <p:fltVal val="0"/>
                                          </p:val>
                                        </p:tav>
                                        <p:tav tm="100000">
                                          <p:val>
                                            <p:strVal val="#ppt_h"/>
                                          </p:val>
                                        </p:tav>
                                      </p:tavLst>
                                    </p:anim>
                                    <p:anim calcmode="lin" valueType="num">
                                      <p:cBhvr>
                                        <p:cTn id="9" dur="1000" fill="hold"/>
                                        <p:tgtEl>
                                          <p:spTgt spid="8194"/>
                                        </p:tgtEl>
                                        <p:attrNameLst>
                                          <p:attrName>style.rotation</p:attrName>
                                        </p:attrNameLst>
                                      </p:cBhvr>
                                      <p:tavLst>
                                        <p:tav tm="0">
                                          <p:val>
                                            <p:fltVal val="90"/>
                                          </p:val>
                                        </p:tav>
                                        <p:tav tm="100000">
                                          <p:val>
                                            <p:fltVal val="0"/>
                                          </p:val>
                                        </p:tav>
                                      </p:tavLst>
                                    </p:anim>
                                    <p:animEffect transition="in" filter="fade">
                                      <p:cBhvr>
                                        <p:cTn id="10" dur="1000"/>
                                        <p:tgtEl>
                                          <p:spTgt spid="8194"/>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5164</TotalTime>
  <Words>2413</Words>
  <Application>Microsoft Office PowerPoint</Application>
  <PresentationFormat>宽屏</PresentationFormat>
  <Paragraphs>406</Paragraphs>
  <Slides>27</Slides>
  <Notes>21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38" baseType="lpstr">
      <vt:lpstr>Arial Unicode MS</vt:lpstr>
      <vt:lpstr>黑体</vt:lpstr>
      <vt:lpstr>宋体</vt:lpstr>
      <vt:lpstr>微软雅黑</vt:lpstr>
      <vt:lpstr>Arial</vt:lpstr>
      <vt:lpstr>Calibri</vt:lpstr>
      <vt:lpstr>Consolas</vt:lpstr>
      <vt:lpstr>Times New Roman</vt:lpstr>
      <vt:lpstr>Office 主题</vt:lpstr>
      <vt:lpstr>公式</vt:lpstr>
      <vt:lpstr>Microsoft Equation 3.0</vt:lpstr>
      <vt:lpstr>PowerPoint 演示文稿</vt:lpstr>
      <vt:lpstr>内容提要</vt:lpstr>
      <vt:lpstr>一、算法基本原理</vt:lpstr>
      <vt:lpstr>一、算法基本原理</vt:lpstr>
      <vt:lpstr>一、算法基本原理</vt:lpstr>
      <vt:lpstr>二 、算法实现流程</vt:lpstr>
      <vt:lpstr>二、算法实现流程</vt:lpstr>
      <vt:lpstr>二、算法实现流程</vt:lpstr>
      <vt:lpstr>二、算法实现流程</vt:lpstr>
      <vt:lpstr>二、算法实现流程 </vt:lpstr>
      <vt:lpstr>二、算法实现流程</vt:lpstr>
      <vt:lpstr>三、实例求解</vt:lpstr>
      <vt:lpstr>三、实例求解</vt:lpstr>
      <vt:lpstr>三、实例求解</vt:lpstr>
      <vt:lpstr>三、实例求解</vt:lpstr>
      <vt:lpstr>三、实例求解</vt:lpstr>
      <vt:lpstr>三、实例求解</vt:lpstr>
      <vt:lpstr>三、实例求解</vt:lpstr>
      <vt:lpstr>三、实例求解</vt:lpstr>
      <vt:lpstr>三、实例求解</vt:lpstr>
      <vt:lpstr>三、实例求解</vt:lpstr>
      <vt:lpstr>三、实例求解</vt:lpstr>
      <vt:lpstr>三、实例求解</vt:lpstr>
      <vt:lpstr>三、实例求解</vt:lpstr>
      <vt:lpstr>三、实例求解</vt:lpstr>
      <vt:lpstr>三、实例求解</vt:lpstr>
      <vt:lpstr>四、方法展望</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VB6.0 化工超越方程及线性方程组求解软件</dc:title>
  <dc:creator>微软用户</dc:creator>
  <cp:lastModifiedBy>flg</cp:lastModifiedBy>
  <cp:revision>116</cp:revision>
  <dcterms:created xsi:type="dcterms:W3CDTF">2014-09-27T01:29:09Z</dcterms:created>
  <dcterms:modified xsi:type="dcterms:W3CDTF">2024-02-04T04:51:49Z</dcterms:modified>
</cp:coreProperties>
</file>