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446" r:id="rId2"/>
    <p:sldId id="451" r:id="rId3"/>
    <p:sldId id="391" r:id="rId4"/>
    <p:sldId id="480" r:id="rId5"/>
    <p:sldId id="481" r:id="rId6"/>
    <p:sldId id="522" r:id="rId7"/>
    <p:sldId id="528" r:id="rId8"/>
    <p:sldId id="523" r:id="rId9"/>
    <p:sldId id="532" r:id="rId10"/>
    <p:sldId id="533" r:id="rId11"/>
    <p:sldId id="534" r:id="rId12"/>
    <p:sldId id="499" r:id="rId13"/>
    <p:sldId id="540" r:id="rId14"/>
    <p:sldId id="541" r:id="rId15"/>
    <p:sldId id="542" r:id="rId16"/>
    <p:sldId id="543" r:id="rId17"/>
    <p:sldId id="549" r:id="rId18"/>
    <p:sldId id="561" r:id="rId19"/>
    <p:sldId id="552" r:id="rId20"/>
    <p:sldId id="565" r:id="rId21"/>
    <p:sldId id="554" r:id="rId22"/>
    <p:sldId id="555" r:id="rId23"/>
    <p:sldId id="577" r:id="rId24"/>
    <p:sldId id="578" r:id="rId25"/>
    <p:sldId id="579" r:id="rId26"/>
    <p:sldId id="583" r:id="rId27"/>
    <p:sldId id="584" r:id="rId28"/>
    <p:sldId id="585" r:id="rId29"/>
    <p:sldId id="519" r:id="rId30"/>
    <p:sldId id="520" r:id="rId3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4995" autoAdjust="0"/>
  </p:normalViewPr>
  <p:slideViewPr>
    <p:cSldViewPr>
      <p:cViewPr varScale="1">
        <p:scale>
          <a:sx n="91" d="100"/>
          <a:sy n="91" d="100"/>
        </p:scale>
        <p:origin x="139"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EE95DA1-5BD6-4562-B711-B1D5E2C81E32}" type="datetimeFigureOut">
              <a:rPr lang="zh-CN" altLang="en-US"/>
              <a:pPr>
                <a:defRPr/>
              </a:pPr>
              <a:t>2024/2/4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9168E99-9AC7-4856-ABD9-39C32DAE0117}" type="slidenum">
              <a:rPr lang="zh-CN" altLang="en-US"/>
              <a:pPr>
                <a:defRPr/>
              </a:pPr>
              <a:t>‹#›</a:t>
            </a:fld>
            <a:endParaRPr lang="zh-CN" altLang="en-US"/>
          </a:p>
        </p:txBody>
      </p:sp>
    </p:spTree>
    <p:extLst>
      <p:ext uri="{BB962C8B-B14F-4D97-AF65-F5344CB8AC3E}">
        <p14:creationId xmlns:p14="http://schemas.microsoft.com/office/powerpoint/2010/main" val="3939794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13</a:t>
            </a:fld>
            <a:endParaRPr lang="zh-CN" altLang="en-US"/>
          </a:p>
        </p:txBody>
      </p:sp>
    </p:spTree>
    <p:extLst>
      <p:ext uri="{BB962C8B-B14F-4D97-AF65-F5344CB8AC3E}">
        <p14:creationId xmlns:p14="http://schemas.microsoft.com/office/powerpoint/2010/main" val="302268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19</a:t>
            </a:fld>
            <a:endParaRPr lang="zh-CN" altLang="en-US"/>
          </a:p>
        </p:txBody>
      </p:sp>
    </p:spTree>
    <p:extLst>
      <p:ext uri="{BB962C8B-B14F-4D97-AF65-F5344CB8AC3E}">
        <p14:creationId xmlns:p14="http://schemas.microsoft.com/office/powerpoint/2010/main" val="198572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20</a:t>
            </a:fld>
            <a:endParaRPr lang="zh-CN" altLang="en-US"/>
          </a:p>
        </p:txBody>
      </p:sp>
    </p:spTree>
    <p:extLst>
      <p:ext uri="{BB962C8B-B14F-4D97-AF65-F5344CB8AC3E}">
        <p14:creationId xmlns:p14="http://schemas.microsoft.com/office/powerpoint/2010/main" val="214544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25</a:t>
            </a:fld>
            <a:endParaRPr lang="zh-CN" altLang="en-US"/>
          </a:p>
        </p:txBody>
      </p:sp>
    </p:spTree>
    <p:extLst>
      <p:ext uri="{BB962C8B-B14F-4D97-AF65-F5344CB8AC3E}">
        <p14:creationId xmlns:p14="http://schemas.microsoft.com/office/powerpoint/2010/main" val="841489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26</a:t>
            </a:fld>
            <a:endParaRPr lang="zh-CN" altLang="en-US"/>
          </a:p>
        </p:txBody>
      </p:sp>
    </p:spTree>
    <p:extLst>
      <p:ext uri="{BB962C8B-B14F-4D97-AF65-F5344CB8AC3E}">
        <p14:creationId xmlns:p14="http://schemas.microsoft.com/office/powerpoint/2010/main" val="3998656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27</a:t>
            </a:fld>
            <a:endParaRPr lang="zh-CN" altLang="en-US"/>
          </a:p>
        </p:txBody>
      </p:sp>
    </p:spTree>
    <p:extLst>
      <p:ext uri="{BB962C8B-B14F-4D97-AF65-F5344CB8AC3E}">
        <p14:creationId xmlns:p14="http://schemas.microsoft.com/office/powerpoint/2010/main" val="47875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28</a:t>
            </a:fld>
            <a:endParaRPr lang="zh-CN" altLang="en-US"/>
          </a:p>
        </p:txBody>
      </p:sp>
    </p:spTree>
    <p:extLst>
      <p:ext uri="{BB962C8B-B14F-4D97-AF65-F5344CB8AC3E}">
        <p14:creationId xmlns:p14="http://schemas.microsoft.com/office/powerpoint/2010/main" val="672959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1">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B4D2504-CDF7-4593-A525-FC5415B158A3}" type="datetime1">
              <a:rPr lang="zh-CN" altLang="en-US"/>
              <a:pPr>
                <a:defRPr/>
              </a:pPr>
              <a:t>2024/2/4</a:t>
            </a:fld>
            <a:endParaRPr lang="zh-CN" altLang="en-US"/>
          </a:p>
        </p:txBody>
      </p:sp>
      <p:sp>
        <p:nvSpPr>
          <p:cNvPr id="5" name="页脚占位符 4"/>
          <p:cNvSpPr>
            <a:spLocks noGrp="1"/>
          </p:cNvSpPr>
          <p:nvPr>
            <p:ph type="ftr" sz="quarter" idx="11"/>
          </p:nvPr>
        </p:nvSpPr>
        <p:spPr>
          <a:xfrm>
            <a:off x="3524250" y="6492875"/>
            <a:ext cx="5429250" cy="365125"/>
          </a:xfrm>
        </p:spPr>
        <p:txBody>
          <a:bodyPr/>
          <a:lstStyle>
            <a:lvl1pPr>
              <a:defRPr/>
            </a:lvl1pPr>
          </a:lstStyle>
          <a:p>
            <a:pPr>
              <a:defRPr/>
            </a:pPr>
            <a:r>
              <a:rPr lang="zh-CN" altLang="en-US"/>
              <a:t>华南理工学化学与化工学院方利国开发</a:t>
            </a:r>
            <a:r>
              <a:rPr lang="en-US" altLang="zh-CN"/>
              <a:t>lgfang@scut.edn</a:t>
            </a:r>
            <a:endParaRPr lang="zh-CN" altLang="en-US"/>
          </a:p>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16DCE2-7371-4096-A073-96923A903AFE}" type="slidenum">
              <a:rPr lang="zh-CN" altLang="en-US"/>
              <a:pPr>
                <a:defRPr/>
              </a:pPr>
              <a:t>‹#›</a:t>
            </a:fld>
            <a:endParaRPr lang="zh-CN" altLang="en-US"/>
          </a:p>
        </p:txBody>
      </p:sp>
    </p:spTree>
    <p:extLst>
      <p:ext uri="{BB962C8B-B14F-4D97-AF65-F5344CB8AC3E}">
        <p14:creationId xmlns:p14="http://schemas.microsoft.com/office/powerpoint/2010/main" val="235834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47E0329-E2C9-4E20-A4C6-844CC38DBBD3}" type="datetime1">
              <a:rPr lang="zh-CN" altLang="en-US"/>
              <a:pPr>
                <a:defRPr/>
              </a:pPr>
              <a:t>2024/2/4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3DFB06-212A-45B9-ABAC-171A04771A39}" type="slidenum">
              <a:rPr lang="zh-CN" altLang="en-US"/>
              <a:pPr>
                <a:defRPr/>
              </a:pPr>
              <a:t>‹#›</a:t>
            </a:fld>
            <a:endParaRPr lang="zh-CN" altLang="en-US"/>
          </a:p>
        </p:txBody>
      </p:sp>
    </p:spTree>
    <p:extLst>
      <p:ext uri="{BB962C8B-B14F-4D97-AF65-F5344CB8AC3E}">
        <p14:creationId xmlns:p14="http://schemas.microsoft.com/office/powerpoint/2010/main" val="285549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8FEC7B8-2CE0-418A-A7C2-54CFBCDA32CE}" type="datetime1">
              <a:rPr lang="zh-CN" altLang="en-US"/>
              <a:pPr>
                <a:defRPr/>
              </a:pPr>
              <a:t>2024/2/4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C82CD58-A965-4184-952E-CC16C0E51A4A}" type="slidenum">
              <a:rPr lang="zh-CN" altLang="en-US"/>
              <a:pPr>
                <a:defRPr/>
              </a:pPr>
              <a:t>‹#›</a:t>
            </a:fld>
            <a:endParaRPr lang="zh-CN" altLang="en-US"/>
          </a:p>
        </p:txBody>
      </p:sp>
    </p:spTree>
    <p:extLst>
      <p:ext uri="{BB962C8B-B14F-4D97-AF65-F5344CB8AC3E}">
        <p14:creationId xmlns:p14="http://schemas.microsoft.com/office/powerpoint/2010/main" val="293257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FAA9CAF-D4EA-4E36-A83A-E8559839746B}" type="datetime1">
              <a:rPr lang="zh-CN" altLang="en-US"/>
              <a:pPr>
                <a:defRPr/>
              </a:pPr>
              <a:t>2024/2/4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C2ED8B-928B-4075-BF06-E2EF2AD463C5}" type="slidenum">
              <a:rPr lang="zh-CN" altLang="en-US"/>
              <a:pPr>
                <a:defRPr/>
              </a:pPr>
              <a:t>‹#›</a:t>
            </a:fld>
            <a:endParaRPr lang="zh-CN" altLang="en-US"/>
          </a:p>
        </p:txBody>
      </p:sp>
    </p:spTree>
    <p:extLst>
      <p:ext uri="{BB962C8B-B14F-4D97-AF65-F5344CB8AC3E}">
        <p14:creationId xmlns:p14="http://schemas.microsoft.com/office/powerpoint/2010/main" val="368106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D227D5C-4A26-43D6-BFFD-7447A9DE5770}" type="datetime1">
              <a:rPr lang="zh-CN" altLang="en-US"/>
              <a:pPr>
                <a:defRPr/>
              </a:pPr>
              <a:t>2024/2/4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2B120A-23C6-4CC5-8B8E-85E9DEBFBA86}" type="slidenum">
              <a:rPr lang="zh-CN" altLang="en-US"/>
              <a:pPr>
                <a:defRPr/>
              </a:pPr>
              <a:t>‹#›</a:t>
            </a:fld>
            <a:endParaRPr lang="zh-CN" altLang="en-US"/>
          </a:p>
        </p:txBody>
      </p:sp>
    </p:spTree>
    <p:extLst>
      <p:ext uri="{BB962C8B-B14F-4D97-AF65-F5344CB8AC3E}">
        <p14:creationId xmlns:p14="http://schemas.microsoft.com/office/powerpoint/2010/main" val="56516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B98C463-01D5-457E-BDF0-6D7C9D9B69CB}" type="datetime1">
              <a:rPr lang="zh-CN" altLang="en-US"/>
              <a:pPr>
                <a:defRPr/>
              </a:pPr>
              <a:t>2024/2/4</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C06A64C-B760-45AE-91F1-6EDB1C21397D}" type="slidenum">
              <a:rPr lang="zh-CN" altLang="en-US"/>
              <a:pPr>
                <a:defRPr/>
              </a:pPr>
              <a:t>‹#›</a:t>
            </a:fld>
            <a:endParaRPr lang="zh-CN" altLang="en-US"/>
          </a:p>
        </p:txBody>
      </p:sp>
    </p:spTree>
    <p:extLst>
      <p:ext uri="{BB962C8B-B14F-4D97-AF65-F5344CB8AC3E}">
        <p14:creationId xmlns:p14="http://schemas.microsoft.com/office/powerpoint/2010/main" val="208056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CB6F535-50C1-49DE-8CBA-97B0F8E87A0F}" type="datetime1">
              <a:rPr lang="zh-CN" altLang="en-US"/>
              <a:pPr>
                <a:defRPr/>
              </a:pPr>
              <a:t>2024/2/4</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F9667C4-A3AA-4738-B7C7-5EFEDF006706}" type="slidenum">
              <a:rPr lang="zh-CN" altLang="en-US"/>
              <a:pPr>
                <a:defRPr/>
              </a:pPr>
              <a:t>‹#›</a:t>
            </a:fld>
            <a:endParaRPr lang="zh-CN" altLang="en-US"/>
          </a:p>
        </p:txBody>
      </p:sp>
    </p:spTree>
    <p:extLst>
      <p:ext uri="{BB962C8B-B14F-4D97-AF65-F5344CB8AC3E}">
        <p14:creationId xmlns:p14="http://schemas.microsoft.com/office/powerpoint/2010/main" val="166945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FCA129E-9708-41A0-8F8F-C707F574E687}" type="datetime1">
              <a:rPr lang="zh-CN" altLang="en-US"/>
              <a:pPr>
                <a:defRPr/>
              </a:pPr>
              <a:t>2024/2/4</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6A9D53B-0D1D-4832-86CC-11007A47CC1F}" type="slidenum">
              <a:rPr lang="zh-CN" altLang="en-US"/>
              <a:pPr>
                <a:defRPr/>
              </a:pPr>
              <a:t>‹#›</a:t>
            </a:fld>
            <a:endParaRPr lang="zh-CN" altLang="en-US"/>
          </a:p>
        </p:txBody>
      </p:sp>
    </p:spTree>
    <p:extLst>
      <p:ext uri="{BB962C8B-B14F-4D97-AF65-F5344CB8AC3E}">
        <p14:creationId xmlns:p14="http://schemas.microsoft.com/office/powerpoint/2010/main" val="12153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BF021F7-F7D1-4583-9E54-C81F815B3B0C}" type="datetime1">
              <a:rPr lang="zh-CN" altLang="en-US"/>
              <a:pPr>
                <a:defRPr/>
              </a:pPr>
              <a:t>2024/2/4</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BE5B54A-B8D9-4EE7-BD2F-70AF2DB9CA47}" type="slidenum">
              <a:rPr lang="zh-CN" altLang="en-US"/>
              <a:pPr>
                <a:defRPr/>
              </a:pPr>
              <a:t>‹#›</a:t>
            </a:fld>
            <a:endParaRPr lang="zh-CN" altLang="en-US"/>
          </a:p>
        </p:txBody>
      </p:sp>
    </p:spTree>
    <p:extLst>
      <p:ext uri="{BB962C8B-B14F-4D97-AF65-F5344CB8AC3E}">
        <p14:creationId xmlns:p14="http://schemas.microsoft.com/office/powerpoint/2010/main" val="296432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16FB619-1FBE-4DE9-882A-E74EC4294046}" type="datetime1">
              <a:rPr lang="zh-CN" altLang="en-US"/>
              <a:pPr>
                <a:defRPr/>
              </a:pPr>
              <a:t>2024/2/4</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7D2CE63-7C9A-4EE5-8F8C-395228E70FD6}" type="slidenum">
              <a:rPr lang="zh-CN" altLang="en-US"/>
              <a:pPr>
                <a:defRPr/>
              </a:pPr>
              <a:t>‹#›</a:t>
            </a:fld>
            <a:endParaRPr lang="zh-CN" altLang="en-US"/>
          </a:p>
        </p:txBody>
      </p:sp>
    </p:spTree>
    <p:extLst>
      <p:ext uri="{BB962C8B-B14F-4D97-AF65-F5344CB8AC3E}">
        <p14:creationId xmlns:p14="http://schemas.microsoft.com/office/powerpoint/2010/main" val="46229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6225361-8E51-4DB5-AD06-50BDE76A7B50}" type="datetime1">
              <a:rPr lang="zh-CN" altLang="en-US"/>
              <a:pPr>
                <a:defRPr/>
              </a:pPr>
              <a:t>2024/2/4</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1E80B9B-B3D8-430A-92F1-52CA5CF792F8}" type="slidenum">
              <a:rPr lang="zh-CN" altLang="en-US"/>
              <a:pPr>
                <a:defRPr/>
              </a:pPr>
              <a:t>‹#›</a:t>
            </a:fld>
            <a:endParaRPr lang="zh-CN" altLang="en-US"/>
          </a:p>
        </p:txBody>
      </p:sp>
    </p:spTree>
    <p:extLst>
      <p:ext uri="{BB962C8B-B14F-4D97-AF65-F5344CB8AC3E}">
        <p14:creationId xmlns:p14="http://schemas.microsoft.com/office/powerpoint/2010/main" val="417513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5D67456-750D-4B11-BF42-6697BCFD75B3}" type="datetime1">
              <a:rPr lang="zh-CN" altLang="en-US"/>
              <a:pPr>
                <a:defRPr/>
              </a:pPr>
              <a:t>2024/2/4</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6AE5B23-B22B-4430-A455-540CBABC84D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19"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3.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6.bin"/><Relationship Id="rId10" Type="http://schemas.openxmlformats.org/officeDocument/2006/relationships/image" Target="../media/image22.wmf"/><Relationship Id="rId4" Type="http://schemas.openxmlformats.org/officeDocument/2006/relationships/image" Target="../media/image1.jpeg"/><Relationship Id="rId9"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aike.sogou.com/lemma/ShowInnerLink.htm?lemmaId=61169836&amp;ss_c=ssc.citiao.lin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20195;&#30721;&#32034;&#21462;&#37038;&#31665;lgfang@scut.edu.c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22278;&#21608;&#29575;&#35745;&#31639;.exe"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2"/>
          <p:cNvSpPr txBox="1">
            <a:spLocks noChangeArrowheads="1"/>
          </p:cNvSpPr>
          <p:nvPr/>
        </p:nvSpPr>
        <p:spPr bwMode="auto">
          <a:xfrm>
            <a:off x="9185275" y="6030913"/>
            <a:ext cx="32512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1600">
                <a:solidFill>
                  <a:srgbClr val="000000"/>
                </a:solidFill>
                <a:latin typeface="微软雅黑" panose="020B0503020204020204" pitchFamily="34" charset="-122"/>
                <a:ea typeface="微软雅黑" panose="020B0503020204020204" pitchFamily="34" charset="-122"/>
              </a:rPr>
              <a:t>通讯方式：</a:t>
            </a:r>
            <a:r>
              <a:rPr lang="en-US" altLang="zh-CN" sz="1600">
                <a:solidFill>
                  <a:srgbClr val="000000"/>
                </a:solidFill>
                <a:latin typeface="微软雅黑" panose="020B0503020204020204" pitchFamily="34" charset="-122"/>
                <a:ea typeface="微软雅黑" panose="020B0503020204020204" pitchFamily="34" charset="-122"/>
              </a:rPr>
              <a:t>Tel:  13622251128     Email:    lgfang@scut.edu.cn</a:t>
            </a:r>
            <a:endParaRPr lang="en-US" altLang="zh-CN" sz="120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2686050" y="4365625"/>
            <a:ext cx="6362700" cy="2238375"/>
          </a:xfrm>
          <a:prstGeom prst="rect">
            <a:avLst/>
          </a:prstGeom>
          <a:solidFill>
            <a:srgbClr val="C55A11"/>
          </a:solidFill>
          <a:ln>
            <a:noFill/>
          </a:ln>
        </p:spPr>
        <p:style>
          <a:lnRef idx="3">
            <a:schemeClr val="lt1"/>
          </a:lnRef>
          <a:fillRef idx="1">
            <a:schemeClr val="accent3"/>
          </a:fillRef>
          <a:effectRef idx="1">
            <a:schemeClr val="accent3"/>
          </a:effectRef>
          <a:fontRef idx="minor">
            <a:schemeClr val="lt1"/>
          </a:fontRef>
        </p:style>
        <p:txBody>
          <a:bodyPr anchor="ctr"/>
          <a:lstStyle/>
          <a:p>
            <a:pPr algn="ctr" eaLnBrk="1" hangingPunct="1">
              <a:defRPr/>
            </a:pPr>
            <a:endParaRPr lang="zh-CN" altLang="en-US">
              <a:solidFill>
                <a:prstClr val="white"/>
              </a:solidFill>
            </a:endParaRPr>
          </a:p>
        </p:txBody>
      </p:sp>
      <p:sp>
        <p:nvSpPr>
          <p:cNvPr id="22" name="文本框 21"/>
          <p:cNvSpPr txBox="1"/>
          <p:nvPr/>
        </p:nvSpPr>
        <p:spPr>
          <a:xfrm>
            <a:off x="3192463" y="4311650"/>
            <a:ext cx="5832475" cy="3195638"/>
          </a:xfrm>
          <a:prstGeom prst="rect">
            <a:avLst/>
          </a:prstGeom>
          <a:noFill/>
        </p:spPr>
        <p:txBody>
          <a:bodyPr>
            <a:spAutoFit/>
          </a:bodyPr>
          <a:lstStyle/>
          <a:p>
            <a:pPr eaLnBrk="1" hangingPunct="1">
              <a:lnSpc>
                <a:spcPct val="120000"/>
              </a:lnSpc>
              <a:defRPr/>
            </a:pPr>
            <a:r>
              <a:rPr lang="zh-CN" altLang="en-US" sz="3600" b="1" dirty="0">
                <a:solidFill>
                  <a:schemeClr val="bg1"/>
                </a:solidFill>
                <a:latin typeface="微软雅黑" panose="020B0503020204020204" pitchFamily="34" charset="-122"/>
                <a:ea typeface="微软雅黑" panose="020B0503020204020204" pitchFamily="34" charset="-122"/>
              </a:rPr>
              <a:t>主讲：方利国博士    </a:t>
            </a:r>
            <a:r>
              <a:rPr lang="zh-CN" altLang="en-US" sz="2800" b="1" spc="120" dirty="0">
                <a:solidFill>
                  <a:schemeClr val="bg1"/>
                </a:solidFill>
                <a:latin typeface="微软雅黑" panose="020B0503020204020204" pitchFamily="34" charset="-122"/>
                <a:ea typeface="微软雅黑" panose="020B0503020204020204" pitchFamily="34" charset="-122"/>
              </a:rPr>
              <a:t>硕导</a:t>
            </a: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r>
              <a:rPr lang="en-US" altLang="zh-CN" sz="2800" b="1" spc="120" dirty="0">
                <a:solidFill>
                  <a:schemeClr val="bg1"/>
                </a:solidFill>
                <a:latin typeface="微软雅黑" panose="020B0503020204020204" pitchFamily="34" charset="-122"/>
                <a:ea typeface="微软雅黑" panose="020B0503020204020204" pitchFamily="34" charset="-122"/>
              </a:rPr>
              <a:t>   </a:t>
            </a:r>
            <a:r>
              <a:rPr lang="zh-CN" altLang="en-US" sz="2800" b="1" spc="120" dirty="0">
                <a:solidFill>
                  <a:schemeClr val="bg1"/>
                </a:solidFill>
                <a:latin typeface="微软雅黑" panose="020B0503020204020204" pitchFamily="34" charset="-122"/>
                <a:ea typeface="微软雅黑" panose="020B0503020204020204" pitchFamily="34" charset="-122"/>
              </a:rPr>
              <a:t>广东大数据专业委员会委员</a:t>
            </a:r>
            <a:r>
              <a:rPr lang="en-US" altLang="zh-CN" sz="2800" b="1" spc="120" dirty="0">
                <a:solidFill>
                  <a:schemeClr val="bg1"/>
                </a:solidFill>
                <a:latin typeface="微软雅黑" panose="020B0503020204020204" pitchFamily="34" charset="-122"/>
                <a:ea typeface="微软雅黑" panose="020B0503020204020204" pitchFamily="34" charset="-122"/>
              </a:rPr>
              <a:t>        </a:t>
            </a:r>
          </a:p>
          <a:p>
            <a:pPr eaLnBrk="1" hangingPunct="1">
              <a:lnSpc>
                <a:spcPct val="120000"/>
              </a:lnSpc>
              <a:defRPr/>
            </a:pPr>
            <a:r>
              <a:rPr lang="en-US" altLang="zh-CN" sz="2800" b="1" spc="120" dirty="0">
                <a:solidFill>
                  <a:schemeClr val="bg1"/>
                </a:solidFill>
                <a:latin typeface="微软雅黑" panose="020B0503020204020204" pitchFamily="34" charset="-122"/>
                <a:ea typeface="微软雅黑" panose="020B0503020204020204" pitchFamily="34" charset="-122"/>
              </a:rPr>
              <a:t>   </a:t>
            </a:r>
            <a:r>
              <a:rPr lang="zh-CN" altLang="en-US" sz="2800" b="1" spc="120" dirty="0">
                <a:solidFill>
                  <a:schemeClr val="bg1"/>
                </a:solidFill>
                <a:latin typeface="微软雅黑" panose="020B0503020204020204" pitchFamily="34" charset="-122"/>
                <a:ea typeface="微软雅黑" panose="020B0503020204020204" pitchFamily="34" charset="-122"/>
              </a:rPr>
              <a:t>中  国  化  工 学  会  会 员</a:t>
            </a: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800" b="1" spc="120" dirty="0">
                <a:solidFill>
                  <a:schemeClr val="bg1"/>
                </a:solidFill>
                <a:latin typeface="微软雅黑" panose="020B0503020204020204" pitchFamily="34" charset="-122"/>
                <a:ea typeface="微软雅黑" panose="020B0503020204020204" pitchFamily="34" charset="-122"/>
              </a:rPr>
              <a:t> 全国石油与化工行业教学名师</a:t>
            </a: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000" b="1" dirty="0">
                <a:solidFill>
                  <a:schemeClr val="bg1"/>
                </a:solidFill>
                <a:latin typeface="微软雅黑" panose="020B0503020204020204" pitchFamily="34" charset="-122"/>
                <a:ea typeface="微软雅黑" panose="020B0503020204020204" pitchFamily="34" charset="-122"/>
              </a:rPr>
              <a:t> </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4101"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文本框 3"/>
          <p:cNvSpPr txBox="1">
            <a:spLocks noChangeArrowheads="1"/>
          </p:cNvSpPr>
          <p:nvPr/>
        </p:nvSpPr>
        <p:spPr bwMode="auto">
          <a:xfrm>
            <a:off x="1371600" y="2165350"/>
            <a:ext cx="4603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43" name="文本框 42"/>
          <p:cNvSpPr txBox="1">
            <a:spLocks noChangeArrowheads="1"/>
          </p:cNvSpPr>
          <p:nvPr/>
        </p:nvSpPr>
        <p:spPr bwMode="auto">
          <a:xfrm>
            <a:off x="304800" y="627063"/>
            <a:ext cx="88804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4800" b="1" dirty="0">
                <a:latin typeface="微软雅黑" panose="020B0503020204020204" pitchFamily="34" charset="-122"/>
                <a:ea typeface="微软雅黑" panose="020B0503020204020204" pitchFamily="34" charset="-122"/>
              </a:rPr>
              <a:t>跟着方老师学</a:t>
            </a:r>
            <a:r>
              <a:rPr lang="en-US" altLang="zh-CN" sz="4800" b="1" dirty="0">
                <a:latin typeface="微软雅黑" panose="020B0503020204020204" pitchFamily="34" charset="-122"/>
                <a:ea typeface="微软雅黑" panose="020B0503020204020204" pitchFamily="34" charset="-122"/>
              </a:rPr>
              <a:t>Python</a:t>
            </a:r>
            <a:r>
              <a:rPr lang="zh-CN" altLang="en-US" sz="4800" b="1" dirty="0">
                <a:latin typeface="微软雅黑" panose="020B0503020204020204" pitchFamily="34" charset="-122"/>
                <a:ea typeface="微软雅黑" panose="020B0503020204020204" pitchFamily="34" charset="-122"/>
              </a:rPr>
              <a:t>课程</a:t>
            </a:r>
            <a:endParaRPr lang="en-US" altLang="zh-CN" sz="4800" b="1" dirty="0">
              <a:latin typeface="微软雅黑" panose="020B0503020204020204" pitchFamily="34" charset="-122"/>
              <a:ea typeface="微软雅黑" panose="020B0503020204020204" pitchFamily="34" charset="-122"/>
            </a:endParaRPr>
          </a:p>
        </p:txBody>
      </p:sp>
      <p:sp>
        <p:nvSpPr>
          <p:cNvPr id="44" name="文本框 43"/>
          <p:cNvSpPr txBox="1">
            <a:spLocks noChangeArrowheads="1"/>
          </p:cNvSpPr>
          <p:nvPr/>
        </p:nvSpPr>
        <p:spPr bwMode="auto">
          <a:xfrm>
            <a:off x="3071664" y="2762031"/>
            <a:ext cx="6264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3600" b="1" dirty="0" smtClean="0">
                <a:solidFill>
                  <a:srgbClr val="00B050"/>
                </a:solidFill>
                <a:latin typeface="微软雅黑" panose="020B0503020204020204" pitchFamily="34" charset="-122"/>
                <a:ea typeface="微软雅黑" panose="020B0503020204020204" pitchFamily="34" charset="-122"/>
              </a:rPr>
              <a:t>三种方法编程求解</a:t>
            </a:r>
            <a:r>
              <a:rPr lang="zh-CN" altLang="en-US" sz="3600" b="1" dirty="0">
                <a:solidFill>
                  <a:srgbClr val="FF0000"/>
                </a:solidFill>
                <a:latin typeface="微软雅黑" panose="020B0503020204020204" pitchFamily="34" charset="-122"/>
                <a:ea typeface="微软雅黑" panose="020B0503020204020204" pitchFamily="34" charset="-122"/>
              </a:rPr>
              <a:t>圆周率</a:t>
            </a:r>
            <a:endParaRPr lang="zh-CN" altLang="zh-CN"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p:cTn id="13" dur="1000" fill="hold"/>
                                        <p:tgtEl>
                                          <p:spTgt spid="43"/>
                                        </p:tgtEl>
                                        <p:attrNameLst>
                                          <p:attrName>ppt_w</p:attrName>
                                        </p:attrNameLst>
                                      </p:cBhvr>
                                      <p:tavLst>
                                        <p:tav tm="0">
                                          <p:val>
                                            <p:fltVal val="0"/>
                                          </p:val>
                                        </p:tav>
                                        <p:tav tm="100000">
                                          <p:val>
                                            <p:strVal val="#ppt_w"/>
                                          </p:val>
                                        </p:tav>
                                      </p:tavLst>
                                    </p:anim>
                                    <p:anim calcmode="lin" valueType="num">
                                      <p:cBhvr>
                                        <p:cTn id="14" dur="1000" fill="hold"/>
                                        <p:tgtEl>
                                          <p:spTgt spid="43"/>
                                        </p:tgtEl>
                                        <p:attrNameLst>
                                          <p:attrName>ppt_h</p:attrName>
                                        </p:attrNameLst>
                                      </p:cBhvr>
                                      <p:tavLst>
                                        <p:tav tm="0">
                                          <p:val>
                                            <p:fltVal val="0"/>
                                          </p:val>
                                        </p:tav>
                                        <p:tav tm="100000">
                                          <p:val>
                                            <p:strVal val="#ppt_h"/>
                                          </p:val>
                                        </p:tav>
                                      </p:tavLst>
                                    </p:anim>
                                    <p:anim calcmode="lin" valueType="num">
                                      <p:cBhvr>
                                        <p:cTn id="15" dur="1000" fill="hold"/>
                                        <p:tgtEl>
                                          <p:spTgt spid="43"/>
                                        </p:tgtEl>
                                        <p:attrNameLst>
                                          <p:attrName>style.rotation</p:attrName>
                                        </p:attrNameLst>
                                      </p:cBhvr>
                                      <p:tavLst>
                                        <p:tav tm="0">
                                          <p:val>
                                            <p:fltVal val="90"/>
                                          </p:val>
                                        </p:tav>
                                        <p:tav tm="100000">
                                          <p:val>
                                            <p:fltVal val="0"/>
                                          </p:val>
                                        </p:tav>
                                      </p:tavLst>
                                    </p:anim>
                                    <p:animEffect transition="in" filter="fade">
                                      <p:cBhvr>
                                        <p:cTn id="16" dur="1000"/>
                                        <p:tgtEl>
                                          <p:spTgt spid="4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p:bldP spid="43"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latin typeface="黑体" panose="02010609060101010101" pitchFamily="49" charset="-122"/>
                <a:ea typeface="黑体" panose="02010609060101010101" pitchFamily="49" charset="-122"/>
              </a:rPr>
              <a:t>二、祖冲之求解方法及编程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10</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96688" y="764704"/>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000000"/>
                </a:solidFill>
                <a:latin typeface="黑体" panose="02010609060101010101" pitchFamily="49" charset="-122"/>
                <a:ea typeface="黑体" panose="02010609060101010101" pitchFamily="49" charset="-122"/>
              </a:rPr>
              <a:t> </a:t>
            </a:r>
            <a:r>
              <a:rPr lang="en-US" altLang="zh-CN" sz="3200" dirty="0" smtClean="0">
                <a:solidFill>
                  <a:srgbClr val="0066FF"/>
                </a:solidFill>
                <a:latin typeface="黑体" panose="02010609060101010101" pitchFamily="49" charset="-122"/>
                <a:ea typeface="黑体" panose="02010609060101010101" pitchFamily="49" charset="-122"/>
              </a:rPr>
              <a:t>2.5 </a:t>
            </a:r>
            <a:r>
              <a:rPr lang="zh-CN" altLang="en-US" sz="3200" dirty="0" smtClean="0">
                <a:solidFill>
                  <a:srgbClr val="0066FF"/>
                </a:solidFill>
                <a:latin typeface="黑体" panose="02010609060101010101" pitchFamily="49" charset="-122"/>
                <a:ea typeface="黑体" panose="02010609060101010101" pitchFamily="49" charset="-122"/>
              </a:rPr>
              <a:t>连续计算结果图之二</a:t>
            </a:r>
            <a:endParaRPr lang="en-US" altLang="zh-CN" sz="3200" dirty="0">
              <a:solidFill>
                <a:srgbClr val="0066FF"/>
              </a:solidFill>
              <a:latin typeface="黑体" panose="02010609060101010101" pitchFamily="49" charset="-122"/>
              <a:ea typeface="黑体" panose="02010609060101010101" pitchFamily="49" charset="-122"/>
            </a:endParaRPr>
          </a:p>
        </p:txBody>
      </p:sp>
      <p:sp>
        <p:nvSpPr>
          <p:cNvPr id="2" name="矩形 1"/>
          <p:cNvSpPr/>
          <p:nvPr/>
        </p:nvSpPr>
        <p:spPr>
          <a:xfrm>
            <a:off x="7032104" y="1813840"/>
            <a:ext cx="4320480" cy="3970318"/>
          </a:xfrm>
          <a:prstGeom prst="rect">
            <a:avLst/>
          </a:prstGeom>
          <a:solidFill>
            <a:schemeClr val="accent6">
              <a:lumMod val="40000"/>
              <a:lumOff val="60000"/>
            </a:schemeClr>
          </a:solidFill>
        </p:spPr>
        <p:txBody>
          <a:bodyPr wrap="square">
            <a:spAutoFit/>
          </a:bodyPr>
          <a:lstStyle/>
          <a:p>
            <a:r>
              <a:rPr lang="en-US" altLang="zh-CN" dirty="0"/>
              <a:t>fig2=</a:t>
            </a:r>
            <a:r>
              <a:rPr lang="en-US" altLang="zh-CN" dirty="0" err="1"/>
              <a:t>plt.figure</a:t>
            </a:r>
            <a:r>
              <a:rPr lang="en-US" altLang="zh-CN" dirty="0"/>
              <a:t>(dpi=120) ##</a:t>
            </a:r>
            <a:r>
              <a:rPr lang="zh-CN" altLang="en-US" dirty="0"/>
              <a:t>绘制理论计算图</a:t>
            </a:r>
          </a:p>
          <a:p>
            <a:r>
              <a:rPr lang="en-US" altLang="zh-CN" dirty="0"/>
              <a:t>x=</a:t>
            </a:r>
            <a:r>
              <a:rPr lang="en-US" altLang="zh-CN" dirty="0" err="1"/>
              <a:t>c_time</a:t>
            </a:r>
            <a:r>
              <a:rPr lang="en-US" altLang="zh-CN" dirty="0"/>
              <a:t>[100:200]</a:t>
            </a:r>
          </a:p>
          <a:p>
            <a:r>
              <a:rPr lang="en-US" altLang="zh-CN" dirty="0"/>
              <a:t>y=</a:t>
            </a:r>
            <a:r>
              <a:rPr lang="en-US" altLang="zh-CN" dirty="0" err="1"/>
              <a:t>c_pi</a:t>
            </a:r>
            <a:r>
              <a:rPr lang="en-US" altLang="zh-CN" dirty="0"/>
              <a:t>[100:200]</a:t>
            </a:r>
          </a:p>
          <a:p>
            <a:r>
              <a:rPr lang="en-US" altLang="zh-CN" dirty="0" err="1"/>
              <a:t>plt.plot</a:t>
            </a:r>
            <a:r>
              <a:rPr lang="en-US" altLang="zh-CN" dirty="0"/>
              <a:t>(</a:t>
            </a:r>
            <a:r>
              <a:rPr lang="en-US" altLang="zh-CN" dirty="0" err="1"/>
              <a:t>x,y,c</a:t>
            </a:r>
            <a:r>
              <a:rPr lang="en-US" altLang="zh-CN" dirty="0"/>
              <a:t>="</a:t>
            </a:r>
            <a:r>
              <a:rPr lang="en-US" altLang="zh-CN" dirty="0" err="1"/>
              <a:t>r",marker</a:t>
            </a:r>
            <a:r>
              <a:rPr lang="en-US" altLang="zh-CN" dirty="0"/>
              <a:t>="</a:t>
            </a:r>
            <a:r>
              <a:rPr lang="en-US" altLang="zh-CN" dirty="0" err="1"/>
              <a:t>o",alpha</a:t>
            </a:r>
            <a:r>
              <a:rPr lang="en-US" altLang="zh-CN" dirty="0"/>
              <a:t>=0.6,clip_on=False)</a:t>
            </a:r>
          </a:p>
          <a:p>
            <a:r>
              <a:rPr lang="en-US" altLang="zh-CN" dirty="0" err="1" smtClean="0"/>
              <a:t>plt.ylim</a:t>
            </a:r>
            <a:r>
              <a:rPr lang="en-US" altLang="zh-CN" dirty="0" smtClean="0"/>
              <a:t>(3.141592653589</a:t>
            </a:r>
            <a:r>
              <a:rPr lang="en-US" altLang="zh-CN" u="sng" dirty="0" smtClean="0">
                <a:solidFill>
                  <a:srgbClr val="FF0000"/>
                </a:solidFill>
              </a:rPr>
              <a:t>75</a:t>
            </a:r>
            <a:r>
              <a:rPr lang="en-US" altLang="zh-CN" dirty="0" smtClean="0"/>
              <a:t>,3.141592653589</a:t>
            </a:r>
            <a:r>
              <a:rPr lang="en-US" altLang="zh-CN" u="sng" dirty="0" smtClean="0">
                <a:solidFill>
                  <a:srgbClr val="FF0000"/>
                </a:solidFill>
              </a:rPr>
              <a:t>81</a:t>
            </a:r>
            <a:r>
              <a:rPr lang="en-US" altLang="zh-CN" dirty="0" smtClean="0"/>
              <a:t>)</a:t>
            </a:r>
            <a:endParaRPr lang="en-US" altLang="zh-CN" dirty="0"/>
          </a:p>
          <a:p>
            <a:r>
              <a:rPr lang="en-US" altLang="zh-CN" dirty="0" err="1"/>
              <a:t>plt.xlim</a:t>
            </a:r>
            <a:r>
              <a:rPr lang="en-US" altLang="zh-CN" dirty="0"/>
              <a:t>(100,200)</a:t>
            </a:r>
          </a:p>
          <a:p>
            <a:r>
              <a:rPr lang="en-US" altLang="zh-CN" dirty="0" err="1"/>
              <a:t>plt.xticks</a:t>
            </a:r>
            <a:r>
              <a:rPr lang="en-US" altLang="zh-CN" dirty="0"/>
              <a:t>(</a:t>
            </a:r>
            <a:r>
              <a:rPr lang="en-US" altLang="zh-CN" dirty="0" err="1"/>
              <a:t>np.arange</a:t>
            </a:r>
            <a:r>
              <a:rPr lang="en-US" altLang="zh-CN" dirty="0"/>
              <a:t>(100,200+1,10))</a:t>
            </a:r>
          </a:p>
          <a:p>
            <a:r>
              <a:rPr lang="en-US" altLang="zh-CN" dirty="0" err="1"/>
              <a:t>plt.title</a:t>
            </a:r>
            <a:r>
              <a:rPr lang="en-US" altLang="zh-CN" dirty="0"/>
              <a:t>("</a:t>
            </a:r>
            <a:r>
              <a:rPr lang="zh-CN" altLang="en-US" dirty="0"/>
              <a:t>圆周率和计算次数关系图</a:t>
            </a:r>
            <a:r>
              <a:rPr lang="en-US" altLang="zh-CN" dirty="0"/>
              <a:t>")</a:t>
            </a:r>
          </a:p>
          <a:p>
            <a:r>
              <a:rPr lang="en-US" altLang="zh-CN" dirty="0" err="1"/>
              <a:t>plt.grid</a:t>
            </a:r>
            <a:r>
              <a:rPr lang="en-US" altLang="zh-CN" dirty="0"/>
              <a:t>()</a:t>
            </a:r>
          </a:p>
          <a:p>
            <a:r>
              <a:rPr lang="en-US" altLang="zh-CN" dirty="0" err="1"/>
              <a:t>plt.xlabel</a:t>
            </a:r>
            <a:r>
              <a:rPr lang="en-US" altLang="zh-CN" dirty="0"/>
              <a:t>("</a:t>
            </a:r>
            <a:r>
              <a:rPr lang="zh-CN" altLang="en-US" dirty="0"/>
              <a:t>计算次数</a:t>
            </a:r>
            <a:r>
              <a:rPr lang="en-US" altLang="zh-CN" dirty="0"/>
              <a:t>")</a:t>
            </a:r>
          </a:p>
          <a:p>
            <a:r>
              <a:rPr lang="en-US" altLang="zh-CN" dirty="0" err="1"/>
              <a:t>plt.ylabel</a:t>
            </a:r>
            <a:r>
              <a:rPr lang="en-US" altLang="zh-CN" dirty="0"/>
              <a:t>("</a:t>
            </a:r>
            <a:r>
              <a:rPr lang="zh-CN" altLang="en-US" dirty="0"/>
              <a:t>圆周率</a:t>
            </a:r>
            <a:r>
              <a:rPr lang="en-US" altLang="zh-CN" dirty="0"/>
              <a:t>")</a:t>
            </a:r>
            <a:endParaRPr lang="zh-CN" altLang="en-US" dirty="0"/>
          </a:p>
        </p:txBody>
      </p:sp>
      <p:pic>
        <p:nvPicPr>
          <p:cNvPr id="7" name="图片 6"/>
          <p:cNvPicPr>
            <a:picLocks noChangeAspect="1"/>
          </p:cNvPicPr>
          <p:nvPr/>
        </p:nvPicPr>
        <p:blipFill>
          <a:blip r:embed="rId3"/>
          <a:stretch>
            <a:fillRect/>
          </a:stretch>
        </p:blipFill>
        <p:spPr>
          <a:xfrm>
            <a:off x="407368" y="1892672"/>
            <a:ext cx="5813666" cy="3812654"/>
          </a:xfrm>
          <a:prstGeom prst="rect">
            <a:avLst/>
          </a:prstGeom>
        </p:spPr>
      </p:pic>
      <p:sp>
        <p:nvSpPr>
          <p:cNvPr id="3" name="右箭头 2"/>
          <p:cNvSpPr/>
          <p:nvPr/>
        </p:nvSpPr>
        <p:spPr>
          <a:xfrm rot="10800000">
            <a:off x="6023992" y="3435965"/>
            <a:ext cx="936104" cy="360040"/>
          </a:xfrm>
          <a:prstGeom prst="rightArrow">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321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anim calcmode="lin" valueType="num">
                                      <p:cBhvr>
                                        <p:cTn id="29" dur="1000" fill="hold"/>
                                        <p:tgtEl>
                                          <p:spTgt spid="3"/>
                                        </p:tgtEl>
                                        <p:attrNameLst>
                                          <p:attrName>style.rotation</p:attrName>
                                        </p:attrNameLst>
                                      </p:cBhvr>
                                      <p:tavLst>
                                        <p:tav tm="0">
                                          <p:val>
                                            <p:fltVal val="90"/>
                                          </p:val>
                                        </p:tav>
                                        <p:tav tm="100000">
                                          <p:val>
                                            <p:fltVal val="0"/>
                                          </p:val>
                                        </p:tav>
                                      </p:tavLst>
                                    </p:anim>
                                    <p:animEffect transition="in" filter="fade">
                                      <p:cBhvr>
                                        <p:cTn id="3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latin typeface="黑体" panose="02010609060101010101" pitchFamily="49" charset="-122"/>
                <a:ea typeface="黑体" panose="02010609060101010101" pitchFamily="49" charset="-122"/>
              </a:rPr>
              <a:t>二、祖冲之求解方法及编程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11</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96688" y="937307"/>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000000"/>
                </a:solidFill>
                <a:latin typeface="黑体" panose="02010609060101010101" pitchFamily="49" charset="-122"/>
                <a:ea typeface="黑体" panose="02010609060101010101" pitchFamily="49" charset="-122"/>
              </a:rPr>
              <a:t> </a:t>
            </a:r>
            <a:r>
              <a:rPr lang="en-US" altLang="zh-CN" sz="3200" dirty="0" smtClean="0">
                <a:solidFill>
                  <a:srgbClr val="0066FF"/>
                </a:solidFill>
                <a:latin typeface="黑体" panose="02010609060101010101" pitchFamily="49" charset="-122"/>
                <a:ea typeface="黑体" panose="02010609060101010101" pitchFamily="49" charset="-122"/>
              </a:rPr>
              <a:t>2.5 </a:t>
            </a:r>
            <a:r>
              <a:rPr lang="zh-CN" altLang="en-US" sz="3200" dirty="0" smtClean="0">
                <a:solidFill>
                  <a:srgbClr val="0066FF"/>
                </a:solidFill>
                <a:latin typeface="黑体" panose="02010609060101010101" pitchFamily="49" charset="-122"/>
                <a:ea typeface="黑体" panose="02010609060101010101" pitchFamily="49" charset="-122"/>
              </a:rPr>
              <a:t>连续计算结果图之三</a:t>
            </a:r>
            <a:endParaRPr lang="en-US" altLang="zh-CN" sz="3200" dirty="0">
              <a:solidFill>
                <a:srgbClr val="0066FF"/>
              </a:solidFill>
              <a:latin typeface="黑体" panose="02010609060101010101" pitchFamily="49" charset="-122"/>
              <a:ea typeface="黑体" panose="02010609060101010101" pitchFamily="49" charset="-122"/>
            </a:endParaRPr>
          </a:p>
        </p:txBody>
      </p:sp>
      <p:sp>
        <p:nvSpPr>
          <p:cNvPr id="2" name="矩形 1"/>
          <p:cNvSpPr/>
          <p:nvPr/>
        </p:nvSpPr>
        <p:spPr>
          <a:xfrm>
            <a:off x="6312024" y="2311018"/>
            <a:ext cx="4824536" cy="3139321"/>
          </a:xfrm>
          <a:prstGeom prst="rect">
            <a:avLst/>
          </a:prstGeom>
          <a:solidFill>
            <a:schemeClr val="accent6">
              <a:lumMod val="40000"/>
              <a:lumOff val="60000"/>
            </a:schemeClr>
          </a:solidFill>
        </p:spPr>
        <p:txBody>
          <a:bodyPr wrap="square">
            <a:spAutoFit/>
          </a:bodyPr>
          <a:lstStyle/>
          <a:p>
            <a:r>
              <a:rPr lang="en-US" altLang="zh-CN" dirty="0"/>
              <a:t>fig3=</a:t>
            </a:r>
            <a:r>
              <a:rPr lang="en-US" altLang="zh-CN" dirty="0" err="1"/>
              <a:t>plt.figure</a:t>
            </a:r>
            <a:r>
              <a:rPr lang="en-US" altLang="zh-CN" dirty="0"/>
              <a:t>(dpi=120) ##</a:t>
            </a:r>
            <a:r>
              <a:rPr lang="zh-CN" altLang="en-US" dirty="0"/>
              <a:t>绘制理论计算图</a:t>
            </a:r>
          </a:p>
          <a:p>
            <a:r>
              <a:rPr lang="en-US" altLang="zh-CN" dirty="0"/>
              <a:t>x=</a:t>
            </a:r>
            <a:r>
              <a:rPr lang="en-US" altLang="zh-CN" dirty="0" err="1"/>
              <a:t>c_time</a:t>
            </a:r>
            <a:r>
              <a:rPr lang="en-US" altLang="zh-CN" dirty="0"/>
              <a:t>[529:540]</a:t>
            </a:r>
          </a:p>
          <a:p>
            <a:r>
              <a:rPr lang="en-US" altLang="zh-CN" dirty="0"/>
              <a:t>y=</a:t>
            </a:r>
            <a:r>
              <a:rPr lang="en-US" altLang="zh-CN" dirty="0" err="1"/>
              <a:t>c_pi</a:t>
            </a:r>
            <a:r>
              <a:rPr lang="en-US" altLang="zh-CN" dirty="0"/>
              <a:t>[529:540]</a:t>
            </a:r>
          </a:p>
          <a:p>
            <a:r>
              <a:rPr lang="en-US" altLang="zh-CN" dirty="0" err="1" smtClean="0"/>
              <a:t>plt.plot</a:t>
            </a:r>
            <a:r>
              <a:rPr lang="en-US" altLang="zh-CN" dirty="0" smtClean="0"/>
              <a:t>(</a:t>
            </a:r>
            <a:r>
              <a:rPr lang="en-US" altLang="zh-CN" dirty="0" err="1" smtClean="0"/>
              <a:t>x,y,c</a:t>
            </a:r>
            <a:r>
              <a:rPr lang="en-US" altLang="zh-CN" dirty="0"/>
              <a:t>="</a:t>
            </a:r>
            <a:r>
              <a:rPr lang="en-US" altLang="zh-CN" dirty="0" err="1"/>
              <a:t>r",marker</a:t>
            </a:r>
            <a:r>
              <a:rPr lang="en-US" altLang="zh-CN" dirty="0"/>
              <a:t>="</a:t>
            </a:r>
            <a:r>
              <a:rPr lang="en-US" altLang="zh-CN" dirty="0" err="1"/>
              <a:t>o",alpha</a:t>
            </a:r>
            <a:r>
              <a:rPr lang="en-US" altLang="zh-CN" dirty="0"/>
              <a:t>=0.6</a:t>
            </a:r>
            <a:r>
              <a:rPr lang="en-US" altLang="zh-CN" dirty="0" smtClean="0"/>
              <a:t>,</a:t>
            </a:r>
          </a:p>
          <a:p>
            <a:r>
              <a:rPr lang="en-US" altLang="zh-CN" dirty="0"/>
              <a:t> </a:t>
            </a:r>
            <a:r>
              <a:rPr lang="en-US" altLang="zh-CN" dirty="0" smtClean="0"/>
              <a:t>           </a:t>
            </a:r>
            <a:r>
              <a:rPr lang="en-US" altLang="zh-CN" dirty="0" err="1" smtClean="0"/>
              <a:t>clip_on</a:t>
            </a:r>
            <a:r>
              <a:rPr lang="en-US" altLang="zh-CN" dirty="0" smtClean="0"/>
              <a:t>=False</a:t>
            </a:r>
            <a:r>
              <a:rPr lang="en-US" altLang="zh-CN" dirty="0"/>
              <a:t>)</a:t>
            </a:r>
          </a:p>
          <a:p>
            <a:r>
              <a:rPr lang="en-US" altLang="zh-CN" dirty="0" err="1"/>
              <a:t>plt.xticks</a:t>
            </a:r>
            <a:r>
              <a:rPr lang="en-US" altLang="zh-CN" dirty="0"/>
              <a:t>(</a:t>
            </a:r>
            <a:r>
              <a:rPr lang="en-US" altLang="zh-CN" dirty="0" err="1"/>
              <a:t>np.arange</a:t>
            </a:r>
            <a:r>
              <a:rPr lang="en-US" altLang="zh-CN" dirty="0"/>
              <a:t>(530,541,1))</a:t>
            </a:r>
          </a:p>
          <a:p>
            <a:r>
              <a:rPr lang="en-US" altLang="zh-CN" dirty="0" err="1"/>
              <a:t>plt.xlim</a:t>
            </a:r>
            <a:r>
              <a:rPr lang="en-US" altLang="zh-CN" dirty="0"/>
              <a:t>(530,540)</a:t>
            </a:r>
          </a:p>
          <a:p>
            <a:r>
              <a:rPr lang="en-US" altLang="zh-CN" dirty="0" err="1"/>
              <a:t>plt.title</a:t>
            </a:r>
            <a:r>
              <a:rPr lang="en-US" altLang="zh-CN" dirty="0"/>
              <a:t>("</a:t>
            </a:r>
            <a:r>
              <a:rPr lang="zh-CN" altLang="en-US" dirty="0"/>
              <a:t>圆周率和计算次数关系图</a:t>
            </a:r>
            <a:r>
              <a:rPr lang="en-US" altLang="zh-CN" dirty="0"/>
              <a:t>")</a:t>
            </a:r>
          </a:p>
          <a:p>
            <a:r>
              <a:rPr lang="en-US" altLang="zh-CN" dirty="0" err="1"/>
              <a:t>plt.grid</a:t>
            </a:r>
            <a:r>
              <a:rPr lang="en-US" altLang="zh-CN" dirty="0"/>
              <a:t>()</a:t>
            </a:r>
          </a:p>
          <a:p>
            <a:r>
              <a:rPr lang="en-US" altLang="zh-CN" dirty="0" err="1"/>
              <a:t>plt.xlabel</a:t>
            </a:r>
            <a:r>
              <a:rPr lang="en-US" altLang="zh-CN" dirty="0"/>
              <a:t>("</a:t>
            </a:r>
            <a:r>
              <a:rPr lang="zh-CN" altLang="en-US" dirty="0"/>
              <a:t>计算次数</a:t>
            </a:r>
            <a:r>
              <a:rPr lang="en-US" altLang="zh-CN" dirty="0"/>
              <a:t>")</a:t>
            </a:r>
          </a:p>
          <a:p>
            <a:r>
              <a:rPr lang="en-US" altLang="zh-CN" dirty="0" err="1"/>
              <a:t>plt.ylabel</a:t>
            </a:r>
            <a:r>
              <a:rPr lang="en-US" altLang="zh-CN" dirty="0"/>
              <a:t>("</a:t>
            </a:r>
            <a:r>
              <a:rPr lang="zh-CN" altLang="en-US" dirty="0"/>
              <a:t>圆周率</a:t>
            </a:r>
            <a:r>
              <a:rPr lang="en-US" altLang="zh-CN" dirty="0"/>
              <a:t>")</a:t>
            </a:r>
            <a:endParaRPr lang="zh-CN" altLang="en-US" dirty="0"/>
          </a:p>
        </p:txBody>
      </p:sp>
      <p:pic>
        <p:nvPicPr>
          <p:cNvPr id="3" name="图片 2"/>
          <p:cNvPicPr>
            <a:picLocks noChangeAspect="1"/>
          </p:cNvPicPr>
          <p:nvPr/>
        </p:nvPicPr>
        <p:blipFill rotWithShape="1">
          <a:blip r:embed="rId3"/>
          <a:srcRect l="2921" t="1324" r="2110" b="2458"/>
          <a:stretch/>
        </p:blipFill>
        <p:spPr>
          <a:xfrm>
            <a:off x="407368" y="1792448"/>
            <a:ext cx="5322943" cy="4176463"/>
          </a:xfrm>
          <a:prstGeom prst="rect">
            <a:avLst/>
          </a:prstGeom>
        </p:spPr>
      </p:pic>
      <p:sp>
        <p:nvSpPr>
          <p:cNvPr id="6" name="右箭头 5"/>
          <p:cNvSpPr/>
          <p:nvPr/>
        </p:nvSpPr>
        <p:spPr>
          <a:xfrm rot="10800000">
            <a:off x="5339916" y="3486263"/>
            <a:ext cx="9361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90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263525" y="-22225"/>
            <a:ext cx="10972800" cy="1143000"/>
          </a:xfrm>
        </p:spPr>
        <p:txBody>
          <a:bodyPr/>
          <a:lstStyle/>
          <a:p>
            <a:r>
              <a:rPr lang="en-US" altLang="zh-CN" b="1" dirty="0" smtClean="0">
                <a:solidFill>
                  <a:srgbClr val="0070C0"/>
                </a:solidFill>
                <a:latin typeface="黑体" panose="02010609060101010101" pitchFamily="49" charset="-122"/>
                <a:ea typeface="黑体" panose="02010609060101010101" pitchFamily="49" charset="-122"/>
              </a:rPr>
              <a:t/>
            </a:r>
            <a:br>
              <a:rPr lang="en-US" altLang="zh-CN" b="1" dirty="0" smtClean="0">
                <a:solidFill>
                  <a:srgbClr val="0070C0"/>
                </a:solidFill>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二、祖冲之求解方法及编程</a:t>
            </a:r>
            <a:endParaRPr lang="en-US" altLang="zh-CN" b="1" dirty="0"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53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E4E4A42-D225-46C5-B252-9D48C7E3B49D}" type="slidenum">
              <a:rPr lang="zh-CN" altLang="en-US" sz="1200" smtClean="0">
                <a:solidFill>
                  <a:srgbClr val="898989"/>
                </a:solidFill>
              </a:rPr>
              <a:pPr>
                <a:spcBef>
                  <a:spcPct val="0"/>
                </a:spcBef>
                <a:buFontTx/>
                <a:buNone/>
              </a:pPr>
              <a:t>12</a:t>
            </a:fld>
            <a:endParaRPr lang="zh-CN" altLang="en-US" sz="1200" smtClean="0">
              <a:solidFill>
                <a:srgbClr val="898989"/>
              </a:solidFill>
            </a:endParaRPr>
          </a:p>
        </p:txBody>
      </p:sp>
      <p:pic>
        <p:nvPicPr>
          <p:cNvPr id="15366"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矩形 7"/>
          <p:cNvSpPr>
            <a:spLocks noChangeArrowheads="1"/>
          </p:cNvSpPr>
          <p:nvPr/>
        </p:nvSpPr>
        <p:spPr bwMode="auto">
          <a:xfrm>
            <a:off x="767408" y="1359141"/>
            <a:ext cx="784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7030A0"/>
                </a:solidFill>
                <a:latin typeface="黑体" panose="02010609060101010101" pitchFamily="49" charset="-122"/>
                <a:ea typeface="黑体" panose="02010609060101010101" pitchFamily="49" charset="-122"/>
              </a:rPr>
              <a:t>2.6 </a:t>
            </a:r>
            <a:r>
              <a:rPr lang="zh-CN" altLang="en-US" sz="3200" b="1" dirty="0" smtClean="0">
                <a:solidFill>
                  <a:srgbClr val="7030A0"/>
                </a:solidFill>
                <a:latin typeface="黑体" panose="02010609060101010101" pitchFamily="49" charset="-122"/>
                <a:ea typeface="黑体" panose="02010609060101010101" pitchFamily="49" charset="-122"/>
              </a:rPr>
              <a:t>进行</a:t>
            </a:r>
            <a:r>
              <a:rPr lang="zh-CN" altLang="en-US" sz="3200" b="1" dirty="0">
                <a:solidFill>
                  <a:srgbClr val="7030A0"/>
                </a:solidFill>
                <a:latin typeface="黑体" panose="02010609060101010101" pitchFamily="49" charset="-122"/>
                <a:ea typeface="黑体" panose="02010609060101010101" pitchFamily="49" charset="-122"/>
              </a:rPr>
              <a:t>实际操作演示</a:t>
            </a:r>
            <a:r>
              <a:rPr lang="zh-CN" altLang="en-US" sz="3200" b="1" dirty="0" smtClean="0">
                <a:solidFill>
                  <a:srgbClr val="7030A0"/>
                </a:solidFill>
                <a:latin typeface="黑体" panose="02010609060101010101" pitchFamily="49" charset="-122"/>
                <a:ea typeface="黑体" panose="02010609060101010101" pitchFamily="49" charset="-122"/>
              </a:rPr>
              <a:t>：</a:t>
            </a:r>
            <a:r>
              <a:rPr lang="en-US" altLang="zh-CN" sz="3200" b="1" dirty="0" smtClean="0">
                <a:solidFill>
                  <a:srgbClr val="7030A0"/>
                </a:solidFill>
                <a:latin typeface="黑体" panose="02010609060101010101" pitchFamily="49" charset="-122"/>
                <a:ea typeface="黑体" panose="02010609060101010101" pitchFamily="49" charset="-122"/>
              </a:rPr>
              <a:t>pi_zcz.py</a:t>
            </a:r>
            <a:endParaRPr lang="en-US" altLang="zh-CN" sz="3200" b="1" dirty="0">
              <a:solidFill>
                <a:srgbClr val="7030A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1847528" y="2058337"/>
            <a:ext cx="7293935" cy="4663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p:cTn id="7" dur="1000" fill="hold"/>
                                        <p:tgtEl>
                                          <p:spTgt spid="15367"/>
                                        </p:tgtEl>
                                        <p:attrNameLst>
                                          <p:attrName>ppt_w</p:attrName>
                                        </p:attrNameLst>
                                      </p:cBhvr>
                                      <p:tavLst>
                                        <p:tav tm="0">
                                          <p:val>
                                            <p:fltVal val="0"/>
                                          </p:val>
                                        </p:tav>
                                        <p:tav tm="100000">
                                          <p:val>
                                            <p:strVal val="#ppt_w"/>
                                          </p:val>
                                        </p:tav>
                                      </p:tavLst>
                                    </p:anim>
                                    <p:anim calcmode="lin" valueType="num">
                                      <p:cBhvr>
                                        <p:cTn id="8" dur="1000" fill="hold"/>
                                        <p:tgtEl>
                                          <p:spTgt spid="15367"/>
                                        </p:tgtEl>
                                        <p:attrNameLst>
                                          <p:attrName>ppt_h</p:attrName>
                                        </p:attrNameLst>
                                      </p:cBhvr>
                                      <p:tavLst>
                                        <p:tav tm="0">
                                          <p:val>
                                            <p:fltVal val="0"/>
                                          </p:val>
                                        </p:tav>
                                        <p:tav tm="100000">
                                          <p:val>
                                            <p:strVal val="#ppt_h"/>
                                          </p:val>
                                        </p:tav>
                                      </p:tavLst>
                                    </p:anim>
                                    <p:anim calcmode="lin" valueType="num">
                                      <p:cBhvr>
                                        <p:cTn id="9" dur="1000" fill="hold"/>
                                        <p:tgtEl>
                                          <p:spTgt spid="15367"/>
                                        </p:tgtEl>
                                        <p:attrNameLst>
                                          <p:attrName>style.rotation</p:attrName>
                                        </p:attrNameLst>
                                      </p:cBhvr>
                                      <p:tavLst>
                                        <p:tav tm="0">
                                          <p:val>
                                            <p:fltVal val="90"/>
                                          </p:val>
                                        </p:tav>
                                        <p:tav tm="100000">
                                          <p:val>
                                            <p:fltVal val="0"/>
                                          </p:val>
                                        </p:tav>
                                      </p:tavLst>
                                    </p:anim>
                                    <p:animEffect transition="in" filter="fade">
                                      <p:cBhvr>
                                        <p:cTn id="10" dur="1000"/>
                                        <p:tgtEl>
                                          <p:spTgt spid="1536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91344" y="21388"/>
            <a:ext cx="10972800" cy="1143000"/>
          </a:xfrm>
        </p:spPr>
        <p:txBody>
          <a:bodyPr/>
          <a:lstStyle/>
          <a:p>
            <a:pPr>
              <a:buFont typeface="Arial" panose="020B0604020202020204" pitchFamily="34" charset="0"/>
              <a:buNone/>
            </a:pPr>
            <a:r>
              <a:rPr lang="zh-CN" altLang="en-US" b="1" dirty="0">
                <a:solidFill>
                  <a:srgbClr val="C00000"/>
                </a:solidFill>
                <a:latin typeface="黑体" panose="02010609060101010101" pitchFamily="49" charset="-122"/>
                <a:ea typeface="黑体" panose="02010609060101010101" pitchFamily="49" charset="-122"/>
              </a:rPr>
              <a:t>三、概率求解方法及编程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13</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407368" y="1278326"/>
            <a:ext cx="10873208"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b="1" dirty="0" smtClean="0">
                <a:solidFill>
                  <a:srgbClr val="FF0000"/>
                </a:solidFill>
                <a:latin typeface="黑体" panose="02010609060101010101" pitchFamily="49" charset="-122"/>
                <a:ea typeface="黑体" panose="02010609060101010101" pitchFamily="49" charset="-122"/>
              </a:rPr>
              <a:t>3.1 </a:t>
            </a:r>
            <a:r>
              <a:rPr lang="zh-CN" altLang="en-US" sz="3200" b="1" dirty="0" smtClean="0">
                <a:solidFill>
                  <a:srgbClr val="FF0000"/>
                </a:solidFill>
                <a:latin typeface="黑体" panose="02010609060101010101" pitchFamily="49" charset="-122"/>
                <a:ea typeface="黑体" panose="02010609060101010101" pitchFamily="49" charset="-122"/>
              </a:rPr>
              <a:t>基本原理</a:t>
            </a:r>
            <a:endParaRPr lang="en-US" altLang="zh-CN" sz="3200" b="1" dirty="0" smtClean="0">
              <a:solidFill>
                <a:srgbClr val="FF0000"/>
              </a:solidFill>
              <a:latin typeface="黑体" panose="02010609060101010101" pitchFamily="49" charset="-122"/>
              <a:ea typeface="黑体" panose="02010609060101010101" pitchFamily="49" charset="-122"/>
            </a:endParaRPr>
          </a:p>
          <a:p>
            <a:pPr algn="just">
              <a:lnSpc>
                <a:spcPct val="150000"/>
              </a:lnSpc>
            </a:pPr>
            <a:r>
              <a:rPr lang="zh-CN" altLang="en-US" sz="2800" dirty="0" smtClean="0">
                <a:latin typeface="黑体" panose="02010609060101010101" pitchFamily="49" charset="-122"/>
                <a:ea typeface="黑体" panose="02010609060101010101" pitchFamily="49" charset="-122"/>
              </a:rPr>
              <a:t>    概率算法求取圆周率有多种方式，相对简单的方式是以坐标轴</a:t>
            </a:r>
            <a:r>
              <a:rPr lang="zh-CN" altLang="en-US" sz="2800" dirty="0" smtClean="0">
                <a:solidFill>
                  <a:srgbClr val="7030A0"/>
                </a:solidFill>
                <a:latin typeface="黑体" panose="02010609060101010101" pitchFamily="49" charset="-122"/>
                <a:ea typeface="黑体" panose="02010609060101010101" pitchFamily="49" charset="-122"/>
              </a:rPr>
              <a:t>原点为圆心</a:t>
            </a:r>
            <a:r>
              <a:rPr lang="zh-CN" altLang="en-US" sz="2800" dirty="0" smtClean="0">
                <a:latin typeface="黑体" panose="02010609060101010101" pitchFamily="49" charset="-122"/>
                <a:ea typeface="黑体" panose="02010609060101010101" pitchFamily="49" charset="-122"/>
              </a:rPr>
              <a:t>，以</a:t>
            </a:r>
            <a:r>
              <a:rPr lang="en-US" altLang="zh-CN" sz="2800" dirty="0" smtClean="0">
                <a:solidFill>
                  <a:srgbClr val="FF0000"/>
                </a:solidFill>
                <a:latin typeface="黑体" panose="02010609060101010101" pitchFamily="49" charset="-122"/>
                <a:ea typeface="黑体" panose="02010609060101010101" pitchFamily="49" charset="-122"/>
              </a:rPr>
              <a:t>1</a:t>
            </a:r>
            <a:r>
              <a:rPr lang="zh-CN" altLang="en-US" sz="2800" dirty="0" smtClean="0">
                <a:solidFill>
                  <a:srgbClr val="FF0000"/>
                </a:solidFill>
                <a:latin typeface="黑体" panose="02010609060101010101" pitchFamily="49" charset="-122"/>
                <a:ea typeface="黑体" panose="02010609060101010101" pitchFamily="49" charset="-122"/>
              </a:rPr>
              <a:t>为半径</a:t>
            </a:r>
            <a:r>
              <a:rPr lang="zh-CN" altLang="en-US" sz="2800" dirty="0" smtClean="0">
                <a:latin typeface="黑体" panose="02010609060101010101" pitchFamily="49" charset="-122"/>
                <a:ea typeface="黑体" panose="02010609060101010101" pitchFamily="49" charset="-122"/>
              </a:rPr>
              <a:t>，在第一象限绘制四分之一个圆，此圆的方程为</a:t>
            </a:r>
            <a:r>
              <a:rPr lang="en-US" altLang="zh-CN" sz="2800" dirty="0" smtClean="0">
                <a:solidFill>
                  <a:srgbClr val="FF0000"/>
                </a:solidFill>
                <a:latin typeface="黑体" panose="02010609060101010101" pitchFamily="49" charset="-122"/>
                <a:ea typeface="黑体" panose="02010609060101010101" pitchFamily="49" charset="-122"/>
              </a:rPr>
              <a:t>X</a:t>
            </a:r>
            <a:r>
              <a:rPr lang="en-US" altLang="zh-CN" sz="2800" baseline="30000" dirty="0" smtClean="0">
                <a:solidFill>
                  <a:srgbClr val="FF0000"/>
                </a:solidFill>
                <a:latin typeface="黑体" panose="02010609060101010101" pitchFamily="49" charset="-122"/>
                <a:ea typeface="黑体" panose="02010609060101010101" pitchFamily="49" charset="-122"/>
              </a:rPr>
              <a:t>2</a:t>
            </a:r>
            <a:r>
              <a:rPr lang="en-US" altLang="zh-CN" sz="2800" dirty="0" smtClean="0">
                <a:solidFill>
                  <a:srgbClr val="FF0000"/>
                </a:solidFill>
                <a:latin typeface="黑体" panose="02010609060101010101" pitchFamily="49" charset="-122"/>
                <a:ea typeface="黑体" panose="02010609060101010101" pitchFamily="49" charset="-122"/>
              </a:rPr>
              <a:t>+Y</a:t>
            </a:r>
            <a:r>
              <a:rPr lang="en-US" altLang="zh-CN" sz="2800" baseline="30000" dirty="0" smtClean="0">
                <a:solidFill>
                  <a:srgbClr val="FF0000"/>
                </a:solidFill>
                <a:latin typeface="黑体" panose="02010609060101010101" pitchFamily="49" charset="-122"/>
                <a:ea typeface="黑体" panose="02010609060101010101" pitchFamily="49" charset="-122"/>
              </a:rPr>
              <a:t>2</a:t>
            </a:r>
            <a:r>
              <a:rPr lang="en-US" altLang="zh-CN" sz="2800" dirty="0" smtClean="0">
                <a:solidFill>
                  <a:srgbClr val="FF0000"/>
                </a:solidFill>
                <a:latin typeface="黑体" panose="02010609060101010101" pitchFamily="49" charset="-122"/>
                <a:ea typeface="黑体" panose="02010609060101010101" pitchFamily="49" charset="-122"/>
              </a:rPr>
              <a:t>=1</a:t>
            </a:r>
            <a:r>
              <a:rPr lang="en-US" altLang="zh-CN" sz="2800" dirty="0" smtClean="0">
                <a:latin typeface="黑体" panose="02010609060101010101" pitchFamily="49" charset="-122"/>
                <a:ea typeface="黑体" panose="02010609060101010101" pitchFamily="49" charset="-122"/>
              </a:rPr>
              <a:t>,</a:t>
            </a:r>
            <a:r>
              <a:rPr lang="zh-CN" altLang="en-US" sz="2800" dirty="0" smtClean="0">
                <a:solidFill>
                  <a:srgbClr val="FF0000"/>
                </a:solidFill>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规定一定的随机次数</a:t>
            </a:r>
            <a:r>
              <a:rPr lang="en-US" altLang="zh-CN" sz="2800" dirty="0" err="1" smtClean="0">
                <a:latin typeface="黑体" panose="02010609060101010101" pitchFamily="49" charset="-122"/>
                <a:ea typeface="黑体" panose="02010609060101010101" pitchFamily="49" charset="-122"/>
              </a:rPr>
              <a:t>Num</a:t>
            </a:r>
            <a:r>
              <a:rPr lang="en-US" altLang="zh-CN" sz="2800" dirty="0" smtClean="0">
                <a:latin typeface="黑体" panose="02010609060101010101" pitchFamily="49" charset="-122"/>
                <a:ea typeface="黑体" panose="02010609060101010101" pitchFamily="49" charset="-122"/>
              </a:rPr>
              <a:t>=100000,</a:t>
            </a:r>
            <a:r>
              <a:rPr lang="zh-CN" altLang="en-US" sz="2800" dirty="0" smtClean="0">
                <a:latin typeface="黑体" panose="02010609060101010101" pitchFamily="49" charset="-122"/>
                <a:ea typeface="黑体" panose="02010609060101010101" pitchFamily="49" charset="-122"/>
              </a:rPr>
              <a:t>每次随机产生两个大于等于</a:t>
            </a:r>
            <a:r>
              <a:rPr lang="en-US" altLang="zh-CN" sz="2800" dirty="0" smtClean="0">
                <a:latin typeface="黑体" panose="02010609060101010101" pitchFamily="49" charset="-122"/>
                <a:ea typeface="黑体" panose="02010609060101010101" pitchFamily="49" charset="-122"/>
              </a:rPr>
              <a:t>0</a:t>
            </a:r>
            <a:r>
              <a:rPr lang="zh-CN" altLang="en-US" sz="2800" dirty="0" smtClean="0">
                <a:latin typeface="黑体" panose="02010609060101010101" pitchFamily="49" charset="-122"/>
                <a:ea typeface="黑体" panose="02010609060101010101" pitchFamily="49" charset="-122"/>
              </a:rPr>
              <a:t>小于等于</a:t>
            </a: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的随机数作为</a:t>
            </a:r>
            <a:r>
              <a:rPr lang="en-US" altLang="zh-CN" sz="2800" dirty="0" smtClean="0">
                <a:latin typeface="黑体" panose="02010609060101010101" pitchFamily="49" charset="-122"/>
                <a:ea typeface="黑体" panose="02010609060101010101" pitchFamily="49" charset="-122"/>
              </a:rPr>
              <a:t>X</a:t>
            </a:r>
            <a:r>
              <a:rPr lang="zh-CN" altLang="en-US" sz="2800" dirty="0" smtClean="0">
                <a:latin typeface="黑体" panose="02010609060101010101" pitchFamily="49" charset="-122"/>
                <a:ea typeface="黑体" panose="02010609060101010101" pitchFamily="49" charset="-122"/>
              </a:rPr>
              <a:t>和</a:t>
            </a:r>
            <a:r>
              <a:rPr lang="en-US" altLang="zh-CN" sz="2800" dirty="0" smtClean="0">
                <a:latin typeface="黑体" panose="02010609060101010101" pitchFamily="49" charset="-122"/>
                <a:ea typeface="黑体" panose="02010609060101010101" pitchFamily="49" charset="-122"/>
              </a:rPr>
              <a:t>Y</a:t>
            </a:r>
            <a:r>
              <a:rPr lang="zh-CN" altLang="en-US" sz="2800" dirty="0" smtClean="0">
                <a:latin typeface="黑体" panose="02010609060101010101" pitchFamily="49" charset="-122"/>
                <a:ea typeface="黑体" panose="02010609060101010101" pitchFamily="49" charset="-122"/>
              </a:rPr>
              <a:t>（也可以无限靠近</a:t>
            </a:r>
            <a:r>
              <a:rPr lang="en-US" altLang="zh-CN" sz="2800" dirty="0" smtClean="0">
                <a:latin typeface="黑体" panose="02010609060101010101" pitchFamily="49" charset="-122"/>
                <a:ea typeface="黑体" panose="02010609060101010101" pitchFamily="49" charset="-122"/>
              </a:rPr>
              <a:t>0</a:t>
            </a:r>
            <a:r>
              <a:rPr lang="zh-CN" altLang="en-US" sz="2800" dirty="0" smtClean="0">
                <a:latin typeface="黑体" panose="02010609060101010101" pitchFamily="49" charset="-122"/>
                <a:ea typeface="黑体" panose="02010609060101010101" pitchFamily="49" charset="-122"/>
              </a:rPr>
              <a:t>和</a:t>
            </a: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），计算判断</a:t>
            </a:r>
            <a:r>
              <a:rPr lang="en-US" altLang="zh-CN" sz="2800" dirty="0" smtClean="0">
                <a:solidFill>
                  <a:srgbClr val="7030A0"/>
                </a:solidFill>
                <a:latin typeface="黑体" panose="02010609060101010101" pitchFamily="49" charset="-122"/>
                <a:ea typeface="黑体" panose="02010609060101010101" pitchFamily="49" charset="-122"/>
              </a:rPr>
              <a:t>X</a:t>
            </a:r>
            <a:r>
              <a:rPr lang="en-US" altLang="zh-CN" sz="2800" baseline="30000" dirty="0" smtClean="0">
                <a:solidFill>
                  <a:srgbClr val="7030A0"/>
                </a:solidFill>
                <a:latin typeface="黑体" panose="02010609060101010101" pitchFamily="49" charset="-122"/>
                <a:ea typeface="黑体" panose="02010609060101010101" pitchFamily="49" charset="-122"/>
              </a:rPr>
              <a:t>2</a:t>
            </a:r>
            <a:r>
              <a:rPr lang="en-US" altLang="zh-CN" sz="2800" dirty="0" smtClean="0">
                <a:solidFill>
                  <a:srgbClr val="7030A0"/>
                </a:solidFill>
                <a:latin typeface="黑体" panose="02010609060101010101" pitchFamily="49" charset="-122"/>
                <a:ea typeface="黑体" panose="02010609060101010101" pitchFamily="49" charset="-122"/>
              </a:rPr>
              <a:t>+Y</a:t>
            </a:r>
            <a:r>
              <a:rPr lang="en-US" altLang="zh-CN" sz="2800" baseline="30000" dirty="0" smtClean="0">
                <a:solidFill>
                  <a:srgbClr val="7030A0"/>
                </a:solidFill>
                <a:latin typeface="黑体" panose="02010609060101010101" pitchFamily="49" charset="-122"/>
                <a:ea typeface="黑体" panose="02010609060101010101" pitchFamily="49" charset="-122"/>
              </a:rPr>
              <a:t>2</a:t>
            </a:r>
            <a:r>
              <a:rPr lang="en-US" altLang="zh-CN" sz="2800" dirty="0" smtClean="0">
                <a:solidFill>
                  <a:srgbClr val="7030A0"/>
                </a:solidFill>
                <a:latin typeface="黑体" panose="02010609060101010101" pitchFamily="49" charset="-122"/>
                <a:ea typeface="黑体" panose="02010609060101010101" pitchFamily="49" charset="-122"/>
              </a:rPr>
              <a:t>&lt;=1</a:t>
            </a:r>
            <a:r>
              <a:rPr lang="zh-CN" altLang="en-US" sz="2800" dirty="0" smtClean="0">
                <a:solidFill>
                  <a:srgbClr val="7030A0"/>
                </a:solidFill>
                <a:latin typeface="黑体" panose="02010609060101010101" pitchFamily="49" charset="-122"/>
                <a:ea typeface="黑体" panose="02010609060101010101" pitchFamily="49" charset="-122"/>
              </a:rPr>
              <a:t>是否成立，如果成立就统计一次，直至完成</a:t>
            </a:r>
            <a:r>
              <a:rPr lang="en-US" altLang="zh-CN" sz="2800" dirty="0" err="1" smtClean="0">
                <a:latin typeface="黑体" panose="02010609060101010101" pitchFamily="49" charset="-122"/>
                <a:ea typeface="黑体" panose="02010609060101010101" pitchFamily="49" charset="-122"/>
              </a:rPr>
              <a:t>Num</a:t>
            </a:r>
            <a:r>
              <a:rPr lang="zh-CN" altLang="en-US" sz="2800" dirty="0" smtClean="0">
                <a:latin typeface="黑体" panose="02010609060101010101" pitchFamily="49" charset="-122"/>
                <a:ea typeface="黑体" panose="02010609060101010101" pitchFamily="49" charset="-122"/>
              </a:rPr>
              <a:t>随机取值后，统计成功的次数为</a:t>
            </a:r>
            <a:r>
              <a:rPr lang="en-US" altLang="zh-CN" sz="2800" dirty="0" err="1" smtClean="0">
                <a:latin typeface="黑体" panose="02010609060101010101" pitchFamily="49" charset="-122"/>
                <a:ea typeface="黑体" panose="02010609060101010101" pitchFamily="49" charset="-122"/>
              </a:rPr>
              <a:t>Nc</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可得圆周</a:t>
            </a:r>
            <a:r>
              <a:rPr lang="zh-CN" altLang="en-US" sz="3200" dirty="0" smtClean="0">
                <a:latin typeface="黑体" panose="02010609060101010101" pitchFamily="49" charset="-122"/>
                <a:ea typeface="黑体" panose="02010609060101010101" pitchFamily="49" charset="-122"/>
              </a:rPr>
              <a:t>率</a:t>
            </a:r>
            <a:r>
              <a:rPr lang="en-US" altLang="zh-CN" sz="3200" dirty="0" smtClean="0">
                <a:latin typeface="黑体" panose="02010609060101010101" pitchFamily="49" charset="-122"/>
                <a:ea typeface="黑体" panose="02010609060101010101" pitchFamily="49" charset="-122"/>
              </a:rPr>
              <a:t>=4×Nc/</a:t>
            </a:r>
            <a:r>
              <a:rPr lang="en-US" altLang="zh-CN" sz="3200" dirty="0" err="1" smtClean="0">
                <a:latin typeface="黑体" panose="02010609060101010101" pitchFamily="49" charset="-122"/>
                <a:ea typeface="黑体" panose="02010609060101010101" pitchFamily="49" charset="-122"/>
              </a:rPr>
              <a:t>Num</a:t>
            </a:r>
            <a:r>
              <a:rPr lang="zh-CN" altLang="en-US" sz="3200" dirty="0" smtClean="0">
                <a:latin typeface="黑体" panose="02010609060101010101" pitchFamily="49" charset="-122"/>
                <a:ea typeface="黑体" panose="02010609060101010101" pitchFamily="49" charset="-122"/>
              </a:rPr>
              <a:t>。</a:t>
            </a:r>
            <a:r>
              <a:rPr lang="zh-CN" altLang="en-US" sz="3200" dirty="0" smtClean="0">
                <a:solidFill>
                  <a:srgbClr val="FF0000"/>
                </a:solidFill>
                <a:latin typeface="黑体" panose="02010609060101010101" pitchFamily="49" charset="-122"/>
                <a:ea typeface="黑体" panose="02010609060101010101" pitchFamily="49" charset="-122"/>
              </a:rPr>
              <a:t> </a:t>
            </a:r>
            <a:endParaRPr lang="en-US" altLang="zh-CN" sz="3200" dirty="0" smtClean="0">
              <a:solidFill>
                <a:srgbClr val="FF0000"/>
              </a:solidFill>
              <a:latin typeface="黑体" panose="02010609060101010101" pitchFamily="49" charset="-122"/>
              <a:ea typeface="黑体" panose="02010609060101010101" pitchFamily="49" charset="-122"/>
            </a:endParaRPr>
          </a:p>
          <a:p>
            <a:pPr>
              <a:lnSpc>
                <a:spcPct val="150000"/>
              </a:lnSpc>
            </a:pP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6169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C00000"/>
                </a:solidFill>
                <a:latin typeface="黑体" panose="02010609060101010101" pitchFamily="49" charset="-122"/>
                <a:ea typeface="黑体" panose="02010609060101010101" pitchFamily="49" charset="-122"/>
              </a:rPr>
              <a:t>三、概率求解方法及编程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14</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29981" y="958429"/>
            <a:ext cx="1087320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b="1" dirty="0" smtClean="0">
                <a:solidFill>
                  <a:srgbClr val="FF0000"/>
                </a:solidFill>
                <a:latin typeface="黑体" panose="02010609060101010101" pitchFamily="49" charset="-122"/>
                <a:ea typeface="黑体" panose="02010609060101010101" pitchFamily="49" charset="-122"/>
              </a:rPr>
              <a:t>3.2 </a:t>
            </a:r>
            <a:r>
              <a:rPr lang="zh-CN" altLang="en-US" sz="3200" b="1" dirty="0" smtClean="0">
                <a:solidFill>
                  <a:srgbClr val="FF0000"/>
                </a:solidFill>
                <a:latin typeface="黑体" panose="02010609060101010101" pitchFamily="49" charset="-122"/>
                <a:ea typeface="黑体" panose="02010609060101010101" pitchFamily="49" charset="-122"/>
              </a:rPr>
              <a:t>原理图示</a:t>
            </a:r>
            <a:endParaRPr lang="en-US" altLang="zh-CN" sz="3200" b="1" dirty="0" smtClean="0">
              <a:solidFill>
                <a:srgbClr val="FF0000"/>
              </a:solidFill>
              <a:latin typeface="黑体" panose="02010609060101010101" pitchFamily="49" charset="-122"/>
              <a:ea typeface="黑体" panose="02010609060101010101" pitchFamily="49" charset="-122"/>
            </a:endParaRPr>
          </a:p>
          <a:p>
            <a:pPr>
              <a:lnSpc>
                <a:spcPct val="150000"/>
              </a:lnSpc>
            </a:pPr>
            <a:r>
              <a:rPr lang="zh-CN" altLang="en-US" sz="3200" dirty="0" smtClean="0">
                <a:latin typeface="黑体" panose="02010609060101010101" pitchFamily="49" charset="-122"/>
                <a:ea typeface="黑体" panose="02010609060101010101" pitchFamily="49" charset="-122"/>
              </a:rPr>
              <a:t>    </a:t>
            </a: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7030A0"/>
              </a:solidFill>
              <a:latin typeface="黑体" panose="02010609060101010101" pitchFamily="49" charset="-122"/>
              <a:ea typeface="黑体" panose="02010609060101010101" pitchFamily="49" charset="-122"/>
            </a:endParaRPr>
          </a:p>
        </p:txBody>
      </p:sp>
      <p:graphicFrame>
        <p:nvGraphicFramePr>
          <p:cNvPr id="11" name="对象 6"/>
          <p:cNvGraphicFramePr>
            <a:graphicFrameLocks noChangeAspect="1"/>
          </p:cNvGraphicFramePr>
          <p:nvPr>
            <p:extLst>
              <p:ext uri="{D42A27DB-BD31-4B8C-83A1-F6EECF244321}">
                <p14:modId xmlns:p14="http://schemas.microsoft.com/office/powerpoint/2010/main" val="3245729178"/>
              </p:ext>
            </p:extLst>
          </p:nvPr>
        </p:nvGraphicFramePr>
        <p:xfrm>
          <a:off x="5611813" y="1831975"/>
          <a:ext cx="4498975" cy="3794125"/>
        </p:xfrm>
        <a:graphic>
          <a:graphicData uri="http://schemas.openxmlformats.org/presentationml/2006/ole">
            <mc:AlternateContent xmlns:mc="http://schemas.openxmlformats.org/markup-compatibility/2006">
              <mc:Choice xmlns:v="urn:schemas-microsoft-com:vml" Requires="v">
                <p:oleObj spid="_x0000_s34836" name="公式" r:id="rId4" imgW="2717640" imgH="2184120" progId="Equation.3">
                  <p:embed/>
                </p:oleObj>
              </mc:Choice>
              <mc:Fallback>
                <p:oleObj name="公式" r:id="rId4" imgW="2717640" imgH="2184120" progId="Equation.3">
                  <p:embed/>
                  <p:pic>
                    <p:nvPicPr>
                      <p:cNvPr id="0" name=""/>
                      <p:cNvPicPr>
                        <a:picLocks noChangeAspect="1" noChangeArrowheads="1"/>
                      </p:cNvPicPr>
                      <p:nvPr/>
                    </p:nvPicPr>
                    <p:blipFill>
                      <a:blip r:embed="rId5"/>
                      <a:srcRect/>
                      <a:stretch>
                        <a:fillRect/>
                      </a:stretch>
                    </p:blipFill>
                    <p:spPr bwMode="auto">
                      <a:xfrm>
                        <a:off x="5611813" y="1831975"/>
                        <a:ext cx="4498975" cy="3794125"/>
                      </a:xfrm>
                      <a:prstGeom prst="rect">
                        <a:avLst/>
                      </a:prstGeom>
                      <a:noFill/>
                      <a:ln>
                        <a:noFill/>
                      </a:ln>
                      <a:extLst/>
                    </p:spPr>
                  </p:pic>
                </p:oleObj>
              </mc:Fallback>
            </mc:AlternateContent>
          </a:graphicData>
        </a:graphic>
      </p:graphicFrame>
      <p:pic>
        <p:nvPicPr>
          <p:cNvPr id="6" name="图片 5"/>
          <p:cNvPicPr>
            <a:picLocks noChangeAspect="1"/>
          </p:cNvPicPr>
          <p:nvPr/>
        </p:nvPicPr>
        <p:blipFill rotWithShape="1">
          <a:blip r:embed="rId6"/>
          <a:srcRect l="3624" t="1423" r="5001" b="1675"/>
          <a:stretch/>
        </p:blipFill>
        <p:spPr>
          <a:xfrm>
            <a:off x="983432" y="1831708"/>
            <a:ext cx="3960440" cy="3744416"/>
          </a:xfrm>
          <a:prstGeom prst="rect">
            <a:avLst/>
          </a:prstGeom>
        </p:spPr>
      </p:pic>
    </p:spTree>
    <p:extLst>
      <p:ext uri="{BB962C8B-B14F-4D97-AF65-F5344CB8AC3E}">
        <p14:creationId xmlns:p14="http://schemas.microsoft.com/office/powerpoint/2010/main" val="221178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par>
                                <p:cTn id="19" presetID="3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C00000"/>
                </a:solidFill>
                <a:latin typeface="黑体" panose="02010609060101010101" pitchFamily="49" charset="-122"/>
                <a:ea typeface="黑体" panose="02010609060101010101" pitchFamily="49" charset="-122"/>
              </a:rPr>
              <a:t>三、概率求解方法及编程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15</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0" y="927567"/>
            <a:ext cx="1087320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000000"/>
                </a:solidFill>
                <a:latin typeface="黑体" panose="02010609060101010101" pitchFamily="49" charset="-122"/>
                <a:ea typeface="黑体" panose="02010609060101010101" pitchFamily="49" charset="-122"/>
              </a:rPr>
              <a:t> </a:t>
            </a:r>
            <a:r>
              <a:rPr lang="en-US" altLang="zh-CN" sz="3200" b="1" dirty="0" smtClean="0">
                <a:solidFill>
                  <a:srgbClr val="0066FF"/>
                </a:solidFill>
                <a:latin typeface="黑体" panose="02010609060101010101" pitchFamily="49" charset="-122"/>
                <a:ea typeface="黑体" panose="02010609060101010101" pitchFamily="49" charset="-122"/>
              </a:rPr>
              <a:t>3.3 </a:t>
            </a:r>
            <a:r>
              <a:rPr lang="zh-CN" altLang="en-US" sz="3200" b="1" dirty="0" smtClean="0">
                <a:solidFill>
                  <a:srgbClr val="0066FF"/>
                </a:solidFill>
                <a:latin typeface="黑体" panose="02010609060101010101" pitchFamily="49" charset="-122"/>
                <a:ea typeface="黑体" panose="02010609060101010101" pitchFamily="49" charset="-122"/>
              </a:rPr>
              <a:t>编程核心代码    </a:t>
            </a:r>
            <a:r>
              <a:rPr lang="en-US" altLang="zh-CN" sz="3200" b="1" dirty="0" smtClean="0">
                <a:solidFill>
                  <a:srgbClr val="0066FF"/>
                </a:solidFill>
                <a:latin typeface="黑体" panose="02010609060101010101" pitchFamily="49" charset="-122"/>
                <a:ea typeface="黑体" panose="02010609060101010101" pitchFamily="49" charset="-122"/>
              </a:rPr>
              <a:t>    </a:t>
            </a:r>
            <a:endParaRPr lang="en-US" altLang="zh-CN" sz="3200" b="1" dirty="0">
              <a:solidFill>
                <a:srgbClr val="0066FF"/>
              </a:solidFill>
              <a:latin typeface="黑体" panose="02010609060101010101" pitchFamily="49" charset="-122"/>
              <a:ea typeface="黑体" panose="02010609060101010101" pitchFamily="49" charset="-122"/>
            </a:endParaRPr>
          </a:p>
        </p:txBody>
      </p:sp>
      <p:sp>
        <p:nvSpPr>
          <p:cNvPr id="3" name="矩形 2"/>
          <p:cNvSpPr/>
          <p:nvPr/>
        </p:nvSpPr>
        <p:spPr>
          <a:xfrm>
            <a:off x="5336446" y="1228725"/>
            <a:ext cx="6096000" cy="4893647"/>
          </a:xfrm>
          <a:prstGeom prst="rect">
            <a:avLst/>
          </a:prstGeom>
          <a:solidFill>
            <a:schemeClr val="accent6">
              <a:lumMod val="40000"/>
              <a:lumOff val="60000"/>
            </a:schemeClr>
          </a:solidFill>
        </p:spPr>
        <p:txBody>
          <a:bodyPr>
            <a:spAutoFit/>
          </a:bodyPr>
          <a:lstStyle/>
          <a:p>
            <a:r>
              <a:rPr lang="pt-BR" altLang="zh-CN" sz="2400" dirty="0"/>
              <a:t>def pro_pi(num):</a:t>
            </a:r>
          </a:p>
          <a:p>
            <a:r>
              <a:rPr lang="pt-BR" altLang="zh-CN" sz="2400" dirty="0"/>
              <a:t>    i=1</a:t>
            </a:r>
          </a:p>
          <a:p>
            <a:r>
              <a:rPr lang="pt-BR" altLang="zh-CN" sz="2400" dirty="0"/>
              <a:t>    nc=0</a:t>
            </a:r>
          </a:p>
          <a:p>
            <a:r>
              <a:rPr lang="pt-BR" altLang="zh-CN" sz="2400" dirty="0"/>
              <a:t>    start_time=time.process_time()</a:t>
            </a:r>
          </a:p>
          <a:p>
            <a:r>
              <a:rPr lang="pt-BR" altLang="zh-CN" sz="2400" dirty="0" smtClean="0"/>
              <a:t>    </a:t>
            </a:r>
            <a:r>
              <a:rPr lang="pt-BR" altLang="zh-CN" sz="2400" dirty="0"/>
              <a:t>while  i&lt;=num:</a:t>
            </a:r>
          </a:p>
          <a:p>
            <a:r>
              <a:rPr lang="pt-BR" altLang="zh-CN" sz="2400" dirty="0"/>
              <a:t>          x = np.random.random()</a:t>
            </a:r>
          </a:p>
          <a:p>
            <a:r>
              <a:rPr lang="pt-BR" altLang="zh-CN" sz="2400" dirty="0"/>
              <a:t>          y = np.random.random()</a:t>
            </a:r>
          </a:p>
          <a:p>
            <a:r>
              <a:rPr lang="pt-BR" altLang="zh-CN" sz="2400" dirty="0"/>
              <a:t>          if  x *x + y *y &lt;= 1:</a:t>
            </a:r>
          </a:p>
          <a:p>
            <a:r>
              <a:rPr lang="pt-BR" altLang="zh-CN" sz="2400" dirty="0"/>
              <a:t>              nc=nc+1</a:t>
            </a:r>
          </a:p>
          <a:p>
            <a:r>
              <a:rPr lang="pt-BR" altLang="zh-CN" sz="2400" dirty="0"/>
              <a:t>          i=i+1</a:t>
            </a:r>
          </a:p>
          <a:p>
            <a:r>
              <a:rPr lang="pt-BR" altLang="zh-CN" sz="2400" dirty="0"/>
              <a:t>    end_time=time.process_time()</a:t>
            </a:r>
          </a:p>
          <a:p>
            <a:r>
              <a:rPr lang="pt-BR" altLang="zh-CN" sz="2400" dirty="0"/>
              <a:t>    pro_time=end_time-start_time</a:t>
            </a:r>
          </a:p>
          <a:p>
            <a:r>
              <a:rPr lang="pt-BR" altLang="zh-CN" sz="2400" dirty="0"/>
              <a:t>    return  [4.0 * nc / num,pro_time]</a:t>
            </a:r>
            <a:endParaRPr lang="zh-CN" altLang="en-US" sz="2400" dirty="0"/>
          </a:p>
        </p:txBody>
      </p:sp>
      <p:sp>
        <p:nvSpPr>
          <p:cNvPr id="2" name="文本框 1"/>
          <p:cNvSpPr txBox="1"/>
          <p:nvPr/>
        </p:nvSpPr>
        <p:spPr>
          <a:xfrm>
            <a:off x="526490" y="3528113"/>
            <a:ext cx="4320480" cy="1815882"/>
          </a:xfrm>
          <a:prstGeom prst="rect">
            <a:avLst/>
          </a:prstGeom>
          <a:noFill/>
        </p:spPr>
        <p:txBody>
          <a:bodyPr wrap="square" rtlCol="0">
            <a:spAutoFit/>
          </a:bodyPr>
          <a:lstStyle/>
          <a:p>
            <a:pPr algn="just"/>
            <a:r>
              <a:rPr lang="en-US" altLang="zh-CN" dirty="0" smtClean="0"/>
              <a:t> </a:t>
            </a:r>
            <a:r>
              <a:rPr lang="zh-CN" altLang="en-US" sz="2800" b="1" dirty="0" smtClean="0">
                <a:solidFill>
                  <a:srgbClr val="7030A0"/>
                </a:solidFill>
                <a:latin typeface="黑体" panose="02010609060101010101" pitchFamily="49" charset="-122"/>
                <a:ea typeface="黑体" panose="02010609060101010101" pitchFamily="49" charset="-122"/>
              </a:rPr>
              <a:t>程序代码中</a:t>
            </a:r>
            <a:r>
              <a:rPr lang="en-US" altLang="zh-CN" sz="2800" b="1" dirty="0" err="1" smtClean="0">
                <a:solidFill>
                  <a:srgbClr val="7030A0"/>
                </a:solidFill>
                <a:latin typeface="黑体" panose="02010609060101010101" pitchFamily="49" charset="-122"/>
                <a:ea typeface="黑体" panose="02010609060101010101" pitchFamily="49" charset="-122"/>
              </a:rPr>
              <a:t>mun</a:t>
            </a:r>
            <a:r>
              <a:rPr lang="zh-CN" altLang="en-US" sz="2800" b="1" dirty="0" smtClean="0">
                <a:solidFill>
                  <a:srgbClr val="7030A0"/>
                </a:solidFill>
                <a:latin typeface="黑体" panose="02010609060101010101" pitchFamily="49" charset="-122"/>
                <a:ea typeface="黑体" panose="02010609060101010101" pitchFamily="49" charset="-122"/>
              </a:rPr>
              <a:t>为全部随机</a:t>
            </a:r>
            <a:r>
              <a:rPr lang="zh-CN" altLang="en-US" sz="2800" b="1" dirty="0">
                <a:solidFill>
                  <a:srgbClr val="7030A0"/>
                </a:solidFill>
                <a:latin typeface="黑体" panose="02010609060101010101" pitchFamily="49" charset="-122"/>
                <a:ea typeface="黑体" panose="02010609060101010101" pitchFamily="49" charset="-122"/>
              </a:rPr>
              <a:t>取点</a:t>
            </a:r>
            <a:r>
              <a:rPr lang="zh-CN" altLang="en-US" sz="2800" b="1" dirty="0" smtClean="0">
                <a:solidFill>
                  <a:srgbClr val="7030A0"/>
                </a:solidFill>
                <a:latin typeface="黑体" panose="02010609060101010101" pitchFamily="49" charset="-122"/>
                <a:ea typeface="黑体" panose="02010609060101010101" pitchFamily="49" charset="-122"/>
              </a:rPr>
              <a:t>次数，</a:t>
            </a:r>
            <a:r>
              <a:rPr lang="en-US" altLang="zh-CN" sz="2800" b="1" dirty="0" err="1" smtClean="0">
                <a:solidFill>
                  <a:srgbClr val="7030A0"/>
                </a:solidFill>
                <a:latin typeface="黑体" panose="02010609060101010101" pitchFamily="49" charset="-122"/>
                <a:ea typeface="黑体" panose="02010609060101010101" pitchFamily="49" charset="-122"/>
              </a:rPr>
              <a:t>nc</a:t>
            </a:r>
            <a:r>
              <a:rPr lang="zh-CN" altLang="en-US" sz="2800" b="1" dirty="0" smtClean="0">
                <a:solidFill>
                  <a:srgbClr val="7030A0"/>
                </a:solidFill>
                <a:latin typeface="黑体" panose="02010609060101010101" pitchFamily="49" charset="-122"/>
                <a:ea typeface="黑体" panose="02010609060101010101" pitchFamily="49" charset="-122"/>
              </a:rPr>
              <a:t>为符合条件的落在四分之一圆内点的数目。</a:t>
            </a:r>
            <a:endParaRPr lang="zh-CN" altLang="en-US" sz="2800" b="1" baseline="-25000" dirty="0">
              <a:solidFill>
                <a:srgbClr val="7030A0"/>
              </a:solidFill>
              <a:latin typeface="黑体" panose="02010609060101010101" pitchFamily="49" charset="-122"/>
              <a:ea typeface="黑体" panose="02010609060101010101" pitchFamily="49" charset="-122"/>
            </a:endParaRPr>
          </a:p>
        </p:txBody>
      </p:sp>
      <p:graphicFrame>
        <p:nvGraphicFramePr>
          <p:cNvPr id="11" name="对象 6"/>
          <p:cNvGraphicFramePr>
            <a:graphicFrameLocks noChangeAspect="1"/>
          </p:cNvGraphicFramePr>
          <p:nvPr>
            <p:extLst>
              <p:ext uri="{D42A27DB-BD31-4B8C-83A1-F6EECF244321}">
                <p14:modId xmlns:p14="http://schemas.microsoft.com/office/powerpoint/2010/main" val="2163249447"/>
              </p:ext>
            </p:extLst>
          </p:nvPr>
        </p:nvGraphicFramePr>
        <p:xfrm>
          <a:off x="1127448" y="2174490"/>
          <a:ext cx="2176462" cy="962025"/>
        </p:xfrm>
        <a:graphic>
          <a:graphicData uri="http://schemas.openxmlformats.org/presentationml/2006/ole">
            <mc:AlternateContent xmlns:mc="http://schemas.openxmlformats.org/markup-compatibility/2006">
              <mc:Choice xmlns:v="urn:schemas-microsoft-com:vml" Requires="v">
                <p:oleObj spid="_x0000_s35860" name="公式" r:id="rId4" imgW="876240" imgH="393480" progId="Equation.3">
                  <p:embed/>
                </p:oleObj>
              </mc:Choice>
              <mc:Fallback>
                <p:oleObj name="公式" r:id="rId4" imgW="876240" imgH="393480" progId="Equation.3">
                  <p:embed/>
                  <p:pic>
                    <p:nvPicPr>
                      <p:cNvPr id="0" name=""/>
                      <p:cNvPicPr>
                        <a:picLocks noChangeAspect="1" noChangeArrowheads="1"/>
                      </p:cNvPicPr>
                      <p:nvPr/>
                    </p:nvPicPr>
                    <p:blipFill>
                      <a:blip r:embed="rId5"/>
                      <a:srcRect/>
                      <a:stretch>
                        <a:fillRect/>
                      </a:stretch>
                    </p:blipFill>
                    <p:spPr bwMode="auto">
                      <a:xfrm>
                        <a:off x="1127448" y="2174490"/>
                        <a:ext cx="2176462" cy="96202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97722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53"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 calcmode="lin" valueType="num">
                                      <p:cBhvr>
                                        <p:cTn id="28" dur="1000" fill="hold"/>
                                        <p:tgtEl>
                                          <p:spTgt spid="3"/>
                                        </p:tgtEl>
                                        <p:attrNameLst>
                                          <p:attrName>style.rotation</p:attrName>
                                        </p:attrNameLst>
                                      </p:cBhvr>
                                      <p:tavLst>
                                        <p:tav tm="0">
                                          <p:val>
                                            <p:fltVal val="90"/>
                                          </p:val>
                                        </p:tav>
                                        <p:tav tm="100000">
                                          <p:val>
                                            <p:fltVal val="0"/>
                                          </p:val>
                                        </p:tav>
                                      </p:tavLst>
                                    </p:anim>
                                    <p:animEffect transition="in" filter="fad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3"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C00000"/>
                </a:solidFill>
                <a:latin typeface="黑体" panose="02010609060101010101" pitchFamily="49" charset="-122"/>
                <a:ea typeface="黑体" panose="02010609060101010101" pitchFamily="49" charset="-122"/>
              </a:rPr>
              <a:t>三、概率求解方法及编程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16</a:t>
            </a:fld>
            <a:endParaRPr lang="zh-CN" altLang="en-US" sz="1200" dirty="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64978" y="683427"/>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solidFill>
                  <a:srgbClr val="FF0000"/>
                </a:solidFill>
                <a:latin typeface="黑体" panose="02010609060101010101" pitchFamily="49" charset="-122"/>
                <a:ea typeface="黑体" panose="02010609060101010101" pitchFamily="49" charset="-122"/>
              </a:rPr>
              <a:t>3.4 </a:t>
            </a:r>
            <a:r>
              <a:rPr lang="zh-CN" altLang="en-US" sz="3200" dirty="0" smtClean="0">
                <a:solidFill>
                  <a:srgbClr val="FF0000"/>
                </a:solidFill>
                <a:latin typeface="黑体" panose="02010609060101010101" pitchFamily="49" charset="-122"/>
                <a:ea typeface="黑体" panose="02010609060101010101" pitchFamily="49" charset="-122"/>
              </a:rPr>
              <a:t>典型计算</a:t>
            </a:r>
            <a:r>
              <a:rPr lang="zh-CN" altLang="en-US" sz="3200" dirty="0">
                <a:solidFill>
                  <a:srgbClr val="FF0000"/>
                </a:solidFill>
                <a:latin typeface="黑体" panose="02010609060101010101" pitchFamily="49" charset="-122"/>
                <a:ea typeface="黑体" panose="02010609060101010101" pitchFamily="49" charset="-122"/>
              </a:rPr>
              <a:t>之一</a:t>
            </a:r>
            <a:endParaRPr lang="en-US" altLang="zh-CN" sz="3200" dirty="0">
              <a:solidFill>
                <a:srgbClr val="FF0000"/>
              </a:solidFill>
              <a:latin typeface="黑体" panose="02010609060101010101" pitchFamily="49" charset="-122"/>
              <a:ea typeface="黑体" panose="02010609060101010101" pitchFamily="49" charset="-122"/>
            </a:endParaRPr>
          </a:p>
        </p:txBody>
      </p:sp>
      <p:sp>
        <p:nvSpPr>
          <p:cNvPr id="2" name="矩形 1"/>
          <p:cNvSpPr/>
          <p:nvPr/>
        </p:nvSpPr>
        <p:spPr>
          <a:xfrm>
            <a:off x="131442" y="1512049"/>
            <a:ext cx="6192688" cy="4708981"/>
          </a:xfrm>
          <a:prstGeom prst="rect">
            <a:avLst/>
          </a:prstGeom>
          <a:solidFill>
            <a:schemeClr val="accent6">
              <a:lumMod val="40000"/>
              <a:lumOff val="60000"/>
            </a:schemeClr>
          </a:solidFill>
        </p:spPr>
        <p:txBody>
          <a:bodyPr wrap="square">
            <a:spAutoFit/>
          </a:bodyPr>
          <a:lstStyle/>
          <a:p>
            <a:r>
              <a:rPr lang="zh-CN" altLang="en-US" sz="2000" dirty="0"/>
              <a:t>for i in range</a:t>
            </a:r>
            <a:r>
              <a:rPr lang="zh-CN" altLang="en-US" sz="2000" dirty="0" smtClean="0"/>
              <a:t>(</a:t>
            </a:r>
            <a:r>
              <a:rPr lang="en-US" altLang="zh-CN" sz="2000" dirty="0" smtClean="0"/>
              <a:t>6</a:t>
            </a:r>
            <a:r>
              <a:rPr lang="zh-CN" altLang="en-US" sz="2000" dirty="0" smtClean="0"/>
              <a:t>)</a:t>
            </a:r>
            <a:r>
              <a:rPr lang="zh-CN" altLang="en-US" sz="2000" dirty="0"/>
              <a:t>:</a:t>
            </a:r>
          </a:p>
          <a:p>
            <a:r>
              <a:rPr lang="zh-CN" altLang="en-US" sz="2000" dirty="0"/>
              <a:t>      num=10**(i+2)</a:t>
            </a:r>
          </a:p>
          <a:p>
            <a:r>
              <a:rPr lang="zh-CN" altLang="en-US" sz="2000" dirty="0"/>
              <a:t>      temp_pi=pro_pi(num)[0]</a:t>
            </a:r>
          </a:p>
          <a:p>
            <a:r>
              <a:rPr lang="zh-CN" altLang="en-US" sz="2000" dirty="0"/>
              <a:t>      temp_time=pro_pi(num)[1]</a:t>
            </a:r>
          </a:p>
          <a:p>
            <a:r>
              <a:rPr lang="zh-CN" altLang="en-US" sz="2000" dirty="0"/>
              <a:t>      c_pi.append(temp_pi)</a:t>
            </a:r>
          </a:p>
          <a:p>
            <a:r>
              <a:rPr lang="zh-CN" altLang="en-US" sz="2000" dirty="0"/>
              <a:t>      c_time.append(temp_time)</a:t>
            </a:r>
          </a:p>
          <a:p>
            <a:r>
              <a:rPr lang="zh-CN" altLang="en-US" sz="2000" dirty="0"/>
              <a:t>      T_pi.append(np.pi)</a:t>
            </a:r>
          </a:p>
          <a:p>
            <a:endParaRPr lang="zh-CN" altLang="en-US" sz="2000" dirty="0"/>
          </a:p>
          <a:p>
            <a:r>
              <a:rPr lang="zh-CN" altLang="en-US" sz="2000" dirty="0"/>
              <a:t>fig1=plt.figure(dpi=120) ##绘制计算图1</a:t>
            </a:r>
          </a:p>
          <a:p>
            <a:r>
              <a:rPr lang="zh-CN" altLang="en-US" sz="2000" dirty="0" smtClean="0"/>
              <a:t>x</a:t>
            </a:r>
            <a:r>
              <a:rPr lang="zh-CN" altLang="en-US" sz="2000" dirty="0"/>
              <a:t>=np.logspace(2</a:t>
            </a:r>
            <a:r>
              <a:rPr lang="zh-CN" altLang="en-US" sz="2000" dirty="0" smtClean="0"/>
              <a:t>,</a:t>
            </a:r>
            <a:r>
              <a:rPr lang="en-US" altLang="zh-CN" sz="2000" dirty="0" smtClean="0"/>
              <a:t>7</a:t>
            </a:r>
            <a:r>
              <a:rPr lang="zh-CN" altLang="en-US" sz="2000" dirty="0" smtClean="0"/>
              <a:t>,</a:t>
            </a:r>
            <a:r>
              <a:rPr lang="en-US" altLang="zh-CN" sz="2000" dirty="0" smtClean="0"/>
              <a:t>6</a:t>
            </a:r>
            <a:r>
              <a:rPr lang="zh-CN" altLang="en-US" sz="2000" dirty="0" smtClean="0"/>
              <a:t>)</a:t>
            </a:r>
            <a:endParaRPr lang="zh-CN" altLang="en-US" sz="2000" dirty="0"/>
          </a:p>
          <a:p>
            <a:r>
              <a:rPr lang="zh-CN" altLang="en-US" sz="2000" dirty="0"/>
              <a:t>plt.semilogx(x,c_pi, "-or",x,T_pi,"-g")</a:t>
            </a:r>
          </a:p>
          <a:p>
            <a:r>
              <a:rPr lang="zh-CN" altLang="en-US" sz="2000" dirty="0"/>
              <a:t>plt.title("概率法计算圆周率计算次数和圆周率关系图")</a:t>
            </a:r>
          </a:p>
          <a:p>
            <a:r>
              <a:rPr lang="zh-CN" altLang="en-US" sz="2000" dirty="0"/>
              <a:t>plt.grid()</a:t>
            </a:r>
          </a:p>
          <a:p>
            <a:r>
              <a:rPr lang="zh-CN" altLang="en-US" sz="2000" dirty="0"/>
              <a:t>plt.xlabel("计算次数")</a:t>
            </a:r>
          </a:p>
          <a:p>
            <a:r>
              <a:rPr lang="zh-CN" altLang="en-US" sz="2000" dirty="0"/>
              <a:t>plt.ylabel("圆周率")</a:t>
            </a:r>
          </a:p>
        </p:txBody>
      </p:sp>
      <p:pic>
        <p:nvPicPr>
          <p:cNvPr id="6" name="图片 5"/>
          <p:cNvPicPr>
            <a:picLocks noChangeAspect="1"/>
          </p:cNvPicPr>
          <p:nvPr/>
        </p:nvPicPr>
        <p:blipFill rotWithShape="1">
          <a:blip r:embed="rId3"/>
          <a:srcRect l="1319" t="2278" r="3428" b="2029"/>
          <a:stretch/>
        </p:blipFill>
        <p:spPr>
          <a:xfrm>
            <a:off x="6324130" y="1664114"/>
            <a:ext cx="5720648" cy="4329139"/>
          </a:xfrm>
          <a:prstGeom prst="rect">
            <a:avLst/>
          </a:prstGeom>
        </p:spPr>
      </p:pic>
    </p:spTree>
    <p:extLst>
      <p:ext uri="{BB962C8B-B14F-4D97-AF65-F5344CB8AC3E}">
        <p14:creationId xmlns:p14="http://schemas.microsoft.com/office/powerpoint/2010/main" val="206214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par>
                                <p:cTn id="19" presetID="3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C00000"/>
                </a:solidFill>
                <a:latin typeface="黑体" panose="02010609060101010101" pitchFamily="49" charset="-122"/>
                <a:ea typeface="黑体" panose="02010609060101010101" pitchFamily="49" charset="-122"/>
              </a:rPr>
              <a:t>三、概率求解方法及编程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17</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360" y="981146"/>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solidFill>
                  <a:srgbClr val="7030A0"/>
                </a:solidFill>
                <a:latin typeface="黑体" panose="02010609060101010101" pitchFamily="49" charset="-122"/>
                <a:ea typeface="黑体" panose="02010609060101010101" pitchFamily="49" charset="-122"/>
              </a:rPr>
              <a:t>3.4 </a:t>
            </a:r>
            <a:r>
              <a:rPr lang="zh-CN" altLang="en-US" sz="3200" dirty="0" smtClean="0">
                <a:solidFill>
                  <a:srgbClr val="7030A0"/>
                </a:solidFill>
                <a:latin typeface="黑体" panose="02010609060101010101" pitchFamily="49" charset="-122"/>
                <a:ea typeface="黑体" panose="02010609060101010101" pitchFamily="49" charset="-122"/>
              </a:rPr>
              <a:t>典型计算之二</a:t>
            </a:r>
            <a:endParaRPr lang="en-US" altLang="zh-CN" sz="3200" dirty="0">
              <a:solidFill>
                <a:srgbClr val="7030A0"/>
              </a:solidFill>
              <a:latin typeface="黑体" panose="02010609060101010101" pitchFamily="49" charset="-122"/>
              <a:ea typeface="黑体" panose="02010609060101010101" pitchFamily="49" charset="-122"/>
            </a:endParaRPr>
          </a:p>
        </p:txBody>
      </p:sp>
      <p:sp>
        <p:nvSpPr>
          <p:cNvPr id="2" name="矩形 1"/>
          <p:cNvSpPr/>
          <p:nvPr/>
        </p:nvSpPr>
        <p:spPr>
          <a:xfrm>
            <a:off x="295770" y="1943131"/>
            <a:ext cx="5833616" cy="3046988"/>
          </a:xfrm>
          <a:prstGeom prst="rect">
            <a:avLst/>
          </a:prstGeom>
          <a:solidFill>
            <a:schemeClr val="accent6">
              <a:lumMod val="40000"/>
              <a:lumOff val="60000"/>
            </a:schemeClr>
          </a:solidFill>
        </p:spPr>
        <p:txBody>
          <a:bodyPr wrap="square">
            <a:spAutoFit/>
          </a:bodyPr>
          <a:lstStyle/>
          <a:p>
            <a:r>
              <a:rPr lang="en-US" altLang="zh-CN" sz="2400" dirty="0"/>
              <a:t>fig2=</a:t>
            </a:r>
            <a:r>
              <a:rPr lang="en-US" altLang="zh-CN" sz="2400" dirty="0" err="1"/>
              <a:t>plt.figure</a:t>
            </a:r>
            <a:r>
              <a:rPr lang="en-US" altLang="zh-CN" sz="2400" dirty="0"/>
              <a:t>(dpi=120) ##</a:t>
            </a:r>
            <a:r>
              <a:rPr lang="zh-CN" altLang="en-US" sz="2400" dirty="0"/>
              <a:t>绘制计算图</a:t>
            </a:r>
            <a:r>
              <a:rPr lang="en-US" altLang="zh-CN" sz="2400" dirty="0"/>
              <a:t>2</a:t>
            </a:r>
          </a:p>
          <a:p>
            <a:r>
              <a:rPr lang="en-US" altLang="zh-CN" sz="2400" dirty="0"/>
              <a:t>#axes[0].</a:t>
            </a:r>
            <a:r>
              <a:rPr lang="en-US" altLang="zh-CN" sz="2400" dirty="0" err="1"/>
              <a:t>set_title</a:t>
            </a:r>
            <a:r>
              <a:rPr lang="en-US" altLang="zh-CN" sz="2400" dirty="0"/>
              <a:t>('</a:t>
            </a:r>
            <a:r>
              <a:rPr lang="zh-CN" altLang="en-US" sz="2400" dirty="0"/>
              <a:t>对数</a:t>
            </a:r>
            <a:r>
              <a:rPr lang="en-US" altLang="zh-CN" sz="2400" dirty="0"/>
              <a:t>-</a:t>
            </a:r>
            <a:r>
              <a:rPr lang="zh-CN" altLang="en-US" sz="2400" dirty="0"/>
              <a:t>对数</a:t>
            </a:r>
            <a:r>
              <a:rPr lang="en-US" altLang="zh-CN" sz="2400" dirty="0"/>
              <a:t>')</a:t>
            </a:r>
          </a:p>
          <a:p>
            <a:r>
              <a:rPr lang="en-US" altLang="zh-CN" sz="2400" dirty="0" err="1"/>
              <a:t>plt.semilogx</a:t>
            </a:r>
            <a:r>
              <a:rPr lang="en-US" altLang="zh-CN" sz="2400" dirty="0"/>
              <a:t>(x, </a:t>
            </a:r>
            <a:r>
              <a:rPr lang="en-US" altLang="zh-CN" sz="2400" dirty="0" err="1"/>
              <a:t>c_time</a:t>
            </a:r>
            <a:r>
              <a:rPr lang="en-US" altLang="zh-CN" sz="2400" dirty="0"/>
              <a:t>, c="</a:t>
            </a:r>
            <a:r>
              <a:rPr lang="en-US" altLang="zh-CN" sz="2400" dirty="0" err="1"/>
              <a:t>b",marker</a:t>
            </a:r>
            <a:r>
              <a:rPr lang="en-US" altLang="zh-CN" sz="2400" dirty="0"/>
              <a:t>="&gt;")</a:t>
            </a:r>
          </a:p>
          <a:p>
            <a:r>
              <a:rPr lang="en-US" altLang="zh-CN" sz="2400" dirty="0" err="1"/>
              <a:t>plt.title</a:t>
            </a:r>
            <a:r>
              <a:rPr lang="en-US" altLang="zh-CN" sz="2400" dirty="0"/>
              <a:t>("</a:t>
            </a:r>
            <a:r>
              <a:rPr lang="zh-CN" altLang="en-US" sz="2400" dirty="0"/>
              <a:t>概率法计算圆周率计算次数和计算时间关系图</a:t>
            </a:r>
            <a:r>
              <a:rPr lang="en-US" altLang="zh-CN" sz="2400" dirty="0"/>
              <a:t>")</a:t>
            </a:r>
          </a:p>
          <a:p>
            <a:r>
              <a:rPr lang="en-US" altLang="zh-CN" sz="2400" dirty="0" err="1"/>
              <a:t>plt.grid</a:t>
            </a:r>
            <a:r>
              <a:rPr lang="en-US" altLang="zh-CN" sz="2400" dirty="0"/>
              <a:t>()</a:t>
            </a:r>
          </a:p>
          <a:p>
            <a:r>
              <a:rPr lang="en-US" altLang="zh-CN" sz="2400" dirty="0" err="1"/>
              <a:t>plt.xlabel</a:t>
            </a:r>
            <a:r>
              <a:rPr lang="en-US" altLang="zh-CN" sz="2400" dirty="0"/>
              <a:t>("</a:t>
            </a:r>
            <a:r>
              <a:rPr lang="zh-CN" altLang="en-US" sz="2400" dirty="0"/>
              <a:t>计算次数</a:t>
            </a:r>
            <a:r>
              <a:rPr lang="en-US" altLang="zh-CN" sz="2400" dirty="0"/>
              <a:t>")</a:t>
            </a:r>
          </a:p>
          <a:p>
            <a:r>
              <a:rPr lang="en-US" altLang="zh-CN" sz="2400" dirty="0" err="1"/>
              <a:t>plt.ylabel</a:t>
            </a:r>
            <a:r>
              <a:rPr lang="en-US" altLang="zh-CN" sz="2400" dirty="0"/>
              <a:t>("</a:t>
            </a:r>
            <a:r>
              <a:rPr lang="zh-CN" altLang="en-US" sz="2400" dirty="0"/>
              <a:t>计算时间，秒</a:t>
            </a:r>
            <a:r>
              <a:rPr lang="en-US" altLang="zh-CN" sz="2400" dirty="0"/>
              <a:t>")</a:t>
            </a:r>
            <a:endParaRPr lang="zh-CN" altLang="en-US" sz="2400" dirty="0"/>
          </a:p>
        </p:txBody>
      </p:sp>
      <p:pic>
        <p:nvPicPr>
          <p:cNvPr id="3" name="图片 2"/>
          <p:cNvPicPr>
            <a:picLocks noChangeAspect="1"/>
          </p:cNvPicPr>
          <p:nvPr/>
        </p:nvPicPr>
        <p:blipFill rotWithShape="1">
          <a:blip r:embed="rId3"/>
          <a:srcRect l="1609" t="2271" r="1812" b="3513"/>
          <a:stretch/>
        </p:blipFill>
        <p:spPr>
          <a:xfrm>
            <a:off x="6420867" y="1275944"/>
            <a:ext cx="5161533" cy="4032448"/>
          </a:xfrm>
          <a:prstGeom prst="rect">
            <a:avLst/>
          </a:prstGeom>
        </p:spPr>
      </p:pic>
      <p:sp>
        <p:nvSpPr>
          <p:cNvPr id="10" name="文本框 9"/>
          <p:cNvSpPr txBox="1"/>
          <p:nvPr/>
        </p:nvSpPr>
        <p:spPr>
          <a:xfrm>
            <a:off x="1062261" y="5570761"/>
            <a:ext cx="10310589" cy="523220"/>
          </a:xfrm>
          <a:prstGeom prst="rect">
            <a:avLst/>
          </a:prstGeom>
          <a:noFill/>
        </p:spPr>
        <p:txBody>
          <a:bodyPr wrap="square" rtlCol="0">
            <a:spAutoFit/>
          </a:bodyPr>
          <a:lstStyle/>
          <a:p>
            <a:pPr algn="just"/>
            <a:r>
              <a:rPr lang="zh-CN" altLang="en-US" sz="2800" b="1" dirty="0" smtClean="0">
                <a:solidFill>
                  <a:srgbClr val="7030A0"/>
                </a:solidFill>
                <a:latin typeface="黑体" panose="02010609060101010101" pitchFamily="49" charset="-122"/>
                <a:ea typeface="黑体" panose="02010609060101010101" pitchFamily="49" charset="-122"/>
              </a:rPr>
              <a:t>当随机取点次数超过</a:t>
            </a:r>
            <a:r>
              <a:rPr lang="en-US" altLang="zh-CN" sz="2800" b="1" dirty="0" smtClean="0">
                <a:solidFill>
                  <a:srgbClr val="7030A0"/>
                </a:solidFill>
                <a:latin typeface="黑体" panose="02010609060101010101" pitchFamily="49" charset="-122"/>
                <a:ea typeface="黑体" panose="02010609060101010101" pitchFamily="49" charset="-122"/>
              </a:rPr>
              <a:t>100</a:t>
            </a:r>
            <a:r>
              <a:rPr lang="zh-CN" altLang="en-US" sz="2800" b="1" dirty="0" smtClean="0">
                <a:solidFill>
                  <a:srgbClr val="7030A0"/>
                </a:solidFill>
                <a:latin typeface="黑体" panose="02010609060101010101" pitchFamily="49" charset="-122"/>
                <a:ea typeface="黑体" panose="02010609060101010101" pitchFamily="49" charset="-122"/>
              </a:rPr>
              <a:t>万次即</a:t>
            </a:r>
            <a:r>
              <a:rPr lang="en-US" altLang="zh-CN" sz="2800" b="1" dirty="0" smtClean="0">
                <a:solidFill>
                  <a:srgbClr val="7030A0"/>
                </a:solidFill>
                <a:latin typeface="黑体" panose="02010609060101010101" pitchFamily="49" charset="-122"/>
                <a:ea typeface="黑体" panose="02010609060101010101" pitchFamily="49" charset="-122"/>
              </a:rPr>
              <a:t>10</a:t>
            </a:r>
            <a:r>
              <a:rPr lang="en-US" altLang="zh-CN" sz="2800" b="1" baseline="30000" dirty="0" smtClean="0">
                <a:solidFill>
                  <a:srgbClr val="7030A0"/>
                </a:solidFill>
                <a:latin typeface="黑体" panose="02010609060101010101" pitchFamily="49" charset="-122"/>
                <a:ea typeface="黑体" panose="02010609060101010101" pitchFamily="49" charset="-122"/>
              </a:rPr>
              <a:t>6</a:t>
            </a:r>
            <a:r>
              <a:rPr lang="zh-CN" altLang="en-US" sz="2800" b="1" dirty="0" smtClean="0">
                <a:solidFill>
                  <a:srgbClr val="7030A0"/>
                </a:solidFill>
                <a:latin typeface="黑体" panose="02010609060101010101" pitchFamily="49" charset="-122"/>
                <a:ea typeface="黑体" panose="02010609060101010101" pitchFamily="49" charset="-122"/>
              </a:rPr>
              <a:t>时，计算所需时间将大于</a:t>
            </a:r>
            <a:r>
              <a:rPr lang="en-US" altLang="zh-CN" sz="2800" b="1" dirty="0" smtClean="0">
                <a:solidFill>
                  <a:srgbClr val="7030A0"/>
                </a:solidFill>
                <a:latin typeface="黑体" panose="02010609060101010101" pitchFamily="49" charset="-122"/>
                <a:ea typeface="黑体" panose="02010609060101010101" pitchFamily="49" charset="-122"/>
              </a:rPr>
              <a:t>1</a:t>
            </a:r>
            <a:r>
              <a:rPr lang="zh-CN" altLang="en-US" sz="2800" b="1" dirty="0" smtClean="0">
                <a:solidFill>
                  <a:srgbClr val="7030A0"/>
                </a:solidFill>
                <a:latin typeface="黑体" panose="02010609060101010101" pitchFamily="49" charset="-122"/>
                <a:ea typeface="黑体" panose="02010609060101010101" pitchFamily="49" charset="-122"/>
              </a:rPr>
              <a:t>秒。</a:t>
            </a:r>
            <a:endParaRPr lang="zh-CN" altLang="en-US" sz="2800" b="1" baseline="-25000"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1178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par>
                                <p:cTn id="19" presetID="3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style.rotation</p:attrName>
                                        </p:attrNameLst>
                                      </p:cBhvr>
                                      <p:tavLst>
                                        <p:tav tm="0">
                                          <p:val>
                                            <p:fltVal val="90"/>
                                          </p:val>
                                        </p:tav>
                                        <p:tav tm="100000">
                                          <p:val>
                                            <p:fltVal val="0"/>
                                          </p:val>
                                        </p:tav>
                                      </p:tavLst>
                                    </p:anim>
                                    <p:animEffect transition="in" filter="fade">
                                      <p:cBhvr>
                                        <p:cTn id="24" dur="1000"/>
                                        <p:tgtEl>
                                          <p:spTgt spid="3"/>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style.rotation</p:attrName>
                                        </p:attrNameLst>
                                      </p:cBhvr>
                                      <p:tavLst>
                                        <p:tav tm="0">
                                          <p:val>
                                            <p:fltVal val="90"/>
                                          </p:val>
                                        </p:tav>
                                        <p:tav tm="100000">
                                          <p:val>
                                            <p:fltVal val="0"/>
                                          </p:val>
                                        </p:tav>
                                      </p:tavLst>
                                    </p:anim>
                                    <p:animEffect transition="in" filter="fade">
                                      <p:cBhvr>
                                        <p:cTn id="3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C00000"/>
                </a:solidFill>
                <a:latin typeface="黑体" panose="02010609060101010101" pitchFamily="49" charset="-122"/>
                <a:ea typeface="黑体" panose="02010609060101010101" pitchFamily="49" charset="-122"/>
              </a:rPr>
              <a:t>三、概率求解方法及编程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18</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0" y="4511218"/>
            <a:ext cx="11640616" cy="1815882"/>
          </a:xfrm>
          <a:prstGeom prst="rect">
            <a:avLst/>
          </a:prstGeom>
          <a:noFill/>
        </p:spPr>
        <p:txBody>
          <a:bodyPr wrap="square" rtlCol="0">
            <a:spAutoFit/>
          </a:bodyPr>
          <a:lstStyle/>
          <a:p>
            <a:pPr algn="just"/>
            <a:r>
              <a:rPr lang="zh-CN" altLang="en-US" sz="2800" b="1" dirty="0" smtClean="0">
                <a:solidFill>
                  <a:srgbClr val="7030A0"/>
                </a:solidFill>
                <a:latin typeface="黑体" panose="02010609060101010101" pitchFamily="49" charset="-122"/>
                <a:ea typeface="黑体" panose="02010609060101010101" pitchFamily="49" charset="-122"/>
              </a:rPr>
              <a:t>   增加</a:t>
            </a:r>
            <a:r>
              <a:rPr lang="en-US" altLang="zh-CN" sz="2800" b="1" dirty="0" smtClean="0">
                <a:solidFill>
                  <a:srgbClr val="7030A0"/>
                </a:solidFill>
                <a:latin typeface="黑体" panose="02010609060101010101" pitchFamily="49" charset="-122"/>
                <a:ea typeface="黑体" panose="02010609060101010101" pitchFamily="49" charset="-122"/>
              </a:rPr>
              <a:t>1</a:t>
            </a:r>
            <a:r>
              <a:rPr lang="zh-CN" altLang="en-US" sz="2800" b="1" dirty="0" smtClean="0">
                <a:solidFill>
                  <a:srgbClr val="7030A0"/>
                </a:solidFill>
                <a:latin typeface="黑体" panose="02010609060101010101" pitchFamily="49" charset="-122"/>
                <a:ea typeface="黑体" panose="02010609060101010101" pitchFamily="49" charset="-122"/>
              </a:rPr>
              <a:t>个数量级的随机数目，所需时间也增加</a:t>
            </a:r>
            <a:r>
              <a:rPr lang="en-US" altLang="zh-CN" sz="2800" b="1" dirty="0" smtClean="0">
                <a:solidFill>
                  <a:srgbClr val="7030A0"/>
                </a:solidFill>
                <a:latin typeface="黑体" panose="02010609060101010101" pitchFamily="49" charset="-122"/>
                <a:ea typeface="黑体" panose="02010609060101010101" pitchFamily="49" charset="-122"/>
              </a:rPr>
              <a:t>1</a:t>
            </a:r>
            <a:r>
              <a:rPr lang="zh-CN" altLang="en-US" sz="2800" b="1" dirty="0" smtClean="0">
                <a:solidFill>
                  <a:srgbClr val="7030A0"/>
                </a:solidFill>
                <a:latin typeface="黑体" panose="02010609060101010101" pitchFamily="49" charset="-122"/>
                <a:ea typeface="黑体" panose="02010609060101010101" pitchFamily="49" charset="-122"/>
              </a:rPr>
              <a:t>个数量级。若需要精确到</a:t>
            </a:r>
            <a:r>
              <a:rPr lang="zh-CN" altLang="en-US" sz="2800" b="1" dirty="0">
                <a:solidFill>
                  <a:srgbClr val="7030A0"/>
                </a:solidFill>
                <a:latin typeface="黑体" panose="02010609060101010101" pitchFamily="49" charset="-122"/>
                <a:ea typeface="黑体" panose="02010609060101010101" pitchFamily="49" charset="-122"/>
              </a:rPr>
              <a:t>小数点</a:t>
            </a:r>
            <a:r>
              <a:rPr lang="zh-CN" altLang="en-US" sz="2800" b="1" dirty="0" smtClean="0">
                <a:solidFill>
                  <a:srgbClr val="7030A0"/>
                </a:solidFill>
                <a:latin typeface="黑体" panose="02010609060101010101" pitchFamily="49" charset="-122"/>
                <a:ea typeface="黑体" panose="02010609060101010101" pitchFamily="49" charset="-122"/>
              </a:rPr>
              <a:t>后</a:t>
            </a:r>
            <a:r>
              <a:rPr lang="en-US" altLang="zh-CN" sz="2800" b="1" dirty="0" smtClean="0">
                <a:solidFill>
                  <a:srgbClr val="7030A0"/>
                </a:solidFill>
                <a:latin typeface="黑体" panose="02010609060101010101" pitchFamily="49" charset="-122"/>
                <a:ea typeface="黑体" panose="02010609060101010101" pitchFamily="49" charset="-122"/>
              </a:rPr>
              <a:t>10</a:t>
            </a:r>
            <a:r>
              <a:rPr lang="zh-CN" altLang="en-US" sz="2800" b="1" dirty="0" smtClean="0">
                <a:solidFill>
                  <a:srgbClr val="7030A0"/>
                </a:solidFill>
                <a:latin typeface="黑体" panose="02010609060101010101" pitchFamily="49" charset="-122"/>
                <a:ea typeface="黑体" panose="02010609060101010101" pitchFamily="49" charset="-122"/>
              </a:rPr>
              <a:t>位，至少需要取点目</a:t>
            </a:r>
            <a:r>
              <a:rPr lang="en-US" altLang="zh-CN" sz="2800" b="1" dirty="0" smtClean="0">
                <a:solidFill>
                  <a:srgbClr val="7030A0"/>
                </a:solidFill>
                <a:latin typeface="黑体" panose="02010609060101010101" pitchFamily="49" charset="-122"/>
                <a:ea typeface="黑体" panose="02010609060101010101" pitchFamily="49" charset="-122"/>
              </a:rPr>
              <a:t>10</a:t>
            </a:r>
            <a:r>
              <a:rPr lang="en-US" altLang="zh-CN" sz="2800" b="1" baseline="30000" dirty="0" smtClean="0">
                <a:solidFill>
                  <a:srgbClr val="7030A0"/>
                </a:solidFill>
                <a:latin typeface="黑体" panose="02010609060101010101" pitchFamily="49" charset="-122"/>
                <a:ea typeface="黑体" panose="02010609060101010101" pitchFamily="49" charset="-122"/>
              </a:rPr>
              <a:t>10 </a:t>
            </a:r>
            <a:r>
              <a:rPr lang="zh-CN" altLang="en-US" sz="2800" b="1" dirty="0" smtClean="0">
                <a:solidFill>
                  <a:srgbClr val="7030A0"/>
                </a:solidFill>
                <a:latin typeface="黑体" panose="02010609060101010101" pitchFamily="49" charset="-122"/>
                <a:ea typeface="黑体" panose="02010609060101010101" pitchFamily="49" charset="-122"/>
              </a:rPr>
              <a:t>，所需计算时间为</a:t>
            </a:r>
            <a:r>
              <a:rPr lang="en-US" altLang="zh-CN" sz="2800" b="1" dirty="0" smtClean="0">
                <a:solidFill>
                  <a:srgbClr val="7030A0"/>
                </a:solidFill>
                <a:latin typeface="黑体" panose="02010609060101010101" pitchFamily="49" charset="-122"/>
                <a:ea typeface="黑体" panose="02010609060101010101" pitchFamily="49" charset="-122"/>
              </a:rPr>
              <a:t>1.03×10</a:t>
            </a:r>
            <a:r>
              <a:rPr lang="en-US" altLang="zh-CN" sz="2800" b="1" baseline="30000" dirty="0" smtClean="0">
                <a:solidFill>
                  <a:srgbClr val="7030A0"/>
                </a:solidFill>
                <a:latin typeface="黑体" panose="02010609060101010101" pitchFamily="49" charset="-122"/>
                <a:ea typeface="黑体" panose="02010609060101010101" pitchFamily="49" charset="-122"/>
              </a:rPr>
              <a:t>4</a:t>
            </a:r>
            <a:r>
              <a:rPr lang="zh-CN" altLang="en-US" sz="2800" b="1" dirty="0" smtClean="0">
                <a:solidFill>
                  <a:srgbClr val="7030A0"/>
                </a:solidFill>
                <a:latin typeface="黑体" panose="02010609060101010101" pitchFamily="49" charset="-122"/>
                <a:ea typeface="黑体" panose="02010609060101010101" pitchFamily="49" charset="-122"/>
              </a:rPr>
              <a:t>秒左右，约</a:t>
            </a:r>
            <a:r>
              <a:rPr lang="en-US" altLang="zh-CN" sz="2800" b="1" dirty="0" smtClean="0">
                <a:solidFill>
                  <a:srgbClr val="7030A0"/>
                </a:solidFill>
                <a:latin typeface="黑体" panose="02010609060101010101" pitchFamily="49" charset="-122"/>
                <a:ea typeface="黑体" panose="02010609060101010101" pitchFamily="49" charset="-122"/>
              </a:rPr>
              <a:t>172</a:t>
            </a:r>
            <a:r>
              <a:rPr lang="zh-CN" altLang="en-US" sz="2800" b="1" dirty="0" smtClean="0">
                <a:solidFill>
                  <a:srgbClr val="7030A0"/>
                </a:solidFill>
                <a:latin typeface="黑体" panose="02010609060101010101" pitchFamily="49" charset="-122"/>
                <a:ea typeface="黑体" panose="02010609060101010101" pitchFamily="49" charset="-122"/>
              </a:rPr>
              <a:t>分钟，若精确到小数点后</a:t>
            </a:r>
            <a:r>
              <a:rPr lang="en-US" altLang="zh-CN" sz="2800" b="1" dirty="0" smtClean="0">
                <a:solidFill>
                  <a:srgbClr val="7030A0"/>
                </a:solidFill>
                <a:latin typeface="黑体" panose="02010609060101010101" pitchFamily="49" charset="-122"/>
                <a:ea typeface="黑体" panose="02010609060101010101" pitchFamily="49" charset="-122"/>
              </a:rPr>
              <a:t>20</a:t>
            </a:r>
            <a:r>
              <a:rPr lang="zh-CN" altLang="en-US" sz="2800" b="1" dirty="0" smtClean="0">
                <a:solidFill>
                  <a:srgbClr val="7030A0"/>
                </a:solidFill>
                <a:latin typeface="黑体" panose="02010609060101010101" pitchFamily="49" charset="-122"/>
                <a:ea typeface="黑体" panose="02010609060101010101" pitchFamily="49" charset="-122"/>
              </a:rPr>
              <a:t>位，则需要</a:t>
            </a:r>
            <a:r>
              <a:rPr lang="en-US" altLang="zh-CN" sz="2800" b="1" dirty="0" smtClean="0">
                <a:solidFill>
                  <a:srgbClr val="7030A0"/>
                </a:solidFill>
                <a:latin typeface="黑体" panose="02010609060101010101" pitchFamily="49" charset="-122"/>
                <a:ea typeface="黑体" panose="02010609060101010101" pitchFamily="49" charset="-122"/>
              </a:rPr>
              <a:t>172×10</a:t>
            </a:r>
            <a:r>
              <a:rPr lang="en-US" altLang="zh-CN" sz="2800" b="1" baseline="30000" dirty="0" smtClean="0">
                <a:solidFill>
                  <a:srgbClr val="7030A0"/>
                </a:solidFill>
                <a:latin typeface="黑体" panose="02010609060101010101" pitchFamily="49" charset="-122"/>
                <a:ea typeface="黑体" panose="02010609060101010101" pitchFamily="49" charset="-122"/>
              </a:rPr>
              <a:t>10</a:t>
            </a:r>
            <a:r>
              <a:rPr lang="zh-CN" altLang="en-US" sz="2800" b="1" dirty="0" smtClean="0">
                <a:solidFill>
                  <a:srgbClr val="7030A0"/>
                </a:solidFill>
                <a:latin typeface="黑体" panose="02010609060101010101" pitchFamily="49" charset="-122"/>
                <a:ea typeface="黑体" panose="02010609060101010101" pitchFamily="49" charset="-122"/>
              </a:rPr>
              <a:t>分钟，折合</a:t>
            </a:r>
            <a:r>
              <a:rPr lang="en-US" altLang="zh-CN" sz="2800" b="1" dirty="0" smtClean="0">
                <a:solidFill>
                  <a:srgbClr val="FF0000"/>
                </a:solidFill>
                <a:latin typeface="黑体" panose="02010609060101010101" pitchFamily="49" charset="-122"/>
                <a:ea typeface="黑体" panose="02010609060101010101" pitchFamily="49" charset="-122"/>
              </a:rPr>
              <a:t>3272450</a:t>
            </a:r>
            <a:r>
              <a:rPr lang="zh-CN" altLang="en-US" sz="2800" b="1" dirty="0" smtClean="0">
                <a:solidFill>
                  <a:srgbClr val="FF0000"/>
                </a:solidFill>
                <a:latin typeface="黑体" panose="02010609060101010101" pitchFamily="49" charset="-122"/>
                <a:ea typeface="黑体" panose="02010609060101010101" pitchFamily="49" charset="-122"/>
              </a:rPr>
              <a:t>年</a:t>
            </a:r>
            <a:r>
              <a:rPr lang="zh-CN" altLang="en-US" sz="2800" b="1" dirty="0" smtClean="0">
                <a:solidFill>
                  <a:srgbClr val="7030A0"/>
                </a:solidFill>
                <a:latin typeface="黑体" panose="02010609060101010101" pitchFamily="49" charset="-122"/>
                <a:ea typeface="黑体" panose="02010609060101010101" pitchFamily="49" charset="-122"/>
              </a:rPr>
              <a:t>左右，目前一般计算机无法完成高精度圆周率随机方法计算。</a:t>
            </a:r>
            <a:endParaRPr lang="zh-CN" altLang="en-US" sz="2800" b="1" baseline="-25000" dirty="0">
              <a:solidFill>
                <a:srgbClr val="7030A0"/>
              </a:solidFill>
              <a:latin typeface="黑体" panose="02010609060101010101" pitchFamily="49" charset="-122"/>
              <a:ea typeface="黑体" panose="02010609060101010101" pitchFamily="49" charset="-122"/>
            </a:endParaRPr>
          </a:p>
        </p:txBody>
      </p:sp>
      <p:sp>
        <p:nvSpPr>
          <p:cNvPr id="8199" name="文本框 6"/>
          <p:cNvSpPr txBox="1">
            <a:spLocks noChangeArrowheads="1"/>
          </p:cNvSpPr>
          <p:nvPr/>
        </p:nvSpPr>
        <p:spPr bwMode="auto">
          <a:xfrm>
            <a:off x="-62333" y="1066412"/>
            <a:ext cx="1087320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b="1" dirty="0" smtClean="0">
                <a:solidFill>
                  <a:srgbClr val="0066FF"/>
                </a:solidFill>
                <a:latin typeface="黑体" panose="02010609060101010101" pitchFamily="49" charset="-122"/>
                <a:ea typeface="黑体" panose="02010609060101010101" pitchFamily="49" charset="-122"/>
              </a:rPr>
              <a:t> </a:t>
            </a:r>
            <a:r>
              <a:rPr lang="en-US" altLang="zh-CN" sz="3200" b="1" dirty="0" smtClean="0">
                <a:solidFill>
                  <a:srgbClr val="0066FF"/>
                </a:solidFill>
                <a:latin typeface="黑体" panose="02010609060101010101" pitchFamily="49" charset="-122"/>
                <a:ea typeface="黑体" panose="02010609060101010101" pitchFamily="49" charset="-122"/>
              </a:rPr>
              <a:t>3.5 </a:t>
            </a:r>
            <a:r>
              <a:rPr lang="zh-CN" altLang="en-US" sz="3200" b="1" dirty="0" smtClean="0">
                <a:solidFill>
                  <a:srgbClr val="0066FF"/>
                </a:solidFill>
                <a:latin typeface="黑体" panose="02010609060101010101" pitchFamily="49" charset="-122"/>
                <a:ea typeface="黑体" panose="02010609060101010101" pitchFamily="49" charset="-122"/>
              </a:rPr>
              <a:t>精度与随机次数及计算时间关系</a:t>
            </a:r>
            <a:endParaRPr lang="en-US" altLang="zh-CN" sz="3200" b="1" dirty="0">
              <a:solidFill>
                <a:srgbClr val="0066FF"/>
              </a:solidFill>
              <a:latin typeface="黑体" panose="02010609060101010101" pitchFamily="49" charset="-122"/>
              <a:ea typeface="黑体" panose="02010609060101010101" pitchFamily="49" charset="-122"/>
            </a:endParaRPr>
          </a:p>
        </p:txBody>
      </p:sp>
      <p:sp>
        <p:nvSpPr>
          <p:cNvPr id="7" name="矩形 6"/>
          <p:cNvSpPr/>
          <p:nvPr/>
        </p:nvSpPr>
        <p:spPr>
          <a:xfrm>
            <a:off x="597578" y="2298090"/>
            <a:ext cx="4680520" cy="1938992"/>
          </a:xfrm>
          <a:prstGeom prst="rect">
            <a:avLst/>
          </a:prstGeom>
          <a:solidFill>
            <a:schemeClr val="accent6">
              <a:lumMod val="20000"/>
              <a:lumOff val="80000"/>
            </a:schemeClr>
          </a:solidFill>
        </p:spPr>
        <p:txBody>
          <a:bodyPr wrap="square">
            <a:spAutoFit/>
          </a:bodyPr>
          <a:lstStyle/>
          <a:p>
            <a:r>
              <a:rPr lang="it-IT" altLang="zh-CN" sz="2400" dirty="0" smtClean="0"/>
              <a:t>pro_pi(1000)= 3.144</a:t>
            </a:r>
          </a:p>
          <a:p>
            <a:r>
              <a:rPr lang="it-IT" altLang="zh-CN" sz="2400" dirty="0" smtClean="0"/>
              <a:t>pro_pi(10000)= 3.1712</a:t>
            </a:r>
          </a:p>
          <a:p>
            <a:r>
              <a:rPr lang="it-IT" altLang="zh-CN" sz="2400" dirty="0" smtClean="0"/>
              <a:t>pro_pi(100000)= 3.1434</a:t>
            </a:r>
          </a:p>
          <a:p>
            <a:r>
              <a:rPr lang="it-IT" altLang="zh-CN" sz="2400" dirty="0" smtClean="0"/>
              <a:t>pro_pi(1000000)= 3.142008</a:t>
            </a:r>
          </a:p>
          <a:p>
            <a:r>
              <a:rPr lang="it-IT" altLang="zh-CN" sz="2400" dirty="0" smtClean="0"/>
              <a:t>pro_pi(10000000)= 3.1418164</a:t>
            </a:r>
            <a:endParaRPr lang="zh-CN" altLang="en-US" sz="2400" dirty="0"/>
          </a:p>
        </p:txBody>
      </p:sp>
      <p:sp>
        <p:nvSpPr>
          <p:cNvPr id="8" name="矩形 7"/>
          <p:cNvSpPr/>
          <p:nvPr/>
        </p:nvSpPr>
        <p:spPr>
          <a:xfrm>
            <a:off x="5844478" y="2298090"/>
            <a:ext cx="5796138" cy="1938992"/>
          </a:xfrm>
          <a:prstGeom prst="rect">
            <a:avLst/>
          </a:prstGeom>
          <a:solidFill>
            <a:schemeClr val="accent6">
              <a:lumMod val="60000"/>
              <a:lumOff val="40000"/>
            </a:schemeClr>
          </a:solidFill>
        </p:spPr>
        <p:txBody>
          <a:bodyPr wrap="square">
            <a:spAutoFit/>
          </a:bodyPr>
          <a:lstStyle/>
          <a:p>
            <a:r>
              <a:rPr lang="zh-CN" altLang="en-US" sz="2400" dirty="0" smtClean="0"/>
              <a:t>c_time(1000)= 0.0</a:t>
            </a:r>
          </a:p>
          <a:p>
            <a:r>
              <a:rPr lang="zh-CN" altLang="en-US" sz="2400" dirty="0" smtClean="0"/>
              <a:t>c_time(10000)= 0.015600099999999895</a:t>
            </a:r>
          </a:p>
          <a:p>
            <a:r>
              <a:rPr lang="zh-CN" altLang="en-US" sz="2400" dirty="0" smtClean="0"/>
              <a:t>c_time(100000)= 0.09360060000000003</a:t>
            </a:r>
          </a:p>
          <a:p>
            <a:r>
              <a:rPr lang="zh-CN" altLang="en-US" sz="2400" dirty="0" smtClean="0"/>
              <a:t>c_time(1000000)= 0.9984063999999999</a:t>
            </a:r>
          </a:p>
          <a:p>
            <a:r>
              <a:rPr lang="zh-CN" altLang="en-US" sz="2400" dirty="0" smtClean="0"/>
              <a:t>c_time(10000000)= 10.2648658</a:t>
            </a:r>
            <a:endParaRPr lang="zh-CN" altLang="en-US" sz="2400" dirty="0"/>
          </a:p>
        </p:txBody>
      </p:sp>
    </p:spTree>
    <p:extLst>
      <p:ext uri="{BB962C8B-B14F-4D97-AF65-F5344CB8AC3E}">
        <p14:creationId xmlns:p14="http://schemas.microsoft.com/office/powerpoint/2010/main" val="229713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199" grpId="0"/>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91344" y="213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solidFill>
                <a:srgbClr val="7030A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19</a:t>
            </a:fld>
            <a:endParaRPr lang="zh-CN" altLang="en-US" sz="1200" smtClean="0">
              <a:solidFill>
                <a:srgbClr val="898989"/>
              </a:solidFill>
            </a:endParaRPr>
          </a:p>
        </p:txBody>
      </p:sp>
      <p:pic>
        <p:nvPicPr>
          <p:cNvPr id="8198" name="图片 32"/>
          <p:cNvPicPr>
            <a:picLocks noChangeAspect="1"/>
          </p:cNvPicPr>
          <p:nvPr/>
        </p:nvPicPr>
        <p:blipFill>
          <a:blip r:embed="rId4">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407368" y="1278326"/>
            <a:ext cx="1087320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b="1" dirty="0" smtClean="0">
                <a:solidFill>
                  <a:srgbClr val="FF0000"/>
                </a:solidFill>
                <a:latin typeface="黑体" panose="02010609060101010101" pitchFamily="49" charset="-122"/>
                <a:ea typeface="黑体" panose="02010609060101010101" pitchFamily="49" charset="-122"/>
              </a:rPr>
              <a:t>4.1 </a:t>
            </a:r>
            <a:r>
              <a:rPr lang="zh-CN" altLang="en-US" sz="3200" b="1" dirty="0" smtClean="0">
                <a:solidFill>
                  <a:srgbClr val="FF0000"/>
                </a:solidFill>
                <a:latin typeface="黑体" panose="02010609060101010101" pitchFamily="49" charset="-122"/>
                <a:ea typeface="黑体" panose="02010609060101010101" pitchFamily="49" charset="-122"/>
              </a:rPr>
              <a:t>基本原理</a:t>
            </a:r>
            <a:endParaRPr lang="en-US" altLang="zh-CN" sz="3200" b="1" dirty="0" smtClean="0">
              <a:solidFill>
                <a:srgbClr val="FF0000"/>
              </a:solidFill>
              <a:latin typeface="黑体" panose="02010609060101010101" pitchFamily="49" charset="-122"/>
              <a:ea typeface="黑体" panose="02010609060101010101" pitchFamily="49" charset="-122"/>
            </a:endParaRPr>
          </a:p>
          <a:p>
            <a:pPr>
              <a:lnSpc>
                <a:spcPct val="150000"/>
              </a:lnSpc>
            </a:pP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根据高等数学知识，若函数</a:t>
            </a:r>
            <a:r>
              <a:rPr lang="en-US" altLang="zh-CN" sz="3200" dirty="0" smtClean="0">
                <a:latin typeface="黑体" panose="02010609060101010101" pitchFamily="49" charset="-122"/>
                <a:ea typeface="黑体" panose="02010609060101010101" pitchFamily="49" charset="-122"/>
              </a:rPr>
              <a:t>f(x)</a:t>
            </a:r>
            <a:r>
              <a:rPr lang="zh-CN" altLang="en-US" sz="3200" dirty="0" smtClean="0">
                <a:latin typeface="黑体" panose="02010609060101010101" pitchFamily="49" charset="-122"/>
                <a:ea typeface="黑体" panose="02010609060101010101" pitchFamily="49" charset="-122"/>
              </a:rPr>
              <a:t>在点</a:t>
            </a:r>
            <a:r>
              <a:rPr lang="en-US" altLang="zh-CN" sz="3200" dirty="0" smtClean="0">
                <a:latin typeface="黑体" panose="02010609060101010101" pitchFamily="49" charset="-122"/>
                <a:ea typeface="黑体" panose="02010609060101010101" pitchFamily="49" charset="-122"/>
              </a:rPr>
              <a:t>x0</a:t>
            </a:r>
            <a:r>
              <a:rPr lang="zh-CN" altLang="en-US" sz="3200" dirty="0" smtClean="0">
                <a:latin typeface="黑体" panose="02010609060101010101" pitchFamily="49" charset="-122"/>
                <a:ea typeface="黑体" panose="02010609060101010101" pitchFamily="49" charset="-122"/>
              </a:rPr>
              <a:t>某一邻域内有各阶导数，则函数</a:t>
            </a:r>
            <a:r>
              <a:rPr lang="en-US" altLang="zh-CN" sz="3200" dirty="0">
                <a:latin typeface="黑体" panose="02010609060101010101" pitchFamily="49" charset="-122"/>
                <a:ea typeface="黑体" panose="02010609060101010101" pitchFamily="49" charset="-122"/>
              </a:rPr>
              <a:t>f(x</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在该邻域附近可展开为下面泰勒级数：</a:t>
            </a:r>
            <a:r>
              <a:rPr lang="en-US" altLang="zh-CN" sz="3200" dirty="0" smtClean="0">
                <a:latin typeface="黑体" panose="02010609060101010101" pitchFamily="49" charset="-122"/>
                <a:ea typeface="黑体" panose="02010609060101010101" pitchFamily="49" charset="-122"/>
              </a:rPr>
              <a:t>    </a:t>
            </a:r>
            <a:endParaRPr lang="en-US" altLang="zh-CN" sz="3200" dirty="0">
              <a:latin typeface="黑体" panose="02010609060101010101" pitchFamily="49" charset="-122"/>
              <a:ea typeface="黑体" panose="02010609060101010101" pitchFamily="49" charset="-122"/>
            </a:endParaRPr>
          </a:p>
        </p:txBody>
      </p:sp>
      <p:graphicFrame>
        <p:nvGraphicFramePr>
          <p:cNvPr id="8" name="对象 6"/>
          <p:cNvGraphicFramePr>
            <a:graphicFrameLocks noChangeAspect="1"/>
          </p:cNvGraphicFramePr>
          <p:nvPr>
            <p:extLst>
              <p:ext uri="{D42A27DB-BD31-4B8C-83A1-F6EECF244321}">
                <p14:modId xmlns:p14="http://schemas.microsoft.com/office/powerpoint/2010/main" val="586430415"/>
              </p:ext>
            </p:extLst>
          </p:nvPr>
        </p:nvGraphicFramePr>
        <p:xfrm>
          <a:off x="1631504" y="3748963"/>
          <a:ext cx="8698236" cy="2117726"/>
        </p:xfrm>
        <a:graphic>
          <a:graphicData uri="http://schemas.openxmlformats.org/presentationml/2006/ole">
            <mc:AlternateContent xmlns:mc="http://schemas.openxmlformats.org/markup-compatibility/2006">
              <mc:Choice xmlns:v="urn:schemas-microsoft-com:vml" Requires="v">
                <p:oleObj spid="_x0000_s38924" name="公式" r:id="rId5" imgW="3504960" imgH="812520" progId="Equation.3">
                  <p:embed/>
                </p:oleObj>
              </mc:Choice>
              <mc:Fallback>
                <p:oleObj name="公式" r:id="rId5" imgW="3504960" imgH="812520" progId="Equation.3">
                  <p:embed/>
                  <p:pic>
                    <p:nvPicPr>
                      <p:cNvPr id="0" name=""/>
                      <p:cNvPicPr>
                        <a:picLocks noChangeAspect="1" noChangeArrowheads="1"/>
                      </p:cNvPicPr>
                      <p:nvPr/>
                    </p:nvPicPr>
                    <p:blipFill>
                      <a:blip r:embed="rId6"/>
                      <a:srcRect/>
                      <a:stretch>
                        <a:fillRect/>
                      </a:stretch>
                    </p:blipFill>
                    <p:spPr bwMode="auto">
                      <a:xfrm>
                        <a:off x="1631504" y="3748963"/>
                        <a:ext cx="8698236" cy="2117726"/>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1506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53"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63525" y="-22225"/>
            <a:ext cx="10972800" cy="1143000"/>
          </a:xfrm>
        </p:spPr>
        <p:txBody>
          <a:bodyPr/>
          <a:lstStyle/>
          <a:p>
            <a:r>
              <a:rPr lang="zh-CN" altLang="en-US" b="1" dirty="0" smtClean="0">
                <a:solidFill>
                  <a:srgbClr val="FF0000"/>
                </a:solidFill>
                <a:latin typeface="微软雅黑" panose="020B0503020204020204" pitchFamily="34" charset="-122"/>
                <a:ea typeface="微软雅黑" panose="020B0503020204020204" pitchFamily="34" charset="-122"/>
              </a:rPr>
              <a:t>内容提要</a:t>
            </a:r>
            <a:endParaRPr lang="zh-CN" altLang="en-US" dirty="0" smtClean="0">
              <a:latin typeface="微软雅黑" panose="020B0503020204020204" pitchFamily="34" charset="-122"/>
              <a:ea typeface="微软雅黑" panose="020B0503020204020204" pitchFamily="34" charset="-122"/>
            </a:endParaRPr>
          </a:p>
        </p:txBody>
      </p:sp>
      <p:sp>
        <p:nvSpPr>
          <p:cNvPr id="5123" name="内容占位符 2"/>
          <p:cNvSpPr>
            <a:spLocks noGrp="1"/>
          </p:cNvSpPr>
          <p:nvPr>
            <p:ph idx="1"/>
          </p:nvPr>
        </p:nvSpPr>
        <p:spPr>
          <a:xfrm>
            <a:off x="1758950" y="1341438"/>
            <a:ext cx="8401050" cy="3816350"/>
          </a:xfrm>
        </p:spPr>
        <p:txBody>
          <a:bodyPr/>
          <a:lstStyle/>
          <a:p>
            <a:pPr>
              <a:buFont typeface="Arial" panose="020B0604020202020204" pitchFamily="34" charset="0"/>
              <a:buNone/>
            </a:pPr>
            <a:r>
              <a:rPr lang="zh-CN" altLang="en-US" sz="4000" b="1" dirty="0" smtClean="0">
                <a:solidFill>
                  <a:srgbClr val="0070C0"/>
                </a:solidFill>
                <a:latin typeface="黑体" panose="02010609060101010101" pitchFamily="49" charset="-122"/>
                <a:ea typeface="黑体" panose="02010609060101010101" pitchFamily="49" charset="-122"/>
              </a:rPr>
              <a:t>一、问题提出  </a:t>
            </a:r>
            <a:endParaRPr lang="en-US" altLang="zh-CN" sz="4000" b="1" dirty="0" smtClean="0">
              <a:solidFill>
                <a:srgbClr val="0070C0"/>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4000" b="1" dirty="0" smtClean="0">
                <a:latin typeface="黑体" panose="02010609060101010101" pitchFamily="49" charset="-122"/>
                <a:ea typeface="黑体" panose="02010609060101010101" pitchFamily="49" charset="-122"/>
              </a:rPr>
              <a:t>二、祖冲之求解方法及编程</a:t>
            </a:r>
            <a:endParaRPr lang="en-US" altLang="zh-CN" sz="4000" b="1" dirty="0" smtClean="0">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4000" b="1" dirty="0" smtClean="0">
                <a:solidFill>
                  <a:srgbClr val="C00000"/>
                </a:solidFill>
                <a:latin typeface="黑体" panose="02010609060101010101" pitchFamily="49" charset="-122"/>
                <a:ea typeface="黑体" panose="02010609060101010101" pitchFamily="49" charset="-122"/>
              </a:rPr>
              <a:t>三、概率求解方法及编程</a:t>
            </a:r>
            <a:endParaRPr lang="en-US" altLang="zh-CN" sz="4000" b="1" dirty="0" smtClean="0">
              <a:solidFill>
                <a:srgbClr val="C00000"/>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4000" b="1" dirty="0" smtClean="0">
                <a:solidFill>
                  <a:srgbClr val="7030A0"/>
                </a:solidFill>
                <a:latin typeface="黑体" panose="02010609060101010101" pitchFamily="49" charset="-122"/>
                <a:ea typeface="黑体" panose="02010609060101010101" pitchFamily="49" charset="-122"/>
              </a:rPr>
              <a:t>四、泰勒级数求解方法及编程</a:t>
            </a:r>
            <a:endParaRPr lang="en-US" altLang="zh-CN" sz="4000" b="1" dirty="0" smtClean="0">
              <a:solidFill>
                <a:srgbClr val="7030A0"/>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4000" b="1" dirty="0" smtClean="0">
                <a:latin typeface="黑体" panose="02010609060101010101" pitchFamily="49" charset="-122"/>
                <a:ea typeface="黑体" panose="02010609060101010101" pitchFamily="49" charset="-122"/>
              </a:rPr>
              <a:t>五、拓展思考</a:t>
            </a:r>
            <a:endParaRPr lang="en-US" altLang="zh-CN" sz="4000" dirty="0" smtClean="0">
              <a:latin typeface="Times New Roman" panose="02020603050405020304" pitchFamily="18" charset="0"/>
            </a:endParaRPr>
          </a:p>
          <a:p>
            <a:pPr>
              <a:buFont typeface="Arial" panose="020B0604020202020204" pitchFamily="34" charset="0"/>
              <a:buNone/>
            </a:pPr>
            <a:endParaRPr lang="en-US" altLang="zh-CN" sz="2400" dirty="0" smtClean="0">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dirty="0" smtClean="0"/>
              <a:t>华南理工学化学与化工学院方利国开发</a:t>
            </a:r>
            <a:r>
              <a:rPr lang="en-US" altLang="zh-CN" dirty="0" err="1" smtClean="0"/>
              <a:t>lgfang@scut.edn</a:t>
            </a:r>
            <a:r>
              <a:rPr lang="en-US" altLang="zh-CN" dirty="0" smtClean="0"/>
              <a:t> </a:t>
            </a:r>
            <a:endParaRPr lang="zh-CN" altLang="en-US" dirty="0"/>
          </a:p>
        </p:txBody>
      </p:sp>
      <p:sp>
        <p:nvSpPr>
          <p:cNvPr id="5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698AA05-B658-4761-AFE2-8782B77343AF}" type="slidenum">
              <a:rPr lang="zh-CN" altLang="en-US" sz="1200" smtClean="0">
                <a:solidFill>
                  <a:srgbClr val="898989"/>
                </a:solidFill>
              </a:rPr>
              <a:pPr>
                <a:spcBef>
                  <a:spcPct val="0"/>
                </a:spcBef>
                <a:buFontTx/>
                <a:buNone/>
              </a:pPr>
              <a:t>2</a:t>
            </a:fld>
            <a:endParaRPr lang="zh-CN" altLang="en-US" sz="1200" smtClean="0">
              <a:solidFill>
                <a:srgbClr val="898989"/>
              </a:solidFill>
            </a:endParaRPr>
          </a:p>
        </p:txBody>
      </p:sp>
      <p:pic>
        <p:nvPicPr>
          <p:cNvPr id="5127"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p:cTn id="7" dur="1000" fill="hold"/>
                                        <p:tgtEl>
                                          <p:spTgt spid="512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12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12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123">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p:cTn id="13" dur="1000" fill="hold"/>
                                        <p:tgtEl>
                                          <p:spTgt spid="512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512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512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5123">
                                            <p:txEl>
                                              <p:pRg st="1" end="1"/>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p:cTn id="19" dur="1000" fill="hold"/>
                                        <p:tgtEl>
                                          <p:spTgt spid="512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512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512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5123">
                                            <p:txEl>
                                              <p:pRg st="2" end="2"/>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p:cTn id="25" dur="1000" fill="hold"/>
                                        <p:tgtEl>
                                          <p:spTgt spid="512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512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512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5123">
                                            <p:txEl>
                                              <p:pRg st="3" end="3"/>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p:cTn id="31" dur="1000" fill="hold"/>
                                        <p:tgtEl>
                                          <p:spTgt spid="512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512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512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91344" y="213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solidFill>
                <a:srgbClr val="7030A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20</a:t>
            </a:fld>
            <a:endParaRPr lang="zh-CN" altLang="en-US" sz="1200" smtClean="0">
              <a:solidFill>
                <a:srgbClr val="898989"/>
              </a:solidFill>
            </a:endParaRPr>
          </a:p>
        </p:txBody>
      </p:sp>
      <p:pic>
        <p:nvPicPr>
          <p:cNvPr id="8198" name="图片 32"/>
          <p:cNvPicPr>
            <a:picLocks noChangeAspect="1"/>
          </p:cNvPicPr>
          <p:nvPr/>
        </p:nvPicPr>
        <p:blipFill>
          <a:blip r:embed="rId4">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407368" y="1278326"/>
            <a:ext cx="1123324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b="1" dirty="0" smtClean="0">
                <a:solidFill>
                  <a:srgbClr val="FF0000"/>
                </a:solidFill>
                <a:latin typeface="黑体" panose="02010609060101010101" pitchFamily="49" charset="-122"/>
                <a:ea typeface="黑体" panose="02010609060101010101" pitchFamily="49" charset="-122"/>
              </a:rPr>
              <a:t>4.1 </a:t>
            </a:r>
            <a:r>
              <a:rPr lang="zh-CN" altLang="en-US" sz="3200" b="1" dirty="0" smtClean="0">
                <a:solidFill>
                  <a:srgbClr val="FF0000"/>
                </a:solidFill>
                <a:latin typeface="黑体" panose="02010609060101010101" pitchFamily="49" charset="-122"/>
                <a:ea typeface="黑体" panose="02010609060101010101" pitchFamily="49" charset="-122"/>
              </a:rPr>
              <a:t>基本原理</a:t>
            </a:r>
            <a:endParaRPr lang="en-US" altLang="zh-CN" sz="3200" b="1" dirty="0" smtClean="0">
              <a:solidFill>
                <a:srgbClr val="FF0000"/>
              </a:solidFill>
              <a:latin typeface="黑体" panose="02010609060101010101" pitchFamily="49" charset="-122"/>
              <a:ea typeface="黑体" panose="02010609060101010101" pitchFamily="49" charset="-122"/>
            </a:endParaRPr>
          </a:p>
          <a:p>
            <a:pPr algn="dist">
              <a:lnSpc>
                <a:spcPct val="150000"/>
              </a:lnSpc>
            </a:pPr>
            <a:r>
              <a:rPr lang="zh-CN" altLang="en-US" sz="3200" b="1" dirty="0" smtClean="0">
                <a:latin typeface="黑体" panose="02010609060101010101" pitchFamily="49" charset="-122"/>
                <a:ea typeface="黑体" panose="02010609060101010101" pitchFamily="49" charset="-122"/>
              </a:rPr>
              <a:t>     设</a:t>
            </a:r>
            <a:r>
              <a:rPr lang="en-US" altLang="zh-CN" sz="3200" b="1" dirty="0" smtClean="0">
                <a:latin typeface="黑体" panose="02010609060101010101" pitchFamily="49" charset="-122"/>
                <a:ea typeface="黑体" panose="02010609060101010101" pitchFamily="49" charset="-122"/>
              </a:rPr>
              <a:t>f(x)</a:t>
            </a:r>
            <a:r>
              <a:rPr lang="zh-CN" altLang="en-US" sz="3200" b="1" dirty="0" smtClean="0">
                <a:latin typeface="黑体" panose="02010609060101010101" pitchFamily="49" charset="-122"/>
                <a:ea typeface="黑体" panose="02010609060101010101" pitchFamily="49" charset="-122"/>
              </a:rPr>
              <a:t>为反正切函数</a:t>
            </a:r>
            <a:r>
              <a:rPr lang="en-US" altLang="zh-CN" sz="3200" b="1" dirty="0" err="1" smtClean="0">
                <a:latin typeface="黑体" panose="02010609060101010101" pitchFamily="49" charset="-122"/>
                <a:ea typeface="黑体" panose="02010609060101010101" pitchFamily="49" charset="-122"/>
              </a:rPr>
              <a:t>arctan</a:t>
            </a:r>
            <a:r>
              <a:rPr lang="en-US" altLang="zh-CN" sz="3200" b="1" dirty="0" smtClean="0">
                <a:latin typeface="黑体" panose="02010609060101010101" pitchFamily="49" charset="-122"/>
                <a:ea typeface="黑体" panose="02010609060101010101" pitchFamily="49" charset="-122"/>
              </a:rPr>
              <a:t>(x),</a:t>
            </a:r>
            <a:r>
              <a:rPr lang="zh-CN" altLang="en-US" sz="3200" b="1" dirty="0" smtClean="0">
                <a:latin typeface="黑体" panose="02010609060101010101" pitchFamily="49" charset="-122"/>
                <a:ea typeface="黑体" panose="02010609060101010101" pitchFamily="49" charset="-122"/>
              </a:rPr>
              <a:t>取</a:t>
            </a:r>
            <a:r>
              <a:rPr lang="en-US" altLang="zh-CN" sz="3200" b="1" dirty="0" smtClean="0">
                <a:latin typeface="黑体" panose="02010609060101010101" pitchFamily="49" charset="-122"/>
                <a:ea typeface="黑体" panose="02010609060101010101" pitchFamily="49" charset="-122"/>
              </a:rPr>
              <a:t>x</a:t>
            </a:r>
            <a:r>
              <a:rPr lang="zh-CN" altLang="en-US" sz="3200" b="1" dirty="0" smtClean="0">
                <a:latin typeface="黑体" panose="02010609060101010101" pitchFamily="49" charset="-122"/>
                <a:ea typeface="黑体" panose="02010609060101010101" pitchFamily="49" charset="-122"/>
              </a:rPr>
              <a:t>值为</a:t>
            </a:r>
            <a:r>
              <a:rPr lang="en-US" altLang="zh-CN" sz="3200" b="1" dirty="0" smtClean="0">
                <a:latin typeface="黑体" panose="02010609060101010101" pitchFamily="49" charset="-122"/>
                <a:ea typeface="黑体" panose="02010609060101010101" pitchFamily="49" charset="-122"/>
              </a:rPr>
              <a:t>1</a:t>
            </a:r>
            <a:r>
              <a:rPr lang="zh-CN" altLang="en-US" sz="3200" b="1" dirty="0" smtClean="0">
                <a:latin typeface="黑体" panose="02010609060101010101" pitchFamily="49" charset="-122"/>
                <a:ea typeface="黑体" panose="02010609060101010101" pitchFamily="49" charset="-122"/>
              </a:rPr>
              <a:t>，这时有</a:t>
            </a:r>
            <a:r>
              <a:rPr lang="en-US" altLang="zh-CN" sz="3200" b="1" dirty="0" err="1" smtClean="0">
                <a:latin typeface="黑体" panose="02010609060101010101" pitchFamily="49" charset="-122"/>
                <a:ea typeface="黑体" panose="02010609060101010101" pitchFamily="49" charset="-122"/>
              </a:rPr>
              <a:t>arctan</a:t>
            </a:r>
            <a:r>
              <a:rPr lang="en-US" altLang="zh-CN" sz="3200" b="1" dirty="0" smtClean="0">
                <a:latin typeface="黑体" panose="02010609060101010101" pitchFamily="49" charset="-122"/>
                <a:ea typeface="黑体" panose="02010609060101010101" pitchFamily="49" charset="-122"/>
              </a:rPr>
              <a:t>(1)=π/4,</a:t>
            </a:r>
            <a:r>
              <a:rPr lang="zh-CN" altLang="en-US" sz="3200" b="1" dirty="0" smtClean="0">
                <a:latin typeface="黑体" panose="02010609060101010101" pitchFamily="49" charset="-122"/>
                <a:ea typeface="黑体" panose="02010609060101010101" pitchFamily="49" charset="-122"/>
              </a:rPr>
              <a:t>同时取</a:t>
            </a:r>
            <a:r>
              <a:rPr lang="en-US" altLang="zh-CN" sz="3200" b="1" dirty="0" smtClean="0">
                <a:latin typeface="黑体" panose="02010609060101010101" pitchFamily="49" charset="-122"/>
                <a:ea typeface="黑体" panose="02010609060101010101" pitchFamily="49" charset="-122"/>
              </a:rPr>
              <a:t>x0=0,</a:t>
            </a:r>
            <a:r>
              <a:rPr lang="zh-CN" altLang="en-US" sz="3200" b="1" dirty="0" smtClean="0">
                <a:latin typeface="黑体" panose="02010609060101010101" pitchFamily="49" charset="-122"/>
                <a:ea typeface="黑体" panose="02010609060101010101" pitchFamily="49" charset="-122"/>
              </a:rPr>
              <a:t>则有</a:t>
            </a:r>
            <a:r>
              <a:rPr lang="en-US" altLang="zh-CN" sz="3200" b="1" dirty="0" err="1">
                <a:latin typeface="黑体" panose="02010609060101010101" pitchFamily="49" charset="-122"/>
                <a:ea typeface="黑体" panose="02010609060101010101" pitchFamily="49" charset="-122"/>
              </a:rPr>
              <a:t>arctan</a:t>
            </a:r>
            <a:r>
              <a:rPr lang="en-US" altLang="zh-CN" sz="3200" b="1" dirty="0">
                <a:latin typeface="黑体" panose="02010609060101010101" pitchFamily="49" charset="-122"/>
                <a:ea typeface="黑体" panose="02010609060101010101" pitchFamily="49" charset="-122"/>
              </a:rPr>
              <a:t>(1</a:t>
            </a:r>
            <a:r>
              <a:rPr lang="en-US" altLang="zh-CN" sz="3200" b="1" dirty="0" smtClean="0">
                <a:latin typeface="黑体" panose="02010609060101010101" pitchFamily="49" charset="-122"/>
                <a:ea typeface="黑体" panose="02010609060101010101" pitchFamily="49" charset="-122"/>
              </a:rPr>
              <a:t>)</a:t>
            </a:r>
            <a:r>
              <a:rPr lang="zh-CN" altLang="en-US" sz="3200" b="1" dirty="0" smtClean="0">
                <a:latin typeface="黑体" panose="02010609060101010101" pitchFamily="49" charset="-122"/>
                <a:ea typeface="黑体" panose="02010609060101010101" pitchFamily="49" charset="-122"/>
              </a:rPr>
              <a:t>的泰勒展开式：</a:t>
            </a:r>
            <a:endParaRPr lang="en-US" altLang="zh-CN" sz="3200" b="1" dirty="0">
              <a:latin typeface="黑体" panose="02010609060101010101" pitchFamily="49" charset="-122"/>
              <a:ea typeface="黑体" panose="02010609060101010101" pitchFamily="49" charset="-122"/>
            </a:endParaRPr>
          </a:p>
        </p:txBody>
      </p:sp>
      <p:graphicFrame>
        <p:nvGraphicFramePr>
          <p:cNvPr id="8" name="对象 6"/>
          <p:cNvGraphicFramePr>
            <a:graphicFrameLocks noChangeAspect="1"/>
          </p:cNvGraphicFramePr>
          <p:nvPr>
            <p:extLst>
              <p:ext uri="{D42A27DB-BD31-4B8C-83A1-F6EECF244321}">
                <p14:modId xmlns:p14="http://schemas.microsoft.com/office/powerpoint/2010/main" val="2087980354"/>
              </p:ext>
            </p:extLst>
          </p:nvPr>
        </p:nvGraphicFramePr>
        <p:xfrm>
          <a:off x="1631504" y="3586650"/>
          <a:ext cx="6681787" cy="962025"/>
        </p:xfrm>
        <a:graphic>
          <a:graphicData uri="http://schemas.openxmlformats.org/presentationml/2006/ole">
            <mc:AlternateContent xmlns:mc="http://schemas.openxmlformats.org/markup-compatibility/2006">
              <mc:Choice xmlns:v="urn:schemas-microsoft-com:vml" Requires="v">
                <p:oleObj spid="_x0000_s39972" name="公式" r:id="rId5" imgW="2692080" imgH="393480" progId="Equation.3">
                  <p:embed/>
                </p:oleObj>
              </mc:Choice>
              <mc:Fallback>
                <p:oleObj name="公式" r:id="rId5" imgW="2692080" imgH="393480" progId="Equation.3">
                  <p:embed/>
                  <p:pic>
                    <p:nvPicPr>
                      <p:cNvPr id="0" name=""/>
                      <p:cNvPicPr>
                        <a:picLocks noChangeAspect="1" noChangeArrowheads="1"/>
                      </p:cNvPicPr>
                      <p:nvPr/>
                    </p:nvPicPr>
                    <p:blipFill>
                      <a:blip r:embed="rId6"/>
                      <a:srcRect/>
                      <a:stretch>
                        <a:fillRect/>
                      </a:stretch>
                    </p:blipFill>
                    <p:spPr bwMode="auto">
                      <a:xfrm>
                        <a:off x="1631504" y="3586650"/>
                        <a:ext cx="6681787" cy="962025"/>
                      </a:xfrm>
                      <a:prstGeom prst="rect">
                        <a:avLst/>
                      </a:prstGeom>
                      <a:noFill/>
                      <a:ln>
                        <a:noFill/>
                      </a:ln>
                      <a:extLst/>
                    </p:spPr>
                  </p:pic>
                </p:oleObj>
              </mc:Fallback>
            </mc:AlternateContent>
          </a:graphicData>
        </a:graphic>
      </p:graphicFrame>
      <p:sp>
        <p:nvSpPr>
          <p:cNvPr id="2" name="文本框 1"/>
          <p:cNvSpPr txBox="1"/>
          <p:nvPr/>
        </p:nvSpPr>
        <p:spPr>
          <a:xfrm>
            <a:off x="1185640" y="4548675"/>
            <a:ext cx="6840760" cy="584775"/>
          </a:xfrm>
          <a:prstGeom prst="rect">
            <a:avLst/>
          </a:prstGeom>
          <a:noFill/>
        </p:spPr>
        <p:txBody>
          <a:bodyPr wrap="square" rtlCol="0">
            <a:spAutoFit/>
          </a:bodyPr>
          <a:lstStyle/>
          <a:p>
            <a:r>
              <a:rPr lang="zh-CN" altLang="en-US" sz="3200" b="1" dirty="0" smtClean="0">
                <a:latin typeface="黑体" panose="02010609060101010101" pitchFamily="49" charset="-122"/>
                <a:ea typeface="黑体" panose="02010609060101010101" pitchFamily="49" charset="-122"/>
              </a:rPr>
              <a:t>由此可得：</a:t>
            </a:r>
            <a:endParaRPr lang="zh-CN" altLang="en-US" sz="3200" b="1" dirty="0">
              <a:latin typeface="黑体" panose="02010609060101010101" pitchFamily="49" charset="-122"/>
              <a:ea typeface="黑体" panose="02010609060101010101" pitchFamily="49" charset="-122"/>
            </a:endParaRPr>
          </a:p>
        </p:txBody>
      </p:sp>
      <p:graphicFrame>
        <p:nvGraphicFramePr>
          <p:cNvPr id="10" name="对象 6"/>
          <p:cNvGraphicFramePr>
            <a:graphicFrameLocks noChangeAspect="1"/>
          </p:cNvGraphicFramePr>
          <p:nvPr>
            <p:extLst>
              <p:ext uri="{D42A27DB-BD31-4B8C-83A1-F6EECF244321}">
                <p14:modId xmlns:p14="http://schemas.microsoft.com/office/powerpoint/2010/main" val="1604200621"/>
              </p:ext>
            </p:extLst>
          </p:nvPr>
        </p:nvGraphicFramePr>
        <p:xfrm>
          <a:off x="2414588" y="5133975"/>
          <a:ext cx="5548312" cy="962025"/>
        </p:xfrm>
        <a:graphic>
          <a:graphicData uri="http://schemas.openxmlformats.org/presentationml/2006/ole">
            <mc:AlternateContent xmlns:mc="http://schemas.openxmlformats.org/markup-compatibility/2006">
              <mc:Choice xmlns:v="urn:schemas-microsoft-com:vml" Requires="v">
                <p:oleObj spid="_x0000_s39973" name="公式" r:id="rId7" imgW="2234880" imgH="393480" progId="Equation.3">
                  <p:embed/>
                </p:oleObj>
              </mc:Choice>
              <mc:Fallback>
                <p:oleObj name="公式" r:id="rId7" imgW="2234880" imgH="393480" progId="Equation.3">
                  <p:embed/>
                  <p:pic>
                    <p:nvPicPr>
                      <p:cNvPr id="0" name=""/>
                      <p:cNvPicPr>
                        <a:picLocks noChangeAspect="1" noChangeArrowheads="1"/>
                      </p:cNvPicPr>
                      <p:nvPr/>
                    </p:nvPicPr>
                    <p:blipFill>
                      <a:blip r:embed="rId8"/>
                      <a:srcRect/>
                      <a:stretch>
                        <a:fillRect/>
                      </a:stretch>
                    </p:blipFill>
                    <p:spPr bwMode="auto">
                      <a:xfrm>
                        <a:off x="2414588" y="5133975"/>
                        <a:ext cx="5548312" cy="962025"/>
                      </a:xfrm>
                      <a:prstGeom prst="rect">
                        <a:avLst/>
                      </a:prstGeom>
                      <a:noFill/>
                      <a:ln>
                        <a:noFill/>
                      </a:ln>
                      <a:extLst/>
                    </p:spPr>
                  </p:pic>
                </p:oleObj>
              </mc:Fallback>
            </mc:AlternateContent>
          </a:graphicData>
        </a:graphic>
      </p:graphicFrame>
      <p:graphicFrame>
        <p:nvGraphicFramePr>
          <p:cNvPr id="11" name="对象 6"/>
          <p:cNvGraphicFramePr>
            <a:graphicFrameLocks noChangeAspect="1"/>
          </p:cNvGraphicFramePr>
          <p:nvPr>
            <p:extLst>
              <p:ext uri="{D42A27DB-BD31-4B8C-83A1-F6EECF244321}">
                <p14:modId xmlns:p14="http://schemas.microsoft.com/office/powerpoint/2010/main" val="1907219018"/>
              </p:ext>
            </p:extLst>
          </p:nvPr>
        </p:nvGraphicFramePr>
        <p:xfrm>
          <a:off x="8394700" y="4197350"/>
          <a:ext cx="3529013" cy="1550988"/>
        </p:xfrm>
        <a:graphic>
          <a:graphicData uri="http://schemas.openxmlformats.org/presentationml/2006/ole">
            <mc:AlternateContent xmlns:mc="http://schemas.openxmlformats.org/markup-compatibility/2006">
              <mc:Choice xmlns:v="urn:schemas-microsoft-com:vml" Requires="v">
                <p:oleObj spid="_x0000_s39974" name="公式" r:id="rId9" imgW="1422360" imgH="634680" progId="Equation.3">
                  <p:embed/>
                </p:oleObj>
              </mc:Choice>
              <mc:Fallback>
                <p:oleObj name="公式" r:id="rId9" imgW="1422360" imgH="634680" progId="Equation.3">
                  <p:embed/>
                  <p:pic>
                    <p:nvPicPr>
                      <p:cNvPr id="0" name=""/>
                      <p:cNvPicPr>
                        <a:picLocks noChangeAspect="1" noChangeArrowheads="1"/>
                      </p:cNvPicPr>
                      <p:nvPr/>
                    </p:nvPicPr>
                    <p:blipFill>
                      <a:blip r:embed="rId10"/>
                      <a:srcRect/>
                      <a:stretch>
                        <a:fillRect/>
                      </a:stretch>
                    </p:blipFill>
                    <p:spPr bwMode="auto">
                      <a:xfrm>
                        <a:off x="8394700" y="4197350"/>
                        <a:ext cx="3529013" cy="1550988"/>
                      </a:xfrm>
                      <a:prstGeom prst="rect">
                        <a:avLst/>
                      </a:prstGeom>
                      <a:solidFill>
                        <a:schemeClr val="accent6">
                          <a:lumMod val="40000"/>
                          <a:lumOff val="60000"/>
                        </a:schemeClr>
                      </a:solidFill>
                      <a:ln>
                        <a:noFill/>
                      </a:ln>
                      <a:extLst/>
                    </p:spPr>
                  </p:pic>
                </p:oleObj>
              </mc:Fallback>
            </mc:AlternateContent>
          </a:graphicData>
        </a:graphic>
      </p:graphicFrame>
    </p:spTree>
    <p:extLst>
      <p:ext uri="{BB962C8B-B14F-4D97-AF65-F5344CB8AC3E}">
        <p14:creationId xmlns:p14="http://schemas.microsoft.com/office/powerpoint/2010/main" val="4427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par>
                                <p:cTn id="18" presetID="53" presetClass="entr" presetSubtype="16"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style.rotation</p:attrName>
                                        </p:attrNameLst>
                                      </p:cBhvr>
                                      <p:tavLst>
                                        <p:tav tm="0">
                                          <p:val>
                                            <p:fltVal val="90"/>
                                          </p:val>
                                        </p:tav>
                                        <p:tav tm="100000">
                                          <p:val>
                                            <p:fltVal val="0"/>
                                          </p:val>
                                        </p:tav>
                                      </p:tavLst>
                                    </p:anim>
                                    <p:animEffect transition="in" filter="fade">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21</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322295" y="1106072"/>
            <a:ext cx="42679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solidFill>
                  <a:srgbClr val="FF0000"/>
                </a:solidFill>
                <a:latin typeface="黑体" panose="02010609060101010101" pitchFamily="49" charset="-122"/>
                <a:ea typeface="黑体" panose="02010609060101010101" pitchFamily="49" charset="-122"/>
              </a:rPr>
              <a:t>4.2 </a:t>
            </a:r>
            <a:r>
              <a:rPr lang="zh-CN" altLang="en-US" sz="3200" dirty="0" smtClean="0">
                <a:solidFill>
                  <a:srgbClr val="FF0000"/>
                </a:solidFill>
                <a:latin typeface="黑体" panose="02010609060101010101" pitchFamily="49" charset="-122"/>
                <a:ea typeface="黑体" panose="02010609060101010101" pitchFamily="49" charset="-122"/>
              </a:rPr>
              <a:t>编程核心代码    </a:t>
            </a: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FF0000"/>
              </a:solidFill>
              <a:latin typeface="黑体" panose="02010609060101010101" pitchFamily="49" charset="-122"/>
              <a:ea typeface="黑体" panose="02010609060101010101" pitchFamily="49" charset="-122"/>
            </a:endParaRPr>
          </a:p>
        </p:txBody>
      </p:sp>
      <p:sp>
        <p:nvSpPr>
          <p:cNvPr id="3" name="矩形 2"/>
          <p:cNvSpPr/>
          <p:nvPr/>
        </p:nvSpPr>
        <p:spPr>
          <a:xfrm>
            <a:off x="426186" y="2187887"/>
            <a:ext cx="5688632" cy="3046988"/>
          </a:xfrm>
          <a:prstGeom prst="rect">
            <a:avLst/>
          </a:prstGeom>
          <a:solidFill>
            <a:schemeClr val="accent6">
              <a:lumMod val="40000"/>
              <a:lumOff val="60000"/>
            </a:schemeClr>
          </a:solidFill>
        </p:spPr>
        <p:txBody>
          <a:bodyPr wrap="square">
            <a:spAutoFit/>
          </a:bodyPr>
          <a:lstStyle/>
          <a:p>
            <a:r>
              <a:rPr lang="en-US" altLang="zh-CN" sz="2400" dirty="0" err="1"/>
              <a:t>def</a:t>
            </a:r>
            <a:r>
              <a:rPr lang="en-US" altLang="zh-CN" sz="2400" dirty="0"/>
              <a:t> </a:t>
            </a:r>
            <a:r>
              <a:rPr lang="en-US" altLang="zh-CN" sz="2400" dirty="0" err="1"/>
              <a:t>taylor_pi</a:t>
            </a:r>
            <a:r>
              <a:rPr lang="en-US" altLang="zh-CN" sz="2400" dirty="0"/>
              <a:t>(</a:t>
            </a:r>
            <a:r>
              <a:rPr lang="en-US" altLang="zh-CN" sz="2400" dirty="0" err="1"/>
              <a:t>num</a:t>
            </a:r>
            <a:r>
              <a:rPr lang="en-US" altLang="zh-CN" sz="2400" dirty="0"/>
              <a:t>):</a:t>
            </a:r>
          </a:p>
          <a:p>
            <a:r>
              <a:rPr lang="en-US" altLang="zh-CN" sz="2400" dirty="0"/>
              <a:t>    temp=0</a:t>
            </a:r>
          </a:p>
          <a:p>
            <a:r>
              <a:rPr lang="en-US" altLang="zh-CN" sz="2400" dirty="0"/>
              <a:t>    </a:t>
            </a:r>
            <a:r>
              <a:rPr lang="en-US" altLang="zh-CN" sz="2400" dirty="0" err="1"/>
              <a:t>start_time</a:t>
            </a:r>
            <a:r>
              <a:rPr lang="en-US" altLang="zh-CN" sz="2400" dirty="0"/>
              <a:t>=</a:t>
            </a:r>
            <a:r>
              <a:rPr lang="en-US" altLang="zh-CN" sz="2400" dirty="0" err="1"/>
              <a:t>time.process_time</a:t>
            </a:r>
            <a:r>
              <a:rPr lang="en-US" altLang="zh-CN" sz="2400" dirty="0"/>
              <a:t>()</a:t>
            </a:r>
          </a:p>
          <a:p>
            <a:r>
              <a:rPr lang="en-US" altLang="zh-CN" sz="2400" dirty="0"/>
              <a:t>    for </a:t>
            </a:r>
            <a:r>
              <a:rPr lang="en-US" altLang="zh-CN" sz="2400" dirty="0" err="1"/>
              <a:t>i</a:t>
            </a:r>
            <a:r>
              <a:rPr lang="en-US" altLang="zh-CN" sz="2400" dirty="0"/>
              <a:t> in range(</a:t>
            </a:r>
            <a:r>
              <a:rPr lang="en-US" altLang="zh-CN" sz="2400" dirty="0" err="1"/>
              <a:t>num</a:t>
            </a:r>
            <a:r>
              <a:rPr lang="en-US" altLang="zh-CN" sz="2400" dirty="0"/>
              <a:t>):</a:t>
            </a:r>
          </a:p>
          <a:p>
            <a:r>
              <a:rPr lang="en-US" altLang="zh-CN" sz="2400" dirty="0"/>
              <a:t>         temp=temp+(-1)**(</a:t>
            </a:r>
            <a:r>
              <a:rPr lang="en-US" altLang="zh-CN" sz="2400" dirty="0" err="1"/>
              <a:t>i</a:t>
            </a:r>
            <a:r>
              <a:rPr lang="en-US" altLang="zh-CN" sz="2400" dirty="0"/>
              <a:t>)/(2*i+1)</a:t>
            </a:r>
          </a:p>
          <a:p>
            <a:r>
              <a:rPr lang="en-US" altLang="zh-CN" sz="2400" dirty="0"/>
              <a:t>    </a:t>
            </a:r>
            <a:r>
              <a:rPr lang="en-US" altLang="zh-CN" sz="2400" dirty="0" err="1"/>
              <a:t>end_time</a:t>
            </a:r>
            <a:r>
              <a:rPr lang="en-US" altLang="zh-CN" sz="2400" dirty="0"/>
              <a:t>=</a:t>
            </a:r>
            <a:r>
              <a:rPr lang="en-US" altLang="zh-CN" sz="2400" dirty="0" err="1"/>
              <a:t>time.process_time</a:t>
            </a:r>
            <a:r>
              <a:rPr lang="en-US" altLang="zh-CN" sz="2400" dirty="0"/>
              <a:t>()</a:t>
            </a:r>
          </a:p>
          <a:p>
            <a:r>
              <a:rPr lang="en-US" altLang="zh-CN" sz="2400" dirty="0"/>
              <a:t>    </a:t>
            </a:r>
            <a:r>
              <a:rPr lang="en-US" altLang="zh-CN" sz="2400" dirty="0" err="1"/>
              <a:t>ptime</a:t>
            </a:r>
            <a:r>
              <a:rPr lang="en-US" altLang="zh-CN" sz="2400" dirty="0"/>
              <a:t>=(</a:t>
            </a:r>
            <a:r>
              <a:rPr lang="en-US" altLang="zh-CN" sz="2400" dirty="0" err="1"/>
              <a:t>end_time-start_time</a:t>
            </a:r>
            <a:r>
              <a:rPr lang="en-US" altLang="zh-CN" sz="2400" dirty="0"/>
              <a:t>)*1000</a:t>
            </a:r>
          </a:p>
          <a:p>
            <a:r>
              <a:rPr lang="en-US" altLang="zh-CN" sz="2400" dirty="0"/>
              <a:t>    return [4*</a:t>
            </a:r>
            <a:r>
              <a:rPr lang="en-US" altLang="zh-CN" sz="2400" dirty="0" err="1"/>
              <a:t>temp,ptime</a:t>
            </a:r>
            <a:r>
              <a:rPr lang="en-US" altLang="zh-CN" sz="2400" dirty="0"/>
              <a:t>]</a:t>
            </a:r>
            <a:endParaRPr lang="zh-CN" altLang="en-US" sz="2400" dirty="0"/>
          </a:p>
        </p:txBody>
      </p:sp>
      <p:sp>
        <p:nvSpPr>
          <p:cNvPr id="2" name="文本框 1"/>
          <p:cNvSpPr txBox="1"/>
          <p:nvPr/>
        </p:nvSpPr>
        <p:spPr>
          <a:xfrm>
            <a:off x="6456040" y="2420888"/>
            <a:ext cx="5040560" cy="2964914"/>
          </a:xfrm>
          <a:prstGeom prst="rect">
            <a:avLst/>
          </a:prstGeom>
          <a:noFill/>
        </p:spPr>
        <p:txBody>
          <a:bodyPr wrap="square" rtlCol="0">
            <a:spAutoFit/>
          </a:bodyPr>
          <a:lstStyle/>
          <a:p>
            <a:r>
              <a:rPr lang="en-US" altLang="zh-CN" dirty="0" smtClean="0"/>
              <a:t>      </a:t>
            </a:r>
            <a:r>
              <a:rPr lang="zh-CN" altLang="en-US" sz="2800" b="1" dirty="0" smtClean="0">
                <a:solidFill>
                  <a:srgbClr val="7030A0"/>
                </a:solidFill>
                <a:latin typeface="黑体" panose="02010609060101010101" pitchFamily="49" charset="-122"/>
                <a:ea typeface="黑体" panose="02010609060101010101" pitchFamily="49" charset="-122"/>
              </a:rPr>
              <a:t>程序代码中：</a:t>
            </a:r>
            <a:endParaRPr lang="en-US" altLang="zh-CN" sz="2800" b="1" dirty="0" smtClean="0">
              <a:solidFill>
                <a:srgbClr val="7030A0"/>
              </a:solidFill>
              <a:latin typeface="黑体" panose="02010609060101010101" pitchFamily="49" charset="-122"/>
              <a:ea typeface="黑体" panose="02010609060101010101" pitchFamily="49" charset="-122"/>
            </a:endParaRPr>
          </a:p>
          <a:p>
            <a:r>
              <a:rPr lang="en-US" altLang="zh-CN" sz="2800" dirty="0" smtClean="0">
                <a:solidFill>
                  <a:srgbClr val="FF0000"/>
                </a:solidFill>
              </a:rPr>
              <a:t>for </a:t>
            </a:r>
            <a:r>
              <a:rPr lang="en-US" altLang="zh-CN" sz="2800" dirty="0" err="1">
                <a:solidFill>
                  <a:srgbClr val="FF0000"/>
                </a:solidFill>
              </a:rPr>
              <a:t>i</a:t>
            </a:r>
            <a:r>
              <a:rPr lang="en-US" altLang="zh-CN" sz="2800" dirty="0">
                <a:solidFill>
                  <a:srgbClr val="FF0000"/>
                </a:solidFill>
              </a:rPr>
              <a:t> in </a:t>
            </a:r>
            <a:r>
              <a:rPr lang="en-US" altLang="zh-CN" sz="2800" dirty="0" smtClean="0">
                <a:solidFill>
                  <a:srgbClr val="FF0000"/>
                </a:solidFill>
              </a:rPr>
              <a:t>range(</a:t>
            </a:r>
            <a:r>
              <a:rPr lang="en-US" altLang="zh-CN" sz="2800" dirty="0" err="1" smtClean="0">
                <a:solidFill>
                  <a:srgbClr val="FF0000"/>
                </a:solidFill>
              </a:rPr>
              <a:t>num</a:t>
            </a:r>
            <a:r>
              <a:rPr lang="en-US" altLang="zh-CN" sz="2800" dirty="0" smtClean="0">
                <a:solidFill>
                  <a:srgbClr val="FF0000"/>
                </a:solidFill>
              </a:rPr>
              <a:t>):</a:t>
            </a:r>
          </a:p>
          <a:p>
            <a:r>
              <a:rPr lang="en-US" altLang="zh-CN" sz="2800" dirty="0" smtClean="0">
                <a:solidFill>
                  <a:srgbClr val="FF0000"/>
                </a:solidFill>
              </a:rPr>
              <a:t>     </a:t>
            </a:r>
            <a:r>
              <a:rPr lang="en-US" altLang="zh-CN" sz="2800" dirty="0" err="1" smtClean="0"/>
              <a:t>i</a:t>
            </a:r>
            <a:r>
              <a:rPr lang="zh-CN" altLang="en-US" sz="2800" dirty="0" smtClean="0"/>
              <a:t>的取值范围从</a:t>
            </a:r>
            <a:r>
              <a:rPr lang="en-US" altLang="zh-CN" sz="2800" dirty="0" smtClean="0"/>
              <a:t>0</a:t>
            </a:r>
            <a:r>
              <a:rPr lang="zh-CN" altLang="en-US" sz="2800" dirty="0" smtClean="0"/>
              <a:t>开始，不包括</a:t>
            </a:r>
            <a:r>
              <a:rPr lang="en-US" altLang="zh-CN" sz="2800" dirty="0" err="1" smtClean="0"/>
              <a:t>num</a:t>
            </a:r>
            <a:r>
              <a:rPr lang="en-US" altLang="zh-CN" sz="2800" dirty="0" smtClean="0"/>
              <a:t>,</a:t>
            </a:r>
            <a:r>
              <a:rPr lang="zh-CN" altLang="en-US" sz="2800" dirty="0" smtClean="0"/>
              <a:t>只计算到</a:t>
            </a:r>
            <a:r>
              <a:rPr lang="en-US" altLang="zh-CN" sz="2800" dirty="0" smtClean="0"/>
              <a:t>num-1,</a:t>
            </a:r>
            <a:r>
              <a:rPr lang="zh-CN" altLang="en-US" sz="2800" dirty="0" smtClean="0"/>
              <a:t>但从</a:t>
            </a:r>
            <a:r>
              <a:rPr lang="en-US" altLang="zh-CN" sz="2800" dirty="0" smtClean="0"/>
              <a:t>0</a:t>
            </a:r>
            <a:r>
              <a:rPr lang="zh-CN" altLang="en-US" sz="2800" dirty="0" smtClean="0"/>
              <a:t>到</a:t>
            </a:r>
            <a:r>
              <a:rPr lang="en-US" altLang="zh-CN" sz="2800" dirty="0" smtClean="0"/>
              <a:t>num-1,</a:t>
            </a:r>
            <a:r>
              <a:rPr lang="zh-CN" altLang="en-US" sz="2800" dirty="0" smtClean="0"/>
              <a:t>总项数还是保持</a:t>
            </a:r>
            <a:r>
              <a:rPr lang="en-US" altLang="zh-CN" sz="2800" dirty="0" err="1" smtClean="0"/>
              <a:t>num</a:t>
            </a:r>
            <a:r>
              <a:rPr lang="zh-CN" altLang="en-US" sz="2800" dirty="0" smtClean="0"/>
              <a:t>项</a:t>
            </a:r>
            <a:r>
              <a:rPr lang="zh-CN" altLang="en-US" sz="2800" dirty="0" smtClean="0"/>
              <a:t>，这一点必须引起注意。</a:t>
            </a:r>
            <a:endParaRPr lang="en-US" altLang="zh-CN" sz="2800" b="1" baseline="-25000" dirty="0" smtClean="0">
              <a:solidFill>
                <a:srgbClr val="FF0000"/>
              </a:solidFill>
              <a:latin typeface="黑体" panose="02010609060101010101" pitchFamily="49" charset="-122"/>
              <a:ea typeface="黑体" panose="02010609060101010101" pitchFamily="49" charset="-122"/>
            </a:endParaRPr>
          </a:p>
          <a:p>
            <a:endParaRPr lang="en-US" altLang="zh-CN" sz="2800" b="1" baseline="-25000" dirty="0" err="1">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247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3"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22</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62333" y="925135"/>
            <a:ext cx="1087320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4.3 </a:t>
            </a:r>
            <a:r>
              <a:rPr lang="zh-CN" altLang="en-US" sz="3200" dirty="0" smtClean="0">
                <a:latin typeface="黑体" panose="02010609060101010101" pitchFamily="49" charset="-122"/>
                <a:ea typeface="黑体" panose="02010609060101010101" pitchFamily="49" charset="-122"/>
              </a:rPr>
              <a:t>典型计算之一：几个典型项数计算值及计算时间</a:t>
            </a:r>
            <a:endParaRPr lang="en-US" altLang="zh-CN" sz="3200" dirty="0">
              <a:latin typeface="黑体" panose="02010609060101010101" pitchFamily="49" charset="-122"/>
              <a:ea typeface="黑体" panose="02010609060101010101" pitchFamily="49" charset="-122"/>
            </a:endParaRPr>
          </a:p>
        </p:txBody>
      </p:sp>
      <p:sp>
        <p:nvSpPr>
          <p:cNvPr id="2" name="矩形 1"/>
          <p:cNvSpPr/>
          <p:nvPr/>
        </p:nvSpPr>
        <p:spPr>
          <a:xfrm>
            <a:off x="278486" y="2013374"/>
            <a:ext cx="6105546" cy="3693319"/>
          </a:xfrm>
          <a:prstGeom prst="rect">
            <a:avLst/>
          </a:prstGeom>
          <a:solidFill>
            <a:schemeClr val="accent6">
              <a:lumMod val="40000"/>
              <a:lumOff val="60000"/>
            </a:schemeClr>
          </a:solidFill>
        </p:spPr>
        <p:txBody>
          <a:bodyPr wrap="square">
            <a:spAutoFit/>
          </a:bodyPr>
          <a:lstStyle/>
          <a:p>
            <a:r>
              <a:rPr lang="en-US" altLang="zh-CN" dirty="0" err="1"/>
              <a:t>num</a:t>
            </a:r>
            <a:r>
              <a:rPr lang="en-US" altLang="zh-CN" dirty="0"/>
              <a:t>=10000</a:t>
            </a:r>
          </a:p>
          <a:p>
            <a:r>
              <a:rPr lang="en-US" altLang="zh-CN" dirty="0" err="1"/>
              <a:t>start_time</a:t>
            </a:r>
            <a:r>
              <a:rPr lang="en-US" altLang="zh-CN" dirty="0"/>
              <a:t>=</a:t>
            </a:r>
            <a:r>
              <a:rPr lang="en-US" altLang="zh-CN" dirty="0" err="1"/>
              <a:t>time.process_time</a:t>
            </a:r>
            <a:r>
              <a:rPr lang="en-US" altLang="zh-CN" dirty="0"/>
              <a:t>()</a:t>
            </a:r>
          </a:p>
          <a:p>
            <a:r>
              <a:rPr lang="en-US" altLang="zh-CN" dirty="0"/>
              <a:t>for n in range(1,num+1):</a:t>
            </a:r>
          </a:p>
          <a:p>
            <a:r>
              <a:rPr lang="en-US" altLang="zh-CN" dirty="0"/>
              <a:t>    </a:t>
            </a:r>
            <a:r>
              <a:rPr lang="en-US" altLang="zh-CN" dirty="0" err="1"/>
              <a:t>c_pi.append</a:t>
            </a:r>
            <a:r>
              <a:rPr lang="en-US" altLang="zh-CN" dirty="0"/>
              <a:t>(</a:t>
            </a:r>
            <a:r>
              <a:rPr lang="en-US" altLang="zh-CN" dirty="0" err="1"/>
              <a:t>taylor_pi</a:t>
            </a:r>
            <a:r>
              <a:rPr lang="en-US" altLang="zh-CN" dirty="0"/>
              <a:t>(n)[0])</a:t>
            </a:r>
          </a:p>
          <a:p>
            <a:r>
              <a:rPr lang="en-US" altLang="zh-CN" dirty="0"/>
              <a:t>    </a:t>
            </a:r>
            <a:r>
              <a:rPr lang="en-US" altLang="zh-CN" dirty="0" err="1"/>
              <a:t>P_time.append</a:t>
            </a:r>
            <a:r>
              <a:rPr lang="en-US" altLang="zh-CN" dirty="0"/>
              <a:t>(</a:t>
            </a:r>
            <a:r>
              <a:rPr lang="en-US" altLang="zh-CN" dirty="0" err="1"/>
              <a:t>taylor_pi</a:t>
            </a:r>
            <a:r>
              <a:rPr lang="en-US" altLang="zh-CN" dirty="0"/>
              <a:t>(n)[1])</a:t>
            </a:r>
          </a:p>
          <a:p>
            <a:r>
              <a:rPr lang="en-US" altLang="zh-CN" dirty="0"/>
              <a:t>    </a:t>
            </a:r>
            <a:r>
              <a:rPr lang="en-US" altLang="zh-CN" dirty="0" err="1"/>
              <a:t>c_time.append</a:t>
            </a:r>
            <a:r>
              <a:rPr lang="en-US" altLang="zh-CN" dirty="0"/>
              <a:t>(n)</a:t>
            </a:r>
          </a:p>
          <a:p>
            <a:r>
              <a:rPr lang="en-US" altLang="zh-CN" dirty="0"/>
              <a:t>    </a:t>
            </a:r>
            <a:r>
              <a:rPr lang="en-US" altLang="zh-CN" dirty="0" err="1"/>
              <a:t>T_pi.append</a:t>
            </a:r>
            <a:r>
              <a:rPr lang="en-US" altLang="zh-CN" dirty="0"/>
              <a:t>(</a:t>
            </a:r>
            <a:r>
              <a:rPr lang="en-US" altLang="zh-CN" dirty="0" err="1"/>
              <a:t>np.pi</a:t>
            </a:r>
            <a:r>
              <a:rPr lang="en-US" altLang="zh-CN" dirty="0"/>
              <a:t>)</a:t>
            </a:r>
          </a:p>
          <a:p>
            <a:r>
              <a:rPr lang="en-US" altLang="zh-CN" dirty="0" err="1"/>
              <a:t>end_time</a:t>
            </a:r>
            <a:r>
              <a:rPr lang="en-US" altLang="zh-CN" dirty="0"/>
              <a:t>=</a:t>
            </a:r>
            <a:r>
              <a:rPr lang="en-US" altLang="zh-CN" dirty="0" err="1"/>
              <a:t>time.process_time</a:t>
            </a:r>
            <a:r>
              <a:rPr lang="en-US" altLang="zh-CN" dirty="0"/>
              <a:t>()</a:t>
            </a:r>
          </a:p>
          <a:p>
            <a:r>
              <a:rPr lang="en-US" altLang="zh-CN" dirty="0"/>
              <a:t>print("</a:t>
            </a:r>
            <a:r>
              <a:rPr lang="zh-CN" altLang="en-US" dirty="0"/>
              <a:t>全部循环计算到</a:t>
            </a:r>
            <a:r>
              <a:rPr lang="en-US" altLang="zh-CN" dirty="0"/>
              <a:t>10000</a:t>
            </a:r>
            <a:r>
              <a:rPr lang="zh-CN" altLang="en-US" dirty="0"/>
              <a:t>项的时间</a:t>
            </a:r>
            <a:r>
              <a:rPr lang="en-US" altLang="zh-CN" dirty="0"/>
              <a:t>=",</a:t>
            </a:r>
            <a:r>
              <a:rPr lang="en-US" altLang="zh-CN" dirty="0" err="1"/>
              <a:t>end_time-start_time</a:t>
            </a:r>
            <a:r>
              <a:rPr lang="en-US" altLang="zh-CN" dirty="0"/>
              <a:t>,"</a:t>
            </a:r>
            <a:r>
              <a:rPr lang="zh-CN" altLang="en-US" dirty="0"/>
              <a:t>秒</a:t>
            </a:r>
            <a:r>
              <a:rPr lang="en-US" altLang="zh-CN" dirty="0"/>
              <a:t>")</a:t>
            </a:r>
          </a:p>
          <a:p>
            <a:r>
              <a:rPr lang="en-US" altLang="zh-CN" dirty="0"/>
              <a:t>print("</a:t>
            </a:r>
            <a:r>
              <a:rPr lang="zh-CN" altLang="en-US" dirty="0"/>
              <a:t>只有一项时的圆周率计算值</a:t>
            </a:r>
            <a:r>
              <a:rPr lang="en-US" altLang="zh-CN" dirty="0"/>
              <a:t>=",</a:t>
            </a:r>
            <a:r>
              <a:rPr lang="en-US" altLang="zh-CN" dirty="0" err="1"/>
              <a:t>taylor_pi</a:t>
            </a:r>
            <a:r>
              <a:rPr lang="en-US" altLang="zh-CN" dirty="0"/>
              <a:t>(1)[0])</a:t>
            </a:r>
          </a:p>
          <a:p>
            <a:r>
              <a:rPr lang="en-US" altLang="zh-CN" dirty="0"/>
              <a:t>print("</a:t>
            </a:r>
            <a:r>
              <a:rPr lang="zh-CN" altLang="en-US" dirty="0"/>
              <a:t>计算到</a:t>
            </a:r>
            <a:r>
              <a:rPr lang="en-US" altLang="zh-CN" dirty="0"/>
              <a:t>10000</a:t>
            </a:r>
            <a:r>
              <a:rPr lang="zh-CN" altLang="en-US" dirty="0"/>
              <a:t>项时的圆周率计算值</a:t>
            </a:r>
            <a:r>
              <a:rPr lang="en-US" altLang="zh-CN" dirty="0"/>
              <a:t>=",</a:t>
            </a:r>
            <a:r>
              <a:rPr lang="en-US" altLang="zh-CN" dirty="0" err="1"/>
              <a:t>c_pi</a:t>
            </a:r>
            <a:r>
              <a:rPr lang="en-US" altLang="zh-CN" dirty="0"/>
              <a:t>[9999])</a:t>
            </a:r>
          </a:p>
          <a:p>
            <a:r>
              <a:rPr lang="en-US" altLang="zh-CN" dirty="0"/>
              <a:t>print("</a:t>
            </a:r>
            <a:r>
              <a:rPr lang="zh-CN" altLang="en-US" dirty="0"/>
              <a:t>单独计算到</a:t>
            </a:r>
            <a:r>
              <a:rPr lang="en-US" altLang="zh-CN" dirty="0"/>
              <a:t>10000</a:t>
            </a:r>
            <a:r>
              <a:rPr lang="zh-CN" altLang="en-US" dirty="0"/>
              <a:t>项时的时间</a:t>
            </a:r>
            <a:r>
              <a:rPr lang="en-US" altLang="zh-CN" dirty="0"/>
              <a:t>=",</a:t>
            </a:r>
            <a:r>
              <a:rPr lang="en-US" altLang="zh-CN" dirty="0" err="1"/>
              <a:t>P_time</a:t>
            </a:r>
            <a:r>
              <a:rPr lang="en-US" altLang="zh-CN" dirty="0"/>
              <a:t>[9999],"</a:t>
            </a:r>
            <a:r>
              <a:rPr lang="zh-CN" altLang="en-US" dirty="0"/>
              <a:t>毫秒</a:t>
            </a:r>
            <a:r>
              <a:rPr lang="en-US" altLang="zh-CN" dirty="0"/>
              <a:t>")</a:t>
            </a:r>
            <a:endParaRPr lang="zh-CN" altLang="en-US" dirty="0"/>
          </a:p>
        </p:txBody>
      </p:sp>
      <p:sp>
        <p:nvSpPr>
          <p:cNvPr id="3" name="右箭头 2"/>
          <p:cNvSpPr/>
          <p:nvPr/>
        </p:nvSpPr>
        <p:spPr>
          <a:xfrm>
            <a:off x="6384032" y="3572001"/>
            <a:ext cx="119414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09604" y="2844371"/>
            <a:ext cx="3201271" cy="2308324"/>
          </a:xfrm>
          <a:prstGeom prst="rect">
            <a:avLst/>
          </a:prstGeom>
          <a:solidFill>
            <a:schemeClr val="accent6">
              <a:lumMod val="20000"/>
              <a:lumOff val="80000"/>
            </a:schemeClr>
          </a:solidFill>
        </p:spPr>
        <p:txBody>
          <a:bodyPr wrap="square">
            <a:spAutoFit/>
          </a:bodyPr>
          <a:lstStyle/>
          <a:p>
            <a:r>
              <a:rPr lang="zh-CN" altLang="en-US" dirty="0"/>
              <a:t>全部循环计算到10000项的时间= 64.6936147 秒</a:t>
            </a:r>
          </a:p>
          <a:p>
            <a:r>
              <a:rPr lang="zh-CN" altLang="en-US" dirty="0"/>
              <a:t>只有一项时的圆周率计算值= 4.0</a:t>
            </a:r>
          </a:p>
          <a:p>
            <a:r>
              <a:rPr lang="zh-CN" altLang="en-US" dirty="0"/>
              <a:t>计算到10000项时的圆周率计算值= 3.1414926535900345</a:t>
            </a:r>
          </a:p>
          <a:p>
            <a:r>
              <a:rPr lang="zh-CN" altLang="en-US" dirty="0"/>
              <a:t>单独计算到10000项时的时间= 15.600100000000339 毫秒</a:t>
            </a:r>
          </a:p>
        </p:txBody>
      </p:sp>
    </p:spTree>
    <p:extLst>
      <p:ext uri="{BB962C8B-B14F-4D97-AF65-F5344CB8AC3E}">
        <p14:creationId xmlns:p14="http://schemas.microsoft.com/office/powerpoint/2010/main" val="268448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anim calcmode="lin" valueType="num">
                                      <p:cBhvr>
                                        <p:cTn id="29" dur="1000" fill="hold"/>
                                        <p:tgtEl>
                                          <p:spTgt spid="3"/>
                                        </p:tgtEl>
                                        <p:attrNameLst>
                                          <p:attrName>style.rotation</p:attrName>
                                        </p:attrNameLst>
                                      </p:cBhvr>
                                      <p:tavLst>
                                        <p:tav tm="0">
                                          <p:val>
                                            <p:fltVal val="90"/>
                                          </p:val>
                                        </p:tav>
                                        <p:tav tm="100000">
                                          <p:val>
                                            <p:fltVal val="0"/>
                                          </p:val>
                                        </p:tav>
                                      </p:tavLst>
                                    </p:anim>
                                    <p:animEffect transition="in" filter="fade">
                                      <p:cBhvr>
                                        <p:cTn id="3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P spid="3"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23</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62333" y="925135"/>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4.3 </a:t>
            </a:r>
            <a:r>
              <a:rPr lang="zh-CN" altLang="en-US" sz="3200" dirty="0" smtClean="0">
                <a:latin typeface="黑体" panose="02010609060101010101" pitchFamily="49" charset="-122"/>
                <a:ea typeface="黑体" panose="02010609060101010101" pitchFamily="49" charset="-122"/>
              </a:rPr>
              <a:t>典型计算之</a:t>
            </a:r>
            <a:r>
              <a:rPr lang="zh-CN" altLang="en-US" sz="3200" dirty="0">
                <a:latin typeface="黑体" panose="02010609060101010101" pitchFamily="49" charset="-122"/>
                <a:ea typeface="黑体" panose="02010609060101010101" pitchFamily="49" charset="-122"/>
              </a:rPr>
              <a:t>二</a:t>
            </a:r>
            <a:r>
              <a:rPr lang="zh-CN" altLang="en-US" sz="3200" dirty="0" smtClean="0">
                <a:latin typeface="黑体" panose="02010609060101010101" pitchFamily="49" charset="-122"/>
                <a:ea typeface="黑体" panose="02010609060101010101" pitchFamily="49" charset="-122"/>
              </a:rPr>
              <a:t>：前</a:t>
            </a:r>
            <a:r>
              <a:rPr lang="en-US" altLang="zh-CN" sz="3200" dirty="0" smtClean="0">
                <a:latin typeface="黑体" panose="02010609060101010101" pitchFamily="49" charset="-122"/>
                <a:ea typeface="黑体" panose="02010609060101010101" pitchFamily="49" charset="-122"/>
              </a:rPr>
              <a:t>100</a:t>
            </a:r>
            <a:r>
              <a:rPr lang="zh-CN" altLang="en-US" sz="3200" dirty="0" smtClean="0">
                <a:latin typeface="黑体" panose="02010609060101010101" pitchFamily="49" charset="-122"/>
                <a:ea typeface="黑体" panose="02010609060101010101" pitchFamily="49" charset="-122"/>
              </a:rPr>
              <a:t>项计算值示意图</a:t>
            </a:r>
            <a:endParaRPr lang="en-US" altLang="zh-CN" sz="3200" dirty="0">
              <a:latin typeface="黑体" panose="02010609060101010101" pitchFamily="49" charset="-122"/>
              <a:ea typeface="黑体" panose="02010609060101010101" pitchFamily="49" charset="-122"/>
            </a:endParaRPr>
          </a:p>
        </p:txBody>
      </p:sp>
      <p:sp>
        <p:nvSpPr>
          <p:cNvPr id="2" name="矩形 1"/>
          <p:cNvSpPr/>
          <p:nvPr/>
        </p:nvSpPr>
        <p:spPr>
          <a:xfrm>
            <a:off x="278486" y="2013374"/>
            <a:ext cx="6105546" cy="3139321"/>
          </a:xfrm>
          <a:prstGeom prst="rect">
            <a:avLst/>
          </a:prstGeom>
          <a:solidFill>
            <a:schemeClr val="accent6">
              <a:lumMod val="40000"/>
              <a:lumOff val="60000"/>
            </a:schemeClr>
          </a:solidFill>
        </p:spPr>
        <p:txBody>
          <a:bodyPr wrap="square">
            <a:spAutoFit/>
          </a:bodyPr>
          <a:lstStyle/>
          <a:p>
            <a:r>
              <a:rPr lang="en-US" altLang="zh-CN" dirty="0"/>
              <a:t>fig1=</a:t>
            </a:r>
            <a:r>
              <a:rPr lang="en-US" altLang="zh-CN" dirty="0" err="1"/>
              <a:t>plt.figure</a:t>
            </a:r>
            <a:r>
              <a:rPr lang="en-US" altLang="zh-CN" dirty="0"/>
              <a:t>(dpi=120) ##</a:t>
            </a:r>
            <a:r>
              <a:rPr lang="zh-CN" altLang="en-US" dirty="0"/>
              <a:t>绘制</a:t>
            </a:r>
            <a:r>
              <a:rPr lang="en-US" altLang="zh-CN" dirty="0"/>
              <a:t>1-100</a:t>
            </a:r>
            <a:r>
              <a:rPr lang="zh-CN" altLang="en-US" dirty="0"/>
              <a:t>项图</a:t>
            </a:r>
          </a:p>
          <a:p>
            <a:r>
              <a:rPr lang="en-US" altLang="zh-CN" dirty="0"/>
              <a:t>x=</a:t>
            </a:r>
            <a:r>
              <a:rPr lang="en-US" altLang="zh-CN" dirty="0" err="1"/>
              <a:t>c_time</a:t>
            </a:r>
            <a:endParaRPr lang="en-US" altLang="zh-CN" dirty="0"/>
          </a:p>
          <a:p>
            <a:r>
              <a:rPr lang="en-US" altLang="zh-CN" dirty="0"/>
              <a:t>y=</a:t>
            </a:r>
            <a:r>
              <a:rPr lang="en-US" altLang="zh-CN" dirty="0" err="1"/>
              <a:t>c_pi</a:t>
            </a:r>
            <a:endParaRPr lang="en-US" altLang="zh-CN" dirty="0"/>
          </a:p>
          <a:p>
            <a:r>
              <a:rPr lang="en-US" altLang="zh-CN" dirty="0" err="1"/>
              <a:t>plt.plot</a:t>
            </a:r>
            <a:r>
              <a:rPr lang="en-US" altLang="zh-CN" dirty="0"/>
              <a:t>(x[:100],y[:100],"-</a:t>
            </a:r>
            <a:r>
              <a:rPr lang="en-US" altLang="zh-CN" dirty="0" err="1"/>
              <a:t>or",x</a:t>
            </a:r>
            <a:r>
              <a:rPr lang="en-US" altLang="zh-CN" dirty="0"/>
              <a:t>[:100],</a:t>
            </a:r>
            <a:r>
              <a:rPr lang="en-US" altLang="zh-CN" dirty="0" err="1"/>
              <a:t>T_pi</a:t>
            </a:r>
            <a:r>
              <a:rPr lang="en-US" altLang="zh-CN" dirty="0"/>
              <a:t>[:100],"-g")</a:t>
            </a:r>
          </a:p>
          <a:p>
            <a:r>
              <a:rPr lang="en-US" altLang="zh-CN" dirty="0" err="1"/>
              <a:t>plt.ylim</a:t>
            </a:r>
            <a:r>
              <a:rPr lang="en-US" altLang="zh-CN" dirty="0"/>
              <a:t>(2.5,4)</a:t>
            </a:r>
          </a:p>
          <a:p>
            <a:r>
              <a:rPr lang="en-US" altLang="zh-CN" dirty="0" err="1"/>
              <a:t>plt.xlim</a:t>
            </a:r>
            <a:r>
              <a:rPr lang="en-US" altLang="zh-CN" dirty="0"/>
              <a:t>(0,100)</a:t>
            </a:r>
          </a:p>
          <a:p>
            <a:r>
              <a:rPr lang="en-US" altLang="zh-CN" dirty="0" err="1"/>
              <a:t>plt.xticks</a:t>
            </a:r>
            <a:r>
              <a:rPr lang="en-US" altLang="zh-CN" dirty="0"/>
              <a:t>(</a:t>
            </a:r>
            <a:r>
              <a:rPr lang="en-US" altLang="zh-CN" dirty="0" err="1"/>
              <a:t>np.arange</a:t>
            </a:r>
            <a:r>
              <a:rPr lang="en-US" altLang="zh-CN" dirty="0"/>
              <a:t>(0,101,10))</a:t>
            </a:r>
          </a:p>
          <a:p>
            <a:r>
              <a:rPr lang="en-US" altLang="zh-CN" dirty="0" err="1"/>
              <a:t>plt.title</a:t>
            </a:r>
            <a:r>
              <a:rPr lang="en-US" altLang="zh-CN" dirty="0"/>
              <a:t>("</a:t>
            </a:r>
            <a:r>
              <a:rPr lang="zh-CN" altLang="en-US" dirty="0"/>
              <a:t>泰勒算法圆周率和计算项数关系图</a:t>
            </a:r>
            <a:r>
              <a:rPr lang="en-US" altLang="zh-CN" dirty="0"/>
              <a:t>")</a:t>
            </a:r>
          </a:p>
          <a:p>
            <a:r>
              <a:rPr lang="en-US" altLang="zh-CN" dirty="0" err="1"/>
              <a:t>plt.grid</a:t>
            </a:r>
            <a:r>
              <a:rPr lang="en-US" altLang="zh-CN" dirty="0"/>
              <a:t>()</a:t>
            </a:r>
          </a:p>
          <a:p>
            <a:r>
              <a:rPr lang="en-US" altLang="zh-CN" dirty="0" err="1"/>
              <a:t>plt.xlabel</a:t>
            </a:r>
            <a:r>
              <a:rPr lang="en-US" altLang="zh-CN" dirty="0"/>
              <a:t>("</a:t>
            </a:r>
            <a:r>
              <a:rPr lang="zh-CN" altLang="en-US" dirty="0"/>
              <a:t>计算项数</a:t>
            </a:r>
            <a:r>
              <a:rPr lang="en-US" altLang="zh-CN" dirty="0"/>
              <a:t>")</a:t>
            </a:r>
          </a:p>
          <a:p>
            <a:r>
              <a:rPr lang="en-US" altLang="zh-CN" dirty="0" err="1"/>
              <a:t>plt.ylabel</a:t>
            </a:r>
            <a:r>
              <a:rPr lang="en-US" altLang="zh-CN" dirty="0"/>
              <a:t>("</a:t>
            </a:r>
            <a:r>
              <a:rPr lang="zh-CN" altLang="en-US" dirty="0"/>
              <a:t>圆周率</a:t>
            </a:r>
            <a:r>
              <a:rPr lang="en-US" altLang="zh-CN" dirty="0"/>
              <a:t>")</a:t>
            </a:r>
            <a:endParaRPr lang="zh-CN" altLang="en-US" dirty="0"/>
          </a:p>
        </p:txBody>
      </p:sp>
      <p:sp>
        <p:nvSpPr>
          <p:cNvPr id="3" name="右箭头 2"/>
          <p:cNvSpPr/>
          <p:nvPr/>
        </p:nvSpPr>
        <p:spPr>
          <a:xfrm>
            <a:off x="5498927" y="3192145"/>
            <a:ext cx="119414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nvPicPr>
        <p:blipFill rotWithShape="1">
          <a:blip r:embed="rId3"/>
          <a:srcRect l="4946" t="14188" r="4946" b="4846"/>
          <a:stretch/>
        </p:blipFill>
        <p:spPr>
          <a:xfrm>
            <a:off x="6744072" y="1784784"/>
            <a:ext cx="4752529" cy="3744416"/>
          </a:xfrm>
          <a:prstGeom prst="rect">
            <a:avLst/>
          </a:prstGeom>
        </p:spPr>
      </p:pic>
    </p:spTree>
    <p:extLst>
      <p:ext uri="{BB962C8B-B14F-4D97-AF65-F5344CB8AC3E}">
        <p14:creationId xmlns:p14="http://schemas.microsoft.com/office/powerpoint/2010/main" val="162215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par>
                                <p:cTn id="19" presetID="3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fltVal val="0"/>
                                          </p:val>
                                        </p:tav>
                                        <p:tav tm="100000">
                                          <p:val>
                                            <p:strVal val="#ppt_w"/>
                                          </p:val>
                                        </p:tav>
                                      </p:tavLst>
                                    </p:anim>
                                    <p:anim calcmode="lin" valueType="num">
                                      <p:cBhvr>
                                        <p:cTn id="22" dur="1000" fill="hold"/>
                                        <p:tgtEl>
                                          <p:spTgt spid="11"/>
                                        </p:tgtEl>
                                        <p:attrNameLst>
                                          <p:attrName>ppt_h</p:attrName>
                                        </p:attrNameLst>
                                      </p:cBhvr>
                                      <p:tavLst>
                                        <p:tav tm="0">
                                          <p:val>
                                            <p:fltVal val="0"/>
                                          </p:val>
                                        </p:tav>
                                        <p:tav tm="100000">
                                          <p:val>
                                            <p:strVal val="#ppt_h"/>
                                          </p:val>
                                        </p:tav>
                                      </p:tavLst>
                                    </p:anim>
                                    <p:anim calcmode="lin" valueType="num">
                                      <p:cBhvr>
                                        <p:cTn id="23" dur="1000" fill="hold"/>
                                        <p:tgtEl>
                                          <p:spTgt spid="11"/>
                                        </p:tgtEl>
                                        <p:attrNameLst>
                                          <p:attrName>style.rotation</p:attrName>
                                        </p:attrNameLst>
                                      </p:cBhvr>
                                      <p:tavLst>
                                        <p:tav tm="0">
                                          <p:val>
                                            <p:fltVal val="90"/>
                                          </p:val>
                                        </p:tav>
                                        <p:tav tm="100000">
                                          <p:val>
                                            <p:fltVal val="0"/>
                                          </p:val>
                                        </p:tav>
                                      </p:tavLst>
                                    </p:anim>
                                    <p:animEffect transition="in" filter="fade">
                                      <p:cBhvr>
                                        <p:cTn id="24" dur="1000"/>
                                        <p:tgtEl>
                                          <p:spTgt spid="11"/>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anim calcmode="lin" valueType="num">
                                      <p:cBhvr>
                                        <p:cTn id="29" dur="1000" fill="hold"/>
                                        <p:tgtEl>
                                          <p:spTgt spid="3"/>
                                        </p:tgtEl>
                                        <p:attrNameLst>
                                          <p:attrName>style.rotation</p:attrName>
                                        </p:attrNameLst>
                                      </p:cBhvr>
                                      <p:tavLst>
                                        <p:tav tm="0">
                                          <p:val>
                                            <p:fltVal val="90"/>
                                          </p:val>
                                        </p:tav>
                                        <p:tav tm="100000">
                                          <p:val>
                                            <p:fltVal val="0"/>
                                          </p:val>
                                        </p:tav>
                                      </p:tavLst>
                                    </p:anim>
                                    <p:animEffect transition="in" filter="fade">
                                      <p:cBhvr>
                                        <p:cTn id="3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24</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62333" y="925135"/>
            <a:ext cx="1087320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4.3 </a:t>
            </a:r>
            <a:r>
              <a:rPr lang="zh-CN" altLang="en-US" sz="3200" dirty="0" smtClean="0">
                <a:latin typeface="黑体" panose="02010609060101010101" pitchFamily="49" charset="-122"/>
                <a:ea typeface="黑体" panose="02010609060101010101" pitchFamily="49" charset="-122"/>
              </a:rPr>
              <a:t>典型计算之</a:t>
            </a:r>
            <a:r>
              <a:rPr lang="zh-CN" altLang="en-US" sz="3200" dirty="0">
                <a:latin typeface="黑体" panose="02010609060101010101" pitchFamily="49" charset="-122"/>
                <a:ea typeface="黑体" panose="02010609060101010101" pitchFamily="49" charset="-122"/>
              </a:rPr>
              <a:t>三</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9000</a:t>
            </a:r>
            <a:r>
              <a:rPr lang="zh-CN" altLang="en-US" sz="3200" dirty="0" smtClean="0">
                <a:latin typeface="黑体" panose="02010609060101010101" pitchFamily="49" charset="-122"/>
                <a:ea typeface="黑体" panose="02010609060101010101" pitchFamily="49" charset="-122"/>
              </a:rPr>
              <a:t>至</a:t>
            </a:r>
            <a:r>
              <a:rPr lang="en-US" altLang="zh-CN" sz="3200" dirty="0" smtClean="0">
                <a:latin typeface="黑体" panose="02010609060101010101" pitchFamily="49" charset="-122"/>
                <a:ea typeface="黑体" panose="02010609060101010101" pitchFamily="49" charset="-122"/>
              </a:rPr>
              <a:t>10000</a:t>
            </a:r>
            <a:r>
              <a:rPr lang="zh-CN" altLang="en-US" sz="3200" dirty="0">
                <a:latin typeface="黑体" panose="02010609060101010101" pitchFamily="49" charset="-122"/>
                <a:ea typeface="黑体" panose="02010609060101010101" pitchFamily="49" charset="-122"/>
              </a:rPr>
              <a:t>项计算值示意图</a:t>
            </a:r>
            <a:endParaRPr lang="en-US" altLang="zh-CN" sz="3200" dirty="0">
              <a:latin typeface="黑体" panose="02010609060101010101" pitchFamily="49" charset="-122"/>
              <a:ea typeface="黑体" panose="02010609060101010101" pitchFamily="49" charset="-122"/>
            </a:endParaRPr>
          </a:p>
          <a:p>
            <a:pPr>
              <a:lnSpc>
                <a:spcPct val="150000"/>
              </a:lnSpc>
            </a:pPr>
            <a:endParaRPr lang="en-US" altLang="zh-CN" sz="3200" dirty="0">
              <a:latin typeface="黑体" panose="02010609060101010101" pitchFamily="49" charset="-122"/>
              <a:ea typeface="黑体" panose="02010609060101010101" pitchFamily="49" charset="-122"/>
            </a:endParaRPr>
          </a:p>
        </p:txBody>
      </p:sp>
      <p:sp>
        <p:nvSpPr>
          <p:cNvPr id="2" name="矩形 1"/>
          <p:cNvSpPr/>
          <p:nvPr/>
        </p:nvSpPr>
        <p:spPr>
          <a:xfrm>
            <a:off x="47328" y="1880854"/>
            <a:ext cx="6105546" cy="4154984"/>
          </a:xfrm>
          <a:prstGeom prst="rect">
            <a:avLst/>
          </a:prstGeom>
          <a:solidFill>
            <a:schemeClr val="accent6">
              <a:lumMod val="40000"/>
              <a:lumOff val="60000"/>
            </a:schemeClr>
          </a:solidFill>
        </p:spPr>
        <p:txBody>
          <a:bodyPr wrap="square">
            <a:spAutoFit/>
          </a:bodyPr>
          <a:lstStyle/>
          <a:p>
            <a:r>
              <a:rPr lang="en-US" altLang="zh-CN" sz="2400" dirty="0"/>
              <a:t>fig2=</a:t>
            </a:r>
            <a:r>
              <a:rPr lang="en-US" altLang="zh-CN" sz="2400" dirty="0" err="1"/>
              <a:t>plt.figure</a:t>
            </a:r>
            <a:r>
              <a:rPr lang="en-US" altLang="zh-CN" sz="2400" dirty="0"/>
              <a:t>(dpi=120) ##</a:t>
            </a:r>
            <a:r>
              <a:rPr lang="zh-CN" altLang="en-US" sz="2400" dirty="0"/>
              <a:t>绘制</a:t>
            </a:r>
            <a:r>
              <a:rPr lang="en-US" altLang="zh-CN" sz="2400" dirty="0"/>
              <a:t>9000-10000</a:t>
            </a:r>
            <a:r>
              <a:rPr lang="zh-CN" altLang="en-US" sz="2400" dirty="0"/>
              <a:t>项图</a:t>
            </a:r>
          </a:p>
          <a:p>
            <a:r>
              <a:rPr lang="en-US" altLang="zh-CN" sz="2400" dirty="0" err="1"/>
              <a:t>plt.plot</a:t>
            </a:r>
            <a:r>
              <a:rPr lang="en-US" altLang="zh-CN" sz="2400" dirty="0"/>
              <a:t>(x[9001:],y[9001:],"-</a:t>
            </a:r>
            <a:r>
              <a:rPr lang="en-US" altLang="zh-CN" sz="2400" dirty="0" err="1"/>
              <a:t>or",x</a:t>
            </a:r>
            <a:r>
              <a:rPr lang="en-US" altLang="zh-CN" sz="2400" dirty="0"/>
              <a:t>[9001:],</a:t>
            </a:r>
            <a:r>
              <a:rPr lang="en-US" altLang="zh-CN" sz="2400" dirty="0" err="1"/>
              <a:t>T_pi</a:t>
            </a:r>
            <a:r>
              <a:rPr lang="en-US" altLang="zh-CN" sz="2400" dirty="0"/>
              <a:t>[9001:],"-b")</a:t>
            </a:r>
          </a:p>
          <a:p>
            <a:r>
              <a:rPr lang="en-US" altLang="zh-CN" sz="2400" dirty="0" err="1"/>
              <a:t>plt.ylim</a:t>
            </a:r>
            <a:r>
              <a:rPr lang="en-US" altLang="zh-CN" sz="2400" dirty="0"/>
              <a:t>(3.1414,3.1418)</a:t>
            </a:r>
          </a:p>
          <a:p>
            <a:r>
              <a:rPr lang="en-US" altLang="zh-CN" sz="2400" dirty="0" err="1"/>
              <a:t>plt.xlim</a:t>
            </a:r>
            <a:r>
              <a:rPr lang="en-US" altLang="zh-CN" sz="2400" dirty="0"/>
              <a:t>(9000,10000)</a:t>
            </a:r>
          </a:p>
          <a:p>
            <a:r>
              <a:rPr lang="en-US" altLang="zh-CN" sz="2400" dirty="0" err="1"/>
              <a:t>plt.xticks</a:t>
            </a:r>
            <a:r>
              <a:rPr lang="en-US" altLang="zh-CN" sz="2400" dirty="0"/>
              <a:t>(</a:t>
            </a:r>
            <a:r>
              <a:rPr lang="en-US" altLang="zh-CN" sz="2400" dirty="0" err="1"/>
              <a:t>np.arange</a:t>
            </a:r>
            <a:r>
              <a:rPr lang="en-US" altLang="zh-CN" sz="2400" dirty="0"/>
              <a:t>(9000,10001,100))</a:t>
            </a:r>
          </a:p>
          <a:p>
            <a:r>
              <a:rPr lang="en-US" altLang="zh-CN" sz="2400" dirty="0" err="1"/>
              <a:t>plt.title</a:t>
            </a:r>
            <a:r>
              <a:rPr lang="en-US" altLang="zh-CN" sz="2400" dirty="0"/>
              <a:t>("</a:t>
            </a:r>
            <a:r>
              <a:rPr lang="zh-CN" altLang="en-US" sz="2400" dirty="0"/>
              <a:t>泰勒算法圆周率和计算项数关系图</a:t>
            </a:r>
            <a:r>
              <a:rPr lang="en-US" altLang="zh-CN" sz="2400" dirty="0"/>
              <a:t>")</a:t>
            </a:r>
          </a:p>
          <a:p>
            <a:r>
              <a:rPr lang="en-US" altLang="zh-CN" sz="2400" dirty="0" err="1"/>
              <a:t>plt.grid</a:t>
            </a:r>
            <a:r>
              <a:rPr lang="en-US" altLang="zh-CN" sz="2400" dirty="0"/>
              <a:t>()</a:t>
            </a:r>
          </a:p>
          <a:p>
            <a:r>
              <a:rPr lang="en-US" altLang="zh-CN" sz="2400" dirty="0" err="1"/>
              <a:t>plt.xlabel</a:t>
            </a:r>
            <a:r>
              <a:rPr lang="en-US" altLang="zh-CN" sz="2400" dirty="0"/>
              <a:t>("</a:t>
            </a:r>
            <a:r>
              <a:rPr lang="zh-CN" altLang="en-US" sz="2400" dirty="0"/>
              <a:t>计算项数</a:t>
            </a:r>
            <a:r>
              <a:rPr lang="en-US" altLang="zh-CN" sz="2400" dirty="0"/>
              <a:t>")</a:t>
            </a:r>
          </a:p>
          <a:p>
            <a:r>
              <a:rPr lang="en-US" altLang="zh-CN" sz="2400" dirty="0" err="1"/>
              <a:t>plt.ylabel</a:t>
            </a:r>
            <a:r>
              <a:rPr lang="en-US" altLang="zh-CN" sz="2400" dirty="0"/>
              <a:t>("</a:t>
            </a:r>
            <a:r>
              <a:rPr lang="zh-CN" altLang="en-US" sz="2400" dirty="0"/>
              <a:t>圆周率</a:t>
            </a:r>
            <a:r>
              <a:rPr lang="en-US" altLang="zh-CN" sz="2400" dirty="0"/>
              <a:t>")</a:t>
            </a:r>
            <a:endParaRPr lang="zh-CN" altLang="en-US" sz="2400" dirty="0"/>
          </a:p>
        </p:txBody>
      </p:sp>
      <p:pic>
        <p:nvPicPr>
          <p:cNvPr id="11" name="图片 10"/>
          <p:cNvPicPr/>
          <p:nvPr/>
        </p:nvPicPr>
        <p:blipFill rotWithShape="1">
          <a:blip r:embed="rId3"/>
          <a:srcRect l="2310" t="13118" r="6217" b="2709"/>
          <a:stretch/>
        </p:blipFill>
        <p:spPr>
          <a:xfrm>
            <a:off x="6231344" y="1880854"/>
            <a:ext cx="5481280" cy="4293539"/>
          </a:xfrm>
          <a:prstGeom prst="rect">
            <a:avLst/>
          </a:prstGeom>
        </p:spPr>
      </p:pic>
    </p:spTree>
    <p:extLst>
      <p:ext uri="{BB962C8B-B14F-4D97-AF65-F5344CB8AC3E}">
        <p14:creationId xmlns:p14="http://schemas.microsoft.com/office/powerpoint/2010/main" val="262984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par>
                                <p:cTn id="19" presetID="3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fltVal val="0"/>
                                          </p:val>
                                        </p:tav>
                                        <p:tav tm="100000">
                                          <p:val>
                                            <p:strVal val="#ppt_w"/>
                                          </p:val>
                                        </p:tav>
                                      </p:tavLst>
                                    </p:anim>
                                    <p:anim calcmode="lin" valueType="num">
                                      <p:cBhvr>
                                        <p:cTn id="22" dur="1000" fill="hold"/>
                                        <p:tgtEl>
                                          <p:spTgt spid="11"/>
                                        </p:tgtEl>
                                        <p:attrNameLst>
                                          <p:attrName>ppt_h</p:attrName>
                                        </p:attrNameLst>
                                      </p:cBhvr>
                                      <p:tavLst>
                                        <p:tav tm="0">
                                          <p:val>
                                            <p:fltVal val="0"/>
                                          </p:val>
                                        </p:tav>
                                        <p:tav tm="100000">
                                          <p:val>
                                            <p:strVal val="#ppt_h"/>
                                          </p:val>
                                        </p:tav>
                                      </p:tavLst>
                                    </p:anim>
                                    <p:anim calcmode="lin" valueType="num">
                                      <p:cBhvr>
                                        <p:cTn id="23" dur="1000" fill="hold"/>
                                        <p:tgtEl>
                                          <p:spTgt spid="11"/>
                                        </p:tgtEl>
                                        <p:attrNameLst>
                                          <p:attrName>style.rotation</p:attrName>
                                        </p:attrNameLst>
                                      </p:cBhvr>
                                      <p:tavLst>
                                        <p:tav tm="0">
                                          <p:val>
                                            <p:fltVal val="90"/>
                                          </p:val>
                                        </p:tav>
                                        <p:tav tm="100000">
                                          <p:val>
                                            <p:fltVal val="0"/>
                                          </p:val>
                                        </p:tav>
                                      </p:tavLst>
                                    </p:anim>
                                    <p:animEffect transition="in" filter="fade">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25</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62333" y="925135"/>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4.3 </a:t>
            </a:r>
            <a:r>
              <a:rPr lang="zh-CN" altLang="en-US" sz="3200" dirty="0" smtClean="0">
                <a:latin typeface="黑体" panose="02010609060101010101" pitchFamily="49" charset="-122"/>
                <a:ea typeface="黑体" panose="02010609060101010101" pitchFamily="49" charset="-122"/>
              </a:rPr>
              <a:t>典型计算之四：改进型算法前</a:t>
            </a:r>
            <a:r>
              <a:rPr lang="en-US" altLang="zh-CN" sz="3200" dirty="0" smtClean="0">
                <a:latin typeface="黑体" panose="02010609060101010101" pitchFamily="49" charset="-122"/>
                <a:ea typeface="黑体" panose="02010609060101010101" pitchFamily="49" charset="-122"/>
              </a:rPr>
              <a:t>100</a:t>
            </a:r>
            <a:r>
              <a:rPr lang="zh-CN" altLang="en-US" sz="3200" dirty="0" smtClean="0">
                <a:latin typeface="黑体" panose="02010609060101010101" pitchFamily="49" charset="-122"/>
                <a:ea typeface="黑体" panose="02010609060101010101" pitchFamily="49" charset="-122"/>
              </a:rPr>
              <a:t>项</a:t>
            </a:r>
            <a:endParaRPr lang="en-US" altLang="zh-CN" sz="3200" dirty="0">
              <a:latin typeface="黑体" panose="02010609060101010101" pitchFamily="49" charset="-122"/>
              <a:ea typeface="黑体" panose="02010609060101010101" pitchFamily="49" charset="-122"/>
            </a:endParaRPr>
          </a:p>
        </p:txBody>
      </p:sp>
      <p:sp>
        <p:nvSpPr>
          <p:cNvPr id="2" name="矩形 1"/>
          <p:cNvSpPr/>
          <p:nvPr/>
        </p:nvSpPr>
        <p:spPr>
          <a:xfrm>
            <a:off x="119336" y="1756132"/>
            <a:ext cx="6033538" cy="4832092"/>
          </a:xfrm>
          <a:prstGeom prst="rect">
            <a:avLst/>
          </a:prstGeom>
          <a:solidFill>
            <a:schemeClr val="accent6">
              <a:lumMod val="40000"/>
              <a:lumOff val="60000"/>
            </a:schemeClr>
          </a:solidFill>
        </p:spPr>
        <p:txBody>
          <a:bodyPr wrap="square">
            <a:spAutoFit/>
          </a:bodyPr>
          <a:lstStyle/>
          <a:p>
            <a:r>
              <a:rPr lang="nn-NO" altLang="zh-CN" sz="2200" dirty="0"/>
              <a:t>for i in range(len(x)-1):</a:t>
            </a:r>
          </a:p>
          <a:p>
            <a:r>
              <a:rPr lang="nn-NO" altLang="zh-CN" sz="2200" dirty="0"/>
              <a:t>    </a:t>
            </a:r>
            <a:r>
              <a:rPr lang="nn-NO" altLang="zh-CN" sz="2200" dirty="0">
                <a:solidFill>
                  <a:srgbClr val="FF0000"/>
                </a:solidFill>
              </a:rPr>
              <a:t>m_x.append(i+1)</a:t>
            </a:r>
          </a:p>
          <a:p>
            <a:r>
              <a:rPr lang="nn-NO" altLang="zh-CN" sz="2200" dirty="0">
                <a:solidFill>
                  <a:srgbClr val="FF0000"/>
                </a:solidFill>
              </a:rPr>
              <a:t>    m_y.append((y[i]+y[i+1])/2</a:t>
            </a:r>
            <a:r>
              <a:rPr lang="nn-NO" altLang="zh-CN" sz="2200" dirty="0" smtClean="0">
                <a:solidFill>
                  <a:srgbClr val="FF0000"/>
                </a:solidFill>
              </a:rPr>
              <a:t>)</a:t>
            </a:r>
          </a:p>
          <a:p>
            <a:r>
              <a:rPr lang="en-US" altLang="zh-CN" sz="2200" dirty="0" smtClean="0"/>
              <a:t>fig3=</a:t>
            </a:r>
            <a:r>
              <a:rPr lang="en-US" altLang="zh-CN" sz="2200" dirty="0" err="1" smtClean="0"/>
              <a:t>plt.figure</a:t>
            </a:r>
            <a:r>
              <a:rPr lang="en-US" altLang="zh-CN" sz="2200" dirty="0" smtClean="0"/>
              <a:t>(dpi=120</a:t>
            </a:r>
            <a:r>
              <a:rPr lang="en-US" altLang="zh-CN" sz="2200" dirty="0"/>
              <a:t>) ##</a:t>
            </a:r>
            <a:r>
              <a:rPr lang="zh-CN" altLang="en-US" sz="2200" dirty="0"/>
              <a:t>绘制</a:t>
            </a:r>
            <a:r>
              <a:rPr lang="en-US" altLang="zh-CN" sz="2200" dirty="0"/>
              <a:t>100</a:t>
            </a:r>
            <a:r>
              <a:rPr lang="zh-CN" altLang="en-US" sz="2200" dirty="0"/>
              <a:t>项图</a:t>
            </a:r>
          </a:p>
          <a:p>
            <a:r>
              <a:rPr lang="en-US" altLang="zh-CN" sz="2200" dirty="0" err="1"/>
              <a:t>plt.plot</a:t>
            </a:r>
            <a:r>
              <a:rPr lang="en-US" altLang="zh-CN" sz="2200" dirty="0"/>
              <a:t>(</a:t>
            </a:r>
            <a:r>
              <a:rPr lang="en-US" altLang="zh-CN" sz="2200" dirty="0" err="1"/>
              <a:t>m_x</a:t>
            </a:r>
            <a:r>
              <a:rPr lang="en-US" altLang="zh-CN" sz="2200" dirty="0"/>
              <a:t>[:100],</a:t>
            </a:r>
            <a:r>
              <a:rPr lang="en-US" altLang="zh-CN" sz="2200" dirty="0" err="1"/>
              <a:t>m_y</a:t>
            </a:r>
            <a:r>
              <a:rPr lang="en-US" altLang="zh-CN" sz="2200" dirty="0"/>
              <a:t>[:100],"-or",</a:t>
            </a:r>
            <a:r>
              <a:rPr lang="en-US" altLang="zh-CN" sz="2200" dirty="0" err="1"/>
              <a:t>m_x</a:t>
            </a:r>
            <a:r>
              <a:rPr lang="en-US" altLang="zh-CN" sz="2200" dirty="0"/>
              <a:t>[:100],</a:t>
            </a:r>
            <a:r>
              <a:rPr lang="en-US" altLang="zh-CN" sz="2200" dirty="0" err="1"/>
              <a:t>T_pi</a:t>
            </a:r>
            <a:r>
              <a:rPr lang="en-US" altLang="zh-CN" sz="2200" dirty="0"/>
              <a:t>[:100],"-b",</a:t>
            </a:r>
            <a:r>
              <a:rPr lang="en-US" altLang="zh-CN" sz="2200" dirty="0" err="1"/>
              <a:t>clip_on</a:t>
            </a:r>
            <a:r>
              <a:rPr lang="en-US" altLang="zh-CN" sz="2200" dirty="0"/>
              <a:t>=False)</a:t>
            </a:r>
          </a:p>
          <a:p>
            <a:r>
              <a:rPr lang="en-US" altLang="zh-CN" sz="2200" dirty="0"/>
              <a:t>#</a:t>
            </a:r>
            <a:r>
              <a:rPr lang="en-US" altLang="zh-CN" sz="2200" dirty="0" err="1"/>
              <a:t>plt.ylim</a:t>
            </a:r>
            <a:r>
              <a:rPr lang="en-US" altLang="zh-CN" sz="2200" dirty="0"/>
              <a:t>(3.141592645,3.141592665)</a:t>
            </a:r>
          </a:p>
          <a:p>
            <a:r>
              <a:rPr lang="en-US" altLang="zh-CN" sz="2200" dirty="0" err="1"/>
              <a:t>plt.xlim</a:t>
            </a:r>
            <a:r>
              <a:rPr lang="en-US" altLang="zh-CN" sz="2200" dirty="0"/>
              <a:t>(0,100)</a:t>
            </a:r>
          </a:p>
          <a:p>
            <a:r>
              <a:rPr lang="en-US" altLang="zh-CN" sz="2200" dirty="0" err="1"/>
              <a:t>plt.xticks</a:t>
            </a:r>
            <a:r>
              <a:rPr lang="en-US" altLang="zh-CN" sz="2200" dirty="0"/>
              <a:t>(</a:t>
            </a:r>
            <a:r>
              <a:rPr lang="en-US" altLang="zh-CN" sz="2200" dirty="0" err="1"/>
              <a:t>np.arange</a:t>
            </a:r>
            <a:r>
              <a:rPr lang="en-US" altLang="zh-CN" sz="2200" dirty="0"/>
              <a:t>(0,101,5))</a:t>
            </a:r>
          </a:p>
          <a:p>
            <a:r>
              <a:rPr lang="en-US" altLang="zh-CN" sz="2200" dirty="0" err="1"/>
              <a:t>plt.title</a:t>
            </a:r>
            <a:r>
              <a:rPr lang="en-US" altLang="zh-CN" sz="2200" dirty="0"/>
              <a:t>("</a:t>
            </a:r>
            <a:r>
              <a:rPr lang="zh-CN" altLang="en-US" sz="2200" dirty="0"/>
              <a:t>改进泰勒算法圆周率和计算项数关系图</a:t>
            </a:r>
            <a:r>
              <a:rPr lang="en-US" altLang="zh-CN" sz="2200" dirty="0"/>
              <a:t>")</a:t>
            </a:r>
          </a:p>
          <a:p>
            <a:r>
              <a:rPr lang="en-US" altLang="zh-CN" sz="2200" dirty="0" err="1"/>
              <a:t>plt.grid</a:t>
            </a:r>
            <a:r>
              <a:rPr lang="en-US" altLang="zh-CN" sz="2200" dirty="0"/>
              <a:t>()</a:t>
            </a:r>
          </a:p>
          <a:p>
            <a:r>
              <a:rPr lang="en-US" altLang="zh-CN" sz="2200" dirty="0" err="1"/>
              <a:t>plt.xlabel</a:t>
            </a:r>
            <a:r>
              <a:rPr lang="en-US" altLang="zh-CN" sz="2200" dirty="0"/>
              <a:t>("</a:t>
            </a:r>
            <a:r>
              <a:rPr lang="zh-CN" altLang="en-US" sz="2200" dirty="0"/>
              <a:t>计算项数</a:t>
            </a:r>
            <a:r>
              <a:rPr lang="en-US" altLang="zh-CN" sz="2200" dirty="0"/>
              <a:t>")</a:t>
            </a:r>
          </a:p>
          <a:p>
            <a:r>
              <a:rPr lang="en-US" altLang="zh-CN" sz="2200" dirty="0" err="1"/>
              <a:t>plt.ylabel</a:t>
            </a:r>
            <a:r>
              <a:rPr lang="en-US" altLang="zh-CN" sz="2200" dirty="0"/>
              <a:t>("</a:t>
            </a:r>
            <a:r>
              <a:rPr lang="zh-CN" altLang="en-US" sz="2200" dirty="0"/>
              <a:t>圆周率</a:t>
            </a:r>
            <a:r>
              <a:rPr lang="en-US" altLang="zh-CN" sz="2200" dirty="0"/>
              <a:t>")</a:t>
            </a:r>
            <a:endParaRPr lang="zh-CN" altLang="en-US" sz="2200" dirty="0"/>
          </a:p>
        </p:txBody>
      </p:sp>
      <p:pic>
        <p:nvPicPr>
          <p:cNvPr id="6" name="图片 5"/>
          <p:cNvPicPr>
            <a:picLocks noChangeAspect="1"/>
          </p:cNvPicPr>
          <p:nvPr/>
        </p:nvPicPr>
        <p:blipFill rotWithShape="1">
          <a:blip r:embed="rId4"/>
          <a:srcRect l="2476" t="2323" r="5674" b="1315"/>
          <a:stretch/>
        </p:blipFill>
        <p:spPr>
          <a:xfrm>
            <a:off x="6312024" y="1916833"/>
            <a:ext cx="5904656" cy="4608512"/>
          </a:xfrm>
          <a:prstGeom prst="rect">
            <a:avLst/>
          </a:prstGeom>
        </p:spPr>
      </p:pic>
    </p:spTree>
    <p:extLst>
      <p:ext uri="{BB962C8B-B14F-4D97-AF65-F5344CB8AC3E}">
        <p14:creationId xmlns:p14="http://schemas.microsoft.com/office/powerpoint/2010/main" val="350729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par>
                                <p:cTn id="19" presetID="3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26</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62333" y="925135"/>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4.3 </a:t>
            </a:r>
            <a:r>
              <a:rPr lang="zh-CN" altLang="en-US" sz="3200" dirty="0" smtClean="0">
                <a:latin typeface="黑体" panose="02010609060101010101" pitchFamily="49" charset="-122"/>
                <a:ea typeface="黑体" panose="02010609060101010101" pitchFamily="49" charset="-122"/>
              </a:rPr>
              <a:t>典型计算之</a:t>
            </a:r>
            <a:r>
              <a:rPr lang="zh-CN" altLang="en-US" sz="3200" dirty="0">
                <a:latin typeface="黑体" panose="02010609060101010101" pitchFamily="49" charset="-122"/>
                <a:ea typeface="黑体" panose="02010609060101010101" pitchFamily="49" charset="-122"/>
              </a:rPr>
              <a:t>五</a:t>
            </a:r>
            <a:r>
              <a:rPr lang="zh-CN" altLang="en-US" sz="3200" dirty="0" smtClean="0">
                <a:latin typeface="黑体" panose="02010609060101010101" pitchFamily="49" charset="-122"/>
                <a:ea typeface="黑体" panose="02010609060101010101" pitchFamily="49" charset="-122"/>
              </a:rPr>
              <a:t>：改进型算法</a:t>
            </a:r>
            <a:r>
              <a:rPr lang="en-US" altLang="zh-CN" sz="3200" dirty="0" smtClean="0">
                <a:latin typeface="黑体" panose="02010609060101010101" pitchFamily="49" charset="-122"/>
                <a:ea typeface="黑体" panose="02010609060101010101" pitchFamily="49" charset="-122"/>
              </a:rPr>
              <a:t>9000-10000</a:t>
            </a:r>
            <a:r>
              <a:rPr lang="zh-CN" altLang="en-US" sz="3200" dirty="0" smtClean="0">
                <a:latin typeface="黑体" panose="02010609060101010101" pitchFamily="49" charset="-122"/>
                <a:ea typeface="黑体" panose="02010609060101010101" pitchFamily="49" charset="-122"/>
              </a:rPr>
              <a:t>项</a:t>
            </a:r>
            <a:endParaRPr lang="en-US" altLang="zh-CN" sz="3200" dirty="0">
              <a:latin typeface="黑体" panose="02010609060101010101" pitchFamily="49" charset="-122"/>
              <a:ea typeface="黑体" panose="02010609060101010101" pitchFamily="49" charset="-122"/>
            </a:endParaRPr>
          </a:p>
        </p:txBody>
      </p:sp>
      <p:sp>
        <p:nvSpPr>
          <p:cNvPr id="2" name="矩形 1"/>
          <p:cNvSpPr/>
          <p:nvPr/>
        </p:nvSpPr>
        <p:spPr>
          <a:xfrm>
            <a:off x="109549" y="1905822"/>
            <a:ext cx="6120680" cy="4154984"/>
          </a:xfrm>
          <a:prstGeom prst="rect">
            <a:avLst/>
          </a:prstGeom>
          <a:solidFill>
            <a:schemeClr val="accent6">
              <a:lumMod val="40000"/>
              <a:lumOff val="60000"/>
            </a:schemeClr>
          </a:solidFill>
        </p:spPr>
        <p:txBody>
          <a:bodyPr wrap="square">
            <a:spAutoFit/>
          </a:bodyPr>
          <a:lstStyle/>
          <a:p>
            <a:r>
              <a:rPr lang="nn-NO" altLang="zh-CN" sz="2200" dirty="0"/>
              <a:t>fig4=plt.figure(dpi=120) ##</a:t>
            </a:r>
            <a:r>
              <a:rPr lang="zh-CN" altLang="en-US" sz="2200" dirty="0"/>
              <a:t>绘制</a:t>
            </a:r>
            <a:r>
              <a:rPr lang="en-US" altLang="zh-CN" sz="2200" dirty="0"/>
              <a:t>9000-10000</a:t>
            </a:r>
            <a:r>
              <a:rPr lang="zh-CN" altLang="en-US" sz="2200" dirty="0"/>
              <a:t>项图</a:t>
            </a:r>
          </a:p>
          <a:p>
            <a:r>
              <a:rPr lang="nn-NO" altLang="zh-CN" sz="2200" dirty="0"/>
              <a:t>plt.plot(m_x[9000:],m_y[9000:],"-or",m_x[9000:],T_pi[9000:9999],"-b",clip_on=False)</a:t>
            </a:r>
          </a:p>
          <a:p>
            <a:r>
              <a:rPr lang="nn-NO" altLang="zh-CN" sz="2200" dirty="0"/>
              <a:t>plt.ylim(3.141592645,3.141592665)</a:t>
            </a:r>
          </a:p>
          <a:p>
            <a:r>
              <a:rPr lang="nn-NO" altLang="zh-CN" sz="2200" dirty="0"/>
              <a:t>plt.xlim(9000,10000)</a:t>
            </a:r>
          </a:p>
          <a:p>
            <a:r>
              <a:rPr lang="nn-NO" altLang="zh-CN" sz="2200" dirty="0"/>
              <a:t>plt.xticks(np.arange(9000,10001,100))</a:t>
            </a:r>
          </a:p>
          <a:p>
            <a:r>
              <a:rPr lang="nn-NO" altLang="zh-CN" sz="2200" dirty="0"/>
              <a:t>plt.title("</a:t>
            </a:r>
            <a:r>
              <a:rPr lang="zh-CN" altLang="en-US" sz="2200" dirty="0"/>
              <a:t>改进泰勒算法圆周率和计算项数关系图</a:t>
            </a:r>
            <a:r>
              <a:rPr lang="en-US" altLang="zh-CN" sz="2200" dirty="0"/>
              <a:t>")</a:t>
            </a:r>
          </a:p>
          <a:p>
            <a:r>
              <a:rPr lang="nn-NO" altLang="zh-CN" sz="2200" dirty="0"/>
              <a:t>plt.grid()</a:t>
            </a:r>
          </a:p>
          <a:p>
            <a:r>
              <a:rPr lang="nn-NO" altLang="zh-CN" sz="2200" dirty="0"/>
              <a:t>plt.xlabel("</a:t>
            </a:r>
            <a:r>
              <a:rPr lang="zh-CN" altLang="en-US" sz="2200" dirty="0"/>
              <a:t>计算项数</a:t>
            </a:r>
            <a:r>
              <a:rPr lang="en-US" altLang="zh-CN" sz="2200" dirty="0"/>
              <a:t>")</a:t>
            </a:r>
          </a:p>
          <a:p>
            <a:r>
              <a:rPr lang="nn-NO" altLang="zh-CN" sz="2200" dirty="0"/>
              <a:t>plt.ylabel("</a:t>
            </a:r>
            <a:r>
              <a:rPr lang="zh-CN" altLang="en-US" sz="2200" dirty="0"/>
              <a:t>圆周率</a:t>
            </a:r>
            <a:r>
              <a:rPr lang="en-US" altLang="zh-CN" sz="2200" dirty="0"/>
              <a:t>")</a:t>
            </a:r>
            <a:endParaRPr lang="zh-CN" altLang="en-US" sz="2200" dirty="0"/>
          </a:p>
        </p:txBody>
      </p:sp>
      <p:pic>
        <p:nvPicPr>
          <p:cNvPr id="3" name="图片 2"/>
          <p:cNvPicPr>
            <a:picLocks noChangeAspect="1"/>
          </p:cNvPicPr>
          <p:nvPr/>
        </p:nvPicPr>
        <p:blipFill rotWithShape="1">
          <a:blip r:embed="rId4"/>
          <a:srcRect l="1562" t="3335" r="3290" b="2167"/>
          <a:stretch/>
        </p:blipFill>
        <p:spPr>
          <a:xfrm>
            <a:off x="6312024" y="1677002"/>
            <a:ext cx="5532714" cy="4629747"/>
          </a:xfrm>
          <a:prstGeom prst="rect">
            <a:avLst/>
          </a:prstGeom>
        </p:spPr>
      </p:pic>
    </p:spTree>
    <p:extLst>
      <p:ext uri="{BB962C8B-B14F-4D97-AF65-F5344CB8AC3E}">
        <p14:creationId xmlns:p14="http://schemas.microsoft.com/office/powerpoint/2010/main" val="221227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par>
                                <p:cTn id="19" presetID="3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style.rotation</p:attrName>
                                        </p:attrNameLst>
                                      </p:cBhvr>
                                      <p:tavLst>
                                        <p:tav tm="0">
                                          <p:val>
                                            <p:fltVal val="90"/>
                                          </p:val>
                                        </p:tav>
                                        <p:tav tm="100000">
                                          <p:val>
                                            <p:fltVal val="0"/>
                                          </p:val>
                                        </p:tav>
                                      </p:tavLst>
                                    </p:anim>
                                    <p:animEffect transition="in" filter="fade">
                                      <p:cBhvr>
                                        <p:cTn id="2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27</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62333" y="925135"/>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4.3 </a:t>
            </a:r>
            <a:r>
              <a:rPr lang="zh-CN" altLang="en-US" sz="3200" dirty="0" smtClean="0">
                <a:latin typeface="黑体" panose="02010609060101010101" pitchFamily="49" charset="-122"/>
                <a:ea typeface="黑体" panose="02010609060101010101" pitchFamily="49" charset="-122"/>
              </a:rPr>
              <a:t>典型计算之六： 单个计算项数和计算时间关系图</a:t>
            </a:r>
            <a:endParaRPr lang="en-US" altLang="zh-CN" sz="3200" dirty="0">
              <a:latin typeface="黑体" panose="02010609060101010101" pitchFamily="49" charset="-122"/>
              <a:ea typeface="黑体" panose="02010609060101010101" pitchFamily="49" charset="-122"/>
            </a:endParaRPr>
          </a:p>
        </p:txBody>
      </p:sp>
      <p:sp>
        <p:nvSpPr>
          <p:cNvPr id="2" name="矩形 1"/>
          <p:cNvSpPr/>
          <p:nvPr/>
        </p:nvSpPr>
        <p:spPr>
          <a:xfrm>
            <a:off x="345859" y="2068135"/>
            <a:ext cx="6120680" cy="3416320"/>
          </a:xfrm>
          <a:prstGeom prst="rect">
            <a:avLst/>
          </a:prstGeom>
          <a:solidFill>
            <a:schemeClr val="accent6">
              <a:lumMod val="40000"/>
              <a:lumOff val="60000"/>
            </a:schemeClr>
          </a:solidFill>
        </p:spPr>
        <p:txBody>
          <a:bodyPr wrap="square">
            <a:spAutoFit/>
          </a:bodyPr>
          <a:lstStyle/>
          <a:p>
            <a:r>
              <a:rPr lang="nn-NO" altLang="zh-CN" sz="2400" dirty="0"/>
              <a:t>fig5=plt.figure(dpi=120) ##</a:t>
            </a:r>
            <a:r>
              <a:rPr lang="zh-CN" altLang="en-US" sz="2400" dirty="0"/>
              <a:t>绘制计算项数和时间关系</a:t>
            </a:r>
          </a:p>
          <a:p>
            <a:r>
              <a:rPr lang="nn-NO" altLang="zh-CN" sz="2400" dirty="0"/>
              <a:t>plt.plot(c_time[::100],P_time[::100],"-or",clip_on=False)</a:t>
            </a:r>
          </a:p>
          <a:p>
            <a:r>
              <a:rPr lang="nn-NO" altLang="zh-CN" sz="2400" dirty="0"/>
              <a:t>plt.xlim(0,num)</a:t>
            </a:r>
          </a:p>
          <a:p>
            <a:r>
              <a:rPr lang="nn-NO" altLang="zh-CN" sz="2400" dirty="0"/>
              <a:t>plt.title("</a:t>
            </a:r>
            <a:r>
              <a:rPr lang="zh-CN" altLang="en-US" sz="2400" dirty="0"/>
              <a:t>计算项数和计算时间关系图</a:t>
            </a:r>
            <a:r>
              <a:rPr lang="en-US" altLang="zh-CN" sz="2400" dirty="0"/>
              <a:t>")</a:t>
            </a:r>
          </a:p>
          <a:p>
            <a:r>
              <a:rPr lang="nn-NO" altLang="zh-CN" sz="2400" dirty="0"/>
              <a:t>plt.grid()</a:t>
            </a:r>
          </a:p>
          <a:p>
            <a:r>
              <a:rPr lang="nn-NO" altLang="zh-CN" sz="2400" dirty="0"/>
              <a:t>plt.xlabel("</a:t>
            </a:r>
            <a:r>
              <a:rPr lang="zh-CN" altLang="en-US" sz="2400" dirty="0"/>
              <a:t>计算项数</a:t>
            </a:r>
            <a:r>
              <a:rPr lang="en-US" altLang="zh-CN" sz="2400" dirty="0"/>
              <a:t>")</a:t>
            </a:r>
          </a:p>
          <a:p>
            <a:r>
              <a:rPr lang="nn-NO" altLang="zh-CN" sz="2400" dirty="0"/>
              <a:t>plt.ylabel("</a:t>
            </a:r>
            <a:r>
              <a:rPr lang="zh-CN" altLang="en-US" sz="2400" dirty="0"/>
              <a:t>计算时间</a:t>
            </a:r>
            <a:r>
              <a:rPr lang="en-US" altLang="zh-CN" sz="2400" dirty="0"/>
              <a:t>,</a:t>
            </a:r>
            <a:r>
              <a:rPr lang="zh-CN" altLang="en-US" sz="2400" dirty="0"/>
              <a:t>毫秒</a:t>
            </a:r>
            <a:r>
              <a:rPr lang="en-US" altLang="zh-CN" sz="2400" dirty="0"/>
              <a:t>")</a:t>
            </a:r>
            <a:endParaRPr lang="zh-CN" altLang="en-US" sz="2400" dirty="0"/>
          </a:p>
        </p:txBody>
      </p:sp>
      <p:pic>
        <p:nvPicPr>
          <p:cNvPr id="7" name="图片 6"/>
          <p:cNvPicPr>
            <a:picLocks noChangeAspect="1"/>
          </p:cNvPicPr>
          <p:nvPr/>
        </p:nvPicPr>
        <p:blipFill rotWithShape="1">
          <a:blip r:embed="rId4"/>
          <a:srcRect l="1907" t="1217" r="1350" b="933"/>
          <a:stretch/>
        </p:blipFill>
        <p:spPr>
          <a:xfrm>
            <a:off x="6672064" y="1987908"/>
            <a:ext cx="5071138" cy="3816424"/>
          </a:xfrm>
          <a:prstGeom prst="rect">
            <a:avLst/>
          </a:prstGeom>
        </p:spPr>
      </p:pic>
    </p:spTree>
    <p:extLst>
      <p:ext uri="{BB962C8B-B14F-4D97-AF65-F5344CB8AC3E}">
        <p14:creationId xmlns:p14="http://schemas.microsoft.com/office/powerpoint/2010/main" val="147049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solidFill>
                  <a:srgbClr val="7030A0"/>
                </a:solidFill>
                <a:latin typeface="黑体" panose="02010609060101010101" pitchFamily="49" charset="-122"/>
                <a:ea typeface="黑体" panose="02010609060101010101" pitchFamily="49" charset="-122"/>
              </a:rPr>
              <a:t>四、泰勒级数求解方法及编程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28</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62333" y="925135"/>
            <a:ext cx="1087320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4.4 </a:t>
            </a:r>
            <a:r>
              <a:rPr lang="zh-CN" altLang="en-US" sz="3200" dirty="0" smtClean="0">
                <a:latin typeface="黑体" panose="02010609060101010101" pitchFamily="49" charset="-122"/>
                <a:ea typeface="黑体" panose="02010609060101010101" pitchFamily="49" charset="-122"/>
              </a:rPr>
              <a:t>实际操作：</a:t>
            </a:r>
            <a:r>
              <a:rPr lang="en-US" altLang="zh-CN" sz="3200" dirty="0" smtClean="0">
                <a:latin typeface="黑体" panose="02010609060101010101" pitchFamily="49" charset="-122"/>
                <a:ea typeface="黑体" panose="02010609060101010101" pitchFamily="49" charset="-122"/>
              </a:rPr>
              <a:t>pi_taylor.py,</a:t>
            </a:r>
            <a:r>
              <a:rPr lang="zh-CN" altLang="en-US" sz="3200" dirty="0" smtClean="0">
                <a:latin typeface="黑体" panose="02010609060101010101" pitchFamily="49" charset="-122"/>
                <a:ea typeface="黑体" panose="02010609060101010101" pitchFamily="49" charset="-122"/>
              </a:rPr>
              <a:t>运行需要</a:t>
            </a:r>
            <a:r>
              <a:rPr lang="en-US" altLang="zh-CN" sz="3200" dirty="0" smtClean="0">
                <a:solidFill>
                  <a:srgbClr val="FF0000"/>
                </a:solidFill>
                <a:latin typeface="黑体" panose="02010609060101010101" pitchFamily="49" charset="-122"/>
                <a:ea typeface="黑体" panose="02010609060101010101" pitchFamily="49" charset="-122"/>
              </a:rPr>
              <a:t>63</a:t>
            </a:r>
            <a:r>
              <a:rPr lang="zh-CN" altLang="en-US" sz="3200" dirty="0" smtClean="0">
                <a:solidFill>
                  <a:srgbClr val="FF0000"/>
                </a:solidFill>
                <a:latin typeface="黑体" panose="02010609060101010101" pitchFamily="49" charset="-122"/>
                <a:ea typeface="黑体" panose="02010609060101010101" pitchFamily="49" charset="-122"/>
              </a:rPr>
              <a:t>秒左右时间</a:t>
            </a:r>
            <a:endParaRPr lang="en-US" altLang="zh-CN" sz="3200" dirty="0">
              <a:solidFill>
                <a:srgbClr val="FF000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4"/>
          <a:stretch>
            <a:fillRect/>
          </a:stretch>
        </p:blipFill>
        <p:spPr>
          <a:xfrm>
            <a:off x="1775520" y="1731516"/>
            <a:ext cx="6727676" cy="4485117"/>
          </a:xfrm>
          <a:prstGeom prst="rect">
            <a:avLst/>
          </a:prstGeom>
        </p:spPr>
      </p:pic>
    </p:spTree>
    <p:extLst>
      <p:ext uri="{BB962C8B-B14F-4D97-AF65-F5344CB8AC3E}">
        <p14:creationId xmlns:p14="http://schemas.microsoft.com/office/powerpoint/2010/main" val="201905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63525" y="-22225"/>
            <a:ext cx="10972800" cy="1143000"/>
          </a:xfrm>
        </p:spPr>
        <p:txBody>
          <a:bodyPr/>
          <a:lstStyle/>
          <a:p>
            <a:r>
              <a:rPr lang="zh-CN" altLang="en-US" b="1" smtClean="0">
                <a:solidFill>
                  <a:srgbClr val="0066FF"/>
                </a:solidFill>
                <a:latin typeface="黑体" panose="02010609060101010101" pitchFamily="49" charset="-122"/>
                <a:ea typeface="黑体" panose="02010609060101010101" pitchFamily="49" charset="-122"/>
              </a:rPr>
              <a:t>五、拓展思考</a:t>
            </a:r>
            <a:endParaRPr lang="en-US" altLang="zh-CN" smtClean="0">
              <a:solidFill>
                <a:srgbClr val="0066FF"/>
              </a:solidFill>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45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0C56202-5376-42C4-A510-6E6CC4EE08B7}" type="slidenum">
              <a:rPr lang="zh-CN" altLang="en-US" sz="1200" smtClean="0">
                <a:solidFill>
                  <a:srgbClr val="898989"/>
                </a:solidFill>
              </a:rPr>
              <a:pPr>
                <a:spcBef>
                  <a:spcPct val="0"/>
                </a:spcBef>
                <a:buFontTx/>
                <a:buNone/>
              </a:pPr>
              <a:t>29</a:t>
            </a:fld>
            <a:endParaRPr lang="zh-CN" altLang="en-US" sz="1200" smtClean="0">
              <a:solidFill>
                <a:srgbClr val="898989"/>
              </a:solidFill>
            </a:endParaRPr>
          </a:p>
        </p:txBody>
      </p:sp>
      <p:pic>
        <p:nvPicPr>
          <p:cNvPr id="24582"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文本框 6"/>
          <p:cNvSpPr txBox="1">
            <a:spLocks noChangeArrowheads="1"/>
          </p:cNvSpPr>
          <p:nvPr/>
        </p:nvSpPr>
        <p:spPr bwMode="auto">
          <a:xfrm>
            <a:off x="1175530" y="1340768"/>
            <a:ext cx="10422941"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dirty="0" smtClean="0">
                <a:latin typeface="黑体" panose="02010609060101010101" pitchFamily="49" charset="-122"/>
                <a:ea typeface="黑体" panose="02010609060101010101" pitchFamily="49" charset="-122"/>
              </a:rPr>
              <a:t>    </a:t>
            </a:r>
            <a:r>
              <a:rPr lang="zh-CN" altLang="en-US" sz="2800" b="1" dirty="0" smtClean="0">
                <a:solidFill>
                  <a:srgbClr val="FF0000"/>
                </a:solidFill>
                <a:latin typeface="黑体" panose="02010609060101010101" pitchFamily="49" charset="-122"/>
                <a:ea typeface="黑体" panose="02010609060101010101" pitchFamily="49" charset="-122"/>
              </a:rPr>
              <a:t>圆周率</a:t>
            </a:r>
            <a:r>
              <a:rPr lang="zh-CN" altLang="en-US" sz="2800" b="1" dirty="0" smtClean="0">
                <a:latin typeface="黑体" panose="02010609060101010101" pitchFamily="49" charset="-122"/>
                <a:ea typeface="黑体" panose="02010609060101010101" pitchFamily="49" charset="-122"/>
              </a:rPr>
              <a:t>的计算还有许多种方法，不同的方法具有不同的计算精度及所需的计算时间。前面介绍的三种方法中，</a:t>
            </a:r>
            <a:r>
              <a:rPr lang="zh-CN" altLang="en-US" sz="2800" b="1" dirty="0" smtClean="0">
                <a:solidFill>
                  <a:srgbClr val="FF0000"/>
                </a:solidFill>
                <a:latin typeface="黑体" panose="02010609060101010101" pitchFamily="49" charset="-122"/>
                <a:ea typeface="黑体" panose="02010609060101010101" pitchFamily="49" charset="-122"/>
              </a:rPr>
              <a:t>概率法</a:t>
            </a:r>
            <a:r>
              <a:rPr lang="zh-CN" altLang="en-US" sz="2800" b="1" dirty="0" smtClean="0">
                <a:latin typeface="黑体" panose="02010609060101010101" pitchFamily="49" charset="-122"/>
                <a:ea typeface="黑体" panose="02010609060101010101" pitchFamily="49" charset="-122"/>
              </a:rPr>
              <a:t>无论从原理还是计算过程是最简单的，但精度不高，要想获得高精度就必须提高计算次数，需要较长的计算时间；</a:t>
            </a:r>
            <a:r>
              <a:rPr lang="zh-CN" altLang="en-US" sz="2800" b="1" dirty="0" smtClean="0">
                <a:solidFill>
                  <a:srgbClr val="FF0000"/>
                </a:solidFill>
                <a:latin typeface="黑体" panose="02010609060101010101" pitchFamily="49" charset="-122"/>
                <a:ea typeface="黑体" panose="02010609060101010101" pitchFamily="49" charset="-122"/>
              </a:rPr>
              <a:t>祖冲之法</a:t>
            </a:r>
            <a:r>
              <a:rPr lang="zh-CN" altLang="en-US" sz="2800" b="1" dirty="0" smtClean="0">
                <a:latin typeface="黑体" panose="02010609060101010101" pitchFamily="49" charset="-122"/>
                <a:ea typeface="黑体" panose="02010609060101010101" pitchFamily="49" charset="-122"/>
              </a:rPr>
              <a:t>在计算次数</a:t>
            </a:r>
            <a:r>
              <a:rPr lang="zh-CN" altLang="en-US" sz="2800" b="1" dirty="0" smtClean="0">
                <a:solidFill>
                  <a:srgbClr val="FF0000"/>
                </a:solidFill>
                <a:latin typeface="黑体" panose="02010609060101010101" pitchFamily="49" charset="-122"/>
                <a:ea typeface="黑体" panose="02010609060101010101" pitchFamily="49" charset="-122"/>
              </a:rPr>
              <a:t>小于</a:t>
            </a:r>
            <a:r>
              <a:rPr lang="en-US" altLang="zh-CN" sz="2800" b="1" dirty="0" smtClean="0">
                <a:solidFill>
                  <a:srgbClr val="FF0000"/>
                </a:solidFill>
                <a:latin typeface="黑体" panose="02010609060101010101" pitchFamily="49" charset="-122"/>
                <a:ea typeface="黑体" panose="02010609060101010101" pitchFamily="49" charset="-122"/>
              </a:rPr>
              <a:t>500</a:t>
            </a:r>
            <a:r>
              <a:rPr lang="zh-CN" altLang="en-US" sz="2800" b="1" dirty="0" smtClean="0">
                <a:solidFill>
                  <a:srgbClr val="FF0000"/>
                </a:solidFill>
                <a:latin typeface="黑体" panose="02010609060101010101" pitchFamily="49" charset="-122"/>
                <a:ea typeface="黑体" panose="02010609060101010101" pitchFamily="49" charset="-122"/>
              </a:rPr>
              <a:t>次</a:t>
            </a:r>
            <a:r>
              <a:rPr lang="zh-CN" altLang="en-US" sz="2800" b="1" dirty="0" smtClean="0">
                <a:latin typeface="黑体" panose="02010609060101010101" pitchFamily="49" charset="-122"/>
                <a:ea typeface="黑体" panose="02010609060101010101" pitchFamily="49" charset="-122"/>
              </a:rPr>
              <a:t>时，圆周率一直微量增加，计算时间较短内就可以获得较高精度的圆周率值；</a:t>
            </a:r>
            <a:r>
              <a:rPr lang="zh-CN" altLang="en-US" sz="2800" b="1" dirty="0" smtClean="0">
                <a:solidFill>
                  <a:srgbClr val="FF0000"/>
                </a:solidFill>
                <a:latin typeface="黑体" panose="02010609060101010101" pitchFamily="49" charset="-122"/>
                <a:ea typeface="黑体" panose="02010609060101010101" pitchFamily="49" charset="-122"/>
              </a:rPr>
              <a:t>泰勒级数法</a:t>
            </a:r>
            <a:r>
              <a:rPr lang="zh-CN" altLang="en-US" sz="2800" b="1" dirty="0" smtClean="0">
                <a:latin typeface="黑体" panose="02010609060101010101" pitchFamily="49" charset="-122"/>
                <a:ea typeface="黑体" panose="02010609060101010101" pitchFamily="49" charset="-122"/>
              </a:rPr>
              <a:t>的精度也相对较低，但利用改进公式精度可以提高</a:t>
            </a:r>
            <a:r>
              <a:rPr lang="en-US" altLang="zh-CN" sz="2800" b="1" dirty="0" smtClean="0">
                <a:latin typeface="黑体" panose="02010609060101010101" pitchFamily="49" charset="-122"/>
                <a:ea typeface="黑体" panose="02010609060101010101" pitchFamily="49" charset="-122"/>
              </a:rPr>
              <a:t>4</a:t>
            </a:r>
            <a:r>
              <a:rPr lang="zh-CN" altLang="en-US" sz="2800" b="1" dirty="0" smtClean="0">
                <a:latin typeface="黑体" panose="02010609060101010101" pitchFamily="49" charset="-122"/>
                <a:ea typeface="黑体" panose="02010609060101010101" pitchFamily="49" charset="-122"/>
              </a:rPr>
              <a:t>个数量级。</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 calcmode="lin" valueType="num">
                                      <p:cBhvr>
                                        <p:cTn id="7" dur="1000" fill="hold"/>
                                        <p:tgtEl>
                                          <p:spTgt spid="24583"/>
                                        </p:tgtEl>
                                        <p:attrNameLst>
                                          <p:attrName>ppt_w</p:attrName>
                                        </p:attrNameLst>
                                      </p:cBhvr>
                                      <p:tavLst>
                                        <p:tav tm="0">
                                          <p:val>
                                            <p:fltVal val="0"/>
                                          </p:val>
                                        </p:tav>
                                        <p:tav tm="100000">
                                          <p:val>
                                            <p:strVal val="#ppt_w"/>
                                          </p:val>
                                        </p:tav>
                                      </p:tavLst>
                                    </p:anim>
                                    <p:anim calcmode="lin" valueType="num">
                                      <p:cBhvr>
                                        <p:cTn id="8" dur="1000" fill="hold"/>
                                        <p:tgtEl>
                                          <p:spTgt spid="24583"/>
                                        </p:tgtEl>
                                        <p:attrNameLst>
                                          <p:attrName>ppt_h</p:attrName>
                                        </p:attrNameLst>
                                      </p:cBhvr>
                                      <p:tavLst>
                                        <p:tav tm="0">
                                          <p:val>
                                            <p:fltVal val="0"/>
                                          </p:val>
                                        </p:tav>
                                        <p:tav tm="100000">
                                          <p:val>
                                            <p:strVal val="#ppt_h"/>
                                          </p:val>
                                        </p:tav>
                                      </p:tavLst>
                                    </p:anim>
                                    <p:anim calcmode="lin" valueType="num">
                                      <p:cBhvr>
                                        <p:cTn id="9" dur="1000" fill="hold"/>
                                        <p:tgtEl>
                                          <p:spTgt spid="24583"/>
                                        </p:tgtEl>
                                        <p:attrNameLst>
                                          <p:attrName>style.rotation</p:attrName>
                                        </p:attrNameLst>
                                      </p:cBhvr>
                                      <p:tavLst>
                                        <p:tav tm="0">
                                          <p:val>
                                            <p:fltVal val="90"/>
                                          </p:val>
                                        </p:tav>
                                        <p:tav tm="100000">
                                          <p:val>
                                            <p:fltVal val="0"/>
                                          </p:val>
                                        </p:tav>
                                      </p:tavLst>
                                    </p:anim>
                                    <p:animEffect transition="in" filter="fade">
                                      <p:cBhvr>
                                        <p:cTn id="10" dur="10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3525" y="-22225"/>
            <a:ext cx="10972800" cy="1143000"/>
          </a:xfrm>
        </p:spPr>
        <p:txBody>
          <a:bodyPr/>
          <a:lstStyle/>
          <a:p>
            <a:r>
              <a:rPr lang="zh-CN" altLang="en-US" b="1" dirty="0" smtClean="0">
                <a:solidFill>
                  <a:srgbClr val="0070C0"/>
                </a:solidFill>
                <a:latin typeface="黑体" panose="02010609060101010101" pitchFamily="49" charset="-122"/>
                <a:ea typeface="黑体" panose="02010609060101010101" pitchFamily="49" charset="-122"/>
              </a:rPr>
              <a:t>一、问题提出  </a:t>
            </a:r>
            <a:endParaRPr lang="en-US" altLang="zh-CN" b="1" dirty="0"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61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BBDE6DF-4CDF-4D63-AD4A-EE77BF1D2DEC}" type="slidenum">
              <a:rPr lang="zh-CN" altLang="en-US" sz="1200" smtClean="0">
                <a:solidFill>
                  <a:srgbClr val="898989"/>
                </a:solidFill>
              </a:rPr>
              <a:pPr>
                <a:spcBef>
                  <a:spcPct val="0"/>
                </a:spcBef>
                <a:buFontTx/>
                <a:buNone/>
              </a:pPr>
              <a:t>3</a:t>
            </a:fld>
            <a:endParaRPr lang="zh-CN" altLang="en-US" sz="1200" smtClean="0">
              <a:solidFill>
                <a:srgbClr val="898989"/>
              </a:solidFill>
            </a:endParaRPr>
          </a:p>
        </p:txBody>
      </p:sp>
      <p:pic>
        <p:nvPicPr>
          <p:cNvPr id="6150"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文本框 2"/>
          <p:cNvSpPr txBox="1">
            <a:spLocks noChangeArrowheads="1"/>
          </p:cNvSpPr>
          <p:nvPr/>
        </p:nvSpPr>
        <p:spPr bwMode="auto">
          <a:xfrm>
            <a:off x="443187" y="1097764"/>
            <a:ext cx="1149163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   </a:t>
            </a:r>
            <a:r>
              <a:rPr lang="zh-CN" altLang="en-US" sz="3200" b="1" dirty="0" smtClean="0">
                <a:latin typeface="黑体" panose="02010609060101010101" pitchFamily="49" charset="-122"/>
                <a:ea typeface="黑体" panose="02010609060101010101" pitchFamily="49" charset="-122"/>
              </a:rPr>
              <a:t>圆周率就是圆的周长</a:t>
            </a:r>
            <a:r>
              <a:rPr lang="en-US" altLang="zh-CN" sz="3200" b="1" dirty="0">
                <a:latin typeface="黑体" panose="02010609060101010101" pitchFamily="49" charset="-122"/>
                <a:ea typeface="黑体" panose="02010609060101010101" pitchFamily="49" charset="-122"/>
              </a:rPr>
              <a:t>L</a:t>
            </a:r>
            <a:r>
              <a:rPr lang="zh-CN" altLang="en-US" sz="3200" b="1" dirty="0" smtClean="0">
                <a:latin typeface="黑体" panose="02010609060101010101" pitchFamily="49" charset="-122"/>
                <a:ea typeface="黑体" panose="02010609060101010101" pitchFamily="49" charset="-122"/>
              </a:rPr>
              <a:t>和圆的直径</a:t>
            </a:r>
            <a:r>
              <a:rPr lang="en-US" altLang="zh-CN" sz="3200" b="1" dirty="0" smtClean="0">
                <a:latin typeface="黑体" panose="02010609060101010101" pitchFamily="49" charset="-122"/>
                <a:ea typeface="黑体" panose="02010609060101010101" pitchFamily="49" charset="-122"/>
              </a:rPr>
              <a:t>D</a:t>
            </a:r>
            <a:r>
              <a:rPr lang="zh-CN" altLang="en-US" sz="3200" b="1" dirty="0" smtClean="0">
                <a:latin typeface="黑体" panose="02010609060101010101" pitchFamily="49" charset="-122"/>
                <a:ea typeface="黑体" panose="02010609060101010101" pitchFamily="49" charset="-122"/>
              </a:rPr>
              <a:t>之间的比值，</a:t>
            </a:r>
            <a:r>
              <a:rPr lang="zh-CN" altLang="zh-CN" sz="3200" b="1" kern="0" dirty="0">
                <a:solidFill>
                  <a:srgbClr val="333333"/>
                </a:solidFill>
                <a:latin typeface="黑体" panose="02010609060101010101" pitchFamily="49" charset="-122"/>
                <a:ea typeface="黑体" panose="02010609060101010101" pitchFamily="49" charset="-122"/>
                <a:cs typeface="Arial" panose="020B0604020202020204" pitchFamily="34" charset="0"/>
              </a:rPr>
              <a:t>求算</a:t>
            </a:r>
            <a:r>
              <a:rPr lang="en-US" altLang="zh-CN" sz="3200" b="1" kern="0" dirty="0" err="1">
                <a:solidFill>
                  <a:srgbClr val="3366CC"/>
                </a:solidFill>
                <a:latin typeface="黑体" panose="02010609060101010101" pitchFamily="49" charset="-122"/>
                <a:ea typeface="黑体" panose="02010609060101010101" pitchFamily="49" charset="-122"/>
                <a:cs typeface="Arial" panose="020B0604020202020204" pitchFamily="34" charset="0"/>
                <a:hlinkClick r:id="rId3"/>
              </a:rPr>
              <a:t>圆周率的值</a:t>
            </a:r>
            <a:r>
              <a:rPr lang="zh-CN" altLang="zh-CN" sz="3200" b="1"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是</a:t>
            </a:r>
            <a:r>
              <a:rPr lang="zh-CN" altLang="en-US" sz="3200" b="1"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古代</a:t>
            </a:r>
            <a:r>
              <a:rPr lang="zh-CN" altLang="zh-CN" sz="3200" b="1"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数学</a:t>
            </a:r>
            <a:r>
              <a:rPr lang="zh-CN" altLang="zh-CN" sz="3200" b="1" kern="0" dirty="0">
                <a:solidFill>
                  <a:srgbClr val="333333"/>
                </a:solidFill>
                <a:latin typeface="黑体" panose="02010609060101010101" pitchFamily="49" charset="-122"/>
                <a:ea typeface="黑体" panose="02010609060101010101" pitchFamily="49" charset="-122"/>
                <a:cs typeface="Arial" panose="020B0604020202020204" pitchFamily="34" charset="0"/>
              </a:rPr>
              <a:t>中一个非常重要也是非常困难的研究课题</a:t>
            </a:r>
            <a:r>
              <a:rPr lang="zh-CN" altLang="zh-CN" sz="3200"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。公元</a:t>
            </a:r>
            <a:r>
              <a:rPr lang="en-US" altLang="zh-CN" sz="3200" kern="0" dirty="0">
                <a:solidFill>
                  <a:srgbClr val="333333"/>
                </a:solidFill>
                <a:latin typeface="黑体" panose="02010609060101010101" pitchFamily="49" charset="-122"/>
                <a:ea typeface="黑体" panose="02010609060101010101" pitchFamily="49" charset="-122"/>
                <a:cs typeface="Times New Roman" panose="02020603050405020304" pitchFamily="18" charset="0"/>
              </a:rPr>
              <a:t>5</a:t>
            </a:r>
            <a:r>
              <a:rPr lang="zh-CN" altLang="zh-CN" sz="3200"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世纪</a:t>
            </a:r>
            <a:r>
              <a:rPr lang="zh-CN" altLang="en-US" sz="3200"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南北朝的祖冲之在刘徽割圆术的基础上，计算得到圆周率的值介于</a:t>
            </a:r>
            <a:r>
              <a:rPr lang="en-US" altLang="zh-CN" sz="3200" kern="0" dirty="0">
                <a:solidFill>
                  <a:srgbClr val="333333"/>
                </a:solidFill>
                <a:latin typeface="黑体" panose="02010609060101010101" pitchFamily="49" charset="-122"/>
                <a:ea typeface="黑体" panose="02010609060101010101" pitchFamily="49" charset="-122"/>
              </a:rPr>
              <a:t>3.1415926</a:t>
            </a:r>
            <a:r>
              <a:rPr lang="zh-CN" altLang="zh-CN" sz="3200" kern="0" dirty="0">
                <a:solidFill>
                  <a:srgbClr val="333333"/>
                </a:solidFill>
                <a:latin typeface="黑体" panose="02010609060101010101" pitchFamily="49" charset="-122"/>
                <a:ea typeface="黑体" panose="02010609060101010101" pitchFamily="49" charset="-122"/>
                <a:cs typeface="Arial" panose="020B0604020202020204" pitchFamily="34" charset="0"/>
              </a:rPr>
              <a:t>与</a:t>
            </a:r>
            <a:r>
              <a:rPr lang="en-US" altLang="zh-CN" sz="3200" kern="0" dirty="0">
                <a:solidFill>
                  <a:srgbClr val="333333"/>
                </a:solidFill>
                <a:latin typeface="黑体" panose="02010609060101010101" pitchFamily="49" charset="-122"/>
                <a:ea typeface="黑体" panose="02010609060101010101" pitchFamily="49" charset="-122"/>
              </a:rPr>
              <a:t>3.1415927</a:t>
            </a:r>
            <a:r>
              <a:rPr lang="zh-CN" altLang="zh-CN" sz="3200"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之间</a:t>
            </a:r>
            <a:r>
              <a:rPr lang="zh-CN" altLang="en-US" sz="3200"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，并得到两个近似的分数，分别是约率</a:t>
            </a:r>
            <a:r>
              <a:rPr lang="en-US" altLang="zh-CN" sz="3200"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22/7</a:t>
            </a:r>
            <a:r>
              <a:rPr lang="zh-CN" altLang="en-US" sz="3200"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，密</a:t>
            </a:r>
            <a:r>
              <a:rPr lang="zh-CN" altLang="en-US" sz="3200" b="1"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率</a:t>
            </a:r>
            <a:r>
              <a:rPr lang="en-US" altLang="zh-CN" sz="3200" b="1"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355/113</a:t>
            </a:r>
            <a:r>
              <a:rPr lang="zh-CN" altLang="en-US" sz="3200" b="1"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a:t>
            </a:r>
            <a:r>
              <a:rPr lang="en-US" altLang="zh-CN" sz="3200" b="1"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3.1315927</a:t>
            </a:r>
            <a:r>
              <a:rPr lang="zh-CN" altLang="en-US" sz="3200" b="1" kern="0" dirty="0" smtClean="0">
                <a:solidFill>
                  <a:srgbClr val="333333"/>
                </a:solidFill>
                <a:latin typeface="黑体" panose="02010609060101010101" pitchFamily="49" charset="-122"/>
                <a:ea typeface="黑体" panose="02010609060101010101" pitchFamily="49" charset="-122"/>
                <a:cs typeface="Arial" panose="020B0604020202020204" pitchFamily="34" charset="0"/>
              </a:rPr>
              <a:t>），其中约率也称祖率。</a:t>
            </a:r>
            <a:r>
              <a:rPr lang="zh-CN" altLang="zh-CN" sz="3200" b="1" dirty="0">
                <a:latin typeface="黑体" panose="02010609060101010101" pitchFamily="49" charset="-122"/>
                <a:ea typeface="黑体" panose="02010609060101010101" pitchFamily="49" charset="-122"/>
              </a:rPr>
              <a:t>祖冲之是世界上第一次把圆周率精确到小数点后第七位数字的人，比外国早了近</a:t>
            </a:r>
            <a:r>
              <a:rPr lang="zh-CN" altLang="zh-CN" sz="3200" b="1" dirty="0" smtClean="0">
                <a:latin typeface="黑体" panose="02010609060101010101" pitchFamily="49" charset="-122"/>
                <a:ea typeface="黑体" panose="02010609060101010101" pitchFamily="49" charset="-122"/>
              </a:rPr>
              <a:t>一千年</a:t>
            </a:r>
            <a:r>
              <a:rPr lang="zh-CN" altLang="en-US" sz="3200" b="1" dirty="0" smtClean="0">
                <a:latin typeface="黑体" panose="02010609060101010101" pitchFamily="49" charset="-122"/>
                <a:ea typeface="黑体" panose="02010609060101010101" pitchFamily="49" charset="-122"/>
              </a:rPr>
              <a:t>。</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31" presetClass="entr" presetSubtype="0" fill="hold" grpId="0" nodeType="withEffect">
                                  <p:stCondLst>
                                    <p:cond delay="0"/>
                                  </p:stCondLst>
                                  <p:childTnLst>
                                    <p:set>
                                      <p:cBhvr>
                                        <p:cTn id="8" dur="1" fill="hold">
                                          <p:stCondLst>
                                            <p:cond delay="0"/>
                                          </p:stCondLst>
                                        </p:cTn>
                                        <p:tgtEl>
                                          <p:spTgt spid="6151"/>
                                        </p:tgtEl>
                                        <p:attrNameLst>
                                          <p:attrName>style.visibility</p:attrName>
                                        </p:attrNameLst>
                                      </p:cBhvr>
                                      <p:to>
                                        <p:strVal val="visible"/>
                                      </p:to>
                                    </p:set>
                                    <p:anim calcmode="lin" valueType="num">
                                      <p:cBhvr>
                                        <p:cTn id="9" dur="1000" fill="hold"/>
                                        <p:tgtEl>
                                          <p:spTgt spid="6151"/>
                                        </p:tgtEl>
                                        <p:attrNameLst>
                                          <p:attrName>ppt_w</p:attrName>
                                        </p:attrNameLst>
                                      </p:cBhvr>
                                      <p:tavLst>
                                        <p:tav tm="0">
                                          <p:val>
                                            <p:fltVal val="0"/>
                                          </p:val>
                                        </p:tav>
                                        <p:tav tm="100000">
                                          <p:val>
                                            <p:strVal val="#ppt_w"/>
                                          </p:val>
                                        </p:tav>
                                      </p:tavLst>
                                    </p:anim>
                                    <p:anim calcmode="lin" valueType="num">
                                      <p:cBhvr>
                                        <p:cTn id="10" dur="1000" fill="hold"/>
                                        <p:tgtEl>
                                          <p:spTgt spid="6151"/>
                                        </p:tgtEl>
                                        <p:attrNameLst>
                                          <p:attrName>ppt_h</p:attrName>
                                        </p:attrNameLst>
                                      </p:cBhvr>
                                      <p:tavLst>
                                        <p:tav tm="0">
                                          <p:val>
                                            <p:fltVal val="0"/>
                                          </p:val>
                                        </p:tav>
                                        <p:tav tm="100000">
                                          <p:val>
                                            <p:strVal val="#ppt_h"/>
                                          </p:val>
                                        </p:tav>
                                      </p:tavLst>
                                    </p:anim>
                                    <p:anim calcmode="lin" valueType="num">
                                      <p:cBhvr>
                                        <p:cTn id="11" dur="1000" fill="hold"/>
                                        <p:tgtEl>
                                          <p:spTgt spid="6151"/>
                                        </p:tgtEl>
                                        <p:attrNameLst>
                                          <p:attrName>style.rotation</p:attrName>
                                        </p:attrNameLst>
                                      </p:cBhvr>
                                      <p:tavLst>
                                        <p:tav tm="0">
                                          <p:val>
                                            <p:fltVal val="90"/>
                                          </p:val>
                                        </p:tav>
                                        <p:tav tm="100000">
                                          <p:val>
                                            <p:fltVal val="0"/>
                                          </p:val>
                                        </p:tav>
                                      </p:tavLst>
                                    </p:anim>
                                    <p:animEffect transition="in" filter="fade">
                                      <p:cBhvr>
                                        <p:cTn id="12" dur="10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dirty="0">
                <a:solidFill>
                  <a:srgbClr val="7030A0"/>
                </a:solidFill>
                <a:latin typeface="黑体" panose="02010609060101010101" pitchFamily="49" charset="-122"/>
                <a:ea typeface="黑体" panose="02010609060101010101" pitchFamily="49" charset="-122"/>
              </a:rPr>
              <a:t>结束</a:t>
            </a:r>
            <a:r>
              <a:rPr lang="zh-CN" altLang="en-US" sz="5400" dirty="0" smtClean="0">
                <a:solidFill>
                  <a:srgbClr val="7030A0"/>
                </a:solidFill>
                <a:latin typeface="黑体" panose="02010609060101010101" pitchFamily="49" charset="-122"/>
                <a:ea typeface="黑体" panose="02010609060101010101" pitchFamily="49" charset="-122"/>
              </a:rPr>
              <a:t>语</a:t>
            </a:r>
            <a:endParaRPr lang="zh-CN" altLang="en-US" sz="5400" dirty="0">
              <a:solidFill>
                <a:srgbClr val="7030A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95400" y="1417638"/>
            <a:ext cx="11103024" cy="4896544"/>
          </a:xfrm>
          <a:solidFill>
            <a:schemeClr val="accent6">
              <a:lumMod val="20000"/>
              <a:lumOff val="80000"/>
            </a:schemeClr>
          </a:solidFill>
        </p:spPr>
        <p:txBody>
          <a:bodyPr/>
          <a:lstStyle/>
          <a:p>
            <a:pPr marL="0" indent="0">
              <a:lnSpc>
                <a:spcPct val="200000"/>
              </a:lnSpc>
              <a:buNone/>
            </a:pPr>
            <a:r>
              <a:rPr lang="zh-CN" altLang="en-US" dirty="0" smtClean="0">
                <a:latin typeface="黑体" panose="02010609060101010101" pitchFamily="49" charset="-122"/>
                <a:ea typeface="黑体" panose="02010609060101010101" pitchFamily="49" charset="-122"/>
              </a:rPr>
              <a:t>    通过</a:t>
            </a:r>
            <a:r>
              <a:rPr lang="zh-CN" altLang="en-US" dirty="0" smtClean="0">
                <a:solidFill>
                  <a:srgbClr val="FF0000"/>
                </a:solidFill>
                <a:latin typeface="黑体" panose="02010609060101010101" pitchFamily="49" charset="-122"/>
                <a:ea typeface="黑体" panose="02010609060101010101" pitchFamily="49" charset="-122"/>
              </a:rPr>
              <a:t>三种方法求解圆周率</a:t>
            </a:r>
            <a:r>
              <a:rPr lang="zh-CN" altLang="en-US" dirty="0" smtClean="0">
                <a:latin typeface="黑体" panose="02010609060101010101" pitchFamily="49" charset="-122"/>
                <a:ea typeface="黑体" panose="02010609060101010101" pitchFamily="49" charset="-122"/>
              </a:rPr>
              <a:t>，我们发现对于任何问题，只要有明确的计算方法和计算模式，均可利用</a:t>
            </a:r>
            <a:r>
              <a:rPr lang="en-US" altLang="zh-CN" dirty="0" smtClean="0">
                <a:solidFill>
                  <a:srgbClr val="FF0000"/>
                </a:solidFill>
                <a:latin typeface="黑体" panose="02010609060101010101" pitchFamily="49" charset="-122"/>
                <a:ea typeface="黑体" panose="02010609060101010101" pitchFamily="49" charset="-122"/>
              </a:rPr>
              <a:t>Python</a:t>
            </a:r>
            <a:r>
              <a:rPr lang="zh-CN" altLang="en-US" dirty="0" smtClean="0">
                <a:latin typeface="黑体" panose="02010609060101010101" pitchFamily="49" charset="-122"/>
                <a:ea typeface="黑体" panose="02010609060101010101" pitchFamily="49" charset="-122"/>
              </a:rPr>
              <a:t>语言通过巧妙的编程，获得满意的解答。欢迎各位编程爱好者继续学习方老师的</a:t>
            </a:r>
            <a:r>
              <a:rPr lang="en-US" altLang="zh-CN" dirty="0" smtClean="0">
                <a:latin typeface="黑体" panose="02010609060101010101" pitchFamily="49" charset="-122"/>
                <a:ea typeface="黑体" panose="02010609060101010101" pitchFamily="49" charset="-122"/>
              </a:rPr>
              <a:t>Python</a:t>
            </a:r>
            <a:r>
              <a:rPr lang="zh-CN" altLang="en-US" dirty="0" smtClean="0">
                <a:latin typeface="黑体" panose="02010609060101010101" pitchFamily="49" charset="-122"/>
                <a:ea typeface="黑体" panose="02010609060101010101" pitchFamily="49" charset="-122"/>
              </a:rPr>
              <a:t>后续课程，将会有更多的惊喜等着您。</a:t>
            </a:r>
            <a:r>
              <a:rPr lang="zh-CN" altLang="en-US" dirty="0" smtClean="0">
                <a:latin typeface="黑体" panose="02010609060101010101" pitchFamily="49" charset="-122"/>
                <a:ea typeface="黑体" panose="02010609060101010101" pitchFamily="49" charset="-122"/>
                <a:hlinkClick r:id="rId2"/>
              </a:rPr>
              <a:t>代码索取邮箱</a:t>
            </a:r>
            <a:r>
              <a:rPr lang="en-US" altLang="zh-CN" dirty="0" smtClean="0">
                <a:latin typeface="黑体" panose="02010609060101010101" pitchFamily="49" charset="-122"/>
                <a:ea typeface="黑体" panose="02010609060101010101" pitchFamily="49" charset="-122"/>
                <a:hlinkClick r:id="rId2"/>
              </a:rPr>
              <a:t>lgfang@scut.edu.cn</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pPr>
              <a:defRPr/>
            </a:pPr>
            <a:fld id="{2FAA9CAF-D4EA-4E36-A83A-E8559839746B}"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6" name="灯片编号占位符 5"/>
          <p:cNvSpPr>
            <a:spLocks noGrp="1"/>
          </p:cNvSpPr>
          <p:nvPr>
            <p:ph type="sldNum" sz="quarter" idx="12"/>
          </p:nvPr>
        </p:nvSpPr>
        <p:spPr/>
        <p:txBody>
          <a:bodyPr/>
          <a:lstStyle/>
          <a:p>
            <a:pPr>
              <a:defRPr/>
            </a:pPr>
            <a:fld id="{08C2ED8B-928B-4075-BF06-E2EF2AD463C5}" type="slidenum">
              <a:rPr lang="zh-CN" altLang="en-US" smtClean="0"/>
              <a:pPr>
                <a:defRPr/>
              </a:pPr>
              <a:t>30</a:t>
            </a:fld>
            <a:endParaRPr lang="zh-CN" altLang="en-US"/>
          </a:p>
        </p:txBody>
      </p:sp>
    </p:spTree>
    <p:extLst>
      <p:ext uri="{BB962C8B-B14F-4D97-AF65-F5344CB8AC3E}">
        <p14:creationId xmlns:p14="http://schemas.microsoft.com/office/powerpoint/2010/main" val="138841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1000" fill="hold"/>
                                        <p:tgtEl>
                                          <p:spTgt spid="3">
                                            <p:bg/>
                                          </p:spTgt>
                                        </p:tgtEl>
                                        <p:attrNameLst>
                                          <p:attrName>ppt_w</p:attrName>
                                        </p:attrNameLst>
                                      </p:cBhvr>
                                      <p:tavLst>
                                        <p:tav tm="0">
                                          <p:val>
                                            <p:fltVal val="0"/>
                                          </p:val>
                                        </p:tav>
                                        <p:tav tm="100000">
                                          <p:val>
                                            <p:strVal val="#ppt_w"/>
                                          </p:val>
                                        </p:tav>
                                      </p:tavLst>
                                    </p:anim>
                                    <p:anim calcmode="lin" valueType="num">
                                      <p:cBhvr>
                                        <p:cTn id="8" dur="1000" fill="hold"/>
                                        <p:tgtEl>
                                          <p:spTgt spid="3">
                                            <p:bg/>
                                          </p:spTgt>
                                        </p:tgtEl>
                                        <p:attrNameLst>
                                          <p:attrName>ppt_h</p:attrName>
                                        </p:attrNameLst>
                                      </p:cBhvr>
                                      <p:tavLst>
                                        <p:tav tm="0">
                                          <p:val>
                                            <p:fltVal val="0"/>
                                          </p:val>
                                        </p:tav>
                                        <p:tav tm="100000">
                                          <p:val>
                                            <p:strVal val="#ppt_h"/>
                                          </p:val>
                                        </p:tav>
                                      </p:tavLst>
                                    </p:anim>
                                    <p:anim calcmode="lin" valueType="num">
                                      <p:cBhvr>
                                        <p:cTn id="9" dur="1000" fill="hold"/>
                                        <p:tgtEl>
                                          <p:spTgt spid="3">
                                            <p:bg/>
                                          </p:spTgt>
                                        </p:tgtEl>
                                        <p:attrNameLst>
                                          <p:attrName>style.rotation</p:attrName>
                                        </p:attrNameLst>
                                      </p:cBhvr>
                                      <p:tavLst>
                                        <p:tav tm="0">
                                          <p:val>
                                            <p:fltVal val="90"/>
                                          </p:val>
                                        </p:tav>
                                        <p:tav tm="100000">
                                          <p:val>
                                            <p:fltVal val="0"/>
                                          </p:val>
                                        </p:tav>
                                      </p:tavLst>
                                    </p:anim>
                                    <p:animEffect transition="in" filter="fade">
                                      <p:cBhvr>
                                        <p:cTn id="10" dur="10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63525" y="-22225"/>
            <a:ext cx="10972800" cy="1143000"/>
          </a:xfrm>
        </p:spPr>
        <p:txBody>
          <a:bodyPr/>
          <a:lstStyle/>
          <a:p>
            <a:r>
              <a:rPr lang="zh-CN" altLang="en-US" b="1" dirty="0" smtClean="0">
                <a:solidFill>
                  <a:srgbClr val="0070C0"/>
                </a:solidFill>
                <a:latin typeface="黑体" panose="02010609060101010101" pitchFamily="49" charset="-122"/>
                <a:ea typeface="黑体" panose="02010609060101010101" pitchFamily="49" charset="-122"/>
              </a:rPr>
              <a:t>一、问题提出  </a:t>
            </a:r>
            <a:endParaRPr lang="en-US" altLang="zh-CN" b="1" dirty="0"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71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DD54FE4-CF9E-4172-BBF2-DB2D1F3E5297}" type="slidenum">
              <a:rPr lang="zh-CN" altLang="en-US" sz="1200" smtClean="0">
                <a:solidFill>
                  <a:srgbClr val="898989"/>
                </a:solidFill>
              </a:rPr>
              <a:pPr>
                <a:spcBef>
                  <a:spcPct val="0"/>
                </a:spcBef>
                <a:buFontTx/>
                <a:buNone/>
              </a:pPr>
              <a:t>4</a:t>
            </a:fld>
            <a:endParaRPr lang="zh-CN" altLang="en-US" sz="1200" smtClean="0">
              <a:solidFill>
                <a:srgbClr val="898989"/>
              </a:solidFill>
            </a:endParaRPr>
          </a:p>
        </p:txBody>
      </p:sp>
      <p:pic>
        <p:nvPicPr>
          <p:cNvPr id="7174"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文本框 6"/>
          <p:cNvSpPr txBox="1">
            <a:spLocks noChangeArrowheads="1"/>
          </p:cNvSpPr>
          <p:nvPr/>
        </p:nvSpPr>
        <p:spPr bwMode="auto">
          <a:xfrm>
            <a:off x="767408" y="775601"/>
            <a:ext cx="10910366" cy="28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祖冲之法</a:t>
            </a:r>
            <a:r>
              <a:rPr lang="en-US" altLang="zh-CN" sz="2400" dirty="0" smtClean="0">
                <a:latin typeface="黑体" panose="02010609060101010101" pitchFamily="49" charset="-122"/>
                <a:ea typeface="黑体" panose="02010609060101010101" pitchFamily="49" charset="-122"/>
              </a:rPr>
              <a:t>VB</a:t>
            </a:r>
            <a:r>
              <a:rPr lang="zh-CN" altLang="en-US" sz="2400" dirty="0" smtClean="0">
                <a:latin typeface="黑体" panose="02010609060101010101" pitchFamily="49" charset="-122"/>
                <a:ea typeface="黑体" panose="02010609060101010101" pitchFamily="49" charset="-122"/>
              </a:rPr>
              <a:t>程序计算结果展示，当计算</a:t>
            </a:r>
            <a:r>
              <a:rPr lang="en-US" altLang="zh-CN" sz="2400" dirty="0" smtClean="0">
                <a:latin typeface="黑体" panose="02010609060101010101" pitchFamily="49" charset="-122"/>
                <a:ea typeface="黑体" panose="02010609060101010101" pitchFamily="49" charset="-122"/>
              </a:rPr>
              <a:t>538</a:t>
            </a:r>
            <a:r>
              <a:rPr lang="zh-CN" altLang="en-US" sz="2400" dirty="0" smtClean="0">
                <a:latin typeface="黑体" panose="02010609060101010101" pitchFamily="49" charset="-122"/>
                <a:ea typeface="黑体" panose="02010609060101010101" pitchFamily="49" charset="-122"/>
              </a:rPr>
              <a:t>轮，正多边形边数为：</a:t>
            </a:r>
            <a:r>
              <a:rPr lang="en-US" altLang="zh-CN" sz="2400" b="1" dirty="0">
                <a:solidFill>
                  <a:srgbClr val="FF0000"/>
                </a:solidFill>
                <a:latin typeface="黑体" panose="02010609060101010101" pitchFamily="49" charset="-122"/>
                <a:ea typeface="黑体" panose="02010609060101010101" pitchFamily="49" charset="-122"/>
              </a:rPr>
              <a:t>(</a:t>
            </a:r>
            <a:r>
              <a:rPr lang="zh-CN" altLang="zh-CN" sz="2400" b="1" dirty="0">
                <a:solidFill>
                  <a:srgbClr val="FF0000"/>
                </a:solidFill>
                <a:latin typeface="黑体" panose="02010609060101010101" pitchFamily="49" charset="-122"/>
                <a:ea typeface="黑体" panose="02010609060101010101" pitchFamily="49" charset="-122"/>
              </a:rPr>
              <a:t>共</a:t>
            </a:r>
            <a:r>
              <a:rPr lang="en-US" altLang="zh-CN" sz="2400" b="1" dirty="0">
                <a:solidFill>
                  <a:srgbClr val="FF0000"/>
                </a:solidFill>
                <a:latin typeface="黑体" panose="02010609060101010101" pitchFamily="49" charset="-122"/>
                <a:ea typeface="黑体" panose="02010609060101010101" pitchFamily="49" charset="-122"/>
              </a:rPr>
              <a:t>163</a:t>
            </a:r>
            <a:r>
              <a:rPr lang="zh-CN" altLang="zh-CN" sz="2400" b="1" dirty="0">
                <a:solidFill>
                  <a:srgbClr val="FF0000"/>
                </a:solidFill>
                <a:latin typeface="黑体" panose="02010609060101010101" pitchFamily="49" charset="-122"/>
                <a:ea typeface="黑体" panose="02010609060101010101" pitchFamily="49" charset="-122"/>
              </a:rPr>
              <a:t>位</a:t>
            </a:r>
            <a:r>
              <a:rPr lang="en-US" altLang="zh-CN" sz="2400" b="1" dirty="0">
                <a:solidFill>
                  <a:srgbClr val="FF0000"/>
                </a:solidFill>
                <a:latin typeface="黑体" panose="02010609060101010101" pitchFamily="49" charset="-122"/>
                <a:ea typeface="黑体" panose="02010609060101010101" pitchFamily="49" charset="-122"/>
              </a:rPr>
              <a:t>)</a:t>
            </a:r>
            <a:endParaRPr lang="zh-CN" altLang="zh-CN" sz="2400" b="1"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b="1" kern="100" dirty="0" smtClean="0">
                <a:solidFill>
                  <a:srgbClr val="0066FF"/>
                </a:solidFill>
                <a:latin typeface="Calibri" panose="020F0502020204030204" pitchFamily="34" charset="0"/>
                <a:cs typeface="Times New Roman" panose="02020603050405020304" pitchFamily="18" charset="0"/>
              </a:rPr>
              <a:t>5398696553451835659372646209223178230643636541962299959720906687134205096805785444382848823324669028579905092760225074147849919266593159626810218217038196626161664</a:t>
            </a:r>
            <a:r>
              <a:rPr lang="zh-CN" altLang="en-US" b="1" kern="100" dirty="0" smtClean="0">
                <a:solidFill>
                  <a:srgbClr val="0066FF"/>
                </a:solidFill>
                <a:latin typeface="Calibri" panose="020F0502020204030204" pitchFamily="34" charset="0"/>
                <a:cs typeface="Times New Roman" panose="02020603050405020304" pitchFamily="18" charset="0"/>
              </a:rPr>
              <a:t>时，圆周率的值变为了</a:t>
            </a:r>
            <a:r>
              <a:rPr lang="en-US" altLang="zh-CN" b="1" kern="100" dirty="0" smtClean="0">
                <a:solidFill>
                  <a:srgbClr val="0066FF"/>
                </a:solidFill>
                <a:latin typeface="Calibri" panose="020F0502020204030204" pitchFamily="34" charset="0"/>
                <a:cs typeface="Times New Roman" panose="02020603050405020304" pitchFamily="18" charset="0"/>
              </a:rPr>
              <a:t>0</a:t>
            </a:r>
            <a:r>
              <a:rPr lang="zh-CN" altLang="en-US" b="1" kern="100" dirty="0" smtClean="0">
                <a:solidFill>
                  <a:srgbClr val="0066FF"/>
                </a:solidFill>
                <a:latin typeface="Calibri" panose="020F0502020204030204" pitchFamily="34" charset="0"/>
                <a:cs typeface="Times New Roman" panose="02020603050405020304" pitchFamily="18" charset="0"/>
              </a:rPr>
              <a:t>？</a:t>
            </a:r>
            <a:endParaRPr lang="zh-CN" altLang="zh-CN" b="1" kern="100" dirty="0" smtClean="0">
              <a:solidFill>
                <a:srgbClr val="0066FF"/>
              </a:solidFill>
              <a:latin typeface="Calibri" panose="020F0502020204030204" pitchFamily="34" charset="0"/>
              <a:cs typeface="Times New Roman" panose="02020603050405020304" pitchFamily="18" charset="0"/>
            </a:endParaRPr>
          </a:p>
          <a:p>
            <a:pPr>
              <a:lnSpc>
                <a:spcPct val="150000"/>
              </a:lnSpc>
            </a:pPr>
            <a:endParaRPr lang="zh-CN" altLang="en-US" sz="32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4277285" y="4403673"/>
            <a:ext cx="3616843" cy="1952677"/>
          </a:xfrm>
          <a:prstGeom prst="rect">
            <a:avLst/>
          </a:prstGeom>
        </p:spPr>
      </p:pic>
      <p:pic>
        <p:nvPicPr>
          <p:cNvPr id="3" name="图片 2"/>
          <p:cNvPicPr>
            <a:picLocks noChangeAspect="1"/>
          </p:cNvPicPr>
          <p:nvPr/>
        </p:nvPicPr>
        <p:blipFill>
          <a:blip r:embed="rId4"/>
          <a:stretch>
            <a:fillRect/>
          </a:stretch>
        </p:blipFill>
        <p:spPr>
          <a:xfrm>
            <a:off x="605818" y="4381292"/>
            <a:ext cx="3739356" cy="1952677"/>
          </a:xfrm>
          <a:prstGeom prst="rect">
            <a:avLst/>
          </a:prstGeom>
        </p:spPr>
      </p:pic>
      <p:pic>
        <p:nvPicPr>
          <p:cNvPr id="6" name="图片 5"/>
          <p:cNvPicPr>
            <a:picLocks noChangeAspect="1"/>
          </p:cNvPicPr>
          <p:nvPr/>
        </p:nvPicPr>
        <p:blipFill>
          <a:blip r:embed="rId5"/>
          <a:stretch>
            <a:fillRect/>
          </a:stretch>
        </p:blipFill>
        <p:spPr>
          <a:xfrm>
            <a:off x="4341393" y="2477630"/>
            <a:ext cx="3552735" cy="1972460"/>
          </a:xfrm>
          <a:prstGeom prst="rect">
            <a:avLst/>
          </a:prstGeom>
        </p:spPr>
      </p:pic>
      <p:pic>
        <p:nvPicPr>
          <p:cNvPr id="7" name="图片 6"/>
          <p:cNvPicPr>
            <a:picLocks noChangeAspect="1"/>
          </p:cNvPicPr>
          <p:nvPr/>
        </p:nvPicPr>
        <p:blipFill>
          <a:blip r:embed="rId6"/>
          <a:stretch>
            <a:fillRect/>
          </a:stretch>
        </p:blipFill>
        <p:spPr>
          <a:xfrm>
            <a:off x="609600" y="2465220"/>
            <a:ext cx="3731793" cy="1904160"/>
          </a:xfrm>
          <a:prstGeom prst="rect">
            <a:avLst/>
          </a:prstGeom>
        </p:spPr>
      </p:pic>
      <p:sp>
        <p:nvSpPr>
          <p:cNvPr id="14" name="文本框 6"/>
          <p:cNvSpPr txBox="1">
            <a:spLocks noChangeArrowheads="1"/>
          </p:cNvSpPr>
          <p:nvPr/>
        </p:nvSpPr>
        <p:spPr bwMode="auto">
          <a:xfrm>
            <a:off x="8080749" y="2518350"/>
            <a:ext cx="3976711"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latin typeface="黑体" panose="02010609060101010101" pitchFamily="49" charset="-122"/>
                <a:ea typeface="黑体" panose="02010609060101010101" pitchFamily="49" charset="-122"/>
              </a:rPr>
              <a:t> </a:t>
            </a:r>
            <a:r>
              <a:rPr lang="zh-CN" altLang="en-US" sz="2400" b="1" dirty="0" smtClean="0">
                <a:solidFill>
                  <a:srgbClr val="7030A0"/>
                </a:solidFill>
                <a:latin typeface="黑体" panose="02010609060101010101" pitchFamily="49" charset="-122"/>
                <a:ea typeface="黑体" panose="02010609060101010101" pitchFamily="49" charset="-122"/>
              </a:rPr>
              <a:t>祖冲之法</a:t>
            </a:r>
            <a:r>
              <a:rPr lang="en-US" altLang="zh-CN" sz="2400" b="1" dirty="0" smtClean="0">
                <a:solidFill>
                  <a:srgbClr val="7030A0"/>
                </a:solidFill>
                <a:latin typeface="黑体" panose="02010609060101010101" pitchFamily="49" charset="-122"/>
                <a:ea typeface="黑体" panose="02010609060101010101" pitchFamily="49" charset="-122"/>
              </a:rPr>
              <a:t>VB</a:t>
            </a:r>
            <a:r>
              <a:rPr lang="zh-CN" altLang="en-US" sz="2400" b="1" dirty="0" smtClean="0">
                <a:solidFill>
                  <a:srgbClr val="7030A0"/>
                </a:solidFill>
                <a:latin typeface="黑体" panose="02010609060101010101" pitchFamily="49" charset="-122"/>
                <a:ea typeface="黑体" panose="02010609060101010101" pitchFamily="49" charset="-122"/>
              </a:rPr>
              <a:t>程序计算结果展示，当年祖冲之在正六边形的基础上，再计算</a:t>
            </a:r>
            <a:r>
              <a:rPr lang="en-US" altLang="zh-CN" sz="2400" b="1" dirty="0" smtClean="0">
                <a:solidFill>
                  <a:srgbClr val="7030A0"/>
                </a:solidFill>
                <a:latin typeface="黑体" panose="02010609060101010101" pitchFamily="49" charset="-122"/>
                <a:ea typeface="黑体" panose="02010609060101010101" pitchFamily="49" charset="-122"/>
              </a:rPr>
              <a:t>12</a:t>
            </a:r>
            <a:r>
              <a:rPr lang="zh-CN" altLang="en-US" sz="2400" b="1" dirty="0" smtClean="0">
                <a:solidFill>
                  <a:srgbClr val="7030A0"/>
                </a:solidFill>
                <a:latin typeface="黑体" panose="02010609060101010101" pitchFamily="49" charset="-122"/>
                <a:ea typeface="黑体" panose="02010609060101010101" pitchFamily="49" charset="-122"/>
              </a:rPr>
              <a:t>轮达到</a:t>
            </a:r>
            <a:r>
              <a:rPr lang="en-US" altLang="zh-CN" sz="2400" b="1" dirty="0" smtClean="0">
                <a:solidFill>
                  <a:srgbClr val="7030A0"/>
                </a:solidFill>
                <a:latin typeface="黑体" panose="02010609060101010101" pitchFamily="49" charset="-122"/>
                <a:ea typeface="黑体" panose="02010609060101010101" pitchFamily="49" charset="-122"/>
              </a:rPr>
              <a:t>24576</a:t>
            </a:r>
            <a:r>
              <a:rPr lang="zh-CN" altLang="en-US" sz="2400" b="1" dirty="0" smtClean="0">
                <a:solidFill>
                  <a:srgbClr val="7030A0"/>
                </a:solidFill>
                <a:latin typeface="黑体" panose="02010609060101010101" pitchFamily="49" charset="-122"/>
                <a:ea typeface="黑体" panose="02010609060101010101" pitchFamily="49" charset="-122"/>
              </a:rPr>
              <a:t>边形时就可以计算到</a:t>
            </a:r>
            <a:r>
              <a:rPr lang="en-US" altLang="zh-CN" sz="2400" b="1" dirty="0" smtClean="0">
                <a:solidFill>
                  <a:srgbClr val="7030A0"/>
                </a:solidFill>
                <a:latin typeface="黑体" panose="02010609060101010101" pitchFamily="49" charset="-122"/>
                <a:ea typeface="黑体" panose="02010609060101010101" pitchFamily="49" charset="-122"/>
              </a:rPr>
              <a:t>7</a:t>
            </a:r>
            <a:r>
              <a:rPr lang="zh-CN" altLang="en-US" sz="2400" b="1" dirty="0" smtClean="0">
                <a:solidFill>
                  <a:srgbClr val="7030A0"/>
                </a:solidFill>
                <a:latin typeface="黑体" panose="02010609060101010101" pitchFamily="49" charset="-122"/>
                <a:ea typeface="黑体" panose="02010609060101010101" pitchFamily="49" charset="-122"/>
              </a:rPr>
              <a:t>位小数的圆周率，事实是否如此请读者自己去证伪</a:t>
            </a:r>
            <a:endParaRPr lang="zh-CN" altLang="zh-CN" b="1" kern="100" dirty="0" smtClean="0">
              <a:solidFill>
                <a:srgbClr val="7030A0"/>
              </a:solidFill>
              <a:latin typeface="Calibri" panose="020F0502020204030204" pitchFamily="34" charset="0"/>
              <a:cs typeface="Times New Roman" panose="02020603050405020304" pitchFamily="18" charset="0"/>
            </a:endParaRPr>
          </a:p>
          <a:p>
            <a:pPr>
              <a:lnSpc>
                <a:spcPct val="150000"/>
              </a:lnSpc>
            </a:pPr>
            <a:endParaRPr lang="zh-CN" altLang="en-US" sz="3200" dirty="0">
              <a:latin typeface="黑体" panose="02010609060101010101" pitchFamily="49" charset="-122"/>
              <a:ea typeface="黑体" panose="02010609060101010101" pitchFamily="49" charset="-122"/>
            </a:endParaRPr>
          </a:p>
        </p:txBody>
      </p:sp>
      <p:sp>
        <p:nvSpPr>
          <p:cNvPr id="8" name="文本框 7"/>
          <p:cNvSpPr txBox="1"/>
          <p:nvPr/>
        </p:nvSpPr>
        <p:spPr>
          <a:xfrm>
            <a:off x="8977574" y="6149303"/>
            <a:ext cx="1894904" cy="461665"/>
          </a:xfrm>
          <a:prstGeom prst="rect">
            <a:avLst/>
          </a:prstGeom>
          <a:noFill/>
        </p:spPr>
        <p:txBody>
          <a:bodyPr wrap="square" rtlCol="0">
            <a:spAutoFit/>
          </a:bodyPr>
          <a:lstStyle/>
          <a:p>
            <a:r>
              <a:rPr lang="en-US" altLang="zh-CN" sz="2400" b="1" dirty="0" smtClean="0">
                <a:solidFill>
                  <a:srgbClr val="FF0000"/>
                </a:solidFill>
                <a:latin typeface="华文彩云" panose="02010800040101010101" pitchFamily="2" charset="-122"/>
                <a:ea typeface="华文彩云" panose="02010800040101010101" pitchFamily="2" charset="-122"/>
                <a:hlinkClick r:id="rId7" action="ppaction://hlinkfile"/>
              </a:rPr>
              <a:t>VB</a:t>
            </a:r>
            <a:r>
              <a:rPr lang="zh-CN" altLang="en-US" sz="2400" b="1" dirty="0" smtClean="0">
                <a:solidFill>
                  <a:srgbClr val="FF0000"/>
                </a:solidFill>
                <a:latin typeface="华文彩云" panose="02010800040101010101" pitchFamily="2" charset="-122"/>
                <a:ea typeface="华文彩云" panose="02010800040101010101" pitchFamily="2" charset="-122"/>
                <a:hlinkClick r:id="rId7" action="ppaction://hlinkfile"/>
              </a:rPr>
              <a:t>程序链接</a:t>
            </a:r>
            <a:endParaRPr lang="zh-CN" altLang="en-US" sz="2400" b="1" dirty="0">
              <a:solidFill>
                <a:srgbClr val="FF0000"/>
              </a:solidFill>
              <a:latin typeface="华文彩云" panose="02010800040101010101" pitchFamily="2" charset="-122"/>
              <a:ea typeface="华文彩云"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ppt_w</p:attrName>
                                        </p:attrNameLst>
                                      </p:cBhvr>
                                      <p:tavLst>
                                        <p:tav tm="0">
                                          <p:val>
                                            <p:fltVal val="0"/>
                                          </p:val>
                                        </p:tav>
                                        <p:tav tm="100000">
                                          <p:val>
                                            <p:strVal val="#ppt_w"/>
                                          </p:val>
                                        </p:tav>
                                      </p:tavLst>
                                    </p:anim>
                                    <p:anim calcmode="lin" valueType="num">
                                      <p:cBhvr>
                                        <p:cTn id="8" dur="1000" fill="hold"/>
                                        <p:tgtEl>
                                          <p:spTgt spid="7175"/>
                                        </p:tgtEl>
                                        <p:attrNameLst>
                                          <p:attrName>ppt_h</p:attrName>
                                        </p:attrNameLst>
                                      </p:cBhvr>
                                      <p:tavLst>
                                        <p:tav tm="0">
                                          <p:val>
                                            <p:fltVal val="0"/>
                                          </p:val>
                                        </p:tav>
                                        <p:tav tm="100000">
                                          <p:val>
                                            <p:strVal val="#ppt_h"/>
                                          </p:val>
                                        </p:tav>
                                      </p:tavLst>
                                    </p:anim>
                                    <p:anim calcmode="lin" valueType="num">
                                      <p:cBhvr>
                                        <p:cTn id="9" dur="1000" fill="hold"/>
                                        <p:tgtEl>
                                          <p:spTgt spid="7175"/>
                                        </p:tgtEl>
                                        <p:attrNameLst>
                                          <p:attrName>style.rotation</p:attrName>
                                        </p:attrNameLst>
                                      </p:cBhvr>
                                      <p:tavLst>
                                        <p:tav tm="0">
                                          <p:val>
                                            <p:fltVal val="90"/>
                                          </p:val>
                                        </p:tav>
                                        <p:tav tm="100000">
                                          <p:val>
                                            <p:fltVal val="0"/>
                                          </p:val>
                                        </p:tav>
                                      </p:tavLst>
                                    </p:anim>
                                    <p:animEffect transition="in" filter="fade">
                                      <p:cBhvr>
                                        <p:cTn id="10" dur="1000"/>
                                        <p:tgtEl>
                                          <p:spTgt spid="717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par>
                                <p:cTn id="23" presetID="21" presetClass="entr" presetSubtype="1"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par>
                                <p:cTn id="26" presetID="21" presetClass="entr" presetSubtype="1"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heel(1)">
                                      <p:cBhvr>
                                        <p:cTn id="28" dur="2000"/>
                                        <p:tgtEl>
                                          <p:spTgt spid="3"/>
                                        </p:tgtEl>
                                      </p:cBhvr>
                                    </p:animEffect>
                                  </p:childTnLst>
                                </p:cTn>
                              </p:par>
                              <p:par>
                                <p:cTn id="29" presetID="21" presetClass="entr" presetSubtype="1"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heel(1)">
                                      <p:cBhvr>
                                        <p:cTn id="3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91344" y="21388"/>
            <a:ext cx="10972800" cy="1143000"/>
          </a:xfrm>
        </p:spPr>
        <p:txBody>
          <a:bodyPr/>
          <a:lstStyle/>
          <a:p>
            <a:pPr>
              <a:buFont typeface="Arial" panose="020B0604020202020204" pitchFamily="34" charset="0"/>
              <a:buNone/>
            </a:pPr>
            <a:r>
              <a:rPr lang="zh-CN" altLang="en-US" b="1" dirty="0">
                <a:latin typeface="黑体" panose="02010609060101010101" pitchFamily="49" charset="-122"/>
                <a:ea typeface="黑体" panose="02010609060101010101" pitchFamily="49" charset="-122"/>
              </a:rPr>
              <a:t>二、祖冲之求解方法及编程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5</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407368" y="1278326"/>
            <a:ext cx="10873208"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b="1" dirty="0">
                <a:solidFill>
                  <a:srgbClr val="FF0000"/>
                </a:solidFill>
                <a:latin typeface="黑体" panose="02010609060101010101" pitchFamily="49" charset="-122"/>
                <a:ea typeface="黑体" panose="02010609060101010101" pitchFamily="49" charset="-122"/>
              </a:rPr>
              <a:t>2.1 </a:t>
            </a:r>
            <a:r>
              <a:rPr lang="zh-CN" altLang="en-US" sz="3200" b="1" dirty="0">
                <a:solidFill>
                  <a:srgbClr val="FF0000"/>
                </a:solidFill>
                <a:latin typeface="黑体" panose="02010609060101010101" pitchFamily="49" charset="-122"/>
                <a:ea typeface="黑体" panose="02010609060101010101" pitchFamily="49" charset="-122"/>
              </a:rPr>
              <a:t>基本原理</a:t>
            </a:r>
            <a:endParaRPr lang="en-US" altLang="zh-CN" sz="3200" b="1"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3200" dirty="0">
                <a:latin typeface="黑体" panose="02010609060101010101" pitchFamily="49" charset="-122"/>
                <a:ea typeface="黑体" panose="02010609060101010101" pitchFamily="49" charset="-122"/>
              </a:rPr>
              <a:t>    祖冲之算法就是从圆内正六边形开始，此时圆周率为</a:t>
            </a:r>
            <a:r>
              <a:rPr lang="en-US" altLang="zh-CN" sz="3200" dirty="0">
                <a:solidFill>
                  <a:srgbClr val="FF0000"/>
                </a:solidFill>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，然后开始第一轮计算，变成</a:t>
            </a:r>
            <a:r>
              <a:rPr lang="zh-CN" altLang="en-US" sz="3200" dirty="0">
                <a:solidFill>
                  <a:srgbClr val="7030A0"/>
                </a:solidFill>
                <a:latin typeface="黑体" panose="02010609060101010101" pitchFamily="49" charset="-122"/>
                <a:ea typeface="黑体" panose="02010609060101010101" pitchFamily="49" charset="-122"/>
              </a:rPr>
              <a:t>正十二边形</a:t>
            </a:r>
            <a:r>
              <a:rPr lang="zh-CN" altLang="en-US" sz="3200" dirty="0">
                <a:latin typeface="黑体" panose="02010609060101010101" pitchFamily="49" charset="-122"/>
                <a:ea typeface="黑体" panose="02010609060101010101" pitchFamily="49" charset="-122"/>
              </a:rPr>
              <a:t>，利用勾股定理计算出正十二边形的边长，然后不断重复前面的工作，通过</a:t>
            </a:r>
            <a:r>
              <a:rPr lang="en-US" altLang="zh-CN" sz="3200" dirty="0">
                <a:solidFill>
                  <a:srgbClr val="FF0000"/>
                </a:solidFill>
                <a:latin typeface="黑体" panose="02010609060101010101" pitchFamily="49" charset="-122"/>
                <a:ea typeface="黑体" panose="02010609060101010101" pitchFamily="49" charset="-122"/>
              </a:rPr>
              <a:t>12</a:t>
            </a:r>
            <a:r>
              <a:rPr lang="zh-CN" altLang="en-US" sz="3200" dirty="0">
                <a:solidFill>
                  <a:srgbClr val="FF0000"/>
                </a:solidFill>
                <a:latin typeface="黑体" panose="02010609060101010101" pitchFamily="49" charset="-122"/>
                <a:ea typeface="黑体" panose="02010609060101010101" pitchFamily="49" charset="-122"/>
              </a:rPr>
              <a:t>轮</a:t>
            </a:r>
            <a:r>
              <a:rPr lang="zh-CN" altLang="en-US" sz="3200" dirty="0">
                <a:latin typeface="黑体" panose="02010609060101010101" pitchFamily="49" charset="-122"/>
                <a:ea typeface="黑体" panose="02010609060101010101" pitchFamily="49" charset="-122"/>
              </a:rPr>
              <a:t>的计算，算出正</a:t>
            </a:r>
            <a:r>
              <a:rPr lang="en-US" altLang="zh-CN" sz="3200" dirty="0">
                <a:solidFill>
                  <a:srgbClr val="FF0000"/>
                </a:solidFill>
                <a:latin typeface="黑体" panose="02010609060101010101" pitchFamily="49" charset="-122"/>
                <a:ea typeface="黑体" panose="02010609060101010101" pitchFamily="49" charset="-122"/>
              </a:rPr>
              <a:t>6×2</a:t>
            </a:r>
            <a:r>
              <a:rPr lang="en-US" altLang="zh-CN" sz="3200" baseline="30000" dirty="0">
                <a:solidFill>
                  <a:srgbClr val="FF0000"/>
                </a:solidFill>
                <a:latin typeface="黑体" panose="02010609060101010101" pitchFamily="49" charset="-122"/>
                <a:ea typeface="黑体" panose="02010609060101010101" pitchFamily="49" charset="-122"/>
              </a:rPr>
              <a:t>12</a:t>
            </a:r>
            <a:r>
              <a:rPr lang="en-US" altLang="zh-CN" sz="3200" dirty="0">
                <a:solidFill>
                  <a:srgbClr val="FF0000"/>
                </a:solidFill>
                <a:latin typeface="黑体" panose="02010609060101010101" pitchFamily="49" charset="-122"/>
                <a:ea typeface="黑体" panose="02010609060101010101" pitchFamily="49" charset="-122"/>
              </a:rPr>
              <a:t>=24576</a:t>
            </a:r>
            <a:r>
              <a:rPr lang="zh-CN" altLang="en-US" sz="3200" dirty="0">
                <a:solidFill>
                  <a:srgbClr val="FF0000"/>
                </a:solidFill>
                <a:latin typeface="黑体" panose="02010609060101010101" pitchFamily="49" charset="-122"/>
                <a:ea typeface="黑体" panose="02010609060101010101" pitchFamily="49" charset="-122"/>
              </a:rPr>
              <a:t>边形</a:t>
            </a:r>
            <a:r>
              <a:rPr lang="zh-CN" altLang="en-US" sz="3200" dirty="0">
                <a:latin typeface="黑体" panose="02010609060101010101" pitchFamily="49" charset="-122"/>
                <a:ea typeface="黑体" panose="02010609060101010101" pitchFamily="49" charset="-122"/>
              </a:rPr>
              <a:t>时的边长，就可以利用这个边长和边数的乘积再除以圆的直径就可以得到小数点</a:t>
            </a:r>
            <a:r>
              <a:rPr lang="en-US" altLang="zh-CN" sz="3200" dirty="0">
                <a:solidFill>
                  <a:srgbClr val="FF0000"/>
                </a:solidFill>
                <a:latin typeface="黑体" panose="02010609060101010101" pitchFamily="49" charset="-122"/>
                <a:ea typeface="黑体" panose="02010609060101010101" pitchFamily="49" charset="-122"/>
              </a:rPr>
              <a:t>7</a:t>
            </a:r>
            <a:r>
              <a:rPr lang="zh-CN" altLang="en-US" sz="3200" dirty="0">
                <a:solidFill>
                  <a:srgbClr val="FF0000"/>
                </a:solidFill>
                <a:latin typeface="黑体" panose="02010609060101010101" pitchFamily="49" charset="-122"/>
                <a:ea typeface="黑体" panose="02010609060101010101" pitchFamily="49" charset="-122"/>
              </a:rPr>
              <a:t>位数</a:t>
            </a:r>
            <a:r>
              <a:rPr lang="zh-CN" altLang="en-US" sz="3200" dirty="0">
                <a:latin typeface="黑体" panose="02010609060101010101" pitchFamily="49" charset="-122"/>
                <a:ea typeface="黑体" panose="02010609060101010101" pitchFamily="49" charset="-122"/>
              </a:rPr>
              <a:t>的圆周率。</a:t>
            </a:r>
            <a:r>
              <a:rPr lang="zh-CN" altLang="en-US" sz="3200" dirty="0">
                <a:solidFill>
                  <a:srgbClr val="FF0000"/>
                </a:solidFill>
                <a:latin typeface="黑体" panose="02010609060101010101" pitchFamily="49" charset="-122"/>
                <a:ea typeface="黑体" panose="02010609060101010101" pitchFamily="49" charset="-122"/>
              </a:rPr>
              <a:t> </a:t>
            </a:r>
            <a:endParaRPr lang="en-US" altLang="zh-CN" sz="32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7030A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latin typeface="黑体" panose="02010609060101010101" pitchFamily="49" charset="-122"/>
                <a:ea typeface="黑体" panose="02010609060101010101" pitchFamily="49" charset="-122"/>
              </a:rPr>
              <a:t>二、祖冲之求解方法及编程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6</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0" y="699954"/>
            <a:ext cx="1087320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b="1" dirty="0" smtClean="0">
                <a:solidFill>
                  <a:srgbClr val="FF0000"/>
                </a:solidFill>
                <a:latin typeface="黑体" panose="02010609060101010101" pitchFamily="49" charset="-122"/>
                <a:ea typeface="黑体" panose="02010609060101010101" pitchFamily="49" charset="-122"/>
              </a:rPr>
              <a:t>2.2 </a:t>
            </a:r>
            <a:r>
              <a:rPr lang="zh-CN" altLang="en-US" sz="3200" b="1" dirty="0" smtClean="0">
                <a:solidFill>
                  <a:srgbClr val="FF0000"/>
                </a:solidFill>
                <a:latin typeface="黑体" panose="02010609060101010101" pitchFamily="49" charset="-122"/>
                <a:ea typeface="黑体" panose="02010609060101010101" pitchFamily="49" charset="-122"/>
              </a:rPr>
              <a:t>原理图示</a:t>
            </a:r>
            <a:endParaRPr lang="en-US" altLang="zh-CN" sz="3200" b="1" dirty="0" smtClean="0">
              <a:solidFill>
                <a:srgbClr val="FF0000"/>
              </a:solidFill>
              <a:latin typeface="黑体" panose="02010609060101010101" pitchFamily="49" charset="-122"/>
              <a:ea typeface="黑体" panose="02010609060101010101" pitchFamily="49" charset="-122"/>
            </a:endParaRPr>
          </a:p>
          <a:p>
            <a:pPr>
              <a:lnSpc>
                <a:spcPct val="150000"/>
              </a:lnSpc>
            </a:pPr>
            <a:r>
              <a:rPr lang="zh-CN" altLang="en-US" sz="3200" dirty="0" smtClean="0">
                <a:latin typeface="黑体" panose="02010609060101010101" pitchFamily="49" charset="-122"/>
                <a:ea typeface="黑体" panose="02010609060101010101" pitchFamily="49" charset="-122"/>
              </a:rPr>
              <a:t>    </a:t>
            </a: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7030A0"/>
              </a:solidFill>
              <a:latin typeface="黑体" panose="02010609060101010101" pitchFamily="49" charset="-122"/>
              <a:ea typeface="黑体" panose="02010609060101010101" pitchFamily="49" charset="-122"/>
            </a:endParaRPr>
          </a:p>
        </p:txBody>
      </p:sp>
      <p:pic>
        <p:nvPicPr>
          <p:cNvPr id="8" name="图片 7"/>
          <p:cNvPicPr/>
          <p:nvPr/>
        </p:nvPicPr>
        <p:blipFill rotWithShape="1">
          <a:blip r:embed="rId4"/>
          <a:srcRect l="4946" t="3048" r="6827" b="4787"/>
          <a:stretch/>
        </p:blipFill>
        <p:spPr>
          <a:xfrm>
            <a:off x="9228487" y="1484784"/>
            <a:ext cx="2952328" cy="2416723"/>
          </a:xfrm>
          <a:prstGeom prst="rect">
            <a:avLst/>
          </a:prstGeom>
        </p:spPr>
      </p:pic>
      <p:pic>
        <p:nvPicPr>
          <p:cNvPr id="2" name="图片 1"/>
          <p:cNvPicPr>
            <a:picLocks noChangeAspect="1"/>
          </p:cNvPicPr>
          <p:nvPr/>
        </p:nvPicPr>
        <p:blipFill rotWithShape="1">
          <a:blip r:embed="rId5"/>
          <a:srcRect l="5891" t="2982" r="4437" b="3102"/>
          <a:stretch/>
        </p:blipFill>
        <p:spPr>
          <a:xfrm>
            <a:off x="29828" y="1533996"/>
            <a:ext cx="5202076" cy="4819570"/>
          </a:xfrm>
          <a:prstGeom prst="rect">
            <a:avLst/>
          </a:prstGeom>
        </p:spPr>
      </p:pic>
      <p:graphicFrame>
        <p:nvGraphicFramePr>
          <p:cNvPr id="11" name="对象 6"/>
          <p:cNvGraphicFramePr>
            <a:graphicFrameLocks noChangeAspect="1"/>
          </p:cNvGraphicFramePr>
          <p:nvPr>
            <p:extLst>
              <p:ext uri="{D42A27DB-BD31-4B8C-83A1-F6EECF244321}">
                <p14:modId xmlns:p14="http://schemas.microsoft.com/office/powerpoint/2010/main" val="3350644550"/>
              </p:ext>
            </p:extLst>
          </p:nvPr>
        </p:nvGraphicFramePr>
        <p:xfrm>
          <a:off x="5441554" y="1484783"/>
          <a:ext cx="3966813" cy="4474239"/>
        </p:xfrm>
        <a:graphic>
          <a:graphicData uri="http://schemas.openxmlformats.org/presentationml/2006/ole">
            <mc:AlternateContent xmlns:mc="http://schemas.openxmlformats.org/markup-compatibility/2006">
              <mc:Choice xmlns:v="urn:schemas-microsoft-com:vml" Requires="v">
                <p:oleObj spid="_x0000_s27667" name="公式" r:id="rId6" imgW="3238200" imgH="3479760" progId="Equation.3">
                  <p:embed/>
                </p:oleObj>
              </mc:Choice>
              <mc:Fallback>
                <p:oleObj name="公式" r:id="rId6" imgW="3238200" imgH="3479760" progId="Equation.3">
                  <p:embed/>
                  <p:pic>
                    <p:nvPicPr>
                      <p:cNvPr id="0" name=""/>
                      <p:cNvPicPr>
                        <a:picLocks noChangeAspect="1" noChangeArrowheads="1"/>
                      </p:cNvPicPr>
                      <p:nvPr/>
                    </p:nvPicPr>
                    <p:blipFill>
                      <a:blip r:embed="rId7"/>
                      <a:srcRect/>
                      <a:stretch>
                        <a:fillRect/>
                      </a:stretch>
                    </p:blipFill>
                    <p:spPr bwMode="auto">
                      <a:xfrm>
                        <a:off x="5441554" y="1484783"/>
                        <a:ext cx="3966813" cy="447423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260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53"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latin typeface="黑体" panose="02010609060101010101" pitchFamily="49" charset="-122"/>
                <a:ea typeface="黑体" panose="02010609060101010101" pitchFamily="49" charset="-122"/>
              </a:rPr>
              <a:t>二、祖冲之求解方法及编程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7</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421887" y="1160731"/>
            <a:ext cx="1087320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000000"/>
                </a:solidFill>
                <a:latin typeface="黑体" panose="02010609060101010101" pitchFamily="49" charset="-122"/>
                <a:ea typeface="黑体" panose="02010609060101010101" pitchFamily="49" charset="-122"/>
              </a:rPr>
              <a:t> </a:t>
            </a:r>
            <a:r>
              <a:rPr lang="en-US" altLang="zh-CN" sz="3200" dirty="0" smtClean="0">
                <a:solidFill>
                  <a:srgbClr val="0066FF"/>
                </a:solidFill>
                <a:latin typeface="黑体" panose="02010609060101010101" pitchFamily="49" charset="-122"/>
                <a:ea typeface="黑体" panose="02010609060101010101" pitchFamily="49" charset="-122"/>
              </a:rPr>
              <a:t>2.3 </a:t>
            </a:r>
            <a:r>
              <a:rPr lang="zh-CN" altLang="en-US" sz="3200" dirty="0" smtClean="0">
                <a:solidFill>
                  <a:srgbClr val="0066FF"/>
                </a:solidFill>
                <a:latin typeface="黑体" panose="02010609060101010101" pitchFamily="49" charset="-122"/>
                <a:ea typeface="黑体" panose="02010609060101010101" pitchFamily="49" charset="-122"/>
              </a:rPr>
              <a:t>编程核心代码    </a:t>
            </a:r>
            <a:r>
              <a:rPr lang="en-US" altLang="zh-CN" sz="3200" dirty="0" smtClean="0">
                <a:solidFill>
                  <a:srgbClr val="0066FF"/>
                </a:solidFill>
                <a:latin typeface="黑体" panose="02010609060101010101" pitchFamily="49" charset="-122"/>
                <a:ea typeface="黑体" panose="02010609060101010101" pitchFamily="49" charset="-122"/>
              </a:rPr>
              <a:t>    </a:t>
            </a:r>
            <a:endParaRPr lang="en-US" altLang="zh-CN" sz="3200" dirty="0">
              <a:solidFill>
                <a:srgbClr val="0066FF"/>
              </a:solidFill>
              <a:latin typeface="黑体" panose="02010609060101010101" pitchFamily="49" charset="-122"/>
              <a:ea typeface="黑体" panose="02010609060101010101" pitchFamily="49" charset="-122"/>
            </a:endParaRPr>
          </a:p>
        </p:txBody>
      </p:sp>
      <p:graphicFrame>
        <p:nvGraphicFramePr>
          <p:cNvPr id="11" name="对象 6"/>
          <p:cNvGraphicFramePr>
            <a:graphicFrameLocks noChangeAspect="1"/>
          </p:cNvGraphicFramePr>
          <p:nvPr>
            <p:extLst>
              <p:ext uri="{D42A27DB-BD31-4B8C-83A1-F6EECF244321}">
                <p14:modId xmlns:p14="http://schemas.microsoft.com/office/powerpoint/2010/main" val="261140307"/>
              </p:ext>
            </p:extLst>
          </p:nvPr>
        </p:nvGraphicFramePr>
        <p:xfrm>
          <a:off x="119336" y="3140968"/>
          <a:ext cx="4818460" cy="1401650"/>
        </p:xfrm>
        <a:graphic>
          <a:graphicData uri="http://schemas.openxmlformats.org/presentationml/2006/ole">
            <mc:AlternateContent xmlns:mc="http://schemas.openxmlformats.org/markup-compatibility/2006">
              <mc:Choice xmlns:v="urn:schemas-microsoft-com:vml" Requires="v">
                <p:oleObj spid="_x0000_s32787" name="公式" r:id="rId4" imgW="2108160" imgH="583920" progId="Equation.3">
                  <p:embed/>
                </p:oleObj>
              </mc:Choice>
              <mc:Fallback>
                <p:oleObj name="公式" r:id="rId4" imgW="2108160" imgH="583920" progId="Equation.3">
                  <p:embed/>
                  <p:pic>
                    <p:nvPicPr>
                      <p:cNvPr id="0" name=""/>
                      <p:cNvPicPr>
                        <a:picLocks noChangeAspect="1" noChangeArrowheads="1"/>
                      </p:cNvPicPr>
                      <p:nvPr/>
                    </p:nvPicPr>
                    <p:blipFill>
                      <a:blip r:embed="rId5"/>
                      <a:srcRect/>
                      <a:stretch>
                        <a:fillRect/>
                      </a:stretch>
                    </p:blipFill>
                    <p:spPr bwMode="auto">
                      <a:xfrm>
                        <a:off x="119336" y="3140968"/>
                        <a:ext cx="4818460" cy="1401650"/>
                      </a:xfrm>
                      <a:prstGeom prst="rect">
                        <a:avLst/>
                      </a:prstGeom>
                      <a:noFill/>
                      <a:ln>
                        <a:noFill/>
                      </a:ln>
                      <a:extLst/>
                    </p:spPr>
                  </p:pic>
                </p:oleObj>
              </mc:Fallback>
            </mc:AlternateContent>
          </a:graphicData>
        </a:graphic>
      </p:graphicFrame>
      <p:sp>
        <p:nvSpPr>
          <p:cNvPr id="3" name="矩形 2"/>
          <p:cNvSpPr/>
          <p:nvPr/>
        </p:nvSpPr>
        <p:spPr>
          <a:xfrm>
            <a:off x="5511800" y="1972030"/>
            <a:ext cx="6096000" cy="2862322"/>
          </a:xfrm>
          <a:prstGeom prst="rect">
            <a:avLst/>
          </a:prstGeom>
          <a:solidFill>
            <a:schemeClr val="accent6">
              <a:lumMod val="40000"/>
              <a:lumOff val="60000"/>
            </a:schemeClr>
          </a:solidFill>
        </p:spPr>
        <p:txBody>
          <a:bodyPr>
            <a:spAutoFit/>
          </a:bodyPr>
          <a:lstStyle/>
          <a:p>
            <a:r>
              <a:rPr lang="pt-BR" altLang="zh-CN" dirty="0"/>
              <a:t>def zcz_pi(num):</a:t>
            </a:r>
          </a:p>
          <a:p>
            <a:r>
              <a:rPr lang="pt-BR" altLang="zh-CN" dirty="0"/>
              <a:t>   </a:t>
            </a:r>
            <a:r>
              <a:rPr lang="pt-BR" altLang="zh-CN" dirty="0" smtClean="0"/>
              <a:t>n0</a:t>
            </a:r>
            <a:r>
              <a:rPr lang="en-US" altLang="zh-CN" dirty="0" smtClean="0"/>
              <a:t>=6</a:t>
            </a:r>
            <a:endParaRPr lang="pt-BR" altLang="zh-CN" dirty="0" smtClean="0"/>
          </a:p>
          <a:p>
            <a:r>
              <a:rPr lang="pt-BR" altLang="zh-CN" dirty="0" smtClean="0"/>
              <a:t>   a0=</a:t>
            </a:r>
            <a:r>
              <a:rPr lang="en-US" altLang="zh-CN" dirty="0" smtClean="0"/>
              <a:t>1</a:t>
            </a:r>
            <a:endParaRPr lang="pt-BR" altLang="zh-CN" dirty="0"/>
          </a:p>
          <a:p>
            <a:r>
              <a:rPr lang="pt-BR" altLang="zh-CN" dirty="0"/>
              <a:t>   for i in range(num):</a:t>
            </a:r>
          </a:p>
          <a:p>
            <a:r>
              <a:rPr lang="pt-BR" altLang="zh-CN" dirty="0"/>
              <a:t>      a1 = a0 / 2</a:t>
            </a:r>
          </a:p>
          <a:p>
            <a:r>
              <a:rPr lang="pt-BR" altLang="zh-CN" dirty="0"/>
              <a:t>      a2 = (a1 ** 2 + (1 - (1 - a1 ** 2)**0.5) ** 2)**0.5</a:t>
            </a:r>
          </a:p>
          <a:p>
            <a:r>
              <a:rPr lang="pt-BR" altLang="zh-CN" dirty="0"/>
              <a:t>      n1 = n0 * 2</a:t>
            </a:r>
          </a:p>
          <a:p>
            <a:r>
              <a:rPr lang="pt-BR" altLang="zh-CN" dirty="0"/>
              <a:t>      a0 = a2</a:t>
            </a:r>
          </a:p>
          <a:p>
            <a:r>
              <a:rPr lang="pt-BR" altLang="zh-CN" dirty="0"/>
              <a:t>      n0 = n1</a:t>
            </a:r>
          </a:p>
          <a:p>
            <a:r>
              <a:rPr lang="pt-BR" altLang="zh-CN" dirty="0"/>
              <a:t>   return n0 * a0 / 2</a:t>
            </a:r>
            <a:endParaRPr lang="zh-CN" altLang="en-US" dirty="0"/>
          </a:p>
        </p:txBody>
      </p:sp>
      <p:sp>
        <p:nvSpPr>
          <p:cNvPr id="2" name="文本框 1"/>
          <p:cNvSpPr txBox="1"/>
          <p:nvPr/>
        </p:nvSpPr>
        <p:spPr>
          <a:xfrm>
            <a:off x="5367516" y="4979049"/>
            <a:ext cx="6263972" cy="1323439"/>
          </a:xfrm>
          <a:prstGeom prst="rect">
            <a:avLst/>
          </a:prstGeom>
          <a:noFill/>
        </p:spPr>
        <p:txBody>
          <a:bodyPr wrap="square" rtlCol="0">
            <a:spAutoFit/>
          </a:bodyPr>
          <a:lstStyle/>
          <a:p>
            <a:r>
              <a:rPr lang="en-US" altLang="zh-CN" dirty="0" smtClean="0"/>
              <a:t>      </a:t>
            </a:r>
            <a:r>
              <a:rPr lang="zh-CN" altLang="en-US" sz="2000" b="1" dirty="0" smtClean="0">
                <a:solidFill>
                  <a:srgbClr val="7030A0"/>
                </a:solidFill>
                <a:latin typeface="黑体" panose="02010609060101010101" pitchFamily="49" charset="-122"/>
                <a:ea typeface="黑体" panose="02010609060101010101" pitchFamily="49" charset="-122"/>
              </a:rPr>
              <a:t>程序代码中</a:t>
            </a:r>
            <a:r>
              <a:rPr lang="en-US" altLang="zh-CN" sz="2000" b="1" dirty="0" smtClean="0">
                <a:solidFill>
                  <a:srgbClr val="7030A0"/>
                </a:solidFill>
                <a:latin typeface="黑体" panose="02010609060101010101" pitchFamily="49" charset="-122"/>
                <a:ea typeface="黑体" panose="02010609060101010101" pitchFamily="49" charset="-122"/>
              </a:rPr>
              <a:t>a0</a:t>
            </a:r>
            <a:r>
              <a:rPr lang="zh-CN" altLang="en-US" sz="2000" b="1" dirty="0" smtClean="0">
                <a:solidFill>
                  <a:srgbClr val="7030A0"/>
                </a:solidFill>
                <a:latin typeface="黑体" panose="02010609060101010101" pitchFamily="49" charset="-122"/>
                <a:ea typeface="黑体" panose="02010609060101010101" pitchFamily="49" charset="-122"/>
              </a:rPr>
              <a:t>相当于公式中的</a:t>
            </a:r>
            <a:r>
              <a:rPr lang="en-US" altLang="zh-CN" sz="2000" b="1" dirty="0" smtClean="0">
                <a:solidFill>
                  <a:srgbClr val="7030A0"/>
                </a:solidFill>
                <a:latin typeface="黑体" panose="02010609060101010101" pitchFamily="49" charset="-122"/>
                <a:ea typeface="黑体" panose="02010609060101010101" pitchFamily="49" charset="-122"/>
              </a:rPr>
              <a:t>a</a:t>
            </a:r>
            <a:r>
              <a:rPr lang="en-US" altLang="zh-CN" sz="2000" b="1" baseline="-25000" dirty="0" smtClean="0">
                <a:solidFill>
                  <a:srgbClr val="7030A0"/>
                </a:solidFill>
                <a:latin typeface="黑体" panose="02010609060101010101" pitchFamily="49" charset="-122"/>
                <a:ea typeface="黑体" panose="02010609060101010101" pitchFamily="49" charset="-122"/>
              </a:rPr>
              <a:t>n </a:t>
            </a:r>
            <a:r>
              <a:rPr lang="zh-CN" altLang="en-US" sz="2000" b="1" dirty="0" smtClean="0">
                <a:solidFill>
                  <a:srgbClr val="7030A0"/>
                </a:solidFill>
                <a:latin typeface="黑体" panose="02010609060101010101" pitchFamily="49" charset="-122"/>
                <a:ea typeface="黑体" panose="02010609060101010101" pitchFamily="49" charset="-122"/>
              </a:rPr>
              <a:t>，</a:t>
            </a:r>
            <a:r>
              <a:rPr lang="en-US" altLang="zh-CN" sz="2000" b="1" dirty="0" smtClean="0">
                <a:solidFill>
                  <a:srgbClr val="7030A0"/>
                </a:solidFill>
                <a:latin typeface="黑体" panose="02010609060101010101" pitchFamily="49" charset="-122"/>
                <a:ea typeface="黑体" panose="02010609060101010101" pitchFamily="49" charset="-122"/>
              </a:rPr>
              <a:t>a2</a:t>
            </a:r>
            <a:r>
              <a:rPr lang="zh-CN" altLang="en-US" sz="2000" b="1" dirty="0" smtClean="0">
                <a:solidFill>
                  <a:srgbClr val="7030A0"/>
                </a:solidFill>
                <a:latin typeface="黑体" panose="02010609060101010101" pitchFamily="49" charset="-122"/>
                <a:ea typeface="黑体" panose="02010609060101010101" pitchFamily="49" charset="-122"/>
              </a:rPr>
              <a:t>相当于公式中</a:t>
            </a:r>
            <a:r>
              <a:rPr lang="en-US" altLang="zh-CN" sz="2000" b="1" dirty="0" smtClean="0">
                <a:solidFill>
                  <a:srgbClr val="7030A0"/>
                </a:solidFill>
                <a:latin typeface="黑体" panose="02010609060101010101" pitchFamily="49" charset="-122"/>
                <a:ea typeface="黑体" panose="02010609060101010101" pitchFamily="49" charset="-122"/>
              </a:rPr>
              <a:t>a</a:t>
            </a:r>
            <a:r>
              <a:rPr lang="en-US" altLang="zh-CN" sz="2000" b="1" baseline="-25000" dirty="0" smtClean="0">
                <a:solidFill>
                  <a:srgbClr val="7030A0"/>
                </a:solidFill>
                <a:latin typeface="黑体" panose="02010609060101010101" pitchFamily="49" charset="-122"/>
                <a:ea typeface="黑体" panose="02010609060101010101" pitchFamily="49" charset="-122"/>
              </a:rPr>
              <a:t>n+1</a:t>
            </a:r>
            <a:r>
              <a:rPr lang="zh-CN" altLang="en-US" sz="2000" b="1" dirty="0" smtClean="0">
                <a:solidFill>
                  <a:srgbClr val="7030A0"/>
                </a:solidFill>
                <a:latin typeface="黑体" panose="02010609060101010101" pitchFamily="49" charset="-122"/>
                <a:ea typeface="黑体" panose="02010609060101010101" pitchFamily="49" charset="-122"/>
              </a:rPr>
              <a:t>，每做完一轮计算，边长数需要在原来边长的基础上乘上</a:t>
            </a:r>
            <a:r>
              <a:rPr lang="en-US" altLang="zh-CN" sz="2000" b="1" dirty="0" smtClean="0">
                <a:solidFill>
                  <a:srgbClr val="7030A0"/>
                </a:solidFill>
                <a:latin typeface="黑体" panose="02010609060101010101" pitchFamily="49" charset="-122"/>
                <a:ea typeface="黑体" panose="02010609060101010101" pitchFamily="49" charset="-122"/>
              </a:rPr>
              <a:t>2</a:t>
            </a:r>
            <a:r>
              <a:rPr lang="zh-CN" altLang="en-US" sz="2000" b="1" dirty="0" smtClean="0">
                <a:solidFill>
                  <a:srgbClr val="7030A0"/>
                </a:solidFill>
                <a:latin typeface="黑体" panose="02010609060101010101" pitchFamily="49" charset="-122"/>
                <a:ea typeface="黑体" panose="02010609060101010101" pitchFamily="49" charset="-122"/>
              </a:rPr>
              <a:t>，返回的是圆周率，其值为周长除以</a:t>
            </a:r>
            <a:r>
              <a:rPr lang="en-US" altLang="zh-CN" sz="2000" b="1" dirty="0" smtClean="0">
                <a:solidFill>
                  <a:srgbClr val="7030A0"/>
                </a:solidFill>
                <a:latin typeface="黑体" panose="02010609060101010101" pitchFamily="49" charset="-122"/>
                <a:ea typeface="黑体" panose="02010609060101010101" pitchFamily="49" charset="-122"/>
              </a:rPr>
              <a:t>2</a:t>
            </a:r>
            <a:r>
              <a:rPr lang="zh-CN" altLang="en-US" sz="2000" b="1" dirty="0" smtClean="0">
                <a:solidFill>
                  <a:srgbClr val="7030A0"/>
                </a:solidFill>
                <a:latin typeface="黑体" panose="02010609060101010101" pitchFamily="49" charset="-122"/>
                <a:ea typeface="黑体" panose="02010609060101010101" pitchFamily="49" charset="-122"/>
              </a:rPr>
              <a:t>，应为计算时取圆的半径为</a:t>
            </a:r>
            <a:r>
              <a:rPr lang="en-US" altLang="zh-CN" sz="2000" b="1" dirty="0" smtClean="0">
                <a:solidFill>
                  <a:srgbClr val="7030A0"/>
                </a:solidFill>
                <a:latin typeface="黑体" panose="02010609060101010101" pitchFamily="49" charset="-122"/>
                <a:ea typeface="黑体" panose="02010609060101010101" pitchFamily="49" charset="-122"/>
              </a:rPr>
              <a:t>1</a:t>
            </a:r>
            <a:r>
              <a:rPr lang="zh-CN" altLang="en-US" sz="2000" b="1" dirty="0" smtClean="0">
                <a:solidFill>
                  <a:srgbClr val="7030A0"/>
                </a:solidFill>
                <a:latin typeface="黑体" panose="02010609060101010101" pitchFamily="49" charset="-122"/>
                <a:ea typeface="黑体" panose="02010609060101010101" pitchFamily="49" charset="-122"/>
              </a:rPr>
              <a:t>，则直径为</a:t>
            </a:r>
            <a:r>
              <a:rPr lang="en-US" altLang="zh-CN" sz="2000" b="1" dirty="0" smtClean="0">
                <a:solidFill>
                  <a:srgbClr val="7030A0"/>
                </a:solidFill>
                <a:latin typeface="黑体" panose="02010609060101010101" pitchFamily="49" charset="-122"/>
                <a:ea typeface="黑体" panose="02010609060101010101" pitchFamily="49" charset="-122"/>
              </a:rPr>
              <a:t>2.</a:t>
            </a:r>
            <a:endParaRPr lang="zh-CN" altLang="en-US" sz="2000" b="1" baseline="-25000"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413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53"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fltVal val="0"/>
                                          </p:val>
                                        </p:tav>
                                        <p:tav tm="100000">
                                          <p:val>
                                            <p:strVal val="#ppt_w"/>
                                          </p:val>
                                        </p:tav>
                                      </p:tavLst>
                                    </p:anim>
                                    <p:anim calcmode="lin" valueType="num">
                                      <p:cBhvr>
                                        <p:cTn id="21" dur="1000" fill="hold"/>
                                        <p:tgtEl>
                                          <p:spTgt spid="3"/>
                                        </p:tgtEl>
                                        <p:attrNameLst>
                                          <p:attrName>ppt_h</p:attrName>
                                        </p:attrNameLst>
                                      </p:cBhvr>
                                      <p:tavLst>
                                        <p:tav tm="0">
                                          <p:val>
                                            <p:fltVal val="0"/>
                                          </p:val>
                                        </p:tav>
                                        <p:tav tm="100000">
                                          <p:val>
                                            <p:strVal val="#ppt_h"/>
                                          </p:val>
                                        </p:tav>
                                      </p:tavLst>
                                    </p:anim>
                                    <p:anim calcmode="lin" valueType="num">
                                      <p:cBhvr>
                                        <p:cTn id="22" dur="1000" fill="hold"/>
                                        <p:tgtEl>
                                          <p:spTgt spid="3"/>
                                        </p:tgtEl>
                                        <p:attrNameLst>
                                          <p:attrName>style.rotation</p:attrName>
                                        </p:attrNameLst>
                                      </p:cBhvr>
                                      <p:tavLst>
                                        <p:tav tm="0">
                                          <p:val>
                                            <p:fltVal val="90"/>
                                          </p:val>
                                        </p:tav>
                                        <p:tav tm="100000">
                                          <p:val>
                                            <p:fltVal val="0"/>
                                          </p:val>
                                        </p:tav>
                                      </p:tavLst>
                                    </p:anim>
                                    <p:animEffect transition="in" filter="fade">
                                      <p:cBhvr>
                                        <p:cTn id="23" dur="1000"/>
                                        <p:tgtEl>
                                          <p:spTgt spid="3"/>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1000" fill="hold"/>
                                        <p:tgtEl>
                                          <p:spTgt spid="2"/>
                                        </p:tgtEl>
                                        <p:attrNameLst>
                                          <p:attrName>ppt_w</p:attrName>
                                        </p:attrNameLst>
                                      </p:cBhvr>
                                      <p:tavLst>
                                        <p:tav tm="0">
                                          <p:val>
                                            <p:fltVal val="0"/>
                                          </p:val>
                                        </p:tav>
                                        <p:tav tm="100000">
                                          <p:val>
                                            <p:strVal val="#ppt_w"/>
                                          </p:val>
                                        </p:tav>
                                      </p:tavLst>
                                    </p:anim>
                                    <p:anim calcmode="lin" valueType="num">
                                      <p:cBhvr>
                                        <p:cTn id="27" dur="1000" fill="hold"/>
                                        <p:tgtEl>
                                          <p:spTgt spid="2"/>
                                        </p:tgtEl>
                                        <p:attrNameLst>
                                          <p:attrName>ppt_h</p:attrName>
                                        </p:attrNameLst>
                                      </p:cBhvr>
                                      <p:tavLst>
                                        <p:tav tm="0">
                                          <p:val>
                                            <p:fltVal val="0"/>
                                          </p:val>
                                        </p:tav>
                                        <p:tav tm="100000">
                                          <p:val>
                                            <p:strVal val="#ppt_h"/>
                                          </p:val>
                                        </p:tav>
                                      </p:tavLst>
                                    </p:anim>
                                    <p:anim calcmode="lin" valueType="num">
                                      <p:cBhvr>
                                        <p:cTn id="28" dur="1000" fill="hold"/>
                                        <p:tgtEl>
                                          <p:spTgt spid="2"/>
                                        </p:tgtEl>
                                        <p:attrNameLst>
                                          <p:attrName>style.rotation</p:attrName>
                                        </p:attrNameLst>
                                      </p:cBhvr>
                                      <p:tavLst>
                                        <p:tav tm="0">
                                          <p:val>
                                            <p:fltVal val="90"/>
                                          </p:val>
                                        </p:tav>
                                        <p:tav tm="100000">
                                          <p:val>
                                            <p:fltVal val="0"/>
                                          </p:val>
                                        </p:tav>
                                      </p:tavLst>
                                    </p:anim>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3"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latin typeface="黑体" panose="02010609060101010101" pitchFamily="49" charset="-122"/>
                <a:ea typeface="黑体" panose="02010609060101010101" pitchFamily="49" charset="-122"/>
              </a:rPr>
              <a:t>二、祖冲之求解方法及编程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8</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77472" y="1066412"/>
            <a:ext cx="1087320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solidFill>
                  <a:srgbClr val="FF0000"/>
                </a:solidFill>
                <a:latin typeface="黑体" panose="02010609060101010101" pitchFamily="49" charset="-122"/>
                <a:ea typeface="黑体" panose="02010609060101010101" pitchFamily="49" charset="-122"/>
              </a:rPr>
              <a:t>2.4 </a:t>
            </a:r>
            <a:r>
              <a:rPr lang="zh-CN" altLang="en-US" sz="3200" dirty="0" smtClean="0">
                <a:solidFill>
                  <a:srgbClr val="FF0000"/>
                </a:solidFill>
                <a:latin typeface="黑体" panose="02010609060101010101" pitchFamily="49" charset="-122"/>
                <a:ea typeface="黑体" panose="02010609060101010101" pitchFamily="49" charset="-122"/>
              </a:rPr>
              <a:t>典型计算</a:t>
            </a:r>
            <a:endParaRPr lang="en-US" altLang="zh-CN" sz="3200" dirty="0">
              <a:solidFill>
                <a:srgbClr val="FF0000"/>
              </a:solidFill>
              <a:latin typeface="黑体" panose="02010609060101010101" pitchFamily="49" charset="-122"/>
              <a:ea typeface="黑体" panose="02010609060101010101" pitchFamily="49" charset="-122"/>
            </a:endParaRPr>
          </a:p>
        </p:txBody>
      </p:sp>
      <p:sp>
        <p:nvSpPr>
          <p:cNvPr id="3" name="矩形 2"/>
          <p:cNvSpPr/>
          <p:nvPr/>
        </p:nvSpPr>
        <p:spPr>
          <a:xfrm>
            <a:off x="407368" y="2492896"/>
            <a:ext cx="3660278" cy="2031325"/>
          </a:xfrm>
          <a:prstGeom prst="rect">
            <a:avLst/>
          </a:prstGeom>
          <a:solidFill>
            <a:schemeClr val="accent6">
              <a:lumMod val="40000"/>
              <a:lumOff val="60000"/>
            </a:schemeClr>
          </a:solidFill>
        </p:spPr>
        <p:txBody>
          <a:bodyPr wrap="square">
            <a:spAutoFit/>
          </a:bodyPr>
          <a:lstStyle/>
          <a:p>
            <a:r>
              <a:rPr lang="pt-BR" altLang="zh-CN" dirty="0" smtClean="0"/>
              <a:t>print("pi_0=",zcz_pi(0))</a:t>
            </a:r>
          </a:p>
          <a:p>
            <a:r>
              <a:rPr lang="pt-BR" altLang="zh-CN" dirty="0" smtClean="0"/>
              <a:t>print("pi_1=",zcz_pi(1))</a:t>
            </a:r>
          </a:p>
          <a:p>
            <a:r>
              <a:rPr lang="pt-BR" altLang="zh-CN" dirty="0" smtClean="0"/>
              <a:t>print("pi_12=",zcz_pi(12))</a:t>
            </a:r>
          </a:p>
          <a:p>
            <a:r>
              <a:rPr lang="pt-BR" altLang="zh-CN" dirty="0" smtClean="0"/>
              <a:t>print("pi_537=",zcz_pi(537))</a:t>
            </a:r>
          </a:p>
          <a:p>
            <a:r>
              <a:rPr lang="pt-BR" altLang="zh-CN" dirty="0" smtClean="0"/>
              <a:t>print("pi_538=",zcz_pi(538))</a:t>
            </a:r>
          </a:p>
          <a:p>
            <a:r>
              <a:rPr lang="en-US" altLang="zh-CN" dirty="0" err="1"/>
              <a:t>max_num</a:t>
            </a:r>
            <a:r>
              <a:rPr lang="en-US" altLang="zh-CN" dirty="0"/>
              <a:t>=6*2**538</a:t>
            </a:r>
          </a:p>
          <a:p>
            <a:r>
              <a:rPr lang="en-US" altLang="zh-CN" dirty="0"/>
              <a:t>print("</a:t>
            </a:r>
            <a:r>
              <a:rPr lang="zh-CN" altLang="en-US" dirty="0"/>
              <a:t>正多边形变数</a:t>
            </a:r>
            <a:r>
              <a:rPr lang="en-US" altLang="zh-CN" dirty="0"/>
              <a:t>=",</a:t>
            </a:r>
            <a:r>
              <a:rPr lang="en-US" altLang="zh-CN" dirty="0" err="1"/>
              <a:t>max_num</a:t>
            </a:r>
            <a:r>
              <a:rPr lang="en-US" altLang="zh-CN" dirty="0"/>
              <a:t>)</a:t>
            </a:r>
            <a:endParaRPr lang="zh-CN" altLang="en-US" dirty="0"/>
          </a:p>
        </p:txBody>
      </p:sp>
      <p:sp>
        <p:nvSpPr>
          <p:cNvPr id="7" name="矩形 6"/>
          <p:cNvSpPr/>
          <p:nvPr/>
        </p:nvSpPr>
        <p:spPr>
          <a:xfrm>
            <a:off x="5252170" y="2209412"/>
            <a:ext cx="6120680" cy="3354765"/>
          </a:xfrm>
          <a:prstGeom prst="rect">
            <a:avLst/>
          </a:prstGeom>
          <a:solidFill>
            <a:schemeClr val="accent5">
              <a:lumMod val="20000"/>
              <a:lumOff val="80000"/>
            </a:schemeClr>
          </a:solidFill>
        </p:spPr>
        <p:txBody>
          <a:bodyPr wrap="square">
            <a:spAutoFit/>
          </a:bodyPr>
          <a:lstStyle/>
          <a:p>
            <a:r>
              <a:rPr lang="zh-CN" altLang="en-US" dirty="0"/>
              <a:t>pi_0= 3.0</a:t>
            </a:r>
          </a:p>
          <a:p>
            <a:r>
              <a:rPr lang="zh-CN" altLang="en-US" dirty="0"/>
              <a:t>pi_1= 3.105828541230249</a:t>
            </a:r>
          </a:p>
          <a:p>
            <a:r>
              <a:rPr lang="zh-CN" altLang="en-US" dirty="0"/>
              <a:t>pi_12= 3.141592645033691</a:t>
            </a:r>
          </a:p>
          <a:p>
            <a:r>
              <a:rPr lang="zh-CN" altLang="en-US" dirty="0"/>
              <a:t>pi_537= 3.0</a:t>
            </a:r>
          </a:p>
          <a:p>
            <a:r>
              <a:rPr lang="zh-CN" altLang="en-US" dirty="0"/>
              <a:t>pi_538= 0.0</a:t>
            </a:r>
          </a:p>
          <a:p>
            <a:r>
              <a:rPr lang="zh-CN" altLang="en-US" dirty="0"/>
              <a:t>正多边形变数= </a:t>
            </a:r>
            <a:r>
              <a:rPr lang="zh-CN" altLang="en-US" dirty="0" smtClean="0"/>
              <a:t>5398696553451835659372646209223178230643636541962299959720906687134205096805785444382848823324669028579905092760225074147849919266593159626810218217038196626161664</a:t>
            </a:r>
            <a:r>
              <a:rPr lang="en-US" altLang="zh-CN" b="1" dirty="0">
                <a:solidFill>
                  <a:srgbClr val="FF0000"/>
                </a:solidFill>
                <a:latin typeface="黑体" panose="02010609060101010101" pitchFamily="49" charset="-122"/>
                <a:ea typeface="黑体" panose="02010609060101010101" pitchFamily="49" charset="-122"/>
              </a:rPr>
              <a:t>(</a:t>
            </a:r>
            <a:r>
              <a:rPr lang="zh-CN" altLang="zh-CN" b="1" dirty="0">
                <a:solidFill>
                  <a:srgbClr val="FF0000"/>
                </a:solidFill>
                <a:latin typeface="黑体" panose="02010609060101010101" pitchFamily="49" charset="-122"/>
                <a:ea typeface="黑体" panose="02010609060101010101" pitchFamily="49" charset="-122"/>
              </a:rPr>
              <a:t>共</a:t>
            </a:r>
            <a:r>
              <a:rPr lang="en-US" altLang="zh-CN" b="1" dirty="0">
                <a:solidFill>
                  <a:srgbClr val="FF0000"/>
                </a:solidFill>
                <a:latin typeface="黑体" panose="02010609060101010101" pitchFamily="49" charset="-122"/>
                <a:ea typeface="黑体" panose="02010609060101010101" pitchFamily="49" charset="-122"/>
              </a:rPr>
              <a:t>163</a:t>
            </a:r>
            <a:r>
              <a:rPr lang="zh-CN" altLang="zh-CN" b="1" dirty="0">
                <a:solidFill>
                  <a:srgbClr val="FF0000"/>
                </a:solidFill>
                <a:latin typeface="黑体" panose="02010609060101010101" pitchFamily="49" charset="-122"/>
                <a:ea typeface="黑体" panose="02010609060101010101" pitchFamily="49" charset="-122"/>
              </a:rPr>
              <a:t>位</a:t>
            </a:r>
            <a:r>
              <a:rPr lang="en-US" altLang="zh-CN" b="1" dirty="0">
                <a:solidFill>
                  <a:srgbClr val="FF0000"/>
                </a:solidFill>
                <a:latin typeface="黑体" panose="02010609060101010101" pitchFamily="49" charset="-122"/>
                <a:ea typeface="黑体" panose="02010609060101010101" pitchFamily="49" charset="-122"/>
              </a:rPr>
              <a:t>)</a:t>
            </a:r>
            <a:endParaRPr lang="zh-CN" altLang="zh-CN" b="1" dirty="0">
              <a:solidFill>
                <a:srgbClr val="FF0000"/>
              </a:solidFill>
              <a:latin typeface="黑体" panose="02010609060101010101" pitchFamily="49" charset="-122"/>
              <a:ea typeface="黑体" panose="02010609060101010101" pitchFamily="49" charset="-122"/>
            </a:endParaRPr>
          </a:p>
          <a:p>
            <a:r>
              <a:rPr lang="en-US" altLang="zh-CN" sz="3200" dirty="0" smtClean="0">
                <a:solidFill>
                  <a:srgbClr val="FF0000"/>
                </a:solidFill>
              </a:rPr>
              <a:t>    </a:t>
            </a:r>
            <a:r>
              <a:rPr lang="zh-CN" altLang="en-US" sz="3200" dirty="0" smtClean="0">
                <a:solidFill>
                  <a:srgbClr val="FF0000"/>
                </a:solidFill>
              </a:rPr>
              <a:t>上述计算结果和</a:t>
            </a:r>
            <a:r>
              <a:rPr lang="en-US" altLang="zh-CN" sz="3200" dirty="0" smtClean="0">
                <a:solidFill>
                  <a:srgbClr val="FF0000"/>
                </a:solidFill>
              </a:rPr>
              <a:t>VB</a:t>
            </a:r>
            <a:r>
              <a:rPr lang="zh-CN" altLang="en-US" sz="3200" dirty="0" smtClean="0">
                <a:solidFill>
                  <a:srgbClr val="FF0000"/>
                </a:solidFill>
              </a:rPr>
              <a:t>编程一致</a:t>
            </a:r>
            <a:endParaRPr lang="zh-CN" altLang="en-US" sz="3200" dirty="0">
              <a:solidFill>
                <a:srgbClr val="FF0000"/>
              </a:solidFill>
            </a:endParaRPr>
          </a:p>
        </p:txBody>
      </p:sp>
      <p:sp>
        <p:nvSpPr>
          <p:cNvPr id="9" name="右箭头 8"/>
          <p:cNvSpPr/>
          <p:nvPr/>
        </p:nvSpPr>
        <p:spPr>
          <a:xfrm>
            <a:off x="4233280" y="3140968"/>
            <a:ext cx="792088" cy="499605"/>
          </a:xfrm>
          <a:prstGeom prst="rightArrow">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984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 calcmode="lin" valueType="num">
                                      <p:cBhvr>
                                        <p:cTn id="29" dur="1000" fill="hold"/>
                                        <p:tgtEl>
                                          <p:spTgt spid="9"/>
                                        </p:tgtEl>
                                        <p:attrNameLst>
                                          <p:attrName>style.rotation</p:attrName>
                                        </p:attrNameLst>
                                      </p:cBhvr>
                                      <p:tavLst>
                                        <p:tav tm="0">
                                          <p:val>
                                            <p:fltVal val="90"/>
                                          </p:val>
                                        </p:tav>
                                        <p:tav tm="100000">
                                          <p:val>
                                            <p:fltVal val="0"/>
                                          </p:val>
                                        </p:tav>
                                      </p:tavLst>
                                    </p:anim>
                                    <p:animEffect transition="in" filter="fade">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3"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2295" y="-76588"/>
            <a:ext cx="10972800" cy="1143000"/>
          </a:xfrm>
        </p:spPr>
        <p:txBody>
          <a:bodyPr/>
          <a:lstStyle/>
          <a:p>
            <a:pPr>
              <a:buFont typeface="Arial" panose="020B0604020202020204" pitchFamily="34" charset="0"/>
              <a:buNone/>
            </a:pPr>
            <a:r>
              <a:rPr lang="zh-CN" altLang="en-US" b="1" dirty="0">
                <a:latin typeface="黑体" panose="02010609060101010101" pitchFamily="49" charset="-122"/>
                <a:ea typeface="黑体" panose="02010609060101010101" pitchFamily="49" charset="-122"/>
              </a:rPr>
              <a:t>二、祖冲之求解方法及编程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9</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96688" y="764704"/>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000000"/>
                </a:solidFill>
                <a:latin typeface="黑体" panose="02010609060101010101" pitchFamily="49" charset="-122"/>
                <a:ea typeface="黑体" panose="02010609060101010101" pitchFamily="49" charset="-122"/>
              </a:rPr>
              <a:t> </a:t>
            </a:r>
            <a:r>
              <a:rPr lang="en-US" altLang="zh-CN" sz="3200" dirty="0" smtClean="0">
                <a:solidFill>
                  <a:srgbClr val="0066FF"/>
                </a:solidFill>
                <a:latin typeface="黑体" panose="02010609060101010101" pitchFamily="49" charset="-122"/>
                <a:ea typeface="黑体" panose="02010609060101010101" pitchFamily="49" charset="-122"/>
              </a:rPr>
              <a:t>2.5 </a:t>
            </a:r>
            <a:r>
              <a:rPr lang="zh-CN" altLang="en-US" sz="3200" dirty="0" smtClean="0">
                <a:solidFill>
                  <a:srgbClr val="0066FF"/>
                </a:solidFill>
                <a:latin typeface="黑体" panose="02010609060101010101" pitchFamily="49" charset="-122"/>
                <a:ea typeface="黑体" panose="02010609060101010101" pitchFamily="49" charset="-122"/>
              </a:rPr>
              <a:t>连续计算结果图之一</a:t>
            </a:r>
            <a:endParaRPr lang="en-US" altLang="zh-CN" sz="3200" dirty="0">
              <a:solidFill>
                <a:srgbClr val="0066FF"/>
              </a:solidFill>
              <a:latin typeface="黑体" panose="02010609060101010101" pitchFamily="49" charset="-122"/>
              <a:ea typeface="黑体" panose="02010609060101010101" pitchFamily="49" charset="-122"/>
            </a:endParaRPr>
          </a:p>
        </p:txBody>
      </p:sp>
      <p:sp>
        <p:nvSpPr>
          <p:cNvPr id="2" name="矩形 1"/>
          <p:cNvSpPr/>
          <p:nvPr/>
        </p:nvSpPr>
        <p:spPr>
          <a:xfrm>
            <a:off x="5951984" y="1341403"/>
            <a:ext cx="6096000" cy="4801314"/>
          </a:xfrm>
          <a:prstGeom prst="rect">
            <a:avLst/>
          </a:prstGeom>
          <a:solidFill>
            <a:schemeClr val="accent6">
              <a:lumMod val="40000"/>
              <a:lumOff val="60000"/>
            </a:schemeClr>
          </a:solidFill>
        </p:spPr>
        <p:txBody>
          <a:bodyPr>
            <a:spAutoFit/>
          </a:bodyPr>
          <a:lstStyle/>
          <a:p>
            <a:r>
              <a:rPr lang="zh-CN" altLang="en-US" dirty="0"/>
              <a:t>num=800</a:t>
            </a:r>
          </a:p>
          <a:p>
            <a:r>
              <a:rPr lang="zh-CN" altLang="en-US" dirty="0" smtClean="0"/>
              <a:t>for </a:t>
            </a:r>
            <a:r>
              <a:rPr lang="zh-CN" altLang="en-US" dirty="0"/>
              <a:t>n in range(1,num+1):</a:t>
            </a:r>
          </a:p>
          <a:p>
            <a:r>
              <a:rPr lang="zh-CN" altLang="en-US" dirty="0"/>
              <a:t>    </a:t>
            </a:r>
            <a:r>
              <a:rPr lang="zh-CN" altLang="en-US" b="1" dirty="0">
                <a:solidFill>
                  <a:srgbClr val="FF0000"/>
                </a:solidFill>
              </a:rPr>
              <a:t>c_pi.append(zcz_pi(n))</a:t>
            </a:r>
          </a:p>
          <a:p>
            <a:r>
              <a:rPr lang="zh-CN" altLang="en-US" dirty="0"/>
              <a:t>    c_time.append(n)</a:t>
            </a:r>
          </a:p>
          <a:p>
            <a:r>
              <a:rPr lang="zh-CN" altLang="en-US" dirty="0"/>
              <a:t>    T_pi.append(np.pi)</a:t>
            </a:r>
          </a:p>
          <a:p>
            <a:r>
              <a:rPr lang="zh-CN" altLang="en-US" dirty="0"/>
              <a:t>fig1=plt.figure(dpi=120) ##绘制理论计算图</a:t>
            </a:r>
          </a:p>
          <a:p>
            <a:r>
              <a:rPr lang="zh-CN" altLang="en-US" dirty="0"/>
              <a:t>x=c_time[0:200]</a:t>
            </a:r>
          </a:p>
          <a:p>
            <a:r>
              <a:rPr lang="zh-CN" altLang="en-US" dirty="0"/>
              <a:t>y=c_pi[0:200]</a:t>
            </a:r>
          </a:p>
          <a:p>
            <a:r>
              <a:rPr lang="zh-CN" altLang="en-US" b="1" dirty="0" smtClean="0">
                <a:solidFill>
                  <a:srgbClr val="FF0000"/>
                </a:solidFill>
              </a:rPr>
              <a:t>plt</a:t>
            </a:r>
            <a:r>
              <a:rPr lang="zh-CN" altLang="en-US" b="1" dirty="0">
                <a:solidFill>
                  <a:srgbClr val="FF0000"/>
                </a:solidFill>
              </a:rPr>
              <a:t>.plot(x,y, "-or",x,T_pi[0:200],"-g",clip_on=False)</a:t>
            </a:r>
          </a:p>
          <a:p>
            <a:r>
              <a:rPr lang="zh-CN" altLang="en-US" dirty="0"/>
              <a:t>plt.ylim(3.1,3.15)</a:t>
            </a:r>
          </a:p>
          <a:p>
            <a:r>
              <a:rPr lang="zh-CN" altLang="en-US" dirty="0"/>
              <a:t>plt.xlim(0,200)</a:t>
            </a:r>
          </a:p>
          <a:p>
            <a:r>
              <a:rPr lang="zh-CN" altLang="en-US" dirty="0"/>
              <a:t>plt.xticks(np.arange(0,200+1,10))</a:t>
            </a:r>
          </a:p>
          <a:p>
            <a:r>
              <a:rPr lang="zh-CN" altLang="en-US" dirty="0"/>
              <a:t>plt.yticks(np.arange(3.1,3.15,0.0025))</a:t>
            </a:r>
          </a:p>
          <a:p>
            <a:r>
              <a:rPr lang="zh-CN" altLang="en-US" dirty="0"/>
              <a:t>plt.title("圆周率和计算次数关系图")</a:t>
            </a:r>
          </a:p>
          <a:p>
            <a:r>
              <a:rPr lang="zh-CN" altLang="en-US" dirty="0"/>
              <a:t>plt.grid()</a:t>
            </a:r>
          </a:p>
          <a:p>
            <a:r>
              <a:rPr lang="zh-CN" altLang="en-US" dirty="0"/>
              <a:t>plt.xlabel("计算次数")</a:t>
            </a:r>
          </a:p>
          <a:p>
            <a:r>
              <a:rPr lang="zh-CN" altLang="en-US" dirty="0"/>
              <a:t>plt.ylabel("圆周率")</a:t>
            </a:r>
          </a:p>
        </p:txBody>
      </p:sp>
      <p:pic>
        <p:nvPicPr>
          <p:cNvPr id="6" name="图片 5"/>
          <p:cNvPicPr>
            <a:picLocks noChangeAspect="1"/>
          </p:cNvPicPr>
          <p:nvPr/>
        </p:nvPicPr>
        <p:blipFill>
          <a:blip r:embed="rId3"/>
          <a:stretch>
            <a:fillRect/>
          </a:stretch>
        </p:blipFill>
        <p:spPr>
          <a:xfrm>
            <a:off x="372121" y="1907704"/>
            <a:ext cx="5436574" cy="4188122"/>
          </a:xfrm>
          <a:prstGeom prst="rect">
            <a:avLst/>
          </a:prstGeom>
        </p:spPr>
      </p:pic>
    </p:spTree>
    <p:extLst>
      <p:ext uri="{BB962C8B-B14F-4D97-AF65-F5344CB8AC3E}">
        <p14:creationId xmlns:p14="http://schemas.microsoft.com/office/powerpoint/2010/main" val="45207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8435</TotalTime>
  <Words>2953</Words>
  <Application>Microsoft Office PowerPoint</Application>
  <PresentationFormat>宽屏</PresentationFormat>
  <Paragraphs>364</Paragraphs>
  <Slides>30</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9" baseType="lpstr">
      <vt:lpstr>黑体</vt:lpstr>
      <vt:lpstr>华文彩云</vt:lpstr>
      <vt:lpstr>宋体</vt:lpstr>
      <vt:lpstr>微软雅黑</vt:lpstr>
      <vt:lpstr>Arial</vt:lpstr>
      <vt:lpstr>Calibri</vt:lpstr>
      <vt:lpstr>Times New Roman</vt:lpstr>
      <vt:lpstr>Office 主题</vt:lpstr>
      <vt:lpstr>公式</vt:lpstr>
      <vt:lpstr>PowerPoint 演示文稿</vt:lpstr>
      <vt:lpstr>内容提要</vt:lpstr>
      <vt:lpstr>一、问题提出  </vt:lpstr>
      <vt:lpstr>一、问题提出  </vt:lpstr>
      <vt:lpstr>二、祖冲之求解方法及编程</vt:lpstr>
      <vt:lpstr>二、祖冲之求解方法及编程</vt:lpstr>
      <vt:lpstr>二、祖冲之求解方法及编程</vt:lpstr>
      <vt:lpstr>二、祖冲之求解方法及编程</vt:lpstr>
      <vt:lpstr>二、祖冲之求解方法及编程</vt:lpstr>
      <vt:lpstr>二、祖冲之求解方法及编程</vt:lpstr>
      <vt:lpstr>二、祖冲之求解方法及编程</vt:lpstr>
      <vt:lpstr> 二、祖冲之求解方法及编程</vt:lpstr>
      <vt:lpstr>三、概率求解方法及编程</vt:lpstr>
      <vt:lpstr>三、概率求解方法及编程</vt:lpstr>
      <vt:lpstr>三、概率求解方法及编程</vt:lpstr>
      <vt:lpstr>三、概率求解方法及编程</vt:lpstr>
      <vt:lpstr>三、概率求解方法及编程</vt:lpstr>
      <vt:lpstr>三、概率求解方法及编程</vt:lpstr>
      <vt:lpstr>四、泰勒级数求解方法及编程</vt:lpstr>
      <vt:lpstr>四、泰勒级数求解方法及编程</vt:lpstr>
      <vt:lpstr>四、泰勒级数求解方法及编程</vt:lpstr>
      <vt:lpstr>四、泰勒级数求解方法及编程</vt:lpstr>
      <vt:lpstr>四、泰勒级数求解方法及编程</vt:lpstr>
      <vt:lpstr>四、泰勒级数求解方法及编程</vt:lpstr>
      <vt:lpstr>四、泰勒级数求解方法及编程</vt:lpstr>
      <vt:lpstr>四、泰勒级数求解方法及编程</vt:lpstr>
      <vt:lpstr>四、泰勒级数求解方法及编程</vt:lpstr>
      <vt:lpstr>四、泰勒级数求解方法及编程</vt:lpstr>
      <vt:lpstr>五、拓展思考</vt:lpstr>
      <vt:lpstr>结束语</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VB6.0 化工超越方程及线性方程组求解软件</dc:title>
  <dc:creator>微软用户</dc:creator>
  <cp:lastModifiedBy>flg</cp:lastModifiedBy>
  <cp:revision>171</cp:revision>
  <dcterms:created xsi:type="dcterms:W3CDTF">2014-09-27T01:29:09Z</dcterms:created>
  <dcterms:modified xsi:type="dcterms:W3CDTF">2024-02-04T14:19:26Z</dcterms:modified>
</cp:coreProperties>
</file>