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46" r:id="rId2"/>
    <p:sldId id="451" r:id="rId3"/>
    <p:sldId id="391" r:id="rId4"/>
    <p:sldId id="480" r:id="rId5"/>
    <p:sldId id="481" r:id="rId6"/>
    <p:sldId id="494" r:id="rId7"/>
    <p:sldId id="493" r:id="rId8"/>
    <p:sldId id="495" r:id="rId9"/>
    <p:sldId id="496" r:id="rId10"/>
    <p:sldId id="497" r:id="rId11"/>
    <p:sldId id="482" r:id="rId12"/>
    <p:sldId id="499" r:id="rId13"/>
    <p:sldId id="483" r:id="rId14"/>
    <p:sldId id="505" r:id="rId15"/>
    <p:sldId id="501" r:id="rId16"/>
    <p:sldId id="502" r:id="rId17"/>
    <p:sldId id="504" r:id="rId18"/>
    <p:sldId id="512" r:id="rId19"/>
    <p:sldId id="513" r:id="rId20"/>
    <p:sldId id="514" r:id="rId21"/>
    <p:sldId id="519" r:id="rId22"/>
    <p:sldId id="515" r:id="rId23"/>
    <p:sldId id="516" r:id="rId24"/>
    <p:sldId id="517" r:id="rId25"/>
    <p:sldId id="518" r:id="rId26"/>
    <p:sldId id="521" r:id="rId27"/>
    <p:sldId id="520"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4995" autoAdjust="0"/>
  </p:normalViewPr>
  <p:slideViewPr>
    <p:cSldViewPr>
      <p:cViewPr varScale="1">
        <p:scale>
          <a:sx n="91" d="100"/>
          <a:sy n="91" d="100"/>
        </p:scale>
        <p:origin x="13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EE95DA1-5BD6-4562-B711-B1D5E2C81E32}" type="datetimeFigureOut">
              <a:rPr lang="zh-CN" altLang="en-US"/>
              <a:pPr>
                <a:defRPr/>
              </a:pPr>
              <a:t>2024/2/4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9168E99-9AC7-4856-ABD9-39C32DAE0117}" type="slidenum">
              <a:rPr lang="zh-CN" altLang="en-US"/>
              <a:pPr>
                <a:defRPr/>
              </a:pPr>
              <a:t>‹#›</a:t>
            </a:fld>
            <a:endParaRPr lang="zh-CN" altLang="en-US"/>
          </a:p>
        </p:txBody>
      </p:sp>
    </p:spTree>
    <p:extLst>
      <p:ext uri="{BB962C8B-B14F-4D97-AF65-F5344CB8AC3E}">
        <p14:creationId xmlns:p14="http://schemas.microsoft.com/office/powerpoint/2010/main" val="3939794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1">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B4D2504-CDF7-4593-A525-FC5415B158A3}" type="datetime1">
              <a:rPr lang="zh-CN" altLang="en-US"/>
              <a:pPr>
                <a:defRPr/>
              </a:pPr>
              <a:t>2024/2/4</a:t>
            </a:fld>
            <a:endParaRPr lang="zh-CN" altLang="en-US"/>
          </a:p>
        </p:txBody>
      </p:sp>
      <p:sp>
        <p:nvSpPr>
          <p:cNvPr id="5" name="页脚占位符 4"/>
          <p:cNvSpPr>
            <a:spLocks noGrp="1"/>
          </p:cNvSpPr>
          <p:nvPr>
            <p:ph type="ftr" sz="quarter" idx="11"/>
          </p:nvPr>
        </p:nvSpPr>
        <p:spPr>
          <a:xfrm>
            <a:off x="3524250" y="6492875"/>
            <a:ext cx="5429250" cy="365125"/>
          </a:xfrm>
        </p:spPr>
        <p:txBody>
          <a:bodyPr/>
          <a:lstStyle>
            <a:lvl1pPr>
              <a:defRPr/>
            </a:lvl1pPr>
          </a:lstStyle>
          <a:p>
            <a:pPr>
              <a:defRPr/>
            </a:pPr>
            <a:r>
              <a:rPr lang="zh-CN" altLang="en-US"/>
              <a:t>华南理工学化学与化工学院方利国开发</a:t>
            </a:r>
            <a:r>
              <a:rPr lang="en-US" altLang="zh-CN"/>
              <a:t>lgfang@scut.edn</a:t>
            </a:r>
            <a:endParaRPr lang="zh-CN" altLang="en-US"/>
          </a:p>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16DCE2-7371-4096-A073-96923A903AFE}" type="slidenum">
              <a:rPr lang="zh-CN" altLang="en-US"/>
              <a:pPr>
                <a:defRPr/>
              </a:pPr>
              <a:t>‹#›</a:t>
            </a:fld>
            <a:endParaRPr lang="zh-CN" altLang="en-US"/>
          </a:p>
        </p:txBody>
      </p:sp>
    </p:spTree>
    <p:extLst>
      <p:ext uri="{BB962C8B-B14F-4D97-AF65-F5344CB8AC3E}">
        <p14:creationId xmlns:p14="http://schemas.microsoft.com/office/powerpoint/2010/main" val="235834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47E0329-E2C9-4E20-A4C6-844CC38DBBD3}"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3DFB06-212A-45B9-ABAC-171A04771A39}" type="slidenum">
              <a:rPr lang="zh-CN" altLang="en-US"/>
              <a:pPr>
                <a:defRPr/>
              </a:pPr>
              <a:t>‹#›</a:t>
            </a:fld>
            <a:endParaRPr lang="zh-CN" altLang="en-US"/>
          </a:p>
        </p:txBody>
      </p:sp>
    </p:spTree>
    <p:extLst>
      <p:ext uri="{BB962C8B-B14F-4D97-AF65-F5344CB8AC3E}">
        <p14:creationId xmlns:p14="http://schemas.microsoft.com/office/powerpoint/2010/main" val="285549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8FEC7B8-2CE0-418A-A7C2-54CFBCDA32CE}"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C82CD58-A965-4184-952E-CC16C0E51A4A}" type="slidenum">
              <a:rPr lang="zh-CN" altLang="en-US"/>
              <a:pPr>
                <a:defRPr/>
              </a:pPr>
              <a:t>‹#›</a:t>
            </a:fld>
            <a:endParaRPr lang="zh-CN" altLang="en-US"/>
          </a:p>
        </p:txBody>
      </p:sp>
    </p:spTree>
    <p:extLst>
      <p:ext uri="{BB962C8B-B14F-4D97-AF65-F5344CB8AC3E}">
        <p14:creationId xmlns:p14="http://schemas.microsoft.com/office/powerpoint/2010/main" val="293257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FAA9CAF-D4EA-4E36-A83A-E8559839746B}"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C2ED8B-928B-4075-BF06-E2EF2AD463C5}" type="slidenum">
              <a:rPr lang="zh-CN" altLang="en-US"/>
              <a:pPr>
                <a:defRPr/>
              </a:pPr>
              <a:t>‹#›</a:t>
            </a:fld>
            <a:endParaRPr lang="zh-CN" altLang="en-US"/>
          </a:p>
        </p:txBody>
      </p:sp>
    </p:spTree>
    <p:extLst>
      <p:ext uri="{BB962C8B-B14F-4D97-AF65-F5344CB8AC3E}">
        <p14:creationId xmlns:p14="http://schemas.microsoft.com/office/powerpoint/2010/main" val="368106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D227D5C-4A26-43D6-BFFD-7447A9DE5770}" type="datetime1">
              <a:rPr lang="zh-CN" altLang="en-US"/>
              <a:pPr>
                <a:defRPr/>
              </a:pPr>
              <a:t>2024/2/4</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2B120A-23C6-4CC5-8B8E-85E9DEBFBA86}" type="slidenum">
              <a:rPr lang="zh-CN" altLang="en-US"/>
              <a:pPr>
                <a:defRPr/>
              </a:pPr>
              <a:t>‹#›</a:t>
            </a:fld>
            <a:endParaRPr lang="zh-CN" altLang="en-US"/>
          </a:p>
        </p:txBody>
      </p:sp>
    </p:spTree>
    <p:extLst>
      <p:ext uri="{BB962C8B-B14F-4D97-AF65-F5344CB8AC3E}">
        <p14:creationId xmlns:p14="http://schemas.microsoft.com/office/powerpoint/2010/main" val="56516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B98C463-01D5-457E-BDF0-6D7C9D9B69CB}" type="datetime1">
              <a:rPr lang="zh-CN" altLang="en-US"/>
              <a:pPr>
                <a:defRPr/>
              </a:pPr>
              <a:t>2024/2/4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C06A64C-B760-45AE-91F1-6EDB1C21397D}" type="slidenum">
              <a:rPr lang="zh-CN" altLang="en-US"/>
              <a:pPr>
                <a:defRPr/>
              </a:pPr>
              <a:t>‹#›</a:t>
            </a:fld>
            <a:endParaRPr lang="zh-CN" altLang="en-US"/>
          </a:p>
        </p:txBody>
      </p:sp>
    </p:spTree>
    <p:extLst>
      <p:ext uri="{BB962C8B-B14F-4D97-AF65-F5344CB8AC3E}">
        <p14:creationId xmlns:p14="http://schemas.microsoft.com/office/powerpoint/2010/main" val="208056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CB6F535-50C1-49DE-8CBA-97B0F8E87A0F}" type="datetime1">
              <a:rPr lang="zh-CN" altLang="en-US"/>
              <a:pPr>
                <a:defRPr/>
              </a:pPr>
              <a:t>2024/2/4</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F9667C4-A3AA-4738-B7C7-5EFEDF006706}" type="slidenum">
              <a:rPr lang="zh-CN" altLang="en-US"/>
              <a:pPr>
                <a:defRPr/>
              </a:pPr>
              <a:t>‹#›</a:t>
            </a:fld>
            <a:endParaRPr lang="zh-CN" altLang="en-US"/>
          </a:p>
        </p:txBody>
      </p:sp>
    </p:spTree>
    <p:extLst>
      <p:ext uri="{BB962C8B-B14F-4D97-AF65-F5344CB8AC3E}">
        <p14:creationId xmlns:p14="http://schemas.microsoft.com/office/powerpoint/2010/main" val="166945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FCA129E-9708-41A0-8F8F-C707F574E687}" type="datetime1">
              <a:rPr lang="zh-CN" altLang="en-US"/>
              <a:pPr>
                <a:defRPr/>
              </a:pPr>
              <a:t>2024/2/4</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6A9D53B-0D1D-4832-86CC-11007A47CC1F}" type="slidenum">
              <a:rPr lang="zh-CN" altLang="en-US"/>
              <a:pPr>
                <a:defRPr/>
              </a:pPr>
              <a:t>‹#›</a:t>
            </a:fld>
            <a:endParaRPr lang="zh-CN" altLang="en-US"/>
          </a:p>
        </p:txBody>
      </p:sp>
    </p:spTree>
    <p:extLst>
      <p:ext uri="{BB962C8B-B14F-4D97-AF65-F5344CB8AC3E}">
        <p14:creationId xmlns:p14="http://schemas.microsoft.com/office/powerpoint/2010/main" val="12153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F021F7-F7D1-4583-9E54-C81F815B3B0C}" type="datetime1">
              <a:rPr lang="zh-CN" altLang="en-US"/>
              <a:pPr>
                <a:defRPr/>
              </a:pPr>
              <a:t>2024/2/4</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BE5B54A-B8D9-4EE7-BD2F-70AF2DB9CA47}" type="slidenum">
              <a:rPr lang="zh-CN" altLang="en-US"/>
              <a:pPr>
                <a:defRPr/>
              </a:pPr>
              <a:t>‹#›</a:t>
            </a:fld>
            <a:endParaRPr lang="zh-CN" altLang="en-US"/>
          </a:p>
        </p:txBody>
      </p:sp>
    </p:spTree>
    <p:extLst>
      <p:ext uri="{BB962C8B-B14F-4D97-AF65-F5344CB8AC3E}">
        <p14:creationId xmlns:p14="http://schemas.microsoft.com/office/powerpoint/2010/main" val="296432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16FB619-1FBE-4DE9-882A-E74EC4294046}" type="datetime1">
              <a:rPr lang="zh-CN" altLang="en-US"/>
              <a:pPr>
                <a:defRPr/>
              </a:pPr>
              <a:t>2024/2/4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D2CE63-7C9A-4EE5-8F8C-395228E70FD6}" type="slidenum">
              <a:rPr lang="zh-CN" altLang="en-US"/>
              <a:pPr>
                <a:defRPr/>
              </a:pPr>
              <a:t>‹#›</a:t>
            </a:fld>
            <a:endParaRPr lang="zh-CN" altLang="en-US"/>
          </a:p>
        </p:txBody>
      </p:sp>
    </p:spTree>
    <p:extLst>
      <p:ext uri="{BB962C8B-B14F-4D97-AF65-F5344CB8AC3E}">
        <p14:creationId xmlns:p14="http://schemas.microsoft.com/office/powerpoint/2010/main" val="46229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6225361-8E51-4DB5-AD06-50BDE76A7B50}" type="datetime1">
              <a:rPr lang="zh-CN" altLang="en-US"/>
              <a:pPr>
                <a:defRPr/>
              </a:pPr>
              <a:t>2024/2/4</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华南理工学化学与化工学院方利国开发</a:t>
            </a:r>
            <a:r>
              <a:rPr lang="en-US" altLang="zh-CN"/>
              <a:t>lgfang@scut.edn </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1E80B9B-B3D8-430A-92F1-52CA5CF792F8}" type="slidenum">
              <a:rPr lang="zh-CN" altLang="en-US"/>
              <a:pPr>
                <a:defRPr/>
              </a:pPr>
              <a:t>‹#›</a:t>
            </a:fld>
            <a:endParaRPr lang="zh-CN" altLang="en-US"/>
          </a:p>
        </p:txBody>
      </p:sp>
    </p:spTree>
    <p:extLst>
      <p:ext uri="{BB962C8B-B14F-4D97-AF65-F5344CB8AC3E}">
        <p14:creationId xmlns:p14="http://schemas.microsoft.com/office/powerpoint/2010/main" val="417513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5D67456-750D-4B11-BF42-6697BCFD75B3}" type="datetime1">
              <a:rPr lang="zh-CN" altLang="en-US"/>
              <a:pPr>
                <a:defRPr/>
              </a:pPr>
              <a:t>2024/2/4</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华南理工学化学与化工学院方利国开发</a:t>
            </a:r>
            <a:r>
              <a:rPr lang="en-US" altLang="zh-CN"/>
              <a:t>lgfang@scut.edn </a:t>
            </a: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6AE5B23-B22B-4430-A455-540CBABC84D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19"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jpe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 Id="rId9" Type="http://schemas.openxmlformats.org/officeDocument/2006/relationships/image" Target="../media/image17.wmf"/></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2"/>
          <p:cNvSpPr txBox="1">
            <a:spLocks noChangeArrowheads="1"/>
          </p:cNvSpPr>
          <p:nvPr/>
        </p:nvSpPr>
        <p:spPr bwMode="auto">
          <a:xfrm>
            <a:off x="9185275" y="6030913"/>
            <a:ext cx="32512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600">
                <a:solidFill>
                  <a:srgbClr val="000000"/>
                </a:solidFill>
                <a:latin typeface="微软雅黑" panose="020B0503020204020204" pitchFamily="34" charset="-122"/>
                <a:ea typeface="微软雅黑" panose="020B0503020204020204" pitchFamily="34" charset="-122"/>
              </a:rPr>
              <a:t>通讯方式：</a:t>
            </a:r>
            <a:r>
              <a:rPr lang="en-US" altLang="zh-CN" sz="1600">
                <a:solidFill>
                  <a:srgbClr val="000000"/>
                </a:solidFill>
                <a:latin typeface="微软雅黑" panose="020B0503020204020204" pitchFamily="34" charset="-122"/>
                <a:ea typeface="微软雅黑" panose="020B0503020204020204" pitchFamily="34" charset="-122"/>
              </a:rPr>
              <a:t>Tel:  13622251128     Email:    lgfang@scut.edu.cn</a:t>
            </a:r>
            <a:endParaRPr lang="en-US" altLang="zh-CN" sz="120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2686050" y="4365625"/>
            <a:ext cx="6362700" cy="2238375"/>
          </a:xfrm>
          <a:prstGeom prst="rect">
            <a:avLst/>
          </a:prstGeom>
          <a:solidFill>
            <a:srgbClr val="C55A11"/>
          </a:solidFill>
          <a:ln>
            <a:noFill/>
          </a:ln>
        </p:spPr>
        <p:style>
          <a:lnRef idx="3">
            <a:schemeClr val="lt1"/>
          </a:lnRef>
          <a:fillRef idx="1">
            <a:schemeClr val="accent3"/>
          </a:fillRef>
          <a:effectRef idx="1">
            <a:schemeClr val="accent3"/>
          </a:effectRef>
          <a:fontRef idx="minor">
            <a:schemeClr val="lt1"/>
          </a:fontRef>
        </p:style>
        <p:txBody>
          <a:bodyPr anchor="ctr"/>
          <a:lstStyle/>
          <a:p>
            <a:pPr algn="ctr" eaLnBrk="1" hangingPunct="1">
              <a:defRPr/>
            </a:pPr>
            <a:endParaRPr lang="zh-CN" altLang="en-US">
              <a:solidFill>
                <a:prstClr val="white"/>
              </a:solidFill>
            </a:endParaRPr>
          </a:p>
        </p:txBody>
      </p:sp>
      <p:sp>
        <p:nvSpPr>
          <p:cNvPr id="22" name="文本框 21"/>
          <p:cNvSpPr txBox="1"/>
          <p:nvPr/>
        </p:nvSpPr>
        <p:spPr>
          <a:xfrm>
            <a:off x="3192463" y="4311650"/>
            <a:ext cx="5832475" cy="3195638"/>
          </a:xfrm>
          <a:prstGeom prst="rect">
            <a:avLst/>
          </a:prstGeom>
          <a:noFill/>
        </p:spPr>
        <p:txBody>
          <a:bodyPr>
            <a:spAutoFit/>
          </a:bodyPr>
          <a:lstStyle/>
          <a:p>
            <a:pPr eaLnBrk="1" hangingPunct="1">
              <a:lnSpc>
                <a:spcPct val="120000"/>
              </a:lnSpc>
              <a:defRPr/>
            </a:pPr>
            <a:r>
              <a:rPr lang="zh-CN" altLang="en-US" sz="3600" b="1" dirty="0">
                <a:solidFill>
                  <a:schemeClr val="bg1"/>
                </a:solidFill>
                <a:latin typeface="微软雅黑" panose="020B0503020204020204" pitchFamily="34" charset="-122"/>
                <a:ea typeface="微软雅黑" panose="020B0503020204020204" pitchFamily="34" charset="-122"/>
              </a:rPr>
              <a:t>主讲：方利国博士    </a:t>
            </a:r>
            <a:r>
              <a:rPr lang="zh-CN" altLang="en-US" sz="2800" b="1" spc="120" dirty="0">
                <a:solidFill>
                  <a:schemeClr val="bg1"/>
                </a:solidFill>
                <a:latin typeface="微软雅黑" panose="020B0503020204020204" pitchFamily="34" charset="-122"/>
                <a:ea typeface="微软雅黑" panose="020B0503020204020204" pitchFamily="34" charset="-122"/>
              </a:rPr>
              <a:t>硕导</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en-US" altLang="zh-CN" sz="2800" b="1" spc="120" dirty="0">
                <a:solidFill>
                  <a:schemeClr val="bg1"/>
                </a:solidFill>
                <a:latin typeface="微软雅黑" panose="020B0503020204020204" pitchFamily="34" charset="-122"/>
                <a:ea typeface="微软雅黑" panose="020B0503020204020204" pitchFamily="34" charset="-122"/>
              </a:rPr>
              <a:t>   </a:t>
            </a:r>
            <a:r>
              <a:rPr lang="zh-CN" altLang="en-US" sz="2800" b="1" spc="120" dirty="0">
                <a:solidFill>
                  <a:schemeClr val="bg1"/>
                </a:solidFill>
                <a:latin typeface="微软雅黑" panose="020B0503020204020204" pitchFamily="34" charset="-122"/>
                <a:ea typeface="微软雅黑" panose="020B0503020204020204" pitchFamily="34" charset="-122"/>
              </a:rPr>
              <a:t>广东大数据专业委员会委员</a:t>
            </a:r>
            <a:r>
              <a:rPr lang="en-US" altLang="zh-CN" sz="2800" b="1" spc="120" dirty="0">
                <a:solidFill>
                  <a:schemeClr val="bg1"/>
                </a:solidFill>
                <a:latin typeface="微软雅黑" panose="020B0503020204020204" pitchFamily="34" charset="-122"/>
                <a:ea typeface="微软雅黑" panose="020B0503020204020204" pitchFamily="34" charset="-122"/>
              </a:rPr>
              <a:t>        </a:t>
            </a:r>
          </a:p>
          <a:p>
            <a:pPr eaLnBrk="1" hangingPunct="1">
              <a:lnSpc>
                <a:spcPct val="120000"/>
              </a:lnSpc>
              <a:defRPr/>
            </a:pPr>
            <a:r>
              <a:rPr lang="en-US" altLang="zh-CN" sz="2800" b="1" spc="120" dirty="0">
                <a:solidFill>
                  <a:schemeClr val="bg1"/>
                </a:solidFill>
                <a:latin typeface="微软雅黑" panose="020B0503020204020204" pitchFamily="34" charset="-122"/>
                <a:ea typeface="微软雅黑" panose="020B0503020204020204" pitchFamily="34" charset="-122"/>
              </a:rPr>
              <a:t>   </a:t>
            </a:r>
            <a:r>
              <a:rPr lang="zh-CN" altLang="en-US" sz="2800" b="1" spc="120" dirty="0">
                <a:solidFill>
                  <a:schemeClr val="bg1"/>
                </a:solidFill>
                <a:latin typeface="微软雅黑" panose="020B0503020204020204" pitchFamily="34" charset="-122"/>
                <a:ea typeface="微软雅黑" panose="020B0503020204020204" pitchFamily="34" charset="-122"/>
              </a:rPr>
              <a:t>中  国  化  工 学  会  会 员</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800" b="1" spc="120" dirty="0">
                <a:solidFill>
                  <a:schemeClr val="bg1"/>
                </a:solidFill>
                <a:latin typeface="微软雅黑" panose="020B0503020204020204" pitchFamily="34" charset="-122"/>
                <a:ea typeface="微软雅黑" panose="020B0503020204020204" pitchFamily="34" charset="-122"/>
              </a:rPr>
              <a:t> 全国石油与化工行业教学名师</a:t>
            </a: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endParaRPr lang="en-US" altLang="zh-CN" sz="2800" b="1" spc="12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000" b="1" dirty="0">
                <a:solidFill>
                  <a:schemeClr val="bg1"/>
                </a:solidFill>
                <a:latin typeface="微软雅黑" panose="020B0503020204020204" pitchFamily="34" charset="-122"/>
                <a:ea typeface="微软雅黑" panose="020B0503020204020204" pitchFamily="34" charset="-122"/>
              </a:rPr>
              <a:t> </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4101"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文本框 3"/>
          <p:cNvSpPr txBox="1">
            <a:spLocks noChangeArrowheads="1"/>
          </p:cNvSpPr>
          <p:nvPr/>
        </p:nvSpPr>
        <p:spPr bwMode="auto">
          <a:xfrm>
            <a:off x="1371600" y="2165350"/>
            <a:ext cx="460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43" name="文本框 42"/>
          <p:cNvSpPr txBox="1">
            <a:spLocks noChangeArrowheads="1"/>
          </p:cNvSpPr>
          <p:nvPr/>
        </p:nvSpPr>
        <p:spPr bwMode="auto">
          <a:xfrm>
            <a:off x="304800" y="627063"/>
            <a:ext cx="88804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4800" b="1" dirty="0">
                <a:latin typeface="微软雅黑" panose="020B0503020204020204" pitchFamily="34" charset="-122"/>
                <a:ea typeface="微软雅黑" panose="020B0503020204020204" pitchFamily="34" charset="-122"/>
              </a:rPr>
              <a:t>跟着方老师学</a:t>
            </a:r>
            <a:r>
              <a:rPr lang="en-US" altLang="zh-CN" sz="4800" b="1" dirty="0">
                <a:latin typeface="微软雅黑" panose="020B0503020204020204" pitchFamily="34" charset="-122"/>
                <a:ea typeface="微软雅黑" panose="020B0503020204020204" pitchFamily="34" charset="-122"/>
              </a:rPr>
              <a:t>Python</a:t>
            </a:r>
            <a:r>
              <a:rPr lang="zh-CN" altLang="en-US" sz="4800" b="1" dirty="0">
                <a:latin typeface="微软雅黑" panose="020B0503020204020204" pitchFamily="34" charset="-122"/>
                <a:ea typeface="微软雅黑" panose="020B0503020204020204" pitchFamily="34" charset="-122"/>
              </a:rPr>
              <a:t>课程</a:t>
            </a:r>
            <a:endParaRPr lang="en-US" altLang="zh-CN" sz="4800" b="1" dirty="0">
              <a:latin typeface="微软雅黑" panose="020B0503020204020204" pitchFamily="34" charset="-122"/>
              <a:ea typeface="微软雅黑" panose="020B0503020204020204" pitchFamily="34" charset="-122"/>
            </a:endParaRPr>
          </a:p>
        </p:txBody>
      </p:sp>
      <p:sp>
        <p:nvSpPr>
          <p:cNvPr id="44" name="文本框 43"/>
          <p:cNvSpPr txBox="1">
            <a:spLocks noChangeArrowheads="1"/>
          </p:cNvSpPr>
          <p:nvPr/>
        </p:nvSpPr>
        <p:spPr bwMode="auto">
          <a:xfrm>
            <a:off x="3071813" y="2754313"/>
            <a:ext cx="6264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3600" b="1" dirty="0">
                <a:solidFill>
                  <a:srgbClr val="00B050"/>
                </a:solidFill>
                <a:latin typeface="微软雅黑" panose="020B0503020204020204" pitchFamily="34" charset="-122"/>
                <a:ea typeface="微软雅黑" panose="020B0503020204020204" pitchFamily="34" charset="-122"/>
              </a:rPr>
              <a:t>生日</a:t>
            </a:r>
            <a:r>
              <a:rPr lang="zh-CN" altLang="en-US" sz="3600" b="1" dirty="0" smtClean="0">
                <a:solidFill>
                  <a:srgbClr val="00B050"/>
                </a:solidFill>
                <a:latin typeface="微软雅黑" panose="020B0503020204020204" pitchFamily="34" charset="-122"/>
                <a:ea typeface="微软雅黑" panose="020B0503020204020204" pitchFamily="34" charset="-122"/>
              </a:rPr>
              <a:t>问题</a:t>
            </a:r>
            <a:r>
              <a:rPr lang="en-US" altLang="zh-CN" sz="3600" b="1" dirty="0" smtClean="0">
                <a:solidFill>
                  <a:srgbClr val="00B050"/>
                </a:solidFill>
                <a:latin typeface="微软雅黑" panose="020B0503020204020204" pitchFamily="34" charset="-122"/>
                <a:ea typeface="微软雅黑" panose="020B0503020204020204" pitchFamily="34" charset="-122"/>
              </a:rPr>
              <a:t>Python</a:t>
            </a:r>
            <a:r>
              <a:rPr lang="zh-CN" altLang="en-US" sz="3600" b="1" dirty="0" smtClean="0">
                <a:solidFill>
                  <a:srgbClr val="00B050"/>
                </a:solidFill>
                <a:latin typeface="微软雅黑" panose="020B0503020204020204" pitchFamily="34" charset="-122"/>
                <a:ea typeface="微软雅黑" panose="020B0503020204020204" pitchFamily="34" charset="-122"/>
              </a:rPr>
              <a:t>编程求解</a:t>
            </a:r>
            <a:endParaRPr lang="zh-CN" altLang="zh-CN" sz="3600" b="1" dirty="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1000" fill="hold"/>
                                        <p:tgtEl>
                                          <p:spTgt spid="43"/>
                                        </p:tgtEl>
                                        <p:attrNameLst>
                                          <p:attrName>ppt_w</p:attrName>
                                        </p:attrNameLst>
                                      </p:cBhvr>
                                      <p:tavLst>
                                        <p:tav tm="0">
                                          <p:val>
                                            <p:fltVal val="0"/>
                                          </p:val>
                                        </p:tav>
                                        <p:tav tm="100000">
                                          <p:val>
                                            <p:strVal val="#ppt_w"/>
                                          </p:val>
                                        </p:tav>
                                      </p:tavLst>
                                    </p:anim>
                                    <p:anim calcmode="lin" valueType="num">
                                      <p:cBhvr>
                                        <p:cTn id="14" dur="1000" fill="hold"/>
                                        <p:tgtEl>
                                          <p:spTgt spid="43"/>
                                        </p:tgtEl>
                                        <p:attrNameLst>
                                          <p:attrName>ppt_h</p:attrName>
                                        </p:attrNameLst>
                                      </p:cBhvr>
                                      <p:tavLst>
                                        <p:tav tm="0">
                                          <p:val>
                                            <p:fltVal val="0"/>
                                          </p:val>
                                        </p:tav>
                                        <p:tav tm="100000">
                                          <p:val>
                                            <p:strVal val="#ppt_h"/>
                                          </p:val>
                                        </p:tav>
                                      </p:tavLst>
                                    </p:anim>
                                    <p:anim calcmode="lin" valueType="num">
                                      <p:cBhvr>
                                        <p:cTn id="15" dur="1000" fill="hold"/>
                                        <p:tgtEl>
                                          <p:spTgt spid="43"/>
                                        </p:tgtEl>
                                        <p:attrNameLst>
                                          <p:attrName>style.rotation</p:attrName>
                                        </p:attrNameLst>
                                      </p:cBhvr>
                                      <p:tavLst>
                                        <p:tav tm="0">
                                          <p:val>
                                            <p:fltVal val="90"/>
                                          </p:val>
                                        </p:tav>
                                        <p:tav tm="100000">
                                          <p:val>
                                            <p:fltVal val="0"/>
                                          </p:val>
                                        </p:tav>
                                      </p:tavLst>
                                    </p:anim>
                                    <p:animEffect transition="in" filter="fade">
                                      <p:cBhvr>
                                        <p:cTn id="16" dur="1000"/>
                                        <p:tgtEl>
                                          <p:spTgt spid="4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p:bldP spid="43"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33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DEB40A8-B882-4DA5-8B19-3A47CA0241B4}" type="slidenum">
              <a:rPr lang="zh-CN" altLang="en-US" sz="1200" smtClean="0">
                <a:solidFill>
                  <a:srgbClr val="898989"/>
                </a:solidFill>
              </a:rPr>
              <a:pPr>
                <a:spcBef>
                  <a:spcPct val="0"/>
                </a:spcBef>
                <a:buFontTx/>
                <a:buNone/>
              </a:pPr>
              <a:t>10</a:t>
            </a:fld>
            <a:endParaRPr lang="zh-CN" altLang="en-US" sz="1200" smtClean="0">
              <a:solidFill>
                <a:srgbClr val="898989"/>
              </a:solidFill>
            </a:endParaRPr>
          </a:p>
        </p:txBody>
      </p:sp>
      <p:pic>
        <p:nvPicPr>
          <p:cNvPr id="1331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343025" y="836613"/>
            <a:ext cx="9401175" cy="5262562"/>
          </a:xfrm>
          <a:prstGeom prst="rect">
            <a:avLst/>
          </a:prstGeom>
          <a:solidFill>
            <a:schemeClr val="accent2">
              <a:lumMod val="20000"/>
              <a:lumOff val="80000"/>
            </a:schemeClr>
          </a:solidFill>
        </p:spPr>
        <p:txBody>
          <a:bodyPr>
            <a:spAutoFit/>
          </a:bodyPr>
          <a:lstStyle/>
          <a:p>
            <a:pPr>
              <a:defRPr/>
            </a:pPr>
            <a:r>
              <a:rPr lang="zh-CN" altLang="en-US" sz="2400" dirty="0">
                <a:solidFill>
                  <a:srgbClr val="FF0000"/>
                </a:solidFill>
              </a:rPr>
              <a:t>def draw_dis(people):</a:t>
            </a:r>
          </a:p>
          <a:p>
            <a:pPr>
              <a:defRPr/>
            </a:pPr>
            <a:r>
              <a:rPr lang="zh-CN" altLang="en-US" sz="2400" dirty="0"/>
              <a:t>    x=bir_distr(people)[0]</a:t>
            </a:r>
          </a:p>
          <a:p>
            <a:pPr>
              <a:defRPr/>
            </a:pPr>
            <a:r>
              <a:rPr lang="zh-CN" altLang="en-US" sz="2400" dirty="0"/>
              <a:t>    y=bir_distr(people)[1]</a:t>
            </a:r>
          </a:p>
          <a:p>
            <a:pPr>
              <a:defRPr/>
            </a:pPr>
            <a:r>
              <a:rPr lang="zh-CN" altLang="en-US" sz="2400" dirty="0"/>
              <a:t>    </a:t>
            </a:r>
            <a:r>
              <a:rPr lang="zh-CN" altLang="en-US" sz="2400" dirty="0">
                <a:solidFill>
                  <a:srgbClr val="FF0000"/>
                </a:solidFill>
              </a:rPr>
              <a:t>plt.scatter</a:t>
            </a:r>
            <a:r>
              <a:rPr lang="zh-CN" altLang="en-US" sz="2400" dirty="0"/>
              <a:t>(x[0:int(len(x)/2)],y[0:int(len(x)/2)],s=200,c="b",</a:t>
            </a:r>
          </a:p>
          <a:p>
            <a:pPr>
              <a:defRPr/>
            </a:pPr>
            <a:r>
              <a:rPr lang="zh-CN" altLang="en-US" sz="2400" dirty="0"/>
              <a:t>                marker="*",label="蓝色散点图",alpha=0.6,clip_on=False)</a:t>
            </a:r>
          </a:p>
          <a:p>
            <a:pPr>
              <a:defRPr/>
            </a:pPr>
            <a:r>
              <a:rPr lang="zh-CN" altLang="en-US" sz="2400" dirty="0"/>
              <a:t>    </a:t>
            </a:r>
            <a:r>
              <a:rPr lang="zh-CN" altLang="en-US" sz="2400" dirty="0">
                <a:solidFill>
                  <a:srgbClr val="FF0000"/>
                </a:solidFill>
              </a:rPr>
              <a:t>plt.scatter</a:t>
            </a:r>
            <a:r>
              <a:rPr lang="zh-CN" altLang="en-US" sz="2400" dirty="0"/>
              <a:t>(x[int(len(x)/2):],y[int(len(x)/2):],s=60,c="r",</a:t>
            </a:r>
          </a:p>
          <a:p>
            <a:pPr>
              <a:defRPr/>
            </a:pPr>
            <a:r>
              <a:rPr lang="zh-CN" altLang="en-US" sz="2400" dirty="0"/>
              <a:t>                 marker="o",label="红色散点图",alpha=0.8,clip_on=False)</a:t>
            </a:r>
          </a:p>
          <a:p>
            <a:pPr>
              <a:defRPr/>
            </a:pPr>
            <a:r>
              <a:rPr lang="zh-CN" altLang="en-US" sz="2400" dirty="0"/>
              <a:t>    plt.ylim(0,12)</a:t>
            </a:r>
          </a:p>
          <a:p>
            <a:pPr>
              <a:defRPr/>
            </a:pPr>
            <a:r>
              <a:rPr lang="zh-CN" altLang="en-US" sz="2400" dirty="0"/>
              <a:t>    plt.xlim(0,31)</a:t>
            </a:r>
          </a:p>
          <a:p>
            <a:pPr>
              <a:defRPr/>
            </a:pPr>
            <a:r>
              <a:rPr lang="zh-CN" altLang="en-US" sz="2400" dirty="0"/>
              <a:t>    plt.xticks(np.arange(0,32,1))</a:t>
            </a:r>
          </a:p>
          <a:p>
            <a:pPr>
              <a:defRPr/>
            </a:pPr>
            <a:r>
              <a:rPr lang="zh-CN" altLang="en-US" sz="2400" dirty="0"/>
              <a:t>    plt.yticks(np.arange(0,13,1))</a:t>
            </a:r>
          </a:p>
          <a:p>
            <a:pPr>
              <a:defRPr/>
            </a:pPr>
            <a:r>
              <a:rPr lang="zh-CN" altLang="en-US" sz="2400" dirty="0"/>
              <a:t>    str1="房间人数为"+str(people)+"人时生日分布图"</a:t>
            </a:r>
          </a:p>
          <a:p>
            <a:pPr>
              <a:defRPr/>
            </a:pPr>
            <a:r>
              <a:rPr lang="zh-CN" altLang="en-US" sz="2400" dirty="0"/>
              <a:t>    plt.title(str1)</a:t>
            </a:r>
          </a:p>
          <a:p>
            <a:pPr>
              <a:defRPr/>
            </a:pPr>
            <a:r>
              <a:rPr lang="zh-CN" altLang="en-US" sz="2400" dirty="0"/>
              <a:t>    plt.grid()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43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E1FFF92-3086-4158-90FF-2E99B76E65BD}" type="slidenum">
              <a:rPr lang="zh-CN" altLang="en-US" sz="1200" smtClean="0">
                <a:solidFill>
                  <a:srgbClr val="898989"/>
                </a:solidFill>
              </a:rPr>
              <a:pPr>
                <a:spcBef>
                  <a:spcPct val="0"/>
                </a:spcBef>
                <a:buFontTx/>
                <a:buNone/>
              </a:pPr>
              <a:t>11</a:t>
            </a:fld>
            <a:endParaRPr lang="zh-CN" altLang="en-US" sz="1200" smtClean="0">
              <a:solidFill>
                <a:srgbClr val="898989"/>
              </a:solidFill>
            </a:endParaRPr>
          </a:p>
        </p:txBody>
      </p:sp>
      <p:pic>
        <p:nvPicPr>
          <p:cNvPr id="14342"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927350" y="1146175"/>
            <a:ext cx="6337300" cy="4030663"/>
          </a:xfrm>
          <a:prstGeom prst="rect">
            <a:avLst/>
          </a:prstGeom>
          <a:solidFill>
            <a:schemeClr val="accent6">
              <a:lumMod val="40000"/>
              <a:lumOff val="60000"/>
            </a:schemeClr>
          </a:solidFill>
        </p:spPr>
        <p:txBody>
          <a:bodyPr>
            <a:spAutoFit/>
          </a:bodyPr>
          <a:lstStyle/>
          <a:p>
            <a:pPr>
              <a:defRPr/>
            </a:pPr>
            <a:r>
              <a:rPr lang="en-US" altLang="zh-CN" sz="3200" dirty="0"/>
              <a:t>##</a:t>
            </a:r>
            <a:r>
              <a:rPr lang="zh-CN" altLang="en-US" sz="3200" dirty="0"/>
              <a:t>主程序</a:t>
            </a:r>
            <a:endParaRPr lang="en-US" altLang="zh-CN" sz="3200" dirty="0"/>
          </a:p>
          <a:p>
            <a:pPr>
              <a:defRPr/>
            </a:pPr>
            <a:r>
              <a:rPr lang="zh-CN" altLang="en-US" sz="3200" dirty="0"/>
              <a:t>fig0 = plt.figure(dpi=120)</a:t>
            </a:r>
          </a:p>
          <a:p>
            <a:pPr>
              <a:defRPr/>
            </a:pPr>
            <a:r>
              <a:rPr lang="zh-CN" altLang="en-US" sz="3200" dirty="0"/>
              <a:t>fig0 = draw_dis(20)</a:t>
            </a:r>
          </a:p>
          <a:p>
            <a:pPr>
              <a:defRPr/>
            </a:pPr>
            <a:r>
              <a:rPr lang="zh-CN" altLang="en-US" sz="3200" dirty="0"/>
              <a:t>fig1 = plt.figure(dpi=120)</a:t>
            </a:r>
          </a:p>
          <a:p>
            <a:pPr>
              <a:defRPr/>
            </a:pPr>
            <a:r>
              <a:rPr lang="zh-CN" altLang="en-US" sz="3200" dirty="0"/>
              <a:t>fig1 = draw_dis(50)</a:t>
            </a:r>
          </a:p>
          <a:p>
            <a:pPr>
              <a:defRPr/>
            </a:pPr>
            <a:r>
              <a:rPr lang="zh-CN" altLang="en-US" sz="3200" dirty="0"/>
              <a:t>fig2 = plt.figure(dpi=120)</a:t>
            </a:r>
          </a:p>
          <a:p>
            <a:pPr>
              <a:defRPr/>
            </a:pPr>
            <a:r>
              <a:rPr lang="zh-CN" altLang="en-US" sz="3200" dirty="0"/>
              <a:t>fig2 = draw_dis(366)</a:t>
            </a:r>
          </a:p>
          <a:p>
            <a:pPr>
              <a:defRPr/>
            </a:pPr>
            <a:r>
              <a:rPr lang="zh-CN" altLang="en-US" sz="3200" dirty="0"/>
              <a:t>plt.show()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53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E4E4A42-D225-46C5-B252-9D48C7E3B49D}" type="slidenum">
              <a:rPr lang="zh-CN" altLang="en-US" sz="1200" smtClean="0">
                <a:solidFill>
                  <a:srgbClr val="898989"/>
                </a:solidFill>
              </a:rPr>
              <a:pPr>
                <a:spcBef>
                  <a:spcPct val="0"/>
                </a:spcBef>
                <a:buFontTx/>
                <a:buNone/>
              </a:pPr>
              <a:t>12</a:t>
            </a:fld>
            <a:endParaRPr lang="zh-CN" altLang="en-US" sz="1200" smtClean="0">
              <a:solidFill>
                <a:srgbClr val="898989"/>
              </a:solidFill>
            </a:endParaRPr>
          </a:p>
        </p:txBody>
      </p:sp>
      <p:pic>
        <p:nvPicPr>
          <p:cNvPr id="15366"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矩形 7"/>
          <p:cNvSpPr>
            <a:spLocks noChangeArrowheads="1"/>
          </p:cNvSpPr>
          <p:nvPr/>
        </p:nvSpPr>
        <p:spPr bwMode="auto">
          <a:xfrm>
            <a:off x="748313" y="1153095"/>
            <a:ext cx="784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smtClean="0">
                <a:solidFill>
                  <a:srgbClr val="000000"/>
                </a:solidFill>
                <a:latin typeface="黑体" panose="02010609060101010101" pitchFamily="49" charset="-122"/>
                <a:ea typeface="黑体" panose="02010609060101010101" pitchFamily="49" charset="-122"/>
              </a:rPr>
              <a:t>1.4</a:t>
            </a:r>
            <a:r>
              <a:rPr lang="zh-CN" altLang="en-US" sz="3200" b="1" dirty="0" smtClean="0">
                <a:solidFill>
                  <a:srgbClr val="000000"/>
                </a:solidFill>
                <a:latin typeface="黑体" panose="02010609060101010101" pitchFamily="49" charset="-122"/>
                <a:ea typeface="黑体" panose="02010609060101010101" pitchFamily="49" charset="-122"/>
              </a:rPr>
              <a:t>、</a:t>
            </a:r>
            <a:r>
              <a:rPr lang="zh-CN" altLang="en-US" sz="3200" b="1" dirty="0" smtClean="0">
                <a:solidFill>
                  <a:srgbClr val="000000"/>
                </a:solidFill>
                <a:latin typeface="黑体" panose="02010609060101010101" pitchFamily="49" charset="-122"/>
                <a:ea typeface="黑体" panose="02010609060101010101" pitchFamily="49" charset="-122"/>
              </a:rPr>
              <a:t>进行</a:t>
            </a:r>
            <a:r>
              <a:rPr lang="zh-CN" altLang="en-US" sz="3200" b="1" dirty="0">
                <a:solidFill>
                  <a:srgbClr val="000000"/>
                </a:solidFill>
                <a:latin typeface="黑体" panose="02010609060101010101" pitchFamily="49" charset="-122"/>
                <a:ea typeface="黑体" panose="02010609060101010101" pitchFamily="49" charset="-122"/>
              </a:rPr>
              <a:t>实际操作演示：</a:t>
            </a:r>
            <a:r>
              <a:rPr lang="en-US" altLang="zh-CN" sz="3200" b="1" dirty="0">
                <a:solidFill>
                  <a:srgbClr val="000000"/>
                </a:solidFill>
                <a:latin typeface="黑体" panose="02010609060101010101" pitchFamily="49" charset="-122"/>
                <a:ea typeface="黑体" panose="02010609060101010101" pitchFamily="49" charset="-122"/>
              </a:rPr>
              <a:t>birthday_fb.py</a:t>
            </a:r>
          </a:p>
        </p:txBody>
      </p:sp>
      <p:pic>
        <p:nvPicPr>
          <p:cNvPr id="1536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60848"/>
            <a:ext cx="468788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97487" y="2052911"/>
            <a:ext cx="6621462" cy="322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p:cTn id="7" dur="1000" fill="hold"/>
                                        <p:tgtEl>
                                          <p:spTgt spid="15367"/>
                                        </p:tgtEl>
                                        <p:attrNameLst>
                                          <p:attrName>ppt_w</p:attrName>
                                        </p:attrNameLst>
                                      </p:cBhvr>
                                      <p:tavLst>
                                        <p:tav tm="0">
                                          <p:val>
                                            <p:fltVal val="0"/>
                                          </p:val>
                                        </p:tav>
                                        <p:tav tm="100000">
                                          <p:val>
                                            <p:strVal val="#ppt_w"/>
                                          </p:val>
                                        </p:tav>
                                      </p:tavLst>
                                    </p:anim>
                                    <p:anim calcmode="lin" valueType="num">
                                      <p:cBhvr>
                                        <p:cTn id="8" dur="1000" fill="hold"/>
                                        <p:tgtEl>
                                          <p:spTgt spid="15367"/>
                                        </p:tgtEl>
                                        <p:attrNameLst>
                                          <p:attrName>ppt_h</p:attrName>
                                        </p:attrNameLst>
                                      </p:cBhvr>
                                      <p:tavLst>
                                        <p:tav tm="0">
                                          <p:val>
                                            <p:fltVal val="0"/>
                                          </p:val>
                                        </p:tav>
                                        <p:tav tm="100000">
                                          <p:val>
                                            <p:strVal val="#ppt_h"/>
                                          </p:val>
                                        </p:tav>
                                      </p:tavLst>
                                    </p:anim>
                                    <p:anim calcmode="lin" valueType="num">
                                      <p:cBhvr>
                                        <p:cTn id="9" dur="1000" fill="hold"/>
                                        <p:tgtEl>
                                          <p:spTgt spid="15367"/>
                                        </p:tgtEl>
                                        <p:attrNameLst>
                                          <p:attrName>style.rotation</p:attrName>
                                        </p:attrNameLst>
                                      </p:cBhvr>
                                      <p:tavLst>
                                        <p:tav tm="0">
                                          <p:val>
                                            <p:fltVal val="90"/>
                                          </p:val>
                                        </p:tav>
                                        <p:tav tm="100000">
                                          <p:val>
                                            <p:fltVal val="0"/>
                                          </p:val>
                                        </p:tav>
                                      </p:tavLst>
                                    </p:anim>
                                    <p:animEffect transition="in" filter="fade">
                                      <p:cBhvr>
                                        <p:cTn id="10" dur="1000"/>
                                        <p:tgtEl>
                                          <p:spTgt spid="15367"/>
                                        </p:tgtEl>
                                      </p:cBhvr>
                                    </p:animEffect>
                                  </p:childTnLst>
                                </p:cTn>
                              </p:par>
                              <p:par>
                                <p:cTn id="11" presetID="31" presetClass="entr" presetSubtype="0" fill="hold" nodeType="withEffect">
                                  <p:stCondLst>
                                    <p:cond delay="0"/>
                                  </p:stCondLst>
                                  <p:childTnLst>
                                    <p:set>
                                      <p:cBhvr>
                                        <p:cTn id="12" dur="1" fill="hold">
                                          <p:stCondLst>
                                            <p:cond delay="0"/>
                                          </p:stCondLst>
                                        </p:cTn>
                                        <p:tgtEl>
                                          <p:spTgt spid="15368"/>
                                        </p:tgtEl>
                                        <p:attrNameLst>
                                          <p:attrName>style.visibility</p:attrName>
                                        </p:attrNameLst>
                                      </p:cBhvr>
                                      <p:to>
                                        <p:strVal val="visible"/>
                                      </p:to>
                                    </p:set>
                                    <p:anim calcmode="lin" valueType="num">
                                      <p:cBhvr>
                                        <p:cTn id="13" dur="1000" fill="hold"/>
                                        <p:tgtEl>
                                          <p:spTgt spid="15368"/>
                                        </p:tgtEl>
                                        <p:attrNameLst>
                                          <p:attrName>ppt_w</p:attrName>
                                        </p:attrNameLst>
                                      </p:cBhvr>
                                      <p:tavLst>
                                        <p:tav tm="0">
                                          <p:val>
                                            <p:fltVal val="0"/>
                                          </p:val>
                                        </p:tav>
                                        <p:tav tm="100000">
                                          <p:val>
                                            <p:strVal val="#ppt_w"/>
                                          </p:val>
                                        </p:tav>
                                      </p:tavLst>
                                    </p:anim>
                                    <p:anim calcmode="lin" valueType="num">
                                      <p:cBhvr>
                                        <p:cTn id="14" dur="1000" fill="hold"/>
                                        <p:tgtEl>
                                          <p:spTgt spid="15368"/>
                                        </p:tgtEl>
                                        <p:attrNameLst>
                                          <p:attrName>ppt_h</p:attrName>
                                        </p:attrNameLst>
                                      </p:cBhvr>
                                      <p:tavLst>
                                        <p:tav tm="0">
                                          <p:val>
                                            <p:fltVal val="0"/>
                                          </p:val>
                                        </p:tav>
                                        <p:tav tm="100000">
                                          <p:val>
                                            <p:strVal val="#ppt_h"/>
                                          </p:val>
                                        </p:tav>
                                      </p:tavLst>
                                    </p:anim>
                                    <p:anim calcmode="lin" valueType="num">
                                      <p:cBhvr>
                                        <p:cTn id="15" dur="1000" fill="hold"/>
                                        <p:tgtEl>
                                          <p:spTgt spid="15368"/>
                                        </p:tgtEl>
                                        <p:attrNameLst>
                                          <p:attrName>style.rotation</p:attrName>
                                        </p:attrNameLst>
                                      </p:cBhvr>
                                      <p:tavLst>
                                        <p:tav tm="0">
                                          <p:val>
                                            <p:fltVal val="90"/>
                                          </p:val>
                                        </p:tav>
                                        <p:tav tm="100000">
                                          <p:val>
                                            <p:fltVal val="0"/>
                                          </p:val>
                                        </p:tav>
                                      </p:tavLst>
                                    </p:anim>
                                    <p:animEffect transition="in" filter="fade">
                                      <p:cBhvr>
                                        <p:cTn id="16" dur="1000"/>
                                        <p:tgtEl>
                                          <p:spTgt spid="15368"/>
                                        </p:tgtEl>
                                      </p:cBhvr>
                                    </p:animEffect>
                                  </p:childTnLst>
                                </p:cTn>
                              </p:par>
                              <p:par>
                                <p:cTn id="17" presetID="31" presetClass="entr" presetSubtype="0" fill="hold" nodeType="withEffect">
                                  <p:stCondLst>
                                    <p:cond delay="0"/>
                                  </p:stCondLst>
                                  <p:childTnLst>
                                    <p:set>
                                      <p:cBhvr>
                                        <p:cTn id="18" dur="1" fill="hold">
                                          <p:stCondLst>
                                            <p:cond delay="0"/>
                                          </p:stCondLst>
                                        </p:cTn>
                                        <p:tgtEl>
                                          <p:spTgt spid="15369"/>
                                        </p:tgtEl>
                                        <p:attrNameLst>
                                          <p:attrName>style.visibility</p:attrName>
                                        </p:attrNameLst>
                                      </p:cBhvr>
                                      <p:to>
                                        <p:strVal val="visible"/>
                                      </p:to>
                                    </p:set>
                                    <p:anim calcmode="lin" valueType="num">
                                      <p:cBhvr>
                                        <p:cTn id="19" dur="1000" fill="hold"/>
                                        <p:tgtEl>
                                          <p:spTgt spid="15369"/>
                                        </p:tgtEl>
                                        <p:attrNameLst>
                                          <p:attrName>ppt_w</p:attrName>
                                        </p:attrNameLst>
                                      </p:cBhvr>
                                      <p:tavLst>
                                        <p:tav tm="0">
                                          <p:val>
                                            <p:fltVal val="0"/>
                                          </p:val>
                                        </p:tav>
                                        <p:tav tm="100000">
                                          <p:val>
                                            <p:strVal val="#ppt_w"/>
                                          </p:val>
                                        </p:tav>
                                      </p:tavLst>
                                    </p:anim>
                                    <p:anim calcmode="lin" valueType="num">
                                      <p:cBhvr>
                                        <p:cTn id="20" dur="1000" fill="hold"/>
                                        <p:tgtEl>
                                          <p:spTgt spid="15369"/>
                                        </p:tgtEl>
                                        <p:attrNameLst>
                                          <p:attrName>ppt_h</p:attrName>
                                        </p:attrNameLst>
                                      </p:cBhvr>
                                      <p:tavLst>
                                        <p:tav tm="0">
                                          <p:val>
                                            <p:fltVal val="0"/>
                                          </p:val>
                                        </p:tav>
                                        <p:tav tm="100000">
                                          <p:val>
                                            <p:strVal val="#ppt_h"/>
                                          </p:val>
                                        </p:tav>
                                      </p:tavLst>
                                    </p:anim>
                                    <p:anim calcmode="lin" valueType="num">
                                      <p:cBhvr>
                                        <p:cTn id="21" dur="1000" fill="hold"/>
                                        <p:tgtEl>
                                          <p:spTgt spid="15369"/>
                                        </p:tgtEl>
                                        <p:attrNameLst>
                                          <p:attrName>style.rotation</p:attrName>
                                        </p:attrNameLst>
                                      </p:cBhvr>
                                      <p:tavLst>
                                        <p:tav tm="0">
                                          <p:val>
                                            <p:fltVal val="90"/>
                                          </p:val>
                                        </p:tav>
                                        <p:tav tm="100000">
                                          <p:val>
                                            <p:fltVal val="0"/>
                                          </p:val>
                                        </p:tav>
                                      </p:tavLst>
                                    </p:anim>
                                    <p:animEffect transition="in" filter="fade">
                                      <p:cBhvr>
                                        <p:cTn id="22" dur="10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263525" y="-22225"/>
            <a:ext cx="10972800" cy="1143000"/>
          </a:xfrm>
        </p:spPr>
        <p:txBody>
          <a:bodyPr/>
          <a:lstStyle/>
          <a:p>
            <a:r>
              <a:rPr lang="zh-CN" altLang="en-US" b="1" smtClean="0">
                <a:solidFill>
                  <a:srgbClr val="FF0000"/>
                </a:solidFill>
                <a:latin typeface="黑体" panose="02010609060101010101" pitchFamily="49" charset="-122"/>
                <a:ea typeface="黑体" panose="02010609060101010101" pitchFamily="49" charset="-122"/>
              </a:rPr>
              <a:t>二、理论求解</a:t>
            </a:r>
            <a:endParaRPr lang="en-US" altLang="zh-CN" b="1" smtClean="0">
              <a:solidFill>
                <a:srgbClr val="FF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63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EB78EBC-F4DA-4042-A6FA-130BDB95947C}" type="slidenum">
              <a:rPr lang="zh-CN" altLang="en-US" sz="1200" smtClean="0">
                <a:solidFill>
                  <a:srgbClr val="898989"/>
                </a:solidFill>
              </a:rPr>
              <a:pPr>
                <a:spcBef>
                  <a:spcPct val="0"/>
                </a:spcBef>
                <a:buFontTx/>
                <a:buNone/>
              </a:pPr>
              <a:t>13</a:t>
            </a:fld>
            <a:endParaRPr lang="zh-CN" altLang="en-US" sz="1200" smtClean="0">
              <a:solidFill>
                <a:srgbClr val="898989"/>
              </a:solidFill>
            </a:endParaRPr>
          </a:p>
        </p:txBody>
      </p:sp>
      <p:pic>
        <p:nvPicPr>
          <p:cNvPr id="16390"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文本框 6"/>
          <p:cNvSpPr txBox="1">
            <a:spLocks noChangeArrowheads="1"/>
          </p:cNvSpPr>
          <p:nvPr/>
        </p:nvSpPr>
        <p:spPr bwMode="auto">
          <a:xfrm>
            <a:off x="965200" y="1737598"/>
            <a:ext cx="102616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房间内有</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个人，每一个人的生日有</a:t>
            </a:r>
            <a:r>
              <a:rPr lang="en-US" altLang="zh-CN" sz="2800" dirty="0">
                <a:latin typeface="黑体" panose="02010609060101010101" pitchFamily="49" charset="-122"/>
                <a:ea typeface="黑体" panose="02010609060101010101" pitchFamily="49" charset="-122"/>
              </a:rPr>
              <a:t>365</a:t>
            </a:r>
            <a:r>
              <a:rPr lang="zh-CN" altLang="en-US" sz="2800" dirty="0">
                <a:latin typeface="黑体" panose="02010609060101010101" pitchFamily="49" charset="-122"/>
                <a:ea typeface="黑体" panose="02010609060101010101" pitchFamily="49" charset="-122"/>
              </a:rPr>
              <a:t>种选择，则这</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个人生日分布共有</a:t>
            </a:r>
            <a:r>
              <a:rPr lang="en-US" altLang="zh-CN" sz="2800" dirty="0">
                <a:latin typeface="黑体" panose="02010609060101010101" pitchFamily="49" charset="-122"/>
                <a:ea typeface="黑体" panose="02010609060101010101" pitchFamily="49" charset="-122"/>
              </a:rPr>
              <a:t>365</a:t>
            </a:r>
            <a:r>
              <a:rPr lang="en-US" altLang="zh-CN" sz="2800" baseline="30000" dirty="0">
                <a:latin typeface="黑体" panose="02010609060101010101" pitchFamily="49" charset="-122"/>
                <a:ea typeface="黑体" panose="02010609060101010101" pitchFamily="49" charset="-122"/>
              </a:rPr>
              <a:t>n </a:t>
            </a:r>
            <a:r>
              <a:rPr lang="zh-CN" altLang="en-US" sz="2800" dirty="0">
                <a:latin typeface="黑体" panose="02010609060101010101" pitchFamily="49" charset="-122"/>
                <a:ea typeface="黑体" panose="02010609060101010101" pitchFamily="49" charset="-122"/>
              </a:rPr>
              <a:t>种可能，其中至少有两人生日相同的分布有许多种情况都符合，如三人生日相同、多对两人相同，要一一算出他们的分布种数再除以</a:t>
            </a:r>
            <a:r>
              <a:rPr lang="en-US" altLang="zh-CN" sz="2800" dirty="0">
                <a:latin typeface="黑体" panose="02010609060101010101" pitchFamily="49" charset="-122"/>
                <a:ea typeface="黑体" panose="02010609060101010101" pitchFamily="49" charset="-122"/>
              </a:rPr>
              <a:t>365</a:t>
            </a:r>
            <a:r>
              <a:rPr lang="en-US" altLang="zh-CN" sz="2800" baseline="300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来计算符合条件的概率比较困难，如果先计算房间内所有人生日都不相同的概率</a:t>
            </a:r>
            <a:r>
              <a:rPr lang="en-US" altLang="zh-CN" sz="2800" dirty="0" err="1">
                <a:latin typeface="黑体" panose="02010609060101010101" pitchFamily="49" charset="-122"/>
                <a:ea typeface="黑体" panose="02010609060101010101" pitchFamily="49" charset="-122"/>
              </a:rPr>
              <a:t>Pn</a:t>
            </a:r>
            <a:r>
              <a:rPr lang="zh-CN" altLang="en-US" sz="2800" dirty="0">
                <a:latin typeface="黑体" panose="02010609060101010101" pitchFamily="49" charset="-122"/>
                <a:ea typeface="黑体" panose="02010609060101010101" pitchFamily="49" charset="-122"/>
              </a:rPr>
              <a:t>，再用</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减去</a:t>
            </a:r>
            <a:r>
              <a:rPr lang="en-US" altLang="zh-CN" sz="2800" dirty="0" err="1">
                <a:latin typeface="黑体" panose="02010609060101010101" pitchFamily="49" charset="-122"/>
                <a:ea typeface="黑体" panose="02010609060101010101" pitchFamily="49" charset="-122"/>
              </a:rPr>
              <a:t>Pn</a:t>
            </a:r>
            <a:r>
              <a:rPr lang="zh-CN" altLang="en-US" sz="2800" dirty="0">
                <a:latin typeface="黑体" panose="02010609060101010101" pitchFamily="49" charset="-122"/>
                <a:ea typeface="黑体" panose="02010609060101010101" pitchFamily="49" charset="-122"/>
              </a:rPr>
              <a:t>计算符合条件的概率就方便多了。</a:t>
            </a:r>
            <a:endParaRPr lang="en-US" altLang="zh-CN" sz="2800" dirty="0">
              <a:solidFill>
                <a:srgbClr val="FF0000"/>
              </a:solidFill>
              <a:latin typeface="黑体" panose="02010609060101010101" pitchFamily="49" charset="-122"/>
              <a:ea typeface="黑体" panose="02010609060101010101" pitchFamily="49" charset="-122"/>
            </a:endParaRPr>
          </a:p>
          <a:p>
            <a:pPr>
              <a:lnSpc>
                <a:spcPct val="150000"/>
              </a:lnSpc>
            </a:pPr>
            <a:endParaRPr lang="zh-CN" altLang="en-US" sz="3200" dirty="0">
              <a:latin typeface="黑体" panose="02010609060101010101" pitchFamily="49" charset="-122"/>
              <a:ea typeface="黑体" panose="02010609060101010101" pitchFamily="49" charset="-122"/>
            </a:endParaRPr>
          </a:p>
        </p:txBody>
      </p:sp>
      <p:sp>
        <p:nvSpPr>
          <p:cNvPr id="16392" name="Rectangle 2"/>
          <p:cNvSpPr>
            <a:spLocks noChangeArrowheads="1"/>
          </p:cNvSpPr>
          <p:nvPr/>
        </p:nvSpPr>
        <p:spPr bwMode="auto">
          <a:xfrm>
            <a:off x="3454400"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文本框 1"/>
          <p:cNvSpPr txBox="1"/>
          <p:nvPr/>
        </p:nvSpPr>
        <p:spPr>
          <a:xfrm>
            <a:off x="744712" y="1169878"/>
            <a:ext cx="7992888" cy="584775"/>
          </a:xfrm>
          <a:prstGeom prst="rect">
            <a:avLst/>
          </a:prstGeom>
          <a:noFill/>
        </p:spPr>
        <p:txBody>
          <a:bodyPr wrap="square" rtlCol="0">
            <a:spAutoFit/>
          </a:bodyPr>
          <a:lstStyle/>
          <a:p>
            <a:r>
              <a:rPr lang="en-US" altLang="zh-CN" sz="3200" b="1" dirty="0" smtClean="0">
                <a:solidFill>
                  <a:srgbClr val="0066FF"/>
                </a:solidFill>
                <a:latin typeface="黑体" panose="02010609060101010101" pitchFamily="49" charset="-122"/>
                <a:ea typeface="黑体" panose="02010609060101010101" pitchFamily="49" charset="-122"/>
              </a:rPr>
              <a:t>2.1 </a:t>
            </a:r>
            <a:r>
              <a:rPr lang="zh-CN" altLang="en-US" sz="3200" b="1" dirty="0" smtClean="0">
                <a:solidFill>
                  <a:srgbClr val="0066FF"/>
                </a:solidFill>
                <a:latin typeface="黑体" panose="02010609060101010101" pitchFamily="49" charset="-122"/>
                <a:ea typeface="黑体" panose="02010609060101010101" pitchFamily="49" charset="-122"/>
              </a:rPr>
              <a:t>概率分析</a:t>
            </a:r>
            <a:endParaRPr lang="zh-CN" altLang="en-US" sz="3200" b="1" dirty="0">
              <a:solidFill>
                <a:srgbClr val="0066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6391"/>
                                        </p:tgtEl>
                                        <p:attrNameLst>
                                          <p:attrName>style.visibility</p:attrName>
                                        </p:attrNameLst>
                                      </p:cBhvr>
                                      <p:to>
                                        <p:strVal val="visible"/>
                                      </p:to>
                                    </p:set>
                                    <p:anim calcmode="lin" valueType="num">
                                      <p:cBhvr>
                                        <p:cTn id="15" dur="1000" fill="hold"/>
                                        <p:tgtEl>
                                          <p:spTgt spid="16391"/>
                                        </p:tgtEl>
                                        <p:attrNameLst>
                                          <p:attrName>ppt_w</p:attrName>
                                        </p:attrNameLst>
                                      </p:cBhvr>
                                      <p:tavLst>
                                        <p:tav tm="0">
                                          <p:val>
                                            <p:fltVal val="0"/>
                                          </p:val>
                                        </p:tav>
                                        <p:tav tm="100000">
                                          <p:val>
                                            <p:strVal val="#ppt_w"/>
                                          </p:val>
                                        </p:tav>
                                      </p:tavLst>
                                    </p:anim>
                                    <p:anim calcmode="lin" valueType="num">
                                      <p:cBhvr>
                                        <p:cTn id="16" dur="1000" fill="hold"/>
                                        <p:tgtEl>
                                          <p:spTgt spid="16391"/>
                                        </p:tgtEl>
                                        <p:attrNameLst>
                                          <p:attrName>ppt_h</p:attrName>
                                        </p:attrNameLst>
                                      </p:cBhvr>
                                      <p:tavLst>
                                        <p:tav tm="0">
                                          <p:val>
                                            <p:fltVal val="0"/>
                                          </p:val>
                                        </p:tav>
                                        <p:tav tm="100000">
                                          <p:val>
                                            <p:strVal val="#ppt_h"/>
                                          </p:val>
                                        </p:tav>
                                      </p:tavLst>
                                    </p:anim>
                                    <p:anim calcmode="lin" valueType="num">
                                      <p:cBhvr>
                                        <p:cTn id="17" dur="1000" fill="hold"/>
                                        <p:tgtEl>
                                          <p:spTgt spid="16391"/>
                                        </p:tgtEl>
                                        <p:attrNameLst>
                                          <p:attrName>style.rotation</p:attrName>
                                        </p:attrNameLst>
                                      </p:cBhvr>
                                      <p:tavLst>
                                        <p:tav tm="0">
                                          <p:val>
                                            <p:fltVal val="90"/>
                                          </p:val>
                                        </p:tav>
                                        <p:tav tm="100000">
                                          <p:val>
                                            <p:fltVal val="0"/>
                                          </p:val>
                                        </p:tav>
                                      </p:tavLst>
                                    </p:anim>
                                    <p:animEffect transition="in" filter="fade">
                                      <p:cBhvr>
                                        <p:cTn id="18"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63525" y="-22225"/>
            <a:ext cx="10972800" cy="1143000"/>
          </a:xfrm>
        </p:spPr>
        <p:txBody>
          <a:bodyPr/>
          <a:lstStyle/>
          <a:p>
            <a:r>
              <a:rPr lang="zh-CN" altLang="en-US" b="1" smtClean="0">
                <a:solidFill>
                  <a:srgbClr val="FF0000"/>
                </a:solidFill>
                <a:latin typeface="黑体" panose="02010609060101010101" pitchFamily="49" charset="-122"/>
                <a:ea typeface="黑体" panose="02010609060101010101" pitchFamily="49" charset="-122"/>
              </a:rPr>
              <a:t>二、理论求解</a:t>
            </a:r>
            <a:endParaRPr lang="en-US" altLang="zh-CN" b="1" smtClean="0">
              <a:solidFill>
                <a:srgbClr val="FF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74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E9DC86C-D999-4600-BB6E-BCD978D64D2B}" type="slidenum">
              <a:rPr lang="zh-CN" altLang="en-US" sz="1200" smtClean="0">
                <a:solidFill>
                  <a:srgbClr val="898989"/>
                </a:solidFill>
              </a:rPr>
              <a:pPr>
                <a:spcBef>
                  <a:spcPct val="0"/>
                </a:spcBef>
                <a:buFontTx/>
                <a:buNone/>
              </a:pPr>
              <a:t>14</a:t>
            </a:fld>
            <a:endParaRPr lang="zh-CN" altLang="en-US" sz="1200" smtClean="0">
              <a:solidFill>
                <a:srgbClr val="898989"/>
              </a:solidFill>
            </a:endParaRPr>
          </a:p>
        </p:txBody>
      </p:sp>
      <p:pic>
        <p:nvPicPr>
          <p:cNvPr id="17414"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6"/>
          <p:cNvSpPr txBox="1">
            <a:spLocks noChangeArrowheads="1"/>
          </p:cNvSpPr>
          <p:nvPr/>
        </p:nvSpPr>
        <p:spPr bwMode="auto">
          <a:xfrm>
            <a:off x="730250" y="949325"/>
            <a:ext cx="938212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dirty="0" smtClean="0">
                <a:solidFill>
                  <a:srgbClr val="0066FF"/>
                </a:solidFill>
                <a:latin typeface="黑体" panose="02010609060101010101" pitchFamily="49" charset="-122"/>
                <a:ea typeface="黑体" panose="02010609060101010101" pitchFamily="49" charset="-122"/>
              </a:rPr>
              <a:t>2.2 </a:t>
            </a:r>
            <a:r>
              <a:rPr lang="zh-CN" altLang="en-US" sz="3200" dirty="0" smtClean="0">
                <a:solidFill>
                  <a:srgbClr val="0066FF"/>
                </a:solidFill>
                <a:latin typeface="黑体" panose="02010609060101010101" pitchFamily="49" charset="-122"/>
                <a:ea typeface="黑体" panose="02010609060101010101" pitchFamily="49" charset="-122"/>
              </a:rPr>
              <a:t>房间</a:t>
            </a:r>
            <a:r>
              <a:rPr lang="zh-CN" altLang="en-US" sz="3200" dirty="0">
                <a:solidFill>
                  <a:srgbClr val="0066FF"/>
                </a:solidFill>
                <a:latin typeface="黑体" panose="02010609060101010101" pitchFamily="49" charset="-122"/>
                <a:ea typeface="黑体" panose="02010609060101010101" pitchFamily="49" charset="-122"/>
              </a:rPr>
              <a:t>内所有人生日都不相同的</a:t>
            </a:r>
            <a:r>
              <a:rPr lang="zh-CN" altLang="en-US" sz="3200" dirty="0" smtClean="0">
                <a:solidFill>
                  <a:srgbClr val="0066FF"/>
                </a:solidFill>
                <a:latin typeface="黑体" panose="02010609060101010101" pitchFamily="49" charset="-122"/>
                <a:ea typeface="黑体" panose="02010609060101010101" pitchFamily="49" charset="-122"/>
              </a:rPr>
              <a:t>概率</a:t>
            </a:r>
            <a:endParaRPr lang="en-US" altLang="zh-CN" sz="3200" dirty="0">
              <a:solidFill>
                <a:srgbClr val="0066FF"/>
              </a:solidFill>
              <a:latin typeface="黑体" panose="02010609060101010101" pitchFamily="49" charset="-122"/>
              <a:ea typeface="黑体" panose="02010609060101010101" pitchFamily="49" charset="-122"/>
            </a:endParaRPr>
          </a:p>
        </p:txBody>
      </p:sp>
      <p:graphicFrame>
        <p:nvGraphicFramePr>
          <p:cNvPr id="17416" name="对象 7"/>
          <p:cNvGraphicFramePr>
            <a:graphicFrameLocks noChangeAspect="1"/>
          </p:cNvGraphicFramePr>
          <p:nvPr/>
        </p:nvGraphicFramePr>
        <p:xfrm>
          <a:off x="1919288" y="1844675"/>
          <a:ext cx="5994400" cy="2724150"/>
        </p:xfrm>
        <a:graphic>
          <a:graphicData uri="http://schemas.openxmlformats.org/presentationml/2006/ole">
            <mc:AlternateContent xmlns:mc="http://schemas.openxmlformats.org/markup-compatibility/2006">
              <mc:Choice xmlns:v="urn:schemas-microsoft-com:vml" Requires="v">
                <p:oleObj spid="_x0000_s17447" name="公式" r:id="rId4" imgW="1879560" imgH="812520" progId="Equation.3">
                  <p:embed/>
                </p:oleObj>
              </mc:Choice>
              <mc:Fallback>
                <p:oleObj name="公式" r:id="rId4" imgW="1879560" imgH="812520" progId="Equation.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88" y="1844675"/>
                        <a:ext cx="5994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文本框 9"/>
          <p:cNvSpPr txBox="1">
            <a:spLocks noChangeArrowheads="1"/>
          </p:cNvSpPr>
          <p:nvPr/>
        </p:nvSpPr>
        <p:spPr bwMode="auto">
          <a:xfrm>
            <a:off x="811213" y="4389438"/>
            <a:ext cx="9382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3200" dirty="0" smtClean="0">
                <a:solidFill>
                  <a:srgbClr val="7030A0"/>
                </a:solidFill>
                <a:latin typeface="黑体" panose="02010609060101010101" pitchFamily="49" charset="-122"/>
                <a:ea typeface="黑体" panose="02010609060101010101" pitchFamily="49" charset="-122"/>
              </a:rPr>
              <a:t>2.3 </a:t>
            </a:r>
            <a:r>
              <a:rPr lang="zh-CN" altLang="en-US" sz="3200" dirty="0" smtClean="0">
                <a:solidFill>
                  <a:srgbClr val="7030A0"/>
                </a:solidFill>
                <a:latin typeface="黑体" panose="02010609060101010101" pitchFamily="49" charset="-122"/>
                <a:ea typeface="黑体" panose="02010609060101010101" pitchFamily="49" charset="-122"/>
              </a:rPr>
              <a:t>房间</a:t>
            </a:r>
            <a:r>
              <a:rPr lang="zh-CN" altLang="en-US" sz="3200" dirty="0">
                <a:solidFill>
                  <a:srgbClr val="7030A0"/>
                </a:solidFill>
                <a:latin typeface="黑体" panose="02010609060101010101" pitchFamily="49" charset="-122"/>
                <a:ea typeface="黑体" panose="02010609060101010101" pitchFamily="49" charset="-122"/>
              </a:rPr>
              <a:t>内所有人生日至少有两人相同的</a:t>
            </a:r>
            <a:r>
              <a:rPr lang="zh-CN" altLang="en-US" sz="3200" dirty="0" smtClean="0">
                <a:solidFill>
                  <a:srgbClr val="7030A0"/>
                </a:solidFill>
                <a:latin typeface="黑体" panose="02010609060101010101" pitchFamily="49" charset="-122"/>
                <a:ea typeface="黑体" panose="02010609060101010101" pitchFamily="49" charset="-122"/>
              </a:rPr>
              <a:t>概率</a:t>
            </a:r>
            <a:endParaRPr lang="en-US" altLang="zh-CN" sz="3200" dirty="0">
              <a:solidFill>
                <a:srgbClr val="7030A0"/>
              </a:solidFill>
              <a:latin typeface="黑体" panose="02010609060101010101" pitchFamily="49" charset="-122"/>
              <a:ea typeface="黑体" panose="02010609060101010101" pitchFamily="49" charset="-122"/>
            </a:endParaRPr>
          </a:p>
        </p:txBody>
      </p:sp>
      <p:graphicFrame>
        <p:nvGraphicFramePr>
          <p:cNvPr id="17418" name="对象 10"/>
          <p:cNvGraphicFramePr>
            <a:graphicFrameLocks noChangeAspect="1"/>
          </p:cNvGraphicFramePr>
          <p:nvPr/>
        </p:nvGraphicFramePr>
        <p:xfrm>
          <a:off x="1774825" y="4992688"/>
          <a:ext cx="5386388" cy="1363662"/>
        </p:xfrm>
        <a:graphic>
          <a:graphicData uri="http://schemas.openxmlformats.org/presentationml/2006/ole">
            <mc:AlternateContent xmlns:mc="http://schemas.openxmlformats.org/markup-compatibility/2006">
              <mc:Choice xmlns:v="urn:schemas-microsoft-com:vml" Requires="v">
                <p:oleObj spid="_x0000_s17448" name="公式" r:id="rId6" imgW="1688760" imgH="406080" progId="Equation.3">
                  <p:embed/>
                </p:oleObj>
              </mc:Choice>
              <mc:Fallback>
                <p:oleObj name="公式" r:id="rId6" imgW="1688760" imgH="406080" progId="Equation.3">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825" y="4992688"/>
                        <a:ext cx="5386388"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1000"/>
                                        <p:tgtEl>
                                          <p:spTgt spid="17415"/>
                                        </p:tgtEl>
                                      </p:cBhvr>
                                    </p:animEffect>
                                    <p:anim calcmode="lin" valueType="num">
                                      <p:cBhvr>
                                        <p:cTn id="8" dur="1000" fill="hold"/>
                                        <p:tgtEl>
                                          <p:spTgt spid="17415"/>
                                        </p:tgtEl>
                                        <p:attrNameLst>
                                          <p:attrName>ppt_x</p:attrName>
                                        </p:attrNameLst>
                                      </p:cBhvr>
                                      <p:tavLst>
                                        <p:tav tm="0">
                                          <p:val>
                                            <p:strVal val="#ppt_x"/>
                                          </p:val>
                                        </p:tav>
                                        <p:tav tm="100000">
                                          <p:val>
                                            <p:strVal val="#ppt_x"/>
                                          </p:val>
                                        </p:tav>
                                      </p:tavLst>
                                    </p:anim>
                                    <p:anim calcmode="lin" valueType="num">
                                      <p:cBhvr>
                                        <p:cTn id="9" dur="1000" fill="hold"/>
                                        <p:tgtEl>
                                          <p:spTgt spid="174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6"/>
                                        </p:tgtEl>
                                        <p:attrNameLst>
                                          <p:attrName>style.visibility</p:attrName>
                                        </p:attrNameLst>
                                      </p:cBhvr>
                                      <p:to>
                                        <p:strVal val="visible"/>
                                      </p:to>
                                    </p:set>
                                    <p:anim calcmode="lin" valueType="num">
                                      <p:cBhvr>
                                        <p:cTn id="14" dur="1000" fill="hold"/>
                                        <p:tgtEl>
                                          <p:spTgt spid="17416"/>
                                        </p:tgtEl>
                                        <p:attrNameLst>
                                          <p:attrName>ppt_w</p:attrName>
                                        </p:attrNameLst>
                                      </p:cBhvr>
                                      <p:tavLst>
                                        <p:tav tm="0">
                                          <p:val>
                                            <p:fltVal val="0"/>
                                          </p:val>
                                        </p:tav>
                                        <p:tav tm="100000">
                                          <p:val>
                                            <p:strVal val="#ppt_w"/>
                                          </p:val>
                                        </p:tav>
                                      </p:tavLst>
                                    </p:anim>
                                    <p:anim calcmode="lin" valueType="num">
                                      <p:cBhvr>
                                        <p:cTn id="15" dur="1000" fill="hold"/>
                                        <p:tgtEl>
                                          <p:spTgt spid="17416"/>
                                        </p:tgtEl>
                                        <p:attrNameLst>
                                          <p:attrName>ppt_h</p:attrName>
                                        </p:attrNameLst>
                                      </p:cBhvr>
                                      <p:tavLst>
                                        <p:tav tm="0">
                                          <p:val>
                                            <p:fltVal val="0"/>
                                          </p:val>
                                        </p:tav>
                                        <p:tav tm="100000">
                                          <p:val>
                                            <p:strVal val="#ppt_h"/>
                                          </p:val>
                                        </p:tav>
                                      </p:tavLst>
                                    </p:anim>
                                    <p:anim calcmode="lin" valueType="num">
                                      <p:cBhvr>
                                        <p:cTn id="16" dur="1000" fill="hold"/>
                                        <p:tgtEl>
                                          <p:spTgt spid="17416"/>
                                        </p:tgtEl>
                                        <p:attrNameLst>
                                          <p:attrName>style.rotation</p:attrName>
                                        </p:attrNameLst>
                                      </p:cBhvr>
                                      <p:tavLst>
                                        <p:tav tm="0">
                                          <p:val>
                                            <p:fltVal val="90"/>
                                          </p:val>
                                        </p:tav>
                                        <p:tav tm="100000">
                                          <p:val>
                                            <p:fltVal val="0"/>
                                          </p:val>
                                        </p:tav>
                                      </p:tavLst>
                                    </p:anim>
                                    <p:animEffect transition="in" filter="fade">
                                      <p:cBhvr>
                                        <p:cTn id="17" dur="1000"/>
                                        <p:tgtEl>
                                          <p:spTgt spid="174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417"/>
                                        </p:tgtEl>
                                        <p:attrNameLst>
                                          <p:attrName>style.visibility</p:attrName>
                                        </p:attrNameLst>
                                      </p:cBhvr>
                                      <p:to>
                                        <p:strVal val="visible"/>
                                      </p:to>
                                    </p:set>
                                    <p:anim calcmode="lin" valueType="num">
                                      <p:cBhvr additive="base">
                                        <p:cTn id="22" dur="500" fill="hold"/>
                                        <p:tgtEl>
                                          <p:spTgt spid="17417"/>
                                        </p:tgtEl>
                                        <p:attrNameLst>
                                          <p:attrName>ppt_x</p:attrName>
                                        </p:attrNameLst>
                                      </p:cBhvr>
                                      <p:tavLst>
                                        <p:tav tm="0">
                                          <p:val>
                                            <p:strVal val="#ppt_x"/>
                                          </p:val>
                                        </p:tav>
                                        <p:tav tm="100000">
                                          <p:val>
                                            <p:strVal val="#ppt_x"/>
                                          </p:val>
                                        </p:tav>
                                      </p:tavLst>
                                    </p:anim>
                                    <p:anim calcmode="lin" valueType="num">
                                      <p:cBhvr additive="base">
                                        <p:cTn id="23"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7418"/>
                                        </p:tgtEl>
                                        <p:attrNameLst>
                                          <p:attrName>style.visibility</p:attrName>
                                        </p:attrNameLst>
                                      </p:cBhvr>
                                      <p:to>
                                        <p:strVal val="visible"/>
                                      </p:to>
                                    </p:set>
                                    <p:anim calcmode="lin" valueType="num">
                                      <p:cBhvr>
                                        <p:cTn id="28" dur="1000" fill="hold"/>
                                        <p:tgtEl>
                                          <p:spTgt spid="17418"/>
                                        </p:tgtEl>
                                        <p:attrNameLst>
                                          <p:attrName>ppt_w</p:attrName>
                                        </p:attrNameLst>
                                      </p:cBhvr>
                                      <p:tavLst>
                                        <p:tav tm="0">
                                          <p:val>
                                            <p:fltVal val="0"/>
                                          </p:val>
                                        </p:tav>
                                        <p:tav tm="100000">
                                          <p:val>
                                            <p:strVal val="#ppt_w"/>
                                          </p:val>
                                        </p:tav>
                                      </p:tavLst>
                                    </p:anim>
                                    <p:anim calcmode="lin" valueType="num">
                                      <p:cBhvr>
                                        <p:cTn id="29" dur="1000" fill="hold"/>
                                        <p:tgtEl>
                                          <p:spTgt spid="17418"/>
                                        </p:tgtEl>
                                        <p:attrNameLst>
                                          <p:attrName>ppt_h</p:attrName>
                                        </p:attrNameLst>
                                      </p:cBhvr>
                                      <p:tavLst>
                                        <p:tav tm="0">
                                          <p:val>
                                            <p:fltVal val="0"/>
                                          </p:val>
                                        </p:tav>
                                        <p:tav tm="100000">
                                          <p:val>
                                            <p:strVal val="#ppt_h"/>
                                          </p:val>
                                        </p:tav>
                                      </p:tavLst>
                                    </p:anim>
                                    <p:anim calcmode="lin" valueType="num">
                                      <p:cBhvr>
                                        <p:cTn id="30" dur="1000" fill="hold"/>
                                        <p:tgtEl>
                                          <p:spTgt spid="17418"/>
                                        </p:tgtEl>
                                        <p:attrNameLst>
                                          <p:attrName>style.rotation</p:attrName>
                                        </p:attrNameLst>
                                      </p:cBhvr>
                                      <p:tavLst>
                                        <p:tav tm="0">
                                          <p:val>
                                            <p:fltVal val="90"/>
                                          </p:val>
                                        </p:tav>
                                        <p:tav tm="100000">
                                          <p:val>
                                            <p:fltVal val="0"/>
                                          </p:val>
                                        </p:tav>
                                      </p:tavLst>
                                    </p:anim>
                                    <p:animEffect transition="in" filter="fade">
                                      <p:cBhvr>
                                        <p:cTn id="31" dur="10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74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63525" y="-22225"/>
            <a:ext cx="10972800" cy="1143000"/>
          </a:xfrm>
        </p:spPr>
        <p:txBody>
          <a:bodyPr/>
          <a:lstStyle/>
          <a:p>
            <a:r>
              <a:rPr lang="zh-CN" altLang="en-US" b="1" dirty="0" smtClean="0">
                <a:solidFill>
                  <a:srgbClr val="C00000"/>
                </a:solidFill>
                <a:latin typeface="黑体" panose="02010609060101010101" pitchFamily="49" charset="-122"/>
                <a:ea typeface="黑体" panose="02010609060101010101" pitchFamily="49" charset="-122"/>
              </a:rPr>
              <a:t>三、编程求解</a:t>
            </a:r>
            <a:endParaRPr lang="en-US" altLang="zh-CN" b="1" dirty="0" smtClean="0">
              <a:solidFill>
                <a:srgbClr val="C0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华南理工学化学与化工学院方利国开发</a:t>
            </a:r>
            <a:r>
              <a:rPr lang="en-US" altLang="zh-CN" dirty="0" err="1" smtClean="0"/>
              <a:t>lgfang@scut.edn</a:t>
            </a:r>
            <a:r>
              <a:rPr lang="en-US" altLang="zh-CN" dirty="0" smtClean="0"/>
              <a:t> </a:t>
            </a:r>
            <a:endParaRPr lang="zh-CN" altLang="en-US" dirty="0"/>
          </a:p>
        </p:txBody>
      </p:sp>
      <p:sp>
        <p:nvSpPr>
          <p:cNvPr id="184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D358BBD-76A9-49B7-8924-A04707BB5045}" type="slidenum">
              <a:rPr lang="zh-CN" altLang="en-US" sz="1200" smtClean="0">
                <a:solidFill>
                  <a:srgbClr val="898989"/>
                </a:solidFill>
              </a:rPr>
              <a:pPr>
                <a:spcBef>
                  <a:spcPct val="0"/>
                </a:spcBef>
                <a:buFontTx/>
                <a:buNone/>
              </a:pPr>
              <a:t>15</a:t>
            </a:fld>
            <a:endParaRPr lang="zh-CN" altLang="en-US" sz="1200" smtClean="0">
              <a:solidFill>
                <a:srgbClr val="898989"/>
              </a:solidFill>
            </a:endParaRPr>
          </a:p>
        </p:txBody>
      </p:sp>
      <p:pic>
        <p:nvPicPr>
          <p:cNvPr id="1843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98450" y="2324100"/>
            <a:ext cx="6611938" cy="3416300"/>
          </a:xfrm>
          <a:prstGeom prst="rect">
            <a:avLst/>
          </a:prstGeom>
          <a:solidFill>
            <a:schemeClr val="accent6">
              <a:lumMod val="40000"/>
              <a:lumOff val="60000"/>
            </a:schemeClr>
          </a:solidFill>
        </p:spPr>
        <p:txBody>
          <a:bodyPr>
            <a:spAutoFit/>
          </a:bodyPr>
          <a:lstStyle/>
          <a:p>
            <a:pPr>
              <a:defRPr/>
            </a:pPr>
            <a:r>
              <a:rPr lang="zh-CN" altLang="en-US" sz="2400" dirty="0"/>
              <a:t>def TC_Pro(num):  ##num 是房间中的人数</a:t>
            </a:r>
          </a:p>
          <a:p>
            <a:pPr>
              <a:defRPr/>
            </a:pPr>
            <a:r>
              <a:rPr lang="zh-CN" altLang="en-US" sz="2400" dirty="0"/>
              <a:t>    Proba=1           ##计算连乘用，初值为1</a:t>
            </a:r>
          </a:p>
          <a:p>
            <a:pPr>
              <a:defRPr/>
            </a:pPr>
            <a:r>
              <a:rPr lang="zh-CN" altLang="en-US" sz="2400" dirty="0"/>
              <a:t>    for i in range(1,num+1):</a:t>
            </a:r>
          </a:p>
          <a:p>
            <a:pPr>
              <a:defRPr/>
            </a:pPr>
            <a:r>
              <a:rPr lang="zh-CN" altLang="en-US" sz="2400" dirty="0"/>
              <a:t>         </a:t>
            </a:r>
            <a:r>
              <a:rPr lang="zh-CN" altLang="en-US" sz="2400" b="1" i="1" dirty="0">
                <a:solidFill>
                  <a:srgbClr val="7030A0"/>
                </a:solidFill>
              </a:rPr>
              <a:t>Proba=Proba*(365-(i-1))/365</a:t>
            </a:r>
          </a:p>
          <a:p>
            <a:pPr>
              <a:defRPr/>
            </a:pPr>
            <a:r>
              <a:rPr lang="zh-CN" altLang="en-US" sz="2400" dirty="0"/>
              <a:t>    return </a:t>
            </a:r>
            <a:r>
              <a:rPr lang="zh-CN" altLang="en-US" sz="2400" b="1" i="1" dirty="0">
                <a:solidFill>
                  <a:srgbClr val="7030A0"/>
                </a:solidFill>
              </a:rPr>
              <a:t>(1-Proba)*100</a:t>
            </a:r>
          </a:p>
          <a:p>
            <a:pPr>
              <a:defRPr/>
            </a:pPr>
            <a:r>
              <a:rPr lang="zh-CN" altLang="en-US" sz="2400" dirty="0"/>
              <a:t>pro1=TC_Pro(1)</a:t>
            </a:r>
          </a:p>
          <a:p>
            <a:pPr>
              <a:defRPr/>
            </a:pPr>
            <a:r>
              <a:rPr lang="zh-CN" altLang="en-US" sz="2400" dirty="0"/>
              <a:t>pro23=TC_Pro(23)</a:t>
            </a:r>
          </a:p>
          <a:p>
            <a:pPr>
              <a:defRPr/>
            </a:pPr>
            <a:r>
              <a:rPr lang="zh-CN" altLang="en-US" sz="2400" dirty="0"/>
              <a:t>pro366=TC_Pro(366)</a:t>
            </a:r>
          </a:p>
          <a:p>
            <a:pPr>
              <a:defRPr/>
            </a:pPr>
            <a:r>
              <a:rPr lang="zh-CN" altLang="en-US" sz="2400" dirty="0"/>
              <a:t>print("pro1,pro23,pro366=",pro1,pro23,pro366</a:t>
            </a:r>
            <a:r>
              <a:rPr lang="zh-CN" altLang="en-US" dirty="0"/>
              <a:t>)</a:t>
            </a:r>
          </a:p>
        </p:txBody>
      </p:sp>
      <p:sp>
        <p:nvSpPr>
          <p:cNvPr id="18440" name="矩形 2"/>
          <p:cNvSpPr>
            <a:spLocks noChangeArrowheads="1"/>
          </p:cNvSpPr>
          <p:nvPr/>
        </p:nvSpPr>
        <p:spPr bwMode="auto">
          <a:xfrm>
            <a:off x="407988" y="5740400"/>
            <a:ext cx="8878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t>运行结果：pro1,pro23,pro366= 0.0 50.72972343239856  100.0</a:t>
            </a:r>
          </a:p>
        </p:txBody>
      </p:sp>
      <p:sp>
        <p:nvSpPr>
          <p:cNvPr id="7" name="矩形 6"/>
          <p:cNvSpPr/>
          <p:nvPr/>
        </p:nvSpPr>
        <p:spPr>
          <a:xfrm>
            <a:off x="7019925" y="2324100"/>
            <a:ext cx="4224338" cy="3416300"/>
          </a:xfrm>
          <a:prstGeom prst="rect">
            <a:avLst/>
          </a:prstGeom>
          <a:solidFill>
            <a:schemeClr val="accent6">
              <a:lumMod val="20000"/>
              <a:lumOff val="80000"/>
            </a:schemeClr>
          </a:solidFill>
        </p:spPr>
        <p:txBody>
          <a:bodyPr>
            <a:spAutoFit/>
          </a:bodyPr>
          <a:lstStyle/>
          <a:p>
            <a:pPr>
              <a:defRPr/>
            </a:pPr>
            <a:r>
              <a:rPr lang="zh-CN" altLang="en-US" dirty="0"/>
              <a:t>Pro=[]</a:t>
            </a:r>
          </a:p>
          <a:p>
            <a:pPr>
              <a:defRPr/>
            </a:pPr>
            <a:r>
              <a:rPr lang="zh-CN" altLang="en-US" dirty="0"/>
              <a:t>people_num=[]</a:t>
            </a:r>
          </a:p>
          <a:p>
            <a:pPr>
              <a:defRPr/>
            </a:pPr>
            <a:r>
              <a:rPr lang="zh-CN" altLang="en-US" dirty="0"/>
              <a:t>flag=True</a:t>
            </a:r>
          </a:p>
          <a:p>
            <a:pPr>
              <a:defRPr/>
            </a:pPr>
            <a:r>
              <a:rPr lang="zh-CN" altLang="en-US" dirty="0"/>
              <a:t>for i in range(1,51):</a:t>
            </a:r>
          </a:p>
          <a:p>
            <a:pPr>
              <a:defRPr/>
            </a:pPr>
            <a:r>
              <a:rPr lang="zh-CN" altLang="en-US" dirty="0"/>
              <a:t>    temp=TC_Pro(i)</a:t>
            </a:r>
          </a:p>
          <a:p>
            <a:pPr>
              <a:defRPr/>
            </a:pPr>
            <a:r>
              <a:rPr lang="zh-CN" altLang="en-US" dirty="0"/>
              <a:t>    Pro.append(temp)   </a:t>
            </a:r>
          </a:p>
          <a:p>
            <a:pPr>
              <a:defRPr/>
            </a:pPr>
            <a:r>
              <a:rPr lang="zh-CN" altLang="en-US" dirty="0"/>
              <a:t>    people_num.append(i)</a:t>
            </a:r>
          </a:p>
          <a:p>
            <a:pPr>
              <a:defRPr/>
            </a:pPr>
            <a:r>
              <a:rPr lang="zh-CN" altLang="en-US" dirty="0"/>
              <a:t>    if temp&gt;=50:</a:t>
            </a:r>
          </a:p>
          <a:p>
            <a:pPr>
              <a:defRPr/>
            </a:pPr>
            <a:r>
              <a:rPr lang="zh-CN" altLang="en-US" dirty="0"/>
              <a:t>        if flag==True:</a:t>
            </a:r>
          </a:p>
          <a:p>
            <a:pPr>
              <a:defRPr/>
            </a:pPr>
            <a:r>
              <a:rPr lang="zh-CN" altLang="en-US" dirty="0"/>
              <a:t>            num_50=i</a:t>
            </a:r>
          </a:p>
          <a:p>
            <a:pPr>
              <a:defRPr/>
            </a:pPr>
            <a:r>
              <a:rPr lang="zh-CN" altLang="en-US" dirty="0"/>
              <a:t>        flag=False</a:t>
            </a:r>
            <a:endParaRPr lang="en-US" altLang="zh-CN" dirty="0"/>
          </a:p>
          <a:p>
            <a:pPr>
              <a:defRPr/>
            </a:pPr>
            <a:endParaRPr lang="zh-CN" altLang="en-US" dirty="0"/>
          </a:p>
        </p:txBody>
      </p:sp>
      <p:sp>
        <p:nvSpPr>
          <p:cNvPr id="18442" name="矩形 9"/>
          <p:cNvSpPr>
            <a:spLocks noChangeArrowheads="1"/>
          </p:cNvSpPr>
          <p:nvPr/>
        </p:nvSpPr>
        <p:spPr bwMode="auto">
          <a:xfrm>
            <a:off x="767408" y="1093788"/>
            <a:ext cx="9577064"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t>        </a:t>
            </a:r>
            <a:r>
              <a:rPr lang="zh-CN" altLang="en-US" sz="3200" b="1" dirty="0">
                <a:solidFill>
                  <a:srgbClr val="000000"/>
                </a:solidFill>
                <a:latin typeface="黑体" panose="02010609060101010101" pitchFamily="49" charset="-122"/>
                <a:ea typeface="黑体" panose="02010609060101010101" pitchFamily="49" charset="-122"/>
              </a:rPr>
              <a:t>将上面理论求解的公式用</a:t>
            </a:r>
            <a:r>
              <a:rPr lang="en-US" altLang="zh-CN" sz="3200" b="1" dirty="0">
                <a:solidFill>
                  <a:srgbClr val="000000"/>
                </a:solidFill>
                <a:latin typeface="黑体" panose="02010609060101010101" pitchFamily="49" charset="-122"/>
                <a:ea typeface="黑体" panose="02010609060101010101" pitchFamily="49" charset="-122"/>
              </a:rPr>
              <a:t>Python</a:t>
            </a:r>
            <a:r>
              <a:rPr lang="zh-CN" altLang="en-US" sz="3200" b="1" dirty="0">
                <a:solidFill>
                  <a:srgbClr val="000000"/>
                </a:solidFill>
                <a:latin typeface="黑体" panose="02010609060101010101" pitchFamily="49" charset="-122"/>
                <a:ea typeface="黑体" panose="02010609060101010101" pitchFamily="49" charset="-122"/>
              </a:rPr>
              <a:t>程序通过迭代求解，就可以快速求出结果，并绘制曲线：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anim calcmode="lin" valueType="num">
                                      <p:cBhvr>
                                        <p:cTn id="7" dur="1000" fill="hold"/>
                                        <p:tgtEl>
                                          <p:spTgt spid="18442"/>
                                        </p:tgtEl>
                                        <p:attrNameLst>
                                          <p:attrName>ppt_w</p:attrName>
                                        </p:attrNameLst>
                                      </p:cBhvr>
                                      <p:tavLst>
                                        <p:tav tm="0">
                                          <p:val>
                                            <p:fltVal val="0"/>
                                          </p:val>
                                        </p:tav>
                                        <p:tav tm="100000">
                                          <p:val>
                                            <p:strVal val="#ppt_w"/>
                                          </p:val>
                                        </p:tav>
                                      </p:tavLst>
                                    </p:anim>
                                    <p:anim calcmode="lin" valueType="num">
                                      <p:cBhvr>
                                        <p:cTn id="8" dur="1000" fill="hold"/>
                                        <p:tgtEl>
                                          <p:spTgt spid="18442"/>
                                        </p:tgtEl>
                                        <p:attrNameLst>
                                          <p:attrName>ppt_h</p:attrName>
                                        </p:attrNameLst>
                                      </p:cBhvr>
                                      <p:tavLst>
                                        <p:tav tm="0">
                                          <p:val>
                                            <p:fltVal val="0"/>
                                          </p:val>
                                        </p:tav>
                                        <p:tav tm="100000">
                                          <p:val>
                                            <p:strVal val="#ppt_h"/>
                                          </p:val>
                                        </p:tav>
                                      </p:tavLst>
                                    </p:anim>
                                    <p:anim calcmode="lin" valueType="num">
                                      <p:cBhvr>
                                        <p:cTn id="9" dur="1000" fill="hold"/>
                                        <p:tgtEl>
                                          <p:spTgt spid="18442"/>
                                        </p:tgtEl>
                                        <p:attrNameLst>
                                          <p:attrName>style.rotation</p:attrName>
                                        </p:attrNameLst>
                                      </p:cBhvr>
                                      <p:tavLst>
                                        <p:tav tm="0">
                                          <p:val>
                                            <p:fltVal val="90"/>
                                          </p:val>
                                        </p:tav>
                                        <p:tav tm="100000">
                                          <p:val>
                                            <p:fltVal val="0"/>
                                          </p:val>
                                        </p:tav>
                                      </p:tavLst>
                                    </p:anim>
                                    <p:animEffect transition="in" filter="fade">
                                      <p:cBhvr>
                                        <p:cTn id="10" dur="1000"/>
                                        <p:tgtEl>
                                          <p:spTgt spid="1844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18440"/>
                                        </p:tgtEl>
                                        <p:attrNameLst>
                                          <p:attrName>style.visibility</p:attrName>
                                        </p:attrNameLst>
                                      </p:cBhvr>
                                      <p:to>
                                        <p:strVal val="visible"/>
                                      </p:to>
                                    </p:set>
                                    <p:animEffect transition="in" filter="fade">
                                      <p:cBhvr>
                                        <p:cTn id="29" dur="1000"/>
                                        <p:tgtEl>
                                          <p:spTgt spid="18440"/>
                                        </p:tgtEl>
                                      </p:cBhvr>
                                    </p:animEffect>
                                    <p:anim calcmode="lin" valueType="num">
                                      <p:cBhvr>
                                        <p:cTn id="30" dur="1000" fill="hold"/>
                                        <p:tgtEl>
                                          <p:spTgt spid="18440"/>
                                        </p:tgtEl>
                                        <p:attrNameLst>
                                          <p:attrName>ppt_x</p:attrName>
                                        </p:attrNameLst>
                                      </p:cBhvr>
                                      <p:tavLst>
                                        <p:tav tm="0">
                                          <p:val>
                                            <p:strVal val="#ppt_x"/>
                                          </p:val>
                                        </p:tav>
                                        <p:tav tm="100000">
                                          <p:val>
                                            <p:strVal val="#ppt_x"/>
                                          </p:val>
                                        </p:tav>
                                      </p:tavLst>
                                    </p:anim>
                                    <p:anim calcmode="lin" valueType="num">
                                      <p:cBhvr>
                                        <p:cTn id="31" dur="1000" fill="hold"/>
                                        <p:tgtEl>
                                          <p:spTgt spid="184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440" grpId="0"/>
      <p:bldP spid="7" grpId="0" animBg="1"/>
      <p:bldP spid="184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416050" y="-182563"/>
            <a:ext cx="10972800" cy="1143001"/>
          </a:xfrm>
        </p:spPr>
        <p:txBody>
          <a:bodyPr/>
          <a:lstStyle/>
          <a:p>
            <a:r>
              <a:rPr lang="zh-CN" altLang="en-US" b="1" smtClean="0">
                <a:solidFill>
                  <a:srgbClr val="C00000"/>
                </a:solidFill>
                <a:latin typeface="黑体" panose="02010609060101010101" pitchFamily="49" charset="-122"/>
                <a:ea typeface="黑体" panose="02010609060101010101" pitchFamily="49" charset="-122"/>
              </a:rPr>
              <a:t>三、编程求解</a:t>
            </a:r>
            <a:endParaRPr lang="en-US" altLang="zh-CN" b="1" smtClean="0">
              <a:solidFill>
                <a:srgbClr val="C0000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94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C4B9F1A-85F7-498B-849C-A8F4FEFB74E7}" type="slidenum">
              <a:rPr lang="zh-CN" altLang="en-US" sz="1200" smtClean="0">
                <a:solidFill>
                  <a:srgbClr val="898989"/>
                </a:solidFill>
              </a:rPr>
              <a:pPr>
                <a:spcBef>
                  <a:spcPct val="0"/>
                </a:spcBef>
                <a:buFontTx/>
                <a:buNone/>
              </a:pPr>
              <a:t>16</a:t>
            </a:fld>
            <a:endParaRPr lang="zh-CN" altLang="en-US" sz="1200" smtClean="0">
              <a:solidFill>
                <a:srgbClr val="898989"/>
              </a:solidFill>
            </a:endParaRPr>
          </a:p>
        </p:txBody>
      </p:sp>
      <p:pic>
        <p:nvPicPr>
          <p:cNvPr id="19462"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513" y="1700213"/>
            <a:ext cx="6153150"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92088" y="711200"/>
            <a:ext cx="6096000" cy="5356225"/>
          </a:xfrm>
          <a:prstGeom prst="rect">
            <a:avLst/>
          </a:prstGeom>
          <a:solidFill>
            <a:schemeClr val="accent6">
              <a:lumMod val="60000"/>
              <a:lumOff val="40000"/>
            </a:schemeClr>
          </a:solidFill>
        </p:spPr>
        <p:txBody>
          <a:bodyPr>
            <a:spAutoFit/>
          </a:bodyPr>
          <a:lstStyle/>
          <a:p>
            <a:pPr>
              <a:defRPr/>
            </a:pPr>
            <a:r>
              <a:rPr lang="zh-CN" altLang="en-US" dirty="0"/>
              <a:t>fig1=plt.figure(dpi=120) ##绘制理论计算概率图</a:t>
            </a:r>
          </a:p>
          <a:p>
            <a:pPr>
              <a:defRPr/>
            </a:pPr>
            <a:r>
              <a:rPr lang="zh-CN" altLang="en-US" dirty="0"/>
              <a:t>x=people_num</a:t>
            </a:r>
          </a:p>
          <a:p>
            <a:pPr>
              <a:defRPr/>
            </a:pPr>
            <a:r>
              <a:rPr lang="zh-CN" altLang="en-US" dirty="0"/>
              <a:t>y=Pro</a:t>
            </a:r>
          </a:p>
          <a:p>
            <a:pPr>
              <a:defRPr/>
            </a:pPr>
            <a:r>
              <a:rPr lang="zh-CN" altLang="en-US" dirty="0"/>
              <a:t>plt.scatter(x,y,s=70,c="r",marker="o",label="红色散点图",alpha=0.6,clip_on=False)</a:t>
            </a:r>
          </a:p>
          <a:p>
            <a:pPr>
              <a:defRPr/>
            </a:pPr>
            <a:r>
              <a:rPr lang="zh-CN" altLang="en-US" dirty="0"/>
              <a:t>plt.plot([0,50],[50,50])</a:t>
            </a:r>
          </a:p>
          <a:p>
            <a:pPr>
              <a:defRPr/>
            </a:pPr>
            <a:r>
              <a:rPr lang="zh-CN" altLang="en-US" dirty="0"/>
              <a:t>plt.annotate( '理论计算概率为50%处,房间人数为:', xy=(num_50,50), xytext=(20,35),</a:t>
            </a:r>
          </a:p>
          <a:p>
            <a:pPr>
              <a:defRPr/>
            </a:pPr>
            <a:r>
              <a:rPr lang="zh-CN" altLang="en-US" dirty="0"/>
              <a:t>              arrowprops=dict(arrowstyle='-&gt;',color="b",linewidth=3))</a:t>
            </a:r>
          </a:p>
          <a:p>
            <a:pPr>
              <a:defRPr/>
            </a:pPr>
            <a:r>
              <a:rPr lang="zh-CN" altLang="en-US" dirty="0"/>
              <a:t>plt.text(36,35,num_50)</a:t>
            </a:r>
          </a:p>
          <a:p>
            <a:pPr>
              <a:defRPr/>
            </a:pPr>
            <a:r>
              <a:rPr lang="zh-CN" altLang="en-US" dirty="0"/>
              <a:t>plt.ylim(0,100)</a:t>
            </a:r>
          </a:p>
          <a:p>
            <a:pPr>
              <a:defRPr/>
            </a:pPr>
            <a:r>
              <a:rPr lang="zh-CN" altLang="en-US" dirty="0"/>
              <a:t>plt.xlim(0,50)</a:t>
            </a:r>
          </a:p>
          <a:p>
            <a:pPr>
              <a:defRPr/>
            </a:pPr>
            <a:r>
              <a:rPr lang="zh-CN" altLang="en-US" dirty="0"/>
              <a:t>plt.xticks(np.arange(0,51,5))</a:t>
            </a:r>
          </a:p>
          <a:p>
            <a:pPr>
              <a:defRPr/>
            </a:pPr>
            <a:r>
              <a:rPr lang="zh-CN" altLang="en-US" dirty="0"/>
              <a:t>plt.yticks(np.arange(0,101,5))</a:t>
            </a:r>
          </a:p>
          <a:p>
            <a:pPr>
              <a:defRPr/>
            </a:pPr>
            <a:r>
              <a:rPr lang="zh-CN" altLang="en-US" dirty="0"/>
              <a:t>plt.title("房间人数和至少两人生日相同概率关系图")</a:t>
            </a:r>
          </a:p>
          <a:p>
            <a:pPr>
              <a:defRPr/>
            </a:pPr>
            <a:r>
              <a:rPr lang="zh-CN" altLang="en-US" dirty="0"/>
              <a:t>plt.grid()</a:t>
            </a:r>
          </a:p>
          <a:p>
            <a:pPr>
              <a:defRPr/>
            </a:pPr>
            <a:r>
              <a:rPr lang="zh-CN" altLang="en-US" dirty="0"/>
              <a:t>plt.xlabel("房间人数")</a:t>
            </a:r>
          </a:p>
          <a:p>
            <a:pPr>
              <a:defRPr/>
            </a:pPr>
            <a:r>
              <a:rPr lang="zh-CN" altLang="en-US" dirty="0"/>
              <a:t>plt.ylabel("至少两人相同生日概率")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9463"/>
                                        </p:tgtEl>
                                        <p:attrNameLst>
                                          <p:attrName>style.visibility</p:attrName>
                                        </p:attrNameLst>
                                      </p:cBhvr>
                                      <p:to>
                                        <p:strVal val="visible"/>
                                      </p:to>
                                    </p:set>
                                    <p:anim calcmode="lin" valueType="num">
                                      <p:cBhvr>
                                        <p:cTn id="15" dur="500" fill="hold"/>
                                        <p:tgtEl>
                                          <p:spTgt spid="19463"/>
                                        </p:tgtEl>
                                        <p:attrNameLst>
                                          <p:attrName>ppt_w</p:attrName>
                                        </p:attrNameLst>
                                      </p:cBhvr>
                                      <p:tavLst>
                                        <p:tav tm="0">
                                          <p:val>
                                            <p:fltVal val="0"/>
                                          </p:val>
                                        </p:tav>
                                        <p:tav tm="100000">
                                          <p:val>
                                            <p:strVal val="#ppt_w"/>
                                          </p:val>
                                        </p:tav>
                                      </p:tavLst>
                                    </p:anim>
                                    <p:anim calcmode="lin" valueType="num">
                                      <p:cBhvr>
                                        <p:cTn id="16" dur="500" fill="hold"/>
                                        <p:tgtEl>
                                          <p:spTgt spid="19463"/>
                                        </p:tgtEl>
                                        <p:attrNameLst>
                                          <p:attrName>ppt_h</p:attrName>
                                        </p:attrNameLst>
                                      </p:cBhvr>
                                      <p:tavLst>
                                        <p:tav tm="0">
                                          <p:val>
                                            <p:fltVal val="0"/>
                                          </p:val>
                                        </p:tav>
                                        <p:tav tm="100000">
                                          <p:val>
                                            <p:strVal val="#ppt_h"/>
                                          </p:val>
                                        </p:tav>
                                      </p:tavLst>
                                    </p:anim>
                                    <p:animEffect transition="in" filter="fade">
                                      <p:cBhvr>
                                        <p:cTn id="1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63525" y="-22225"/>
            <a:ext cx="10972800" cy="1143000"/>
          </a:xfrm>
        </p:spPr>
        <p:txBody>
          <a:bodyPr/>
          <a:lstStyle/>
          <a:p>
            <a:r>
              <a:rPr lang="zh-CN" altLang="en-US" b="1" smtClean="0">
                <a:solidFill>
                  <a:srgbClr val="7030A0"/>
                </a:solidFill>
                <a:latin typeface="黑体" panose="02010609060101010101" pitchFamily="49" charset="-122"/>
                <a:ea typeface="黑体" panose="02010609060101010101" pitchFamily="49" charset="-122"/>
              </a:rPr>
              <a:t>四、模拟求解</a:t>
            </a:r>
            <a:endParaRPr lang="en-US" altLang="zh-CN" b="1" smtClean="0">
              <a:solidFill>
                <a:srgbClr val="7030A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048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BB2DC75-C9C0-4065-9E35-19B4983F08D4}" type="slidenum">
              <a:rPr lang="zh-CN" altLang="en-US" sz="1200" smtClean="0">
                <a:solidFill>
                  <a:srgbClr val="898989"/>
                </a:solidFill>
              </a:rPr>
              <a:pPr>
                <a:spcBef>
                  <a:spcPct val="0"/>
                </a:spcBef>
                <a:buFontTx/>
                <a:buNone/>
              </a:pPr>
              <a:t>17</a:t>
            </a:fld>
            <a:endParaRPr lang="zh-CN" altLang="en-US" sz="1200" smtClean="0">
              <a:solidFill>
                <a:srgbClr val="898989"/>
              </a:solidFill>
            </a:endParaRPr>
          </a:p>
        </p:txBody>
      </p:sp>
      <p:pic>
        <p:nvPicPr>
          <p:cNvPr id="20486"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文本框 6"/>
          <p:cNvSpPr txBox="1">
            <a:spLocks noChangeArrowheads="1"/>
          </p:cNvSpPr>
          <p:nvPr/>
        </p:nvSpPr>
        <p:spPr bwMode="auto">
          <a:xfrm>
            <a:off x="482600" y="1223963"/>
            <a:ext cx="1108868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solidFill>
                  <a:srgbClr val="FF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计算机模拟求解生日问题的思路是这样的：假设房间内有</a:t>
            </a:r>
            <a:r>
              <a:rPr lang="en-US" altLang="zh-CN" sz="2400" dirty="0">
                <a:solidFill>
                  <a:srgbClr val="FF0000"/>
                </a:solidFill>
                <a:latin typeface="黑体" panose="02010609060101010101" pitchFamily="49" charset="-122"/>
                <a:ea typeface="黑体" panose="02010609060101010101" pitchFamily="49" charset="-122"/>
              </a:rPr>
              <a:t>n</a:t>
            </a:r>
            <a:r>
              <a:rPr lang="zh-CN" altLang="en-US" sz="2400" dirty="0">
                <a:solidFill>
                  <a:srgbClr val="000000"/>
                </a:solidFill>
                <a:latin typeface="黑体" panose="02010609060101010101" pitchFamily="49" charset="-122"/>
                <a:ea typeface="黑体" panose="02010609060101010101" pitchFamily="49" charset="-122"/>
              </a:rPr>
              <a:t>个人，进行</a:t>
            </a:r>
            <a:r>
              <a:rPr lang="en-US" altLang="zh-CN" sz="2400" dirty="0">
                <a:solidFill>
                  <a:srgbClr val="FF0000"/>
                </a:solidFill>
                <a:latin typeface="黑体" panose="02010609060101010101" pitchFamily="49" charset="-122"/>
                <a:ea typeface="黑体" panose="02010609060101010101" pitchFamily="49" charset="-122"/>
              </a:rPr>
              <a:t>1000</a:t>
            </a:r>
            <a:r>
              <a:rPr lang="zh-CN" altLang="en-US" sz="2400" dirty="0">
                <a:solidFill>
                  <a:srgbClr val="FF0000"/>
                </a:solidFill>
                <a:latin typeface="黑体" panose="02010609060101010101" pitchFamily="49" charset="-122"/>
                <a:ea typeface="黑体" panose="02010609060101010101" pitchFamily="49" charset="-122"/>
              </a:rPr>
              <a:t>次或</a:t>
            </a:r>
            <a:r>
              <a:rPr lang="en-US" altLang="zh-CN" sz="2400" dirty="0">
                <a:solidFill>
                  <a:srgbClr val="FF0000"/>
                </a:solidFill>
                <a:latin typeface="黑体" panose="02010609060101010101" pitchFamily="49" charset="-122"/>
                <a:ea typeface="黑体" panose="02010609060101010101" pitchFamily="49" charset="-122"/>
              </a:rPr>
              <a:t>10000</a:t>
            </a:r>
            <a:r>
              <a:rPr lang="zh-CN" altLang="en-US" sz="2400" dirty="0">
                <a:solidFill>
                  <a:srgbClr val="FF0000"/>
                </a:solidFill>
                <a:latin typeface="黑体" panose="02010609060101010101" pitchFamily="49" charset="-122"/>
                <a:ea typeface="黑体" panose="02010609060101010101" pitchFamily="49" charset="-122"/>
              </a:rPr>
              <a:t>次以上</a:t>
            </a:r>
            <a:r>
              <a:rPr lang="zh-CN" altLang="en-US" sz="2400" dirty="0">
                <a:solidFill>
                  <a:srgbClr val="000000"/>
                </a:solidFill>
                <a:latin typeface="黑体" panose="02010609060101010101" pitchFamily="49" charset="-122"/>
                <a:ea typeface="黑体" panose="02010609060101010101" pitchFamily="49" charset="-122"/>
              </a:rPr>
              <a:t>的场景模拟，每一次模拟时需要从房间的</a:t>
            </a:r>
            <a:r>
              <a:rPr lang="en-US" altLang="zh-CN" sz="2400" dirty="0">
                <a:solidFill>
                  <a:srgbClr val="000000"/>
                </a:solidFill>
                <a:latin typeface="黑体" panose="02010609060101010101" pitchFamily="49" charset="-122"/>
                <a:ea typeface="黑体" panose="02010609060101010101" pitchFamily="49" charset="-122"/>
              </a:rPr>
              <a:t>n</a:t>
            </a:r>
            <a:r>
              <a:rPr lang="zh-CN" altLang="en-US" sz="2400" dirty="0">
                <a:solidFill>
                  <a:srgbClr val="000000"/>
                </a:solidFill>
                <a:latin typeface="黑体" panose="02010609060101010101" pitchFamily="49" charset="-122"/>
                <a:ea typeface="黑体" panose="02010609060101010101" pitchFamily="49" charset="-122"/>
              </a:rPr>
              <a:t>个人中逐次</a:t>
            </a:r>
            <a:r>
              <a:rPr lang="zh-CN" altLang="en-US" sz="2400" dirty="0">
                <a:solidFill>
                  <a:srgbClr val="FF0000"/>
                </a:solidFill>
                <a:latin typeface="黑体" panose="02010609060101010101" pitchFamily="49" charset="-122"/>
                <a:ea typeface="黑体" panose="02010609060101010101" pitchFamily="49" charset="-122"/>
              </a:rPr>
              <a:t>随机</a:t>
            </a:r>
            <a:r>
              <a:rPr lang="zh-CN" altLang="en-US" sz="2400" dirty="0">
                <a:solidFill>
                  <a:srgbClr val="000000"/>
                </a:solidFill>
                <a:latin typeface="黑体" panose="02010609060101010101" pitchFamily="49" charset="-122"/>
                <a:ea typeface="黑体" panose="02010609060101010101" pitchFamily="49" charset="-122"/>
              </a:rPr>
              <a:t>生成一个生日数据，并将该数据记录在</a:t>
            </a:r>
            <a:r>
              <a:rPr lang="zh-CN" altLang="en-US" sz="2400" dirty="0">
                <a:solidFill>
                  <a:srgbClr val="FF0000"/>
                </a:solidFill>
                <a:latin typeface="黑体" panose="02010609060101010101" pitchFamily="49" charset="-122"/>
                <a:ea typeface="黑体" panose="02010609060101010101" pitchFamily="49" charset="-122"/>
              </a:rPr>
              <a:t>列表</a:t>
            </a:r>
            <a:r>
              <a:rPr lang="zh-CN" altLang="en-US" sz="2400" dirty="0">
                <a:solidFill>
                  <a:srgbClr val="000000"/>
                </a:solidFill>
                <a:latin typeface="黑体" panose="02010609060101010101" pitchFamily="49" charset="-122"/>
                <a:ea typeface="黑体" panose="02010609060101010101" pitchFamily="49" charset="-122"/>
              </a:rPr>
              <a:t>中，并判断本次产生的生日数据是否在原</a:t>
            </a:r>
            <a:r>
              <a:rPr lang="zh-CN" altLang="en-US" sz="2400" dirty="0">
                <a:solidFill>
                  <a:srgbClr val="FF0000"/>
                </a:solidFill>
                <a:latin typeface="黑体" panose="02010609060101010101" pitchFamily="49" charset="-122"/>
                <a:ea typeface="黑体" panose="02010609060101010101" pitchFamily="49" charset="-122"/>
              </a:rPr>
              <a:t>列表中有相同数据，</a:t>
            </a:r>
            <a:r>
              <a:rPr lang="zh-CN" altLang="en-US" sz="2400" dirty="0">
                <a:solidFill>
                  <a:srgbClr val="7030A0"/>
                </a:solidFill>
                <a:latin typeface="黑体" panose="02010609060101010101" pitchFamily="49" charset="-122"/>
                <a:ea typeface="黑体" panose="02010609060101010101" pitchFamily="49" charset="-122"/>
              </a:rPr>
              <a:t>如果有就统计一次成功记录，跳出</a:t>
            </a:r>
            <a:r>
              <a:rPr lang="en-US" altLang="zh-CN" sz="2400" dirty="0">
                <a:solidFill>
                  <a:srgbClr val="000000"/>
                </a:solidFill>
                <a:latin typeface="黑体" panose="02010609060101010101" pitchFamily="49" charset="-122"/>
                <a:ea typeface="黑体" panose="02010609060101010101" pitchFamily="49" charset="-122"/>
              </a:rPr>
              <a:t> n</a:t>
            </a:r>
            <a:r>
              <a:rPr lang="zh-CN" altLang="en-US" sz="2400" dirty="0">
                <a:solidFill>
                  <a:srgbClr val="000000"/>
                </a:solidFill>
                <a:latin typeface="黑体" panose="02010609060101010101" pitchFamily="49" charset="-122"/>
                <a:ea typeface="黑体" panose="02010609060101010101" pitchFamily="49" charset="-122"/>
              </a:rPr>
              <a:t>个人中逐次</a:t>
            </a:r>
            <a:r>
              <a:rPr lang="zh-CN" altLang="en-US" sz="2400" dirty="0">
                <a:solidFill>
                  <a:srgbClr val="FF0000"/>
                </a:solidFill>
                <a:latin typeface="黑体" panose="02010609060101010101" pitchFamily="49" charset="-122"/>
                <a:ea typeface="黑体" panose="02010609060101010101" pitchFamily="49" charset="-122"/>
              </a:rPr>
              <a:t>随机</a:t>
            </a:r>
            <a:r>
              <a:rPr lang="zh-CN" altLang="en-US" sz="2400" dirty="0">
                <a:solidFill>
                  <a:srgbClr val="000000"/>
                </a:solidFill>
                <a:latin typeface="黑体" panose="02010609060101010101" pitchFamily="49" charset="-122"/>
                <a:ea typeface="黑体" panose="02010609060101010101" pitchFamily="49" charset="-122"/>
              </a:rPr>
              <a:t>生成一个生日数据的循环，直接进入下一轮场景模拟</a:t>
            </a:r>
            <a:r>
              <a:rPr lang="zh-CN" altLang="en-US" sz="2400" dirty="0">
                <a:latin typeface="黑体" panose="02010609060101010101" pitchFamily="49" charset="-122"/>
                <a:ea typeface="黑体" panose="02010609060101010101" pitchFamily="49" charset="-122"/>
              </a:rPr>
              <a:t>。这样成功记录的次数除以场景模拟次数就是至少有两人生日相同的概率；同时每完成一轮规定人数在规定模拟次数下的成功概率数据后进行判断，若该数据大于等于</a:t>
            </a:r>
            <a:r>
              <a:rPr lang="en-US" altLang="zh-CN" sz="2400" dirty="0">
                <a:latin typeface="黑体" panose="02010609060101010101" pitchFamily="49" charset="-122"/>
                <a:ea typeface="黑体" panose="02010609060101010101" pitchFamily="49" charset="-122"/>
              </a:rPr>
              <a:t>50</a:t>
            </a:r>
            <a:r>
              <a:rPr lang="zh-CN" altLang="en-US" sz="2400" dirty="0">
                <a:latin typeface="黑体" panose="02010609060101010101" pitchFamily="49" charset="-122"/>
                <a:ea typeface="黑体" panose="02010609060101010101" pitchFamily="49" charset="-122"/>
              </a:rPr>
              <a:t>，就记录该一轮规定人数的数据，作为满足条件的房间最少人数。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1000" fill="hold"/>
                                        <p:tgtEl>
                                          <p:spTgt spid="20487"/>
                                        </p:tgtEl>
                                        <p:attrNameLst>
                                          <p:attrName>ppt_w</p:attrName>
                                        </p:attrNameLst>
                                      </p:cBhvr>
                                      <p:tavLst>
                                        <p:tav tm="0">
                                          <p:val>
                                            <p:fltVal val="0"/>
                                          </p:val>
                                        </p:tav>
                                        <p:tav tm="100000">
                                          <p:val>
                                            <p:strVal val="#ppt_w"/>
                                          </p:val>
                                        </p:tav>
                                      </p:tavLst>
                                    </p:anim>
                                    <p:anim calcmode="lin" valueType="num">
                                      <p:cBhvr>
                                        <p:cTn id="8" dur="1000" fill="hold"/>
                                        <p:tgtEl>
                                          <p:spTgt spid="20487"/>
                                        </p:tgtEl>
                                        <p:attrNameLst>
                                          <p:attrName>ppt_h</p:attrName>
                                        </p:attrNameLst>
                                      </p:cBhvr>
                                      <p:tavLst>
                                        <p:tav tm="0">
                                          <p:val>
                                            <p:fltVal val="0"/>
                                          </p:val>
                                        </p:tav>
                                        <p:tav tm="100000">
                                          <p:val>
                                            <p:strVal val="#ppt_h"/>
                                          </p:val>
                                        </p:tav>
                                      </p:tavLst>
                                    </p:anim>
                                    <p:anim calcmode="lin" valueType="num">
                                      <p:cBhvr>
                                        <p:cTn id="9" dur="1000" fill="hold"/>
                                        <p:tgtEl>
                                          <p:spTgt spid="20487"/>
                                        </p:tgtEl>
                                        <p:attrNameLst>
                                          <p:attrName>style.rotation</p:attrName>
                                        </p:attrNameLst>
                                      </p:cBhvr>
                                      <p:tavLst>
                                        <p:tav tm="0">
                                          <p:val>
                                            <p:fltVal val="90"/>
                                          </p:val>
                                        </p:tav>
                                        <p:tav tm="100000">
                                          <p:val>
                                            <p:fltVal val="0"/>
                                          </p:val>
                                        </p:tav>
                                      </p:tavLst>
                                    </p:anim>
                                    <p:animEffect transition="in" filter="fade">
                                      <p:cBhvr>
                                        <p:cTn id="10" dur="10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63525" y="-22225"/>
            <a:ext cx="10972800" cy="1143000"/>
          </a:xfrm>
        </p:spPr>
        <p:txBody>
          <a:bodyPr/>
          <a:lstStyle/>
          <a:p>
            <a:r>
              <a:rPr lang="zh-CN" altLang="en-US" b="1" smtClean="0">
                <a:solidFill>
                  <a:srgbClr val="7030A0"/>
                </a:solidFill>
                <a:latin typeface="黑体" panose="02010609060101010101" pitchFamily="49" charset="-122"/>
                <a:ea typeface="黑体" panose="02010609060101010101" pitchFamily="49" charset="-122"/>
              </a:rPr>
              <a:t>四、模拟求解</a:t>
            </a:r>
            <a:endParaRPr lang="en-US" altLang="zh-CN" b="1" smtClean="0">
              <a:solidFill>
                <a:srgbClr val="7030A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15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1902296-9048-42B2-91F7-106D1016174B}" type="slidenum">
              <a:rPr lang="zh-CN" altLang="en-US" sz="1200" smtClean="0">
                <a:solidFill>
                  <a:srgbClr val="898989"/>
                </a:solidFill>
              </a:rPr>
              <a:pPr>
                <a:spcBef>
                  <a:spcPct val="0"/>
                </a:spcBef>
                <a:buFontTx/>
                <a:buNone/>
              </a:pPr>
              <a:t>18</a:t>
            </a:fld>
            <a:endParaRPr lang="zh-CN" altLang="en-US" sz="1200" smtClean="0">
              <a:solidFill>
                <a:srgbClr val="898989"/>
              </a:solidFill>
            </a:endParaRPr>
          </a:p>
        </p:txBody>
      </p:sp>
      <p:pic>
        <p:nvPicPr>
          <p:cNvPr id="21510"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3525" y="836613"/>
            <a:ext cx="5329238" cy="5632450"/>
          </a:xfrm>
          <a:prstGeom prst="rect">
            <a:avLst/>
          </a:prstGeom>
          <a:solidFill>
            <a:schemeClr val="accent6">
              <a:lumMod val="40000"/>
              <a:lumOff val="60000"/>
            </a:schemeClr>
          </a:solidFill>
        </p:spPr>
        <p:txBody>
          <a:bodyPr>
            <a:spAutoFit/>
          </a:bodyPr>
          <a:lstStyle/>
          <a:p>
            <a:pPr>
              <a:defRPr/>
            </a:pPr>
            <a:r>
              <a:rPr lang="zh-CN" altLang="en-US" dirty="0"/>
              <a:t>for people in range(1,51): ##people为房间人数</a:t>
            </a:r>
          </a:p>
          <a:p>
            <a:pPr>
              <a:defRPr/>
            </a:pPr>
            <a:r>
              <a:rPr lang="zh-CN" altLang="en-US" dirty="0"/>
              <a:t>    temp=0</a:t>
            </a:r>
          </a:p>
          <a:p>
            <a:pPr>
              <a:defRPr/>
            </a:pPr>
            <a:r>
              <a:rPr lang="zh-CN" altLang="en-US" dirty="0"/>
              <a:t>    #true_num=[]</a:t>
            </a:r>
          </a:p>
          <a:p>
            <a:pPr>
              <a:defRPr/>
            </a:pPr>
            <a:r>
              <a:rPr lang="zh-CN" altLang="en-US" dirty="0"/>
              <a:t>    for test_num in range(simax_num):##test_num 为模拟次数</a:t>
            </a:r>
          </a:p>
          <a:p>
            <a:pPr>
              <a:defRPr/>
            </a:pPr>
            <a:r>
              <a:rPr lang="zh-CN" altLang="en-US" dirty="0"/>
              <a:t>        flag=False</a:t>
            </a:r>
          </a:p>
          <a:p>
            <a:pPr>
              <a:defRPr/>
            </a:pPr>
            <a:r>
              <a:rPr lang="zh-CN" altLang="en-US" dirty="0"/>
              <a:t>        test_day=[] ##模拟房间中人的生日序号1-365范围内的列表数据</a:t>
            </a:r>
          </a:p>
          <a:p>
            <a:pPr>
              <a:defRPr/>
            </a:pPr>
            <a:r>
              <a:rPr lang="zh-CN" altLang="en-US" dirty="0"/>
              <a:t>        for room_</a:t>
            </a:r>
            <a:r>
              <a:rPr lang="zh-CN" altLang="en-US" dirty="0" smtClean="0"/>
              <a:t>te</a:t>
            </a:r>
            <a:r>
              <a:rPr lang="en-US" altLang="zh-CN" dirty="0" smtClean="0"/>
              <a:t>s</a:t>
            </a:r>
            <a:r>
              <a:rPr lang="zh-CN" altLang="en-US" dirty="0" smtClean="0"/>
              <a:t>t </a:t>
            </a:r>
            <a:r>
              <a:rPr lang="zh-CN" altLang="en-US" dirty="0"/>
              <a:t>in range(people):</a:t>
            </a:r>
          </a:p>
          <a:p>
            <a:pPr>
              <a:defRPr/>
            </a:pPr>
            <a:r>
              <a:rPr lang="zh-CN" altLang="en-US" dirty="0"/>
              <a:t>            k=np.random.randint(1, 366)</a:t>
            </a:r>
          </a:p>
          <a:p>
            <a:pPr>
              <a:defRPr/>
            </a:pPr>
            <a:r>
              <a:rPr lang="zh-CN" altLang="en-US" dirty="0"/>
              <a:t>            if [k in test_day][0]==True:</a:t>
            </a:r>
          </a:p>
          <a:p>
            <a:pPr>
              <a:defRPr/>
            </a:pPr>
            <a:r>
              <a:rPr lang="zh-CN" altLang="en-US" dirty="0"/>
              <a:t>                flag=True</a:t>
            </a:r>
          </a:p>
          <a:p>
            <a:pPr>
              <a:defRPr/>
            </a:pPr>
            <a:r>
              <a:rPr lang="zh-CN" altLang="en-US" dirty="0"/>
              <a:t>                temp=temp+1</a:t>
            </a:r>
          </a:p>
          <a:p>
            <a:pPr>
              <a:defRPr/>
            </a:pPr>
            <a:r>
              <a:rPr lang="zh-CN" altLang="en-US" dirty="0"/>
              <a:t>                break</a:t>
            </a:r>
          </a:p>
          <a:p>
            <a:pPr>
              <a:defRPr/>
            </a:pPr>
            <a:r>
              <a:rPr lang="zh-CN" altLang="en-US" dirty="0"/>
              <a:t>            else:    </a:t>
            </a:r>
          </a:p>
          <a:p>
            <a:pPr>
              <a:defRPr/>
            </a:pPr>
            <a:r>
              <a:rPr lang="zh-CN" altLang="en-US" dirty="0"/>
              <a:t>                test_day.append(k)  ##添加数据</a:t>
            </a:r>
          </a:p>
          <a:p>
            <a:pPr>
              <a:defRPr/>
            </a:pPr>
            <a:r>
              <a:rPr lang="zh-CN" altLang="en-US" dirty="0"/>
              <a:t>    true_num[people-1]=temp             </a:t>
            </a:r>
          </a:p>
          <a:p>
            <a:pPr>
              <a:defRPr/>
            </a:pPr>
            <a:r>
              <a:rPr lang="zh-CN" altLang="en-US" dirty="0"/>
              <a:t>    T_num.append(temp)</a:t>
            </a:r>
          </a:p>
          <a:p>
            <a:pPr>
              <a:defRPr/>
            </a:pPr>
            <a:r>
              <a:rPr lang="zh-CN" altLang="en-US" dirty="0"/>
              <a:t>    if temp/simax_num*100&gt;=50:</a:t>
            </a:r>
          </a:p>
          <a:p>
            <a:pPr>
              <a:defRPr/>
            </a:pPr>
            <a:r>
              <a:rPr lang="zh-CN" altLang="en-US" dirty="0"/>
              <a:t>        if flag1==True:</a:t>
            </a:r>
          </a:p>
        </p:txBody>
      </p:sp>
      <p:sp>
        <p:nvSpPr>
          <p:cNvPr id="3" name="矩形 2"/>
          <p:cNvSpPr/>
          <p:nvPr/>
        </p:nvSpPr>
        <p:spPr>
          <a:xfrm>
            <a:off x="5880100" y="1390650"/>
            <a:ext cx="6240463" cy="4524375"/>
          </a:xfrm>
          <a:prstGeom prst="rect">
            <a:avLst/>
          </a:prstGeom>
          <a:solidFill>
            <a:schemeClr val="accent6">
              <a:lumMod val="20000"/>
              <a:lumOff val="80000"/>
            </a:schemeClr>
          </a:solidFill>
        </p:spPr>
        <p:txBody>
          <a:bodyPr>
            <a:spAutoFit/>
          </a:bodyPr>
          <a:lstStyle/>
          <a:p>
            <a:pPr>
              <a:defRPr/>
            </a:pPr>
            <a:r>
              <a:rPr lang="zh-CN" altLang="en-US" dirty="0"/>
              <a:t>x=np.arange(1,51)</a:t>
            </a:r>
          </a:p>
          <a:p>
            <a:pPr>
              <a:defRPr/>
            </a:pPr>
            <a:r>
              <a:rPr lang="zh-CN" altLang="en-US" dirty="0"/>
              <a:t>y=np.array(T_num)/simax_num*100  ##乘上100是求概率的百分数,需将列表转为数组</a:t>
            </a:r>
          </a:p>
          <a:p>
            <a:pPr>
              <a:defRPr/>
            </a:pPr>
            <a:r>
              <a:rPr lang="zh-CN" altLang="en-US" dirty="0"/>
              <a:t>plt.scatter(x,y,s=70,c="b",marker="*",label="蓝色散点图",alpha=0.6,clip_on=False)</a:t>
            </a:r>
          </a:p>
          <a:p>
            <a:pPr>
              <a:defRPr/>
            </a:pPr>
            <a:r>
              <a:rPr lang="zh-CN" altLang="en-US" dirty="0"/>
              <a:t>plt.plot([0,50],[50,50])</a:t>
            </a:r>
          </a:p>
          <a:p>
            <a:pPr>
              <a:defRPr/>
            </a:pPr>
            <a:r>
              <a:rPr lang="zh-CN" altLang="en-US" dirty="0"/>
              <a:t>plt.annotate( '模拟计算概率为50%处,房间人数为:', xy=(si_num_50,50), xytext=(20,35),</a:t>
            </a:r>
          </a:p>
          <a:p>
            <a:pPr>
              <a:defRPr/>
            </a:pPr>
            <a:r>
              <a:rPr lang="zh-CN" altLang="en-US" dirty="0"/>
              <a:t>              arrowprops=dict(arrowstyle='- </a:t>
            </a:r>
            <a:r>
              <a:rPr lang="en-US" altLang="zh-CN" dirty="0"/>
              <a:t> </a:t>
            </a:r>
            <a:r>
              <a:rPr lang="zh-CN" altLang="en-US" dirty="0"/>
              <a:t>&gt;',color="b</a:t>
            </a:r>
            <a:endParaRPr lang="en-US" altLang="zh-CN" dirty="0"/>
          </a:p>
          <a:p>
            <a:pPr>
              <a:defRPr/>
            </a:pPr>
            <a:r>
              <a:rPr lang="zh-CN" altLang="en-US" dirty="0"/>
              <a:t>                              ",linewidth=3))</a:t>
            </a:r>
          </a:p>
          <a:p>
            <a:pPr>
              <a:defRPr/>
            </a:pPr>
            <a:r>
              <a:rPr lang="zh-CN" altLang="en-US" dirty="0"/>
              <a:t>plt.text(36,35,si_num_50)</a:t>
            </a:r>
          </a:p>
          <a:p>
            <a:pPr>
              <a:defRPr/>
            </a:pPr>
            <a:r>
              <a:rPr lang="zh-CN" altLang="en-US" dirty="0"/>
              <a:t>plt.ylim(0,100)</a:t>
            </a:r>
          </a:p>
          <a:p>
            <a:pPr>
              <a:defRPr/>
            </a:pPr>
            <a:r>
              <a:rPr lang="zh-CN" altLang="en-US" dirty="0"/>
              <a:t>plt.xlim(0,50)</a:t>
            </a:r>
          </a:p>
          <a:p>
            <a:pPr>
              <a:defRPr/>
            </a:pPr>
            <a:r>
              <a:rPr lang="zh-CN" altLang="en-US" dirty="0"/>
              <a:t>plt.xticks(np.arange(0,51,5))</a:t>
            </a:r>
          </a:p>
          <a:p>
            <a:pPr>
              <a:defRPr/>
            </a:pPr>
            <a:r>
              <a:rPr lang="zh-CN" altLang="en-US" dirty="0"/>
              <a:t>plt.yticks(np.arange(0,101,5))</a:t>
            </a:r>
          </a:p>
          <a:p>
            <a:pPr>
              <a:defRPr/>
            </a:pPr>
            <a:r>
              <a:rPr lang="zh-CN" altLang="en-US" dirty="0"/>
              <a:t>plt.title("房间人数和至少两人生日相同模拟计算概率关系图")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263525" y="-22225"/>
            <a:ext cx="10972800" cy="1143000"/>
          </a:xfrm>
        </p:spPr>
        <p:txBody>
          <a:bodyPr/>
          <a:lstStyle/>
          <a:p>
            <a:r>
              <a:rPr lang="zh-CN" altLang="en-US" b="1" smtClean="0">
                <a:solidFill>
                  <a:srgbClr val="7030A0"/>
                </a:solidFill>
                <a:latin typeface="黑体" panose="02010609060101010101" pitchFamily="49" charset="-122"/>
                <a:ea typeface="黑体" panose="02010609060101010101" pitchFamily="49" charset="-122"/>
              </a:rPr>
              <a:t>四、模拟求解</a:t>
            </a:r>
            <a:endParaRPr lang="en-US" altLang="zh-CN" b="1" smtClean="0">
              <a:solidFill>
                <a:srgbClr val="7030A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253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2249966-E629-4A68-8F41-1DCF6C2B173D}" type="slidenum">
              <a:rPr lang="zh-CN" altLang="en-US" sz="1200" smtClean="0">
                <a:solidFill>
                  <a:srgbClr val="898989"/>
                </a:solidFill>
              </a:rPr>
              <a:pPr>
                <a:spcBef>
                  <a:spcPct val="0"/>
                </a:spcBef>
                <a:buFontTx/>
                <a:buNone/>
              </a:pPr>
              <a:t>19</a:t>
            </a:fld>
            <a:endParaRPr lang="zh-CN" altLang="en-US" sz="1200" smtClean="0">
              <a:solidFill>
                <a:srgbClr val="898989"/>
              </a:solidFill>
            </a:endParaRPr>
          </a:p>
        </p:txBody>
      </p:sp>
      <p:pic>
        <p:nvPicPr>
          <p:cNvPr id="22534"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3">
            <a:extLst>
              <a:ext uri="{28A0092B-C50C-407E-A947-70E740481C1C}">
                <a14:useLocalDpi xmlns:a14="http://schemas.microsoft.com/office/drawing/2010/main" val="0"/>
              </a:ext>
            </a:extLst>
          </a:blip>
          <a:srcRect l="3670" t="2750" r="3015" b="3801"/>
          <a:stretch>
            <a:fillRect/>
          </a:stretch>
        </p:blipFill>
        <p:spPr bwMode="auto">
          <a:xfrm>
            <a:off x="1919288" y="908050"/>
            <a:ext cx="8353425"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p:cTn id="7" dur="1000" fill="hold"/>
                                        <p:tgtEl>
                                          <p:spTgt spid="22535"/>
                                        </p:tgtEl>
                                        <p:attrNameLst>
                                          <p:attrName>ppt_w</p:attrName>
                                        </p:attrNameLst>
                                      </p:cBhvr>
                                      <p:tavLst>
                                        <p:tav tm="0">
                                          <p:val>
                                            <p:fltVal val="0"/>
                                          </p:val>
                                        </p:tav>
                                        <p:tav tm="100000">
                                          <p:val>
                                            <p:strVal val="#ppt_w"/>
                                          </p:val>
                                        </p:tav>
                                      </p:tavLst>
                                    </p:anim>
                                    <p:anim calcmode="lin" valueType="num">
                                      <p:cBhvr>
                                        <p:cTn id="8" dur="1000" fill="hold"/>
                                        <p:tgtEl>
                                          <p:spTgt spid="22535"/>
                                        </p:tgtEl>
                                        <p:attrNameLst>
                                          <p:attrName>ppt_h</p:attrName>
                                        </p:attrNameLst>
                                      </p:cBhvr>
                                      <p:tavLst>
                                        <p:tav tm="0">
                                          <p:val>
                                            <p:fltVal val="0"/>
                                          </p:val>
                                        </p:tav>
                                        <p:tav tm="100000">
                                          <p:val>
                                            <p:strVal val="#ppt_h"/>
                                          </p:val>
                                        </p:tav>
                                      </p:tavLst>
                                    </p:anim>
                                    <p:anim calcmode="lin" valueType="num">
                                      <p:cBhvr>
                                        <p:cTn id="9" dur="1000" fill="hold"/>
                                        <p:tgtEl>
                                          <p:spTgt spid="22535"/>
                                        </p:tgtEl>
                                        <p:attrNameLst>
                                          <p:attrName>style.rotation</p:attrName>
                                        </p:attrNameLst>
                                      </p:cBhvr>
                                      <p:tavLst>
                                        <p:tav tm="0">
                                          <p:val>
                                            <p:fltVal val="90"/>
                                          </p:val>
                                        </p:tav>
                                        <p:tav tm="100000">
                                          <p:val>
                                            <p:fltVal val="0"/>
                                          </p:val>
                                        </p:tav>
                                      </p:tavLst>
                                    </p:anim>
                                    <p:animEffect transition="in" filter="fade">
                                      <p:cBhvr>
                                        <p:cTn id="10" dur="10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63525" y="-22225"/>
            <a:ext cx="10972800" cy="1143000"/>
          </a:xfrm>
        </p:spPr>
        <p:txBody>
          <a:bodyPr/>
          <a:lstStyle/>
          <a:p>
            <a:r>
              <a:rPr lang="zh-CN" altLang="en-US" b="1" dirty="0" smtClean="0">
                <a:solidFill>
                  <a:srgbClr val="FF0000"/>
                </a:solidFill>
                <a:latin typeface="微软雅黑" panose="020B0503020204020204" pitchFamily="34" charset="-122"/>
                <a:ea typeface="微软雅黑" panose="020B0503020204020204" pitchFamily="34" charset="-122"/>
              </a:rPr>
              <a:t>内容提要</a:t>
            </a:r>
            <a:endParaRPr lang="zh-CN" altLang="en-US" dirty="0" smtClean="0">
              <a:latin typeface="微软雅黑" panose="020B0503020204020204" pitchFamily="34" charset="-122"/>
              <a:ea typeface="微软雅黑" panose="020B0503020204020204" pitchFamily="34" charset="-122"/>
            </a:endParaRPr>
          </a:p>
        </p:txBody>
      </p:sp>
      <p:sp>
        <p:nvSpPr>
          <p:cNvPr id="5123" name="内容占位符 2"/>
          <p:cNvSpPr>
            <a:spLocks noGrp="1"/>
          </p:cNvSpPr>
          <p:nvPr>
            <p:ph idx="1"/>
          </p:nvPr>
        </p:nvSpPr>
        <p:spPr>
          <a:xfrm>
            <a:off x="1758950" y="1341438"/>
            <a:ext cx="8401050" cy="3816350"/>
          </a:xfrm>
        </p:spPr>
        <p:txBody>
          <a:bodyPr/>
          <a:lstStyle/>
          <a:p>
            <a:pPr>
              <a:buFont typeface="Arial" panose="020B0604020202020204" pitchFamily="34" charset="0"/>
              <a:buNone/>
            </a:pPr>
            <a:r>
              <a:rPr lang="zh-CN" altLang="en-US" sz="4000" b="1" dirty="0" smtClean="0">
                <a:solidFill>
                  <a:srgbClr val="0070C0"/>
                </a:solidFill>
                <a:latin typeface="黑体" panose="02010609060101010101" pitchFamily="49" charset="-122"/>
                <a:ea typeface="黑体" panose="02010609060101010101" pitchFamily="49" charset="-122"/>
              </a:rPr>
              <a:t>一、问题提出  </a:t>
            </a:r>
            <a:endParaRPr lang="en-US" altLang="zh-CN" sz="4000" b="1" dirty="0" smtClean="0">
              <a:solidFill>
                <a:srgbClr val="0070C0"/>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latin typeface="黑体" panose="02010609060101010101" pitchFamily="49" charset="-122"/>
                <a:ea typeface="黑体" panose="02010609060101010101" pitchFamily="49" charset="-122"/>
              </a:rPr>
              <a:t>二、理论求解</a:t>
            </a:r>
            <a:endParaRPr lang="en-US" altLang="zh-CN" sz="4000" b="1" dirty="0" smtClean="0">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solidFill>
                  <a:srgbClr val="C00000"/>
                </a:solidFill>
                <a:latin typeface="黑体" panose="02010609060101010101" pitchFamily="49" charset="-122"/>
                <a:ea typeface="黑体" panose="02010609060101010101" pitchFamily="49" charset="-122"/>
              </a:rPr>
              <a:t>三、编程求解</a:t>
            </a:r>
            <a:endParaRPr lang="en-US" altLang="zh-CN" sz="4000" b="1" dirty="0" smtClean="0">
              <a:solidFill>
                <a:srgbClr val="C00000"/>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solidFill>
                  <a:srgbClr val="7030A0"/>
                </a:solidFill>
                <a:latin typeface="黑体" panose="02010609060101010101" pitchFamily="49" charset="-122"/>
                <a:ea typeface="黑体" panose="02010609060101010101" pitchFamily="49" charset="-122"/>
              </a:rPr>
              <a:t>四、模拟求解</a:t>
            </a:r>
            <a:endParaRPr lang="en-US" altLang="zh-CN" sz="4000" b="1" dirty="0" smtClean="0">
              <a:solidFill>
                <a:srgbClr val="7030A0"/>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4000" b="1" dirty="0" smtClean="0">
                <a:latin typeface="黑体" panose="02010609060101010101" pitchFamily="49" charset="-122"/>
                <a:ea typeface="黑体" panose="02010609060101010101" pitchFamily="49" charset="-122"/>
              </a:rPr>
              <a:t>五、拓展思考</a:t>
            </a:r>
            <a:endParaRPr lang="en-US" altLang="zh-CN" sz="4000" dirty="0" smtClean="0">
              <a:latin typeface="Times New Roman" panose="02020603050405020304" pitchFamily="18" charset="0"/>
            </a:endParaRPr>
          </a:p>
          <a:p>
            <a:pPr>
              <a:buFont typeface="Arial" panose="020B0604020202020204" pitchFamily="34" charset="0"/>
              <a:buNone/>
            </a:pPr>
            <a:endParaRPr lang="en-US" altLang="zh-CN" sz="2400" dirty="0" smtClean="0">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华南理工学化学与化工学院方利国开发</a:t>
            </a:r>
            <a:r>
              <a:rPr lang="en-US" altLang="zh-CN" dirty="0" err="1" smtClean="0"/>
              <a:t>lgfang@scut.edn</a:t>
            </a:r>
            <a:r>
              <a:rPr lang="en-US" altLang="zh-CN" dirty="0" smtClean="0"/>
              <a:t> </a:t>
            </a:r>
            <a:endParaRPr lang="zh-CN" altLang="en-US" dirty="0"/>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698AA05-B658-4761-AFE2-8782B77343AF}" type="slidenum">
              <a:rPr lang="zh-CN" altLang="en-US" sz="1200" smtClean="0">
                <a:solidFill>
                  <a:srgbClr val="898989"/>
                </a:solidFill>
              </a:rPr>
              <a:pPr>
                <a:spcBef>
                  <a:spcPct val="0"/>
                </a:spcBef>
                <a:buFontTx/>
                <a:buNone/>
              </a:pPr>
              <a:t>2</a:t>
            </a:fld>
            <a:endParaRPr lang="zh-CN" altLang="en-US" sz="1200" smtClean="0">
              <a:solidFill>
                <a:srgbClr val="898989"/>
              </a:solidFill>
            </a:endParaRPr>
          </a:p>
        </p:txBody>
      </p:sp>
      <p:pic>
        <p:nvPicPr>
          <p:cNvPr id="5127"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1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1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 calcmode="lin" valueType="num">
                                      <p:cBhvr additive="base">
                                        <p:cTn id="15"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1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1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anim calcmode="lin" valueType="num">
                                      <p:cBhvr additive="base">
                                        <p:cTn id="23"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63525" y="-22225"/>
            <a:ext cx="10972800" cy="1143000"/>
          </a:xfrm>
        </p:spPr>
        <p:txBody>
          <a:bodyPr/>
          <a:lstStyle/>
          <a:p>
            <a:r>
              <a:rPr lang="zh-CN" altLang="en-US" b="1" smtClean="0">
                <a:solidFill>
                  <a:srgbClr val="7030A0"/>
                </a:solidFill>
                <a:latin typeface="黑体" panose="02010609060101010101" pitchFamily="49" charset="-122"/>
                <a:ea typeface="黑体" panose="02010609060101010101" pitchFamily="49" charset="-122"/>
              </a:rPr>
              <a:t>四、模拟求解</a:t>
            </a:r>
            <a:endParaRPr lang="en-US" altLang="zh-CN" b="1" smtClean="0">
              <a:solidFill>
                <a:srgbClr val="7030A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35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5E18D5B-EA71-4381-B1C5-6FDD9BE465AE}" type="slidenum">
              <a:rPr lang="zh-CN" altLang="en-US" sz="1200" smtClean="0">
                <a:solidFill>
                  <a:srgbClr val="898989"/>
                </a:solidFill>
              </a:rPr>
              <a:pPr>
                <a:spcBef>
                  <a:spcPct val="0"/>
                </a:spcBef>
                <a:buFontTx/>
                <a:buNone/>
              </a:pPr>
              <a:t>20</a:t>
            </a:fld>
            <a:endParaRPr lang="zh-CN" altLang="en-US" sz="1200" smtClean="0">
              <a:solidFill>
                <a:srgbClr val="898989"/>
              </a:solidFill>
            </a:endParaRPr>
          </a:p>
        </p:txBody>
      </p:sp>
      <p:pic>
        <p:nvPicPr>
          <p:cNvPr id="2355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矩形 1"/>
          <p:cNvSpPr>
            <a:spLocks noChangeArrowheads="1"/>
          </p:cNvSpPr>
          <p:nvPr/>
        </p:nvSpPr>
        <p:spPr bwMode="auto">
          <a:xfrm>
            <a:off x="2351088" y="1116013"/>
            <a:ext cx="842891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000" b="1" dirty="0">
                <a:solidFill>
                  <a:srgbClr val="FF0000"/>
                </a:solidFill>
                <a:latin typeface="黑体" panose="02010609060101010101" pitchFamily="49" charset="-122"/>
                <a:ea typeface="黑体" panose="02010609060101010101" pitchFamily="49" charset="-122"/>
              </a:rPr>
              <a:t>进行实际操作演示：</a:t>
            </a:r>
            <a:r>
              <a:rPr lang="en-US" altLang="zh-CN" sz="4000" b="1" dirty="0" smtClean="0">
                <a:solidFill>
                  <a:srgbClr val="FF0000"/>
                </a:solidFill>
                <a:latin typeface="黑体" panose="02010609060101010101" pitchFamily="49" charset="-122"/>
                <a:ea typeface="黑体" panose="02010609060101010101" pitchFamily="49" charset="-122"/>
              </a:rPr>
              <a:t>birthday_TC.py</a:t>
            </a:r>
          </a:p>
          <a:p>
            <a:r>
              <a:rPr lang="en-US" altLang="zh-CN" sz="4000" b="1" dirty="0">
                <a:solidFill>
                  <a:srgbClr val="FF0000"/>
                </a:solidFill>
                <a:latin typeface="黑体" panose="02010609060101010101" pitchFamily="49" charset="-122"/>
                <a:ea typeface="黑体" panose="02010609060101010101" pitchFamily="49" charset="-122"/>
              </a:rPr>
              <a:t> </a:t>
            </a:r>
            <a:r>
              <a:rPr lang="en-US" altLang="zh-CN" sz="4000" b="1" dirty="0" smtClean="0">
                <a:solidFill>
                  <a:srgbClr val="FF0000"/>
                </a:solidFill>
                <a:latin typeface="黑体" panose="02010609060101010101" pitchFamily="49" charset="-122"/>
                <a:ea typeface="黑体" panose="02010609060101010101" pitchFamily="49" charset="-122"/>
              </a:rPr>
              <a:t>   </a:t>
            </a:r>
            <a:r>
              <a:rPr lang="zh-CN" altLang="en-US" sz="4000" b="1" dirty="0" smtClean="0">
                <a:solidFill>
                  <a:srgbClr val="FF0000"/>
                </a:solidFill>
                <a:latin typeface="黑体" panose="02010609060101010101" pitchFamily="49" charset="-122"/>
                <a:ea typeface="黑体" panose="02010609060101010101" pitchFamily="49" charset="-122"/>
              </a:rPr>
              <a:t>需要</a:t>
            </a:r>
            <a:r>
              <a:rPr lang="en-US" altLang="zh-CN" sz="4000" b="1" dirty="0" smtClean="0">
                <a:solidFill>
                  <a:srgbClr val="FF0000"/>
                </a:solidFill>
                <a:latin typeface="黑体" panose="02010609060101010101" pitchFamily="49" charset="-122"/>
                <a:ea typeface="黑体" panose="02010609060101010101" pitchFamily="49" charset="-122"/>
              </a:rPr>
              <a:t>40</a:t>
            </a:r>
            <a:r>
              <a:rPr lang="zh-CN" altLang="en-US" sz="4000" b="1" dirty="0" smtClean="0">
                <a:solidFill>
                  <a:srgbClr val="FF0000"/>
                </a:solidFill>
                <a:latin typeface="黑体" panose="02010609060101010101" pitchFamily="49" charset="-122"/>
                <a:ea typeface="黑体" panose="02010609060101010101" pitchFamily="49" charset="-122"/>
              </a:rPr>
              <a:t>秒左右</a:t>
            </a:r>
            <a:endParaRPr lang="en-US" altLang="zh-CN" sz="4000" b="1" dirty="0">
              <a:solidFill>
                <a:srgbClr val="FF0000"/>
              </a:solidFill>
              <a:latin typeface="黑体" panose="02010609060101010101" pitchFamily="49" charset="-122"/>
              <a:ea typeface="黑体" panose="02010609060101010101" pitchFamily="49" charset="-122"/>
            </a:endParaRPr>
          </a:p>
        </p:txBody>
      </p:sp>
      <p:pic>
        <p:nvPicPr>
          <p:cNvPr id="23560"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92375"/>
            <a:ext cx="5157788"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图片 5"/>
          <p:cNvPicPr>
            <a:picLocks noChangeAspect="1"/>
          </p:cNvPicPr>
          <p:nvPr/>
        </p:nvPicPr>
        <p:blipFill>
          <a:blip r:embed="rId4">
            <a:extLst>
              <a:ext uri="{28A0092B-C50C-407E-A947-70E740481C1C}">
                <a14:useLocalDpi xmlns:a14="http://schemas.microsoft.com/office/drawing/2010/main" val="0"/>
              </a:ext>
            </a:extLst>
          </a:blip>
          <a:srcRect t="10410"/>
          <a:stretch>
            <a:fillRect/>
          </a:stretch>
        </p:blipFill>
        <p:spPr bwMode="auto">
          <a:xfrm>
            <a:off x="5157788" y="2489200"/>
            <a:ext cx="68040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fade">
                                      <p:cBhvr>
                                        <p:cTn id="7" dur="1000"/>
                                        <p:tgtEl>
                                          <p:spTgt spid="23559"/>
                                        </p:tgtEl>
                                      </p:cBhvr>
                                    </p:animEffect>
                                    <p:anim calcmode="lin" valueType="num">
                                      <p:cBhvr>
                                        <p:cTn id="8" dur="1000" fill="hold"/>
                                        <p:tgtEl>
                                          <p:spTgt spid="23559"/>
                                        </p:tgtEl>
                                        <p:attrNameLst>
                                          <p:attrName>ppt_x</p:attrName>
                                        </p:attrNameLst>
                                      </p:cBhvr>
                                      <p:tavLst>
                                        <p:tav tm="0">
                                          <p:val>
                                            <p:strVal val="#ppt_x"/>
                                          </p:val>
                                        </p:tav>
                                        <p:tav tm="100000">
                                          <p:val>
                                            <p:strVal val="#ppt_x"/>
                                          </p:val>
                                        </p:tav>
                                      </p:tavLst>
                                    </p:anim>
                                    <p:anim calcmode="lin" valueType="num">
                                      <p:cBhvr>
                                        <p:cTn id="9" dur="1000" fill="hold"/>
                                        <p:tgtEl>
                                          <p:spTgt spid="235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3560"/>
                                        </p:tgtEl>
                                        <p:attrNameLst>
                                          <p:attrName>style.visibility</p:attrName>
                                        </p:attrNameLst>
                                      </p:cBhvr>
                                      <p:to>
                                        <p:strVal val="visible"/>
                                      </p:to>
                                    </p:set>
                                    <p:anim calcmode="lin" valueType="num">
                                      <p:cBhvr>
                                        <p:cTn id="14" dur="1000" fill="hold"/>
                                        <p:tgtEl>
                                          <p:spTgt spid="23560"/>
                                        </p:tgtEl>
                                        <p:attrNameLst>
                                          <p:attrName>ppt_w</p:attrName>
                                        </p:attrNameLst>
                                      </p:cBhvr>
                                      <p:tavLst>
                                        <p:tav tm="0">
                                          <p:val>
                                            <p:fltVal val="0"/>
                                          </p:val>
                                        </p:tav>
                                        <p:tav tm="100000">
                                          <p:val>
                                            <p:strVal val="#ppt_w"/>
                                          </p:val>
                                        </p:tav>
                                      </p:tavLst>
                                    </p:anim>
                                    <p:anim calcmode="lin" valueType="num">
                                      <p:cBhvr>
                                        <p:cTn id="15" dur="1000" fill="hold"/>
                                        <p:tgtEl>
                                          <p:spTgt spid="23560"/>
                                        </p:tgtEl>
                                        <p:attrNameLst>
                                          <p:attrName>ppt_h</p:attrName>
                                        </p:attrNameLst>
                                      </p:cBhvr>
                                      <p:tavLst>
                                        <p:tav tm="0">
                                          <p:val>
                                            <p:fltVal val="0"/>
                                          </p:val>
                                        </p:tav>
                                        <p:tav tm="100000">
                                          <p:val>
                                            <p:strVal val="#ppt_h"/>
                                          </p:val>
                                        </p:tav>
                                      </p:tavLst>
                                    </p:anim>
                                    <p:anim calcmode="lin" valueType="num">
                                      <p:cBhvr>
                                        <p:cTn id="16" dur="1000" fill="hold"/>
                                        <p:tgtEl>
                                          <p:spTgt spid="23560"/>
                                        </p:tgtEl>
                                        <p:attrNameLst>
                                          <p:attrName>style.rotation</p:attrName>
                                        </p:attrNameLst>
                                      </p:cBhvr>
                                      <p:tavLst>
                                        <p:tav tm="0">
                                          <p:val>
                                            <p:fltVal val="90"/>
                                          </p:val>
                                        </p:tav>
                                        <p:tav tm="100000">
                                          <p:val>
                                            <p:fltVal val="0"/>
                                          </p:val>
                                        </p:tav>
                                      </p:tavLst>
                                    </p:anim>
                                    <p:animEffect transition="in" filter="fade">
                                      <p:cBhvr>
                                        <p:cTn id="17" dur="1000"/>
                                        <p:tgtEl>
                                          <p:spTgt spid="23560"/>
                                        </p:tgtEl>
                                      </p:cBhvr>
                                    </p:animEffect>
                                  </p:childTnLst>
                                </p:cTn>
                              </p:par>
                              <p:par>
                                <p:cTn id="18" presetID="31" presetClass="entr" presetSubtype="0" fill="hold" nodeType="withEffect">
                                  <p:stCondLst>
                                    <p:cond delay="0"/>
                                  </p:stCondLst>
                                  <p:childTnLst>
                                    <p:set>
                                      <p:cBhvr>
                                        <p:cTn id="19" dur="1" fill="hold">
                                          <p:stCondLst>
                                            <p:cond delay="0"/>
                                          </p:stCondLst>
                                        </p:cTn>
                                        <p:tgtEl>
                                          <p:spTgt spid="23561"/>
                                        </p:tgtEl>
                                        <p:attrNameLst>
                                          <p:attrName>style.visibility</p:attrName>
                                        </p:attrNameLst>
                                      </p:cBhvr>
                                      <p:to>
                                        <p:strVal val="visible"/>
                                      </p:to>
                                    </p:set>
                                    <p:anim calcmode="lin" valueType="num">
                                      <p:cBhvr>
                                        <p:cTn id="20" dur="1000" fill="hold"/>
                                        <p:tgtEl>
                                          <p:spTgt spid="23561"/>
                                        </p:tgtEl>
                                        <p:attrNameLst>
                                          <p:attrName>ppt_w</p:attrName>
                                        </p:attrNameLst>
                                      </p:cBhvr>
                                      <p:tavLst>
                                        <p:tav tm="0">
                                          <p:val>
                                            <p:fltVal val="0"/>
                                          </p:val>
                                        </p:tav>
                                        <p:tav tm="100000">
                                          <p:val>
                                            <p:strVal val="#ppt_w"/>
                                          </p:val>
                                        </p:tav>
                                      </p:tavLst>
                                    </p:anim>
                                    <p:anim calcmode="lin" valueType="num">
                                      <p:cBhvr>
                                        <p:cTn id="21" dur="1000" fill="hold"/>
                                        <p:tgtEl>
                                          <p:spTgt spid="23561"/>
                                        </p:tgtEl>
                                        <p:attrNameLst>
                                          <p:attrName>ppt_h</p:attrName>
                                        </p:attrNameLst>
                                      </p:cBhvr>
                                      <p:tavLst>
                                        <p:tav tm="0">
                                          <p:val>
                                            <p:fltVal val="0"/>
                                          </p:val>
                                        </p:tav>
                                        <p:tav tm="100000">
                                          <p:val>
                                            <p:strVal val="#ppt_h"/>
                                          </p:val>
                                        </p:tav>
                                      </p:tavLst>
                                    </p:anim>
                                    <p:anim calcmode="lin" valueType="num">
                                      <p:cBhvr>
                                        <p:cTn id="22" dur="1000" fill="hold"/>
                                        <p:tgtEl>
                                          <p:spTgt spid="23561"/>
                                        </p:tgtEl>
                                        <p:attrNameLst>
                                          <p:attrName>style.rotation</p:attrName>
                                        </p:attrNameLst>
                                      </p:cBhvr>
                                      <p:tavLst>
                                        <p:tav tm="0">
                                          <p:val>
                                            <p:fltVal val="90"/>
                                          </p:val>
                                        </p:tav>
                                        <p:tav tm="100000">
                                          <p:val>
                                            <p:fltVal val="0"/>
                                          </p:val>
                                        </p:tav>
                                      </p:tavLst>
                                    </p:anim>
                                    <p:animEffect transition="in" filter="fade">
                                      <p:cBhvr>
                                        <p:cTn id="23" dur="10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63525" y="-22225"/>
            <a:ext cx="10972800" cy="1143000"/>
          </a:xfrm>
        </p:spPr>
        <p:txBody>
          <a:bodyPr/>
          <a:lstStyle/>
          <a:p>
            <a:r>
              <a:rPr lang="zh-CN" altLang="en-US" b="1" smtClean="0">
                <a:solidFill>
                  <a:srgbClr val="0066FF"/>
                </a:solidFill>
                <a:latin typeface="黑体" panose="02010609060101010101" pitchFamily="49" charset="-122"/>
                <a:ea typeface="黑体" panose="02010609060101010101" pitchFamily="49" charset="-122"/>
              </a:rPr>
              <a:t>五、拓展思考</a:t>
            </a:r>
            <a:endParaRPr lang="en-US" altLang="zh-CN" smtClean="0">
              <a:solidFill>
                <a:srgbClr val="0066FF"/>
              </a:solidFill>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45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0C56202-5376-42C4-A510-6E6CC4EE08B7}" type="slidenum">
              <a:rPr lang="zh-CN" altLang="en-US" sz="1200" smtClean="0">
                <a:solidFill>
                  <a:srgbClr val="898989"/>
                </a:solidFill>
              </a:rPr>
              <a:pPr>
                <a:spcBef>
                  <a:spcPct val="0"/>
                </a:spcBef>
                <a:buFontTx/>
                <a:buNone/>
              </a:pPr>
              <a:t>21</a:t>
            </a:fld>
            <a:endParaRPr lang="zh-CN" altLang="en-US" sz="1200" smtClean="0">
              <a:solidFill>
                <a:srgbClr val="898989"/>
              </a:solidFill>
            </a:endParaRPr>
          </a:p>
        </p:txBody>
      </p:sp>
      <p:pic>
        <p:nvPicPr>
          <p:cNvPr id="24582"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文本框 6"/>
          <p:cNvSpPr txBox="1">
            <a:spLocks noChangeArrowheads="1"/>
          </p:cNvSpPr>
          <p:nvPr/>
        </p:nvSpPr>
        <p:spPr bwMode="auto">
          <a:xfrm>
            <a:off x="1179513" y="1628775"/>
            <a:ext cx="93805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如果离开地球，在其他星球，一年的天数</a:t>
            </a:r>
            <a:r>
              <a:rPr lang="en-US" altLang="zh-CN" sz="3200" dirty="0">
                <a:latin typeface="黑体" panose="02010609060101010101" pitchFamily="49" charset="-122"/>
                <a:ea typeface="黑体" panose="02010609060101010101" pitchFamily="49" charset="-122"/>
              </a:rPr>
              <a:t>Day</a:t>
            </a:r>
            <a:r>
              <a:rPr lang="zh-CN" altLang="en-US" sz="3200" dirty="0">
                <a:latin typeface="黑体" panose="02010609060101010101" pitchFamily="49" charset="-122"/>
                <a:ea typeface="黑体" panose="02010609060101010101" pitchFamily="49" charset="-122"/>
              </a:rPr>
              <a:t>不是</a:t>
            </a:r>
            <a:r>
              <a:rPr lang="en-US" altLang="zh-CN" sz="3200" dirty="0">
                <a:latin typeface="黑体" panose="02010609060101010101" pitchFamily="49" charset="-122"/>
                <a:ea typeface="黑体" panose="02010609060101010101" pitchFamily="49" charset="-122"/>
              </a:rPr>
              <a:t>365</a:t>
            </a:r>
            <a:r>
              <a:rPr lang="zh-CN" altLang="en-US" sz="3200" dirty="0">
                <a:latin typeface="黑体" panose="02010609060101010101" pitchFamily="49" charset="-122"/>
                <a:ea typeface="黑体" panose="02010609060101010101" pitchFamily="49" charset="-122"/>
              </a:rPr>
              <a:t>天，如有可能是</a:t>
            </a:r>
            <a:r>
              <a:rPr lang="en-US" altLang="zh-CN" sz="3200" dirty="0">
                <a:latin typeface="黑体" panose="02010609060101010101" pitchFamily="49" charset="-122"/>
                <a:ea typeface="黑体" panose="02010609060101010101" pitchFamily="49" charset="-122"/>
              </a:rPr>
              <a:t>500</a:t>
            </a:r>
            <a:r>
              <a:rPr lang="zh-CN" altLang="en-US" sz="3200" dirty="0">
                <a:latin typeface="黑体" panose="02010609060101010101" pitchFamily="49" charset="-122"/>
                <a:ea typeface="黑体" panose="02010609060101010101" pitchFamily="49" charset="-122"/>
              </a:rPr>
              <a:t>天或</a:t>
            </a:r>
            <a:r>
              <a:rPr lang="en-US" altLang="zh-CN" sz="3200" dirty="0">
                <a:latin typeface="黑体" panose="02010609060101010101" pitchFamily="49" charset="-122"/>
                <a:ea typeface="黑体" panose="02010609060101010101" pitchFamily="49" charset="-122"/>
              </a:rPr>
              <a:t>800</a:t>
            </a:r>
            <a:r>
              <a:rPr lang="zh-CN" altLang="en-US" sz="3200" dirty="0">
                <a:latin typeface="黑体" panose="02010609060101010101" pitchFamily="49" charset="-122"/>
                <a:ea typeface="黑体" panose="02010609060101010101" pitchFamily="49" charset="-122"/>
              </a:rPr>
              <a:t>天，这是仍然要求解上面的生日问题，有没有一种简单的计算方法，保证房间内人数达到一定值时至少有两个人生日相同的概率超过</a:t>
            </a:r>
            <a:r>
              <a:rPr lang="en-US" altLang="zh-CN" sz="3200" dirty="0">
                <a:latin typeface="黑体" panose="02010609060101010101" pitchFamily="49" charset="-122"/>
                <a:ea typeface="黑体" panose="02010609060101010101" pitchFamily="49" charset="-122"/>
              </a:rPr>
              <a:t>50%</a:t>
            </a:r>
            <a:r>
              <a:rPr lang="zh-CN" altLang="en-US" sz="3200"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p:cTn id="7" dur="1500" fill="hold"/>
                                        <p:tgtEl>
                                          <p:spTgt spid="24583"/>
                                        </p:tgtEl>
                                        <p:attrNameLst>
                                          <p:attrName>ppt_w</p:attrName>
                                        </p:attrNameLst>
                                      </p:cBhvr>
                                      <p:tavLst>
                                        <p:tav tm="0">
                                          <p:val>
                                            <p:fltVal val="0"/>
                                          </p:val>
                                        </p:tav>
                                        <p:tav tm="100000">
                                          <p:val>
                                            <p:strVal val="#ppt_w"/>
                                          </p:val>
                                        </p:tav>
                                      </p:tavLst>
                                    </p:anim>
                                    <p:anim calcmode="lin" valueType="num">
                                      <p:cBhvr>
                                        <p:cTn id="8" dur="1500" fill="hold"/>
                                        <p:tgtEl>
                                          <p:spTgt spid="24583"/>
                                        </p:tgtEl>
                                        <p:attrNameLst>
                                          <p:attrName>ppt_h</p:attrName>
                                        </p:attrNameLst>
                                      </p:cBhvr>
                                      <p:tavLst>
                                        <p:tav tm="0">
                                          <p:val>
                                            <p:fltVal val="0"/>
                                          </p:val>
                                        </p:tav>
                                        <p:tav tm="100000">
                                          <p:val>
                                            <p:strVal val="#ppt_h"/>
                                          </p:val>
                                        </p:tav>
                                      </p:tavLst>
                                    </p:anim>
                                    <p:animEffect transition="in" filter="fade">
                                      <p:cBhvr>
                                        <p:cTn id="9" dur="1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63525" y="-22225"/>
            <a:ext cx="10972800" cy="1143000"/>
          </a:xfrm>
        </p:spPr>
        <p:txBody>
          <a:bodyPr/>
          <a:lstStyle/>
          <a:p>
            <a:r>
              <a:rPr lang="zh-CN" altLang="en-US" b="1" smtClean="0">
                <a:solidFill>
                  <a:srgbClr val="0066FF"/>
                </a:solidFill>
                <a:latin typeface="黑体" panose="02010609060101010101" pitchFamily="49" charset="-122"/>
                <a:ea typeface="黑体" panose="02010609060101010101" pitchFamily="49" charset="-122"/>
              </a:rPr>
              <a:t>五、拓展思考</a:t>
            </a:r>
            <a:endParaRPr lang="en-US" altLang="zh-CN" smtClean="0">
              <a:solidFill>
                <a:srgbClr val="0066FF"/>
              </a:solidFill>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56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89B67B2-CB9B-41DF-9D90-151C2571B3FC}" type="slidenum">
              <a:rPr lang="zh-CN" altLang="en-US" sz="1200" smtClean="0">
                <a:solidFill>
                  <a:srgbClr val="898989"/>
                </a:solidFill>
              </a:rPr>
              <a:pPr>
                <a:spcBef>
                  <a:spcPct val="0"/>
                </a:spcBef>
                <a:buFontTx/>
                <a:buNone/>
              </a:pPr>
              <a:t>22</a:t>
            </a:fld>
            <a:endParaRPr lang="zh-CN" altLang="en-US" sz="1200" smtClean="0">
              <a:solidFill>
                <a:srgbClr val="898989"/>
              </a:solidFill>
            </a:endParaRPr>
          </a:p>
        </p:txBody>
      </p:sp>
      <p:pic>
        <p:nvPicPr>
          <p:cNvPr id="25606"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7" name="对象 6"/>
          <p:cNvGraphicFramePr>
            <a:graphicFrameLocks noChangeAspect="1"/>
          </p:cNvGraphicFramePr>
          <p:nvPr/>
        </p:nvGraphicFramePr>
        <p:xfrm>
          <a:off x="1200150" y="1522413"/>
          <a:ext cx="5348288" cy="1362075"/>
        </p:xfrm>
        <a:graphic>
          <a:graphicData uri="http://schemas.openxmlformats.org/presentationml/2006/ole">
            <mc:AlternateContent xmlns:mc="http://schemas.openxmlformats.org/markup-compatibility/2006">
              <mc:Choice xmlns:v="urn:schemas-microsoft-com:vml" Requires="v">
                <p:oleObj spid="_x0000_s25637" name="公式" r:id="rId4" imgW="1676160" imgH="406080" progId="Equation.3">
                  <p:embed/>
                </p:oleObj>
              </mc:Choice>
              <mc:Fallback>
                <p:oleObj name="公式" r:id="rId4" imgW="1676160" imgH="406080" progId="Equation.3">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150" y="1522413"/>
                        <a:ext cx="53482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矩形 7"/>
          <p:cNvSpPr>
            <a:spLocks noChangeArrowheads="1"/>
          </p:cNvSpPr>
          <p:nvPr/>
        </p:nvSpPr>
        <p:spPr bwMode="auto">
          <a:xfrm>
            <a:off x="241300" y="973138"/>
            <a:ext cx="11006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黑体" panose="02010609060101010101" pitchFamily="49" charset="-122"/>
                <a:ea typeface="黑体" panose="02010609060101010101" pitchFamily="49" charset="-122"/>
              </a:rPr>
              <a:t>假设某星球一年的天数为</a:t>
            </a:r>
            <a:r>
              <a:rPr lang="en-US" altLang="zh-CN" sz="2800" b="1" dirty="0">
                <a:solidFill>
                  <a:srgbClr val="FF0000"/>
                </a:solidFill>
                <a:latin typeface="黑体" panose="02010609060101010101" pitchFamily="49" charset="-122"/>
                <a:ea typeface="黑体" panose="02010609060101010101" pitchFamily="49" charset="-122"/>
              </a:rPr>
              <a:t>D</a:t>
            </a:r>
            <a:r>
              <a:rPr lang="zh-CN" altLang="en-US" sz="2800" b="1" dirty="0">
                <a:solidFill>
                  <a:srgbClr val="FF0000"/>
                </a:solidFill>
                <a:latin typeface="黑体" panose="02010609060101010101" pitchFamily="49" charset="-122"/>
                <a:ea typeface="黑体" panose="02010609060101010101" pitchFamily="49" charset="-122"/>
              </a:rPr>
              <a:t>天，则房间内</a:t>
            </a:r>
            <a:r>
              <a:rPr lang="en-US" altLang="zh-CN" sz="2800" b="1" dirty="0">
                <a:solidFill>
                  <a:srgbClr val="FF0000"/>
                </a:solidFill>
                <a:latin typeface="黑体" panose="02010609060101010101" pitchFamily="49" charset="-122"/>
                <a:ea typeface="黑体" panose="02010609060101010101" pitchFamily="49" charset="-122"/>
              </a:rPr>
              <a:t>n</a:t>
            </a:r>
            <a:r>
              <a:rPr lang="zh-CN" altLang="en-US" sz="2800" b="1" dirty="0">
                <a:solidFill>
                  <a:srgbClr val="FF0000"/>
                </a:solidFill>
                <a:latin typeface="黑体" panose="02010609060101010101" pitchFamily="49" charset="-122"/>
                <a:ea typeface="黑体" panose="02010609060101010101" pitchFamily="49" charset="-122"/>
              </a:rPr>
              <a:t>人生日均不相同的概率为：</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25609" name="矩形 8"/>
          <p:cNvSpPr>
            <a:spLocks noChangeArrowheads="1"/>
          </p:cNvSpPr>
          <p:nvPr/>
        </p:nvSpPr>
        <p:spPr bwMode="auto">
          <a:xfrm>
            <a:off x="212725" y="3043238"/>
            <a:ext cx="1192053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黑体" panose="02010609060101010101" pitchFamily="49" charset="-122"/>
                <a:ea typeface="黑体" panose="02010609060101010101" pitchFamily="49" charset="-122"/>
              </a:rPr>
              <a:t>  求出</a:t>
            </a:r>
            <a:r>
              <a:rPr lang="en-US" altLang="zh-CN" sz="2800" b="1" dirty="0" err="1">
                <a:solidFill>
                  <a:srgbClr val="FF0000"/>
                </a:solidFill>
                <a:latin typeface="黑体" panose="02010609060101010101" pitchFamily="49" charset="-122"/>
                <a:ea typeface="黑体" panose="02010609060101010101" pitchFamily="49" charset="-122"/>
              </a:rPr>
              <a:t>Pn</a:t>
            </a:r>
            <a:r>
              <a:rPr lang="zh-CN" altLang="en-US" sz="2800" b="1" dirty="0">
                <a:solidFill>
                  <a:srgbClr val="FF0000"/>
                </a:solidFill>
                <a:latin typeface="黑体" panose="02010609060101010101" pitchFamily="49" charset="-122"/>
                <a:ea typeface="黑体" panose="02010609060101010101" pitchFamily="49" charset="-122"/>
              </a:rPr>
              <a:t>等于</a:t>
            </a:r>
            <a:r>
              <a:rPr lang="en-US" altLang="zh-CN" sz="2800" b="1" dirty="0">
                <a:solidFill>
                  <a:srgbClr val="FF0000"/>
                </a:solidFill>
                <a:latin typeface="黑体" panose="02010609060101010101" pitchFamily="49" charset="-122"/>
                <a:ea typeface="黑体" panose="02010609060101010101" pitchFamily="49" charset="-122"/>
              </a:rPr>
              <a:t>50%</a:t>
            </a:r>
            <a:r>
              <a:rPr lang="zh-CN" altLang="en-US" sz="2800" b="1" dirty="0">
                <a:solidFill>
                  <a:srgbClr val="FF0000"/>
                </a:solidFill>
                <a:latin typeface="黑体" panose="02010609060101010101" pitchFamily="49" charset="-122"/>
                <a:ea typeface="黑体" panose="02010609060101010101" pitchFamily="49" charset="-122"/>
              </a:rPr>
              <a:t>时的</a:t>
            </a:r>
            <a:r>
              <a:rPr lang="en-US" altLang="zh-CN" sz="2800" b="1" dirty="0">
                <a:solidFill>
                  <a:srgbClr val="FF0000"/>
                </a:solidFill>
                <a:latin typeface="黑体" panose="02010609060101010101" pitchFamily="49" charset="-122"/>
                <a:ea typeface="黑体" panose="02010609060101010101" pitchFamily="49" charset="-122"/>
              </a:rPr>
              <a:t>n</a:t>
            </a:r>
            <a:r>
              <a:rPr lang="zh-CN" altLang="en-US" sz="2800" b="1" dirty="0">
                <a:solidFill>
                  <a:srgbClr val="FF0000"/>
                </a:solidFill>
                <a:latin typeface="黑体" panose="02010609060101010101" pitchFamily="49" charset="-122"/>
                <a:ea typeface="黑体" panose="02010609060101010101" pitchFamily="49" charset="-122"/>
              </a:rPr>
              <a:t>值就相当于求出（</a:t>
            </a:r>
            <a:r>
              <a:rPr lang="en-US" altLang="zh-CN" sz="2800" b="1" dirty="0">
                <a:solidFill>
                  <a:srgbClr val="FF0000"/>
                </a:solidFill>
                <a:latin typeface="黑体" panose="02010609060101010101" pitchFamily="49" charset="-122"/>
                <a:ea typeface="黑体" panose="02010609060101010101" pitchFamily="49" charset="-122"/>
              </a:rPr>
              <a:t>1- </a:t>
            </a:r>
            <a:r>
              <a:rPr lang="en-US" altLang="zh-CN" sz="2800" b="1" dirty="0" err="1">
                <a:solidFill>
                  <a:srgbClr val="FF0000"/>
                </a:solidFill>
                <a:latin typeface="黑体" panose="02010609060101010101" pitchFamily="49" charset="-122"/>
                <a:ea typeface="黑体" panose="02010609060101010101" pitchFamily="49" charset="-122"/>
              </a:rPr>
              <a:t>Pn</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=50%</a:t>
            </a:r>
            <a:r>
              <a:rPr lang="zh-CN" altLang="en-US" sz="2800" b="1" dirty="0">
                <a:solidFill>
                  <a:srgbClr val="FF0000"/>
                </a:solidFill>
                <a:latin typeface="黑体" panose="02010609060101010101" pitchFamily="49" charset="-122"/>
                <a:ea typeface="黑体" panose="02010609060101010101" pitchFamily="49" charset="-122"/>
              </a:rPr>
              <a:t>符合前面问题的解，</a:t>
            </a:r>
            <a:endParaRPr lang="en-US" altLang="zh-CN" sz="2800" b="1" dirty="0">
              <a:solidFill>
                <a:srgbClr val="FF0000"/>
              </a:solidFill>
              <a:latin typeface="黑体" panose="02010609060101010101" pitchFamily="49" charset="-122"/>
              <a:ea typeface="黑体" panose="02010609060101010101" pitchFamily="49" charset="-122"/>
            </a:endParaRPr>
          </a:p>
          <a:p>
            <a:r>
              <a:rPr lang="zh-CN" altLang="en-US" sz="2800" b="1" dirty="0">
                <a:solidFill>
                  <a:srgbClr val="FF0000"/>
                </a:solidFill>
                <a:latin typeface="黑体" panose="02010609060101010101" pitchFamily="49" charset="-122"/>
                <a:ea typeface="黑体" panose="02010609060101010101" pitchFamily="49" charset="-122"/>
              </a:rPr>
              <a:t>将上式两边取自然对数有下式：</a:t>
            </a:r>
            <a:endParaRPr lang="en-US" altLang="zh-CN" sz="2800" b="1" dirty="0">
              <a:solidFill>
                <a:srgbClr val="FF0000"/>
              </a:solidFill>
              <a:latin typeface="黑体" panose="02010609060101010101" pitchFamily="49" charset="-122"/>
              <a:ea typeface="黑体" panose="02010609060101010101" pitchFamily="49" charset="-122"/>
            </a:endParaRPr>
          </a:p>
          <a:p>
            <a:r>
              <a:rPr lang="en-US" altLang="zh-CN" sz="2800" b="1" dirty="0">
                <a:solidFill>
                  <a:srgbClr val="FF0000"/>
                </a:solidFill>
                <a:latin typeface="黑体" panose="02010609060101010101" pitchFamily="49" charset="-122"/>
                <a:ea typeface="黑体" panose="02010609060101010101" pitchFamily="49" charset="-122"/>
              </a:rPr>
              <a:t>  </a:t>
            </a:r>
          </a:p>
        </p:txBody>
      </p:sp>
      <p:graphicFrame>
        <p:nvGraphicFramePr>
          <p:cNvPr id="25610" name="对象 9"/>
          <p:cNvGraphicFramePr>
            <a:graphicFrameLocks noChangeAspect="1"/>
          </p:cNvGraphicFramePr>
          <p:nvPr/>
        </p:nvGraphicFramePr>
        <p:xfrm>
          <a:off x="977900" y="4221163"/>
          <a:ext cx="7048500" cy="1362075"/>
        </p:xfrm>
        <a:graphic>
          <a:graphicData uri="http://schemas.openxmlformats.org/presentationml/2006/ole">
            <mc:AlternateContent xmlns:mc="http://schemas.openxmlformats.org/markup-compatibility/2006">
              <mc:Choice xmlns:v="urn:schemas-microsoft-com:vml" Requires="v">
                <p:oleObj spid="_x0000_s25638" name="公式" r:id="rId6" imgW="2209680" imgH="406080" progId="Equation.3">
                  <p:embed/>
                </p:oleObj>
              </mc:Choice>
              <mc:Fallback>
                <p:oleObj name="公式" r:id="rId6" imgW="2209680" imgH="406080" progId="Equation.3">
                  <p:embed/>
                  <p:pic>
                    <p:nvPicPr>
                      <p:cNvPr id="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900" y="4221163"/>
                        <a:ext cx="70485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608"/>
                                        </p:tgtEl>
                                        <p:attrNameLst>
                                          <p:attrName>style.visibility</p:attrName>
                                        </p:attrNameLst>
                                      </p:cBhvr>
                                      <p:to>
                                        <p:strVal val="visible"/>
                                      </p:to>
                                    </p:set>
                                    <p:anim calcmode="lin" valueType="num">
                                      <p:cBhvr>
                                        <p:cTn id="7" dur="500" fill="hold"/>
                                        <p:tgtEl>
                                          <p:spTgt spid="25608"/>
                                        </p:tgtEl>
                                        <p:attrNameLst>
                                          <p:attrName>ppt_w</p:attrName>
                                        </p:attrNameLst>
                                      </p:cBhvr>
                                      <p:tavLst>
                                        <p:tav tm="0">
                                          <p:val>
                                            <p:fltVal val="0"/>
                                          </p:val>
                                        </p:tav>
                                        <p:tav tm="100000">
                                          <p:val>
                                            <p:strVal val="#ppt_w"/>
                                          </p:val>
                                        </p:tav>
                                      </p:tavLst>
                                    </p:anim>
                                    <p:anim calcmode="lin" valueType="num">
                                      <p:cBhvr>
                                        <p:cTn id="8" dur="500" fill="hold"/>
                                        <p:tgtEl>
                                          <p:spTgt spid="25608"/>
                                        </p:tgtEl>
                                        <p:attrNameLst>
                                          <p:attrName>ppt_h</p:attrName>
                                        </p:attrNameLst>
                                      </p:cBhvr>
                                      <p:tavLst>
                                        <p:tav tm="0">
                                          <p:val>
                                            <p:fltVal val="0"/>
                                          </p:val>
                                        </p:tav>
                                        <p:tav tm="100000">
                                          <p:val>
                                            <p:strVal val="#ppt_h"/>
                                          </p:val>
                                        </p:tav>
                                      </p:tavLst>
                                    </p:anim>
                                    <p:animEffect transition="in" filter="fade">
                                      <p:cBhvr>
                                        <p:cTn id="9" dur="500"/>
                                        <p:tgtEl>
                                          <p:spTgt spid="25608"/>
                                        </p:tgtEl>
                                      </p:cBhvr>
                                    </p:animEffect>
                                  </p:childTnLst>
                                </p:cTn>
                              </p:par>
                              <p:par>
                                <p:cTn id="10" presetID="53" presetClass="entr" presetSubtype="16" fill="hold" nodeType="withEffect">
                                  <p:stCondLst>
                                    <p:cond delay="0"/>
                                  </p:stCondLst>
                                  <p:childTnLst>
                                    <p:set>
                                      <p:cBhvr>
                                        <p:cTn id="11" dur="1" fill="hold">
                                          <p:stCondLst>
                                            <p:cond delay="0"/>
                                          </p:stCondLst>
                                        </p:cTn>
                                        <p:tgtEl>
                                          <p:spTgt spid="25607"/>
                                        </p:tgtEl>
                                        <p:attrNameLst>
                                          <p:attrName>style.visibility</p:attrName>
                                        </p:attrNameLst>
                                      </p:cBhvr>
                                      <p:to>
                                        <p:strVal val="visible"/>
                                      </p:to>
                                    </p:set>
                                    <p:anim calcmode="lin" valueType="num">
                                      <p:cBhvr>
                                        <p:cTn id="12" dur="500" fill="hold"/>
                                        <p:tgtEl>
                                          <p:spTgt spid="25607"/>
                                        </p:tgtEl>
                                        <p:attrNameLst>
                                          <p:attrName>ppt_w</p:attrName>
                                        </p:attrNameLst>
                                      </p:cBhvr>
                                      <p:tavLst>
                                        <p:tav tm="0">
                                          <p:val>
                                            <p:fltVal val="0"/>
                                          </p:val>
                                        </p:tav>
                                        <p:tav tm="100000">
                                          <p:val>
                                            <p:strVal val="#ppt_w"/>
                                          </p:val>
                                        </p:tav>
                                      </p:tavLst>
                                    </p:anim>
                                    <p:anim calcmode="lin" valueType="num">
                                      <p:cBhvr>
                                        <p:cTn id="13" dur="500" fill="hold"/>
                                        <p:tgtEl>
                                          <p:spTgt spid="25607"/>
                                        </p:tgtEl>
                                        <p:attrNameLst>
                                          <p:attrName>ppt_h</p:attrName>
                                        </p:attrNameLst>
                                      </p:cBhvr>
                                      <p:tavLst>
                                        <p:tav tm="0">
                                          <p:val>
                                            <p:fltVal val="0"/>
                                          </p:val>
                                        </p:tav>
                                        <p:tav tm="100000">
                                          <p:val>
                                            <p:strVal val="#ppt_h"/>
                                          </p:val>
                                        </p:tav>
                                      </p:tavLst>
                                    </p:anim>
                                    <p:animEffect transition="in" filter="fade">
                                      <p:cBhvr>
                                        <p:cTn id="14" dur="500"/>
                                        <p:tgtEl>
                                          <p:spTgt spid="25607"/>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25609"/>
                                        </p:tgtEl>
                                        <p:attrNameLst>
                                          <p:attrName>style.visibility</p:attrName>
                                        </p:attrNameLst>
                                      </p:cBhvr>
                                      <p:to>
                                        <p:strVal val="visible"/>
                                      </p:to>
                                    </p:set>
                                    <p:anim calcmode="lin" valueType="num">
                                      <p:cBhvr>
                                        <p:cTn id="19" dur="1000" fill="hold"/>
                                        <p:tgtEl>
                                          <p:spTgt spid="25609"/>
                                        </p:tgtEl>
                                        <p:attrNameLst>
                                          <p:attrName>ppt_w</p:attrName>
                                        </p:attrNameLst>
                                      </p:cBhvr>
                                      <p:tavLst>
                                        <p:tav tm="0">
                                          <p:val>
                                            <p:fltVal val="0"/>
                                          </p:val>
                                        </p:tav>
                                        <p:tav tm="100000">
                                          <p:val>
                                            <p:strVal val="#ppt_w"/>
                                          </p:val>
                                        </p:tav>
                                      </p:tavLst>
                                    </p:anim>
                                    <p:anim calcmode="lin" valueType="num">
                                      <p:cBhvr>
                                        <p:cTn id="20" dur="1000" fill="hold"/>
                                        <p:tgtEl>
                                          <p:spTgt spid="25609"/>
                                        </p:tgtEl>
                                        <p:attrNameLst>
                                          <p:attrName>ppt_h</p:attrName>
                                        </p:attrNameLst>
                                      </p:cBhvr>
                                      <p:tavLst>
                                        <p:tav tm="0">
                                          <p:val>
                                            <p:fltVal val="0"/>
                                          </p:val>
                                        </p:tav>
                                        <p:tav tm="100000">
                                          <p:val>
                                            <p:strVal val="#ppt_h"/>
                                          </p:val>
                                        </p:tav>
                                      </p:tavLst>
                                    </p:anim>
                                    <p:anim calcmode="lin" valueType="num">
                                      <p:cBhvr>
                                        <p:cTn id="21" dur="1000" fill="hold"/>
                                        <p:tgtEl>
                                          <p:spTgt spid="25609"/>
                                        </p:tgtEl>
                                        <p:attrNameLst>
                                          <p:attrName>style.rotation</p:attrName>
                                        </p:attrNameLst>
                                      </p:cBhvr>
                                      <p:tavLst>
                                        <p:tav tm="0">
                                          <p:val>
                                            <p:fltVal val="90"/>
                                          </p:val>
                                        </p:tav>
                                        <p:tav tm="100000">
                                          <p:val>
                                            <p:fltVal val="0"/>
                                          </p:val>
                                        </p:tav>
                                      </p:tavLst>
                                    </p:anim>
                                    <p:animEffect transition="in" filter="fade">
                                      <p:cBhvr>
                                        <p:cTn id="22" dur="1000"/>
                                        <p:tgtEl>
                                          <p:spTgt spid="25609"/>
                                        </p:tgtEl>
                                      </p:cBhvr>
                                    </p:animEffect>
                                  </p:childTnLst>
                                </p:cTn>
                              </p:par>
                              <p:par>
                                <p:cTn id="23" presetID="31" presetClass="entr" presetSubtype="0" fill="hold" nodeType="withEffect">
                                  <p:stCondLst>
                                    <p:cond delay="0"/>
                                  </p:stCondLst>
                                  <p:childTnLst>
                                    <p:set>
                                      <p:cBhvr>
                                        <p:cTn id="24" dur="1" fill="hold">
                                          <p:stCondLst>
                                            <p:cond delay="0"/>
                                          </p:stCondLst>
                                        </p:cTn>
                                        <p:tgtEl>
                                          <p:spTgt spid="25610"/>
                                        </p:tgtEl>
                                        <p:attrNameLst>
                                          <p:attrName>style.visibility</p:attrName>
                                        </p:attrNameLst>
                                      </p:cBhvr>
                                      <p:to>
                                        <p:strVal val="visible"/>
                                      </p:to>
                                    </p:set>
                                    <p:anim calcmode="lin" valueType="num">
                                      <p:cBhvr>
                                        <p:cTn id="25" dur="1000" fill="hold"/>
                                        <p:tgtEl>
                                          <p:spTgt spid="25610"/>
                                        </p:tgtEl>
                                        <p:attrNameLst>
                                          <p:attrName>ppt_w</p:attrName>
                                        </p:attrNameLst>
                                      </p:cBhvr>
                                      <p:tavLst>
                                        <p:tav tm="0">
                                          <p:val>
                                            <p:fltVal val="0"/>
                                          </p:val>
                                        </p:tav>
                                        <p:tav tm="100000">
                                          <p:val>
                                            <p:strVal val="#ppt_w"/>
                                          </p:val>
                                        </p:tav>
                                      </p:tavLst>
                                    </p:anim>
                                    <p:anim calcmode="lin" valueType="num">
                                      <p:cBhvr>
                                        <p:cTn id="26" dur="1000" fill="hold"/>
                                        <p:tgtEl>
                                          <p:spTgt spid="25610"/>
                                        </p:tgtEl>
                                        <p:attrNameLst>
                                          <p:attrName>ppt_h</p:attrName>
                                        </p:attrNameLst>
                                      </p:cBhvr>
                                      <p:tavLst>
                                        <p:tav tm="0">
                                          <p:val>
                                            <p:fltVal val="0"/>
                                          </p:val>
                                        </p:tav>
                                        <p:tav tm="100000">
                                          <p:val>
                                            <p:strVal val="#ppt_h"/>
                                          </p:val>
                                        </p:tav>
                                      </p:tavLst>
                                    </p:anim>
                                    <p:anim calcmode="lin" valueType="num">
                                      <p:cBhvr>
                                        <p:cTn id="27" dur="1000" fill="hold"/>
                                        <p:tgtEl>
                                          <p:spTgt spid="25610"/>
                                        </p:tgtEl>
                                        <p:attrNameLst>
                                          <p:attrName>style.rotation</p:attrName>
                                        </p:attrNameLst>
                                      </p:cBhvr>
                                      <p:tavLst>
                                        <p:tav tm="0">
                                          <p:val>
                                            <p:fltVal val="90"/>
                                          </p:val>
                                        </p:tav>
                                        <p:tav tm="100000">
                                          <p:val>
                                            <p:fltVal val="0"/>
                                          </p:val>
                                        </p:tav>
                                      </p:tavLst>
                                    </p:anim>
                                    <p:animEffect transition="in" filter="fade">
                                      <p:cBhvr>
                                        <p:cTn id="28" dur="10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2560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63525" y="-47625"/>
            <a:ext cx="10972800" cy="1143000"/>
          </a:xfrm>
        </p:spPr>
        <p:txBody>
          <a:bodyPr/>
          <a:lstStyle/>
          <a:p>
            <a:r>
              <a:rPr lang="zh-CN" altLang="en-US" b="1" smtClean="0">
                <a:solidFill>
                  <a:srgbClr val="0066FF"/>
                </a:solidFill>
                <a:latin typeface="黑体" panose="02010609060101010101" pitchFamily="49" charset="-122"/>
                <a:ea typeface="黑体" panose="02010609060101010101" pitchFamily="49" charset="-122"/>
              </a:rPr>
              <a:t>五、拓展思考</a:t>
            </a:r>
            <a:endParaRPr lang="en-US" altLang="zh-CN" smtClean="0">
              <a:solidFill>
                <a:srgbClr val="0066FF"/>
              </a:solidFill>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66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0956941-7C0D-4A3A-90B6-2035D3A42AF0}" type="slidenum">
              <a:rPr lang="zh-CN" altLang="en-US" sz="1200" smtClean="0">
                <a:solidFill>
                  <a:srgbClr val="898989"/>
                </a:solidFill>
              </a:rPr>
              <a:pPr>
                <a:spcBef>
                  <a:spcPct val="0"/>
                </a:spcBef>
                <a:buFontTx/>
                <a:buNone/>
              </a:pPr>
              <a:t>23</a:t>
            </a:fld>
            <a:endParaRPr lang="zh-CN" altLang="en-US" sz="1200" smtClean="0">
              <a:solidFill>
                <a:srgbClr val="898989"/>
              </a:solidFill>
            </a:endParaRPr>
          </a:p>
        </p:txBody>
      </p:sp>
      <p:pic>
        <p:nvPicPr>
          <p:cNvPr id="26630" name="图片 32"/>
          <p:cNvPicPr>
            <a:picLocks noChangeAspect="1"/>
          </p:cNvPicPr>
          <p:nvPr/>
        </p:nvPicPr>
        <p:blipFill>
          <a:blip r:embed="rId3">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矩形 6"/>
          <p:cNvSpPr>
            <a:spLocks noChangeArrowheads="1"/>
          </p:cNvSpPr>
          <p:nvPr/>
        </p:nvSpPr>
        <p:spPr bwMode="auto">
          <a:xfrm>
            <a:off x="263525" y="1177925"/>
            <a:ext cx="117363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通过求对数可以将相乘式子转变成相加的式子，将</a:t>
            </a:r>
            <a:r>
              <a:rPr lang="en-US" altLang="zh-CN" sz="2800" b="1" dirty="0" err="1">
                <a:latin typeface="黑体" panose="02010609060101010101" pitchFamily="49" charset="-122"/>
                <a:ea typeface="黑体" panose="02010609060101010101" pitchFamily="49" charset="-122"/>
              </a:rPr>
              <a:t>Pn</a:t>
            </a:r>
            <a:r>
              <a:rPr lang="en-US" altLang="zh-CN" sz="2800" b="1" dirty="0">
                <a:latin typeface="黑体" panose="02010609060101010101" pitchFamily="49" charset="-122"/>
                <a:ea typeface="黑体" panose="02010609060101010101" pitchFamily="49" charset="-122"/>
              </a:rPr>
              <a:t>=50%=0.5</a:t>
            </a:r>
            <a:r>
              <a:rPr lang="zh-CN" altLang="en-US" sz="2800" b="1" dirty="0">
                <a:latin typeface="黑体" panose="02010609060101010101" pitchFamily="49" charset="-122"/>
                <a:ea typeface="黑体" panose="02010609060101010101" pitchFamily="49" charset="-122"/>
              </a:rPr>
              <a:t>代入，并</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考虑到</a:t>
            </a:r>
            <a:r>
              <a:rPr lang="en-US" altLang="zh-CN" sz="2800" b="1" dirty="0">
                <a:latin typeface="黑体" panose="02010609060101010101" pitchFamily="49" charset="-122"/>
                <a:ea typeface="黑体" panose="02010609060101010101" pitchFamily="49" charset="-122"/>
              </a:rPr>
              <a:t>k/D&lt;&lt;1</a:t>
            </a:r>
            <a:r>
              <a:rPr lang="zh-CN" altLang="en-US" sz="2800" b="1" dirty="0">
                <a:latin typeface="黑体" panose="02010609060101010101" pitchFamily="49" charset="-122"/>
                <a:ea typeface="黑体" panose="02010609060101010101" pitchFamily="49" charset="-122"/>
              </a:rPr>
              <a:t>时</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有</a:t>
            </a:r>
            <a:r>
              <a:rPr lang="en-US" altLang="zh-CN" sz="2800" b="1" dirty="0" err="1">
                <a:latin typeface="黑体" panose="02010609060101010101" pitchFamily="49" charset="-122"/>
                <a:ea typeface="黑体" panose="02010609060101010101" pitchFamily="49" charset="-122"/>
              </a:rPr>
              <a:t>ln</a:t>
            </a:r>
            <a:r>
              <a:rPr lang="en-US" altLang="zh-CN" sz="2800" b="1" dirty="0">
                <a:latin typeface="黑体" panose="02010609060101010101" pitchFamily="49" charset="-122"/>
                <a:ea typeface="黑体" panose="02010609060101010101" pitchFamily="49" charset="-122"/>
              </a:rPr>
              <a:t>(1-k/D)</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-k/D,</a:t>
            </a:r>
            <a:r>
              <a:rPr lang="zh-CN" altLang="en-US" sz="2800" b="1" dirty="0">
                <a:latin typeface="黑体" panose="02010609060101010101" pitchFamily="49" charset="-122"/>
                <a:ea typeface="黑体" panose="02010609060101010101" pitchFamily="49" charset="-122"/>
              </a:rPr>
              <a:t>则有下式：</a:t>
            </a:r>
            <a:endParaRPr lang="en-US" altLang="zh-CN" sz="2800" b="1" dirty="0">
              <a:latin typeface="黑体" panose="02010609060101010101" pitchFamily="49" charset="-122"/>
              <a:ea typeface="黑体" panose="02010609060101010101" pitchFamily="49" charset="-122"/>
            </a:endParaRPr>
          </a:p>
        </p:txBody>
      </p:sp>
      <p:graphicFrame>
        <p:nvGraphicFramePr>
          <p:cNvPr id="26632" name="对象 7"/>
          <p:cNvGraphicFramePr>
            <a:graphicFrameLocks noChangeAspect="1"/>
          </p:cNvGraphicFramePr>
          <p:nvPr/>
        </p:nvGraphicFramePr>
        <p:xfrm>
          <a:off x="2135188" y="2420938"/>
          <a:ext cx="5786437" cy="2006600"/>
        </p:xfrm>
        <a:graphic>
          <a:graphicData uri="http://schemas.openxmlformats.org/presentationml/2006/ole">
            <mc:AlternateContent xmlns:mc="http://schemas.openxmlformats.org/markup-compatibility/2006">
              <mc:Choice xmlns:v="urn:schemas-microsoft-com:vml" Requires="v">
                <p:oleObj spid="_x0000_s26676" name="公式" r:id="rId4" imgW="2463480" imgH="812520" progId="Equation.3">
                  <p:embed/>
                </p:oleObj>
              </mc:Choice>
              <mc:Fallback>
                <p:oleObj name="公式" r:id="rId4" imgW="2463480" imgH="812520" progId="Equation.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2420938"/>
                        <a:ext cx="5786437"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矩形 11"/>
          <p:cNvSpPr>
            <a:spLocks noChangeArrowheads="1"/>
          </p:cNvSpPr>
          <p:nvPr/>
        </p:nvSpPr>
        <p:spPr bwMode="auto">
          <a:xfrm>
            <a:off x="407988" y="4365625"/>
            <a:ext cx="3071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黑体" panose="02010609060101010101" pitchFamily="49" charset="-122"/>
                <a:ea typeface="黑体" panose="02010609060101010101" pitchFamily="49" charset="-122"/>
              </a:rPr>
              <a:t>  上式处理后有：</a:t>
            </a:r>
            <a:endParaRPr lang="en-US" altLang="zh-CN" sz="2800" b="1" dirty="0">
              <a:latin typeface="黑体" panose="02010609060101010101" pitchFamily="49" charset="-122"/>
              <a:ea typeface="黑体" panose="02010609060101010101" pitchFamily="49" charset="-122"/>
            </a:endParaRPr>
          </a:p>
        </p:txBody>
      </p:sp>
      <p:graphicFrame>
        <p:nvGraphicFramePr>
          <p:cNvPr id="26634" name="对象 12"/>
          <p:cNvGraphicFramePr>
            <a:graphicFrameLocks noChangeAspect="1"/>
          </p:cNvGraphicFramePr>
          <p:nvPr/>
        </p:nvGraphicFramePr>
        <p:xfrm>
          <a:off x="2071688" y="4581525"/>
          <a:ext cx="3281362" cy="971550"/>
        </p:xfrm>
        <a:graphic>
          <a:graphicData uri="http://schemas.openxmlformats.org/presentationml/2006/ole">
            <mc:AlternateContent xmlns:mc="http://schemas.openxmlformats.org/markup-compatibility/2006">
              <mc:Choice xmlns:v="urn:schemas-microsoft-com:vml" Requires="v">
                <p:oleObj spid="_x0000_s26677" name="公式" r:id="rId6" imgW="1396800" imgH="393480" progId="Equation.3">
                  <p:embed/>
                </p:oleObj>
              </mc:Choice>
              <mc:Fallback>
                <p:oleObj name="公式" r:id="rId6" imgW="1396800" imgH="393480" progId="Equation.3">
                  <p:embed/>
                  <p:pic>
                    <p:nvPicPr>
                      <p:cNvPr id="0" name="对象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1688" y="4581525"/>
                        <a:ext cx="328136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5" name="矩形 13"/>
          <p:cNvSpPr>
            <a:spLocks noChangeArrowheads="1"/>
          </p:cNvSpPr>
          <p:nvPr/>
        </p:nvSpPr>
        <p:spPr bwMode="auto">
          <a:xfrm>
            <a:off x="531813" y="5337175"/>
            <a:ext cx="626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黑体" panose="02010609060101010101" pitchFamily="49" charset="-122"/>
                <a:ea typeface="黑体" panose="02010609060101010101" pitchFamily="49" charset="-122"/>
              </a:rPr>
              <a:t>  将</a:t>
            </a:r>
            <a:r>
              <a:rPr lang="en-US" altLang="zh-CN" sz="2800" b="1" dirty="0">
                <a:solidFill>
                  <a:srgbClr val="FF0000"/>
                </a:solidFill>
                <a:latin typeface="黑体" panose="02010609060101010101" pitchFamily="49" charset="-122"/>
                <a:ea typeface="黑体" panose="02010609060101010101" pitchFamily="49" charset="-122"/>
              </a:rPr>
              <a:t>n(n-1)</a:t>
            </a:r>
            <a:r>
              <a:rPr lang="zh-CN" altLang="en-US" sz="2800" b="1" dirty="0">
                <a:solidFill>
                  <a:srgbClr val="FF0000"/>
                </a:solidFill>
                <a:latin typeface="黑体" panose="02010609060101010101" pitchFamily="49" charset="-122"/>
                <a:ea typeface="黑体" panose="02010609060101010101" pitchFamily="49" charset="-122"/>
              </a:rPr>
              <a:t>近似处理成（</a:t>
            </a:r>
            <a:r>
              <a:rPr lang="en-US" altLang="zh-CN" sz="2800" b="1" dirty="0">
                <a:solidFill>
                  <a:srgbClr val="FF0000"/>
                </a:solidFill>
                <a:latin typeface="黑体" panose="02010609060101010101" pitchFamily="49" charset="-122"/>
                <a:ea typeface="黑体" panose="02010609060101010101" pitchFamily="49" charset="-122"/>
              </a:rPr>
              <a:t>n-0.5)</a:t>
            </a:r>
            <a:r>
              <a:rPr lang="en-US" altLang="zh-CN" sz="2800" b="1" baseline="30000"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 有：</a:t>
            </a:r>
            <a:endParaRPr lang="en-US" altLang="zh-CN" sz="2800" b="1" dirty="0">
              <a:latin typeface="黑体" panose="02010609060101010101" pitchFamily="49" charset="-122"/>
              <a:ea typeface="黑体" panose="02010609060101010101" pitchFamily="49" charset="-122"/>
            </a:endParaRPr>
          </a:p>
        </p:txBody>
      </p:sp>
      <p:graphicFrame>
        <p:nvGraphicFramePr>
          <p:cNvPr id="26636" name="对象 14"/>
          <p:cNvGraphicFramePr>
            <a:graphicFrameLocks noChangeAspect="1"/>
          </p:cNvGraphicFramePr>
          <p:nvPr/>
        </p:nvGraphicFramePr>
        <p:xfrm>
          <a:off x="2640013" y="5797550"/>
          <a:ext cx="2713037" cy="531813"/>
        </p:xfrm>
        <a:graphic>
          <a:graphicData uri="http://schemas.openxmlformats.org/presentationml/2006/ole">
            <mc:AlternateContent xmlns:mc="http://schemas.openxmlformats.org/markup-compatibility/2006">
              <mc:Choice xmlns:v="urn:schemas-microsoft-com:vml" Requires="v">
                <p:oleObj spid="_x0000_s26678" name="公式" r:id="rId8" imgW="1155600" imgH="215640" progId="Equation.3">
                  <p:embed/>
                </p:oleObj>
              </mc:Choice>
              <mc:Fallback>
                <p:oleObj name="公式" r:id="rId8" imgW="1155600" imgH="215640" progId="Equation.3">
                  <p:embed/>
                  <p:pic>
                    <p:nvPicPr>
                      <p:cNvPr id="0" name="对象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013" y="5797550"/>
                        <a:ext cx="2713037"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ppt_x"/>
                                          </p:val>
                                        </p:tav>
                                        <p:tav tm="100000">
                                          <p:val>
                                            <p:strVal val="#ppt_x"/>
                                          </p:val>
                                        </p:tav>
                                      </p:tavLst>
                                    </p:anim>
                                    <p:anim calcmode="lin" valueType="num">
                                      <p:cBhvr additive="base">
                                        <p:cTn id="8"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6632"/>
                                        </p:tgtEl>
                                        <p:attrNameLst>
                                          <p:attrName>style.visibility</p:attrName>
                                        </p:attrNameLst>
                                      </p:cBhvr>
                                      <p:to>
                                        <p:strVal val="visible"/>
                                      </p:to>
                                    </p:set>
                                    <p:anim calcmode="lin" valueType="num">
                                      <p:cBhvr>
                                        <p:cTn id="13" dur="1000" fill="hold"/>
                                        <p:tgtEl>
                                          <p:spTgt spid="26632"/>
                                        </p:tgtEl>
                                        <p:attrNameLst>
                                          <p:attrName>ppt_w</p:attrName>
                                        </p:attrNameLst>
                                      </p:cBhvr>
                                      <p:tavLst>
                                        <p:tav tm="0">
                                          <p:val>
                                            <p:fltVal val="0"/>
                                          </p:val>
                                        </p:tav>
                                        <p:tav tm="100000">
                                          <p:val>
                                            <p:strVal val="#ppt_w"/>
                                          </p:val>
                                        </p:tav>
                                      </p:tavLst>
                                    </p:anim>
                                    <p:anim calcmode="lin" valueType="num">
                                      <p:cBhvr>
                                        <p:cTn id="14" dur="1000" fill="hold"/>
                                        <p:tgtEl>
                                          <p:spTgt spid="26632"/>
                                        </p:tgtEl>
                                        <p:attrNameLst>
                                          <p:attrName>ppt_h</p:attrName>
                                        </p:attrNameLst>
                                      </p:cBhvr>
                                      <p:tavLst>
                                        <p:tav tm="0">
                                          <p:val>
                                            <p:fltVal val="0"/>
                                          </p:val>
                                        </p:tav>
                                        <p:tav tm="100000">
                                          <p:val>
                                            <p:strVal val="#ppt_h"/>
                                          </p:val>
                                        </p:tav>
                                      </p:tavLst>
                                    </p:anim>
                                    <p:anim calcmode="lin" valueType="num">
                                      <p:cBhvr>
                                        <p:cTn id="15" dur="1000" fill="hold"/>
                                        <p:tgtEl>
                                          <p:spTgt spid="26632"/>
                                        </p:tgtEl>
                                        <p:attrNameLst>
                                          <p:attrName>style.rotation</p:attrName>
                                        </p:attrNameLst>
                                      </p:cBhvr>
                                      <p:tavLst>
                                        <p:tav tm="0">
                                          <p:val>
                                            <p:fltVal val="90"/>
                                          </p:val>
                                        </p:tav>
                                        <p:tav tm="100000">
                                          <p:val>
                                            <p:fltVal val="0"/>
                                          </p:val>
                                        </p:tav>
                                      </p:tavLst>
                                    </p:anim>
                                    <p:animEffect transition="in" filter="fade">
                                      <p:cBhvr>
                                        <p:cTn id="16" dur="1000"/>
                                        <p:tgtEl>
                                          <p:spTgt spid="26632"/>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26633"/>
                                        </p:tgtEl>
                                        <p:attrNameLst>
                                          <p:attrName>style.visibility</p:attrName>
                                        </p:attrNameLst>
                                      </p:cBhvr>
                                      <p:to>
                                        <p:strVal val="visible"/>
                                      </p:to>
                                    </p:set>
                                    <p:anim calcmode="lin" valueType="num">
                                      <p:cBhvr additive="base">
                                        <p:cTn id="19" dur="500" fill="hold"/>
                                        <p:tgtEl>
                                          <p:spTgt spid="26633"/>
                                        </p:tgtEl>
                                        <p:attrNameLst>
                                          <p:attrName>ppt_x</p:attrName>
                                        </p:attrNameLst>
                                      </p:cBhvr>
                                      <p:tavLst>
                                        <p:tav tm="0">
                                          <p:val>
                                            <p:strVal val="#ppt_x"/>
                                          </p:val>
                                        </p:tav>
                                        <p:tav tm="100000">
                                          <p:val>
                                            <p:strVal val="#ppt_x"/>
                                          </p:val>
                                        </p:tav>
                                      </p:tavLst>
                                    </p:anim>
                                    <p:anim calcmode="lin" valueType="num">
                                      <p:cBhvr additive="base">
                                        <p:cTn id="20" dur="500" fill="hold"/>
                                        <p:tgtEl>
                                          <p:spTgt spid="266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6634"/>
                                        </p:tgtEl>
                                        <p:attrNameLst>
                                          <p:attrName>style.visibility</p:attrName>
                                        </p:attrNameLst>
                                      </p:cBhvr>
                                      <p:to>
                                        <p:strVal val="visible"/>
                                      </p:to>
                                    </p:set>
                                    <p:anim calcmode="lin" valueType="num">
                                      <p:cBhvr>
                                        <p:cTn id="25" dur="1000" fill="hold"/>
                                        <p:tgtEl>
                                          <p:spTgt spid="26634"/>
                                        </p:tgtEl>
                                        <p:attrNameLst>
                                          <p:attrName>ppt_w</p:attrName>
                                        </p:attrNameLst>
                                      </p:cBhvr>
                                      <p:tavLst>
                                        <p:tav tm="0">
                                          <p:val>
                                            <p:fltVal val="0"/>
                                          </p:val>
                                        </p:tav>
                                        <p:tav tm="100000">
                                          <p:val>
                                            <p:strVal val="#ppt_w"/>
                                          </p:val>
                                        </p:tav>
                                      </p:tavLst>
                                    </p:anim>
                                    <p:anim calcmode="lin" valueType="num">
                                      <p:cBhvr>
                                        <p:cTn id="26" dur="1000" fill="hold"/>
                                        <p:tgtEl>
                                          <p:spTgt spid="26634"/>
                                        </p:tgtEl>
                                        <p:attrNameLst>
                                          <p:attrName>ppt_h</p:attrName>
                                        </p:attrNameLst>
                                      </p:cBhvr>
                                      <p:tavLst>
                                        <p:tav tm="0">
                                          <p:val>
                                            <p:fltVal val="0"/>
                                          </p:val>
                                        </p:tav>
                                        <p:tav tm="100000">
                                          <p:val>
                                            <p:strVal val="#ppt_h"/>
                                          </p:val>
                                        </p:tav>
                                      </p:tavLst>
                                    </p:anim>
                                    <p:anim calcmode="lin" valueType="num">
                                      <p:cBhvr>
                                        <p:cTn id="27" dur="1000" fill="hold"/>
                                        <p:tgtEl>
                                          <p:spTgt spid="26634"/>
                                        </p:tgtEl>
                                        <p:attrNameLst>
                                          <p:attrName>style.rotation</p:attrName>
                                        </p:attrNameLst>
                                      </p:cBhvr>
                                      <p:tavLst>
                                        <p:tav tm="0">
                                          <p:val>
                                            <p:fltVal val="90"/>
                                          </p:val>
                                        </p:tav>
                                        <p:tav tm="100000">
                                          <p:val>
                                            <p:fltVal val="0"/>
                                          </p:val>
                                        </p:tav>
                                      </p:tavLst>
                                    </p:anim>
                                    <p:animEffect transition="in" filter="fade">
                                      <p:cBhvr>
                                        <p:cTn id="28" dur="1000"/>
                                        <p:tgtEl>
                                          <p:spTgt spid="26634"/>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26635"/>
                                        </p:tgtEl>
                                        <p:attrNameLst>
                                          <p:attrName>style.visibility</p:attrName>
                                        </p:attrNameLst>
                                      </p:cBhvr>
                                      <p:to>
                                        <p:strVal val="visible"/>
                                      </p:to>
                                    </p:set>
                                    <p:animEffect transition="in" filter="fade">
                                      <p:cBhvr>
                                        <p:cTn id="31" dur="1000"/>
                                        <p:tgtEl>
                                          <p:spTgt spid="26635"/>
                                        </p:tgtEl>
                                      </p:cBhvr>
                                    </p:animEffect>
                                    <p:anim calcmode="lin" valueType="num">
                                      <p:cBhvr>
                                        <p:cTn id="32" dur="1000" fill="hold"/>
                                        <p:tgtEl>
                                          <p:spTgt spid="26635"/>
                                        </p:tgtEl>
                                        <p:attrNameLst>
                                          <p:attrName>ppt_x</p:attrName>
                                        </p:attrNameLst>
                                      </p:cBhvr>
                                      <p:tavLst>
                                        <p:tav tm="0">
                                          <p:val>
                                            <p:strVal val="#ppt_x"/>
                                          </p:val>
                                        </p:tav>
                                        <p:tav tm="100000">
                                          <p:val>
                                            <p:strVal val="#ppt_x"/>
                                          </p:val>
                                        </p:tav>
                                      </p:tavLst>
                                    </p:anim>
                                    <p:anim calcmode="lin" valueType="num">
                                      <p:cBhvr>
                                        <p:cTn id="33" dur="1000" fill="hold"/>
                                        <p:tgtEl>
                                          <p:spTgt spid="266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26636"/>
                                        </p:tgtEl>
                                        <p:attrNameLst>
                                          <p:attrName>style.visibility</p:attrName>
                                        </p:attrNameLst>
                                      </p:cBhvr>
                                      <p:to>
                                        <p:strVal val="visible"/>
                                      </p:to>
                                    </p:set>
                                    <p:anim calcmode="lin" valueType="num">
                                      <p:cBhvr>
                                        <p:cTn id="38" dur="1000" fill="hold"/>
                                        <p:tgtEl>
                                          <p:spTgt spid="26636"/>
                                        </p:tgtEl>
                                        <p:attrNameLst>
                                          <p:attrName>ppt_w</p:attrName>
                                        </p:attrNameLst>
                                      </p:cBhvr>
                                      <p:tavLst>
                                        <p:tav tm="0">
                                          <p:val>
                                            <p:fltVal val="0"/>
                                          </p:val>
                                        </p:tav>
                                        <p:tav tm="100000">
                                          <p:val>
                                            <p:strVal val="#ppt_w"/>
                                          </p:val>
                                        </p:tav>
                                      </p:tavLst>
                                    </p:anim>
                                    <p:anim calcmode="lin" valueType="num">
                                      <p:cBhvr>
                                        <p:cTn id="39" dur="1000" fill="hold"/>
                                        <p:tgtEl>
                                          <p:spTgt spid="26636"/>
                                        </p:tgtEl>
                                        <p:attrNameLst>
                                          <p:attrName>ppt_h</p:attrName>
                                        </p:attrNameLst>
                                      </p:cBhvr>
                                      <p:tavLst>
                                        <p:tav tm="0">
                                          <p:val>
                                            <p:fltVal val="0"/>
                                          </p:val>
                                        </p:tav>
                                        <p:tav tm="100000">
                                          <p:val>
                                            <p:strVal val="#ppt_h"/>
                                          </p:val>
                                        </p:tav>
                                      </p:tavLst>
                                    </p:anim>
                                    <p:anim calcmode="lin" valueType="num">
                                      <p:cBhvr>
                                        <p:cTn id="40" dur="1000" fill="hold"/>
                                        <p:tgtEl>
                                          <p:spTgt spid="26636"/>
                                        </p:tgtEl>
                                        <p:attrNameLst>
                                          <p:attrName>style.rotation</p:attrName>
                                        </p:attrNameLst>
                                      </p:cBhvr>
                                      <p:tavLst>
                                        <p:tav tm="0">
                                          <p:val>
                                            <p:fltVal val="90"/>
                                          </p:val>
                                        </p:tav>
                                        <p:tav tm="100000">
                                          <p:val>
                                            <p:fltVal val="0"/>
                                          </p:val>
                                        </p:tav>
                                      </p:tavLst>
                                    </p:anim>
                                    <p:animEffect transition="in" filter="fade">
                                      <p:cBhvr>
                                        <p:cTn id="41" dur="10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p:bldP spid="26633" grpId="0"/>
      <p:bldP spid="266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263525" y="-22225"/>
            <a:ext cx="10972800" cy="1143000"/>
          </a:xfrm>
        </p:spPr>
        <p:txBody>
          <a:bodyPr/>
          <a:lstStyle/>
          <a:p>
            <a:r>
              <a:rPr lang="zh-CN" altLang="en-US" b="1" smtClean="0">
                <a:solidFill>
                  <a:srgbClr val="0066FF"/>
                </a:solidFill>
                <a:latin typeface="黑体" panose="02010609060101010101" pitchFamily="49" charset="-122"/>
                <a:ea typeface="黑体" panose="02010609060101010101" pitchFamily="49" charset="-122"/>
              </a:rPr>
              <a:t>五、拓展思考</a:t>
            </a:r>
            <a:endParaRPr lang="en-US" altLang="zh-CN" smtClean="0">
              <a:solidFill>
                <a:srgbClr val="0066FF"/>
              </a:solidFill>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76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67C1139-F933-4329-AF06-D7AD12852E6D}" type="slidenum">
              <a:rPr lang="zh-CN" altLang="en-US" sz="1200" smtClean="0">
                <a:solidFill>
                  <a:srgbClr val="898989"/>
                </a:solidFill>
              </a:rPr>
              <a:pPr>
                <a:spcBef>
                  <a:spcPct val="0"/>
                </a:spcBef>
                <a:buFontTx/>
                <a:buNone/>
              </a:pPr>
              <a:t>24</a:t>
            </a:fld>
            <a:endParaRPr lang="zh-CN" altLang="en-US" sz="1200" smtClean="0">
              <a:solidFill>
                <a:srgbClr val="898989"/>
              </a:solidFill>
            </a:endParaRPr>
          </a:p>
        </p:txBody>
      </p:sp>
      <p:pic>
        <p:nvPicPr>
          <p:cNvPr id="27654"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矩形 6"/>
          <p:cNvSpPr>
            <a:spLocks noChangeArrowheads="1"/>
          </p:cNvSpPr>
          <p:nvPr/>
        </p:nvSpPr>
        <p:spPr bwMode="auto">
          <a:xfrm>
            <a:off x="0" y="1088067"/>
            <a:ext cx="11729493" cy="32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solidFill>
                  <a:srgbClr val="FF0000"/>
                </a:solidFill>
                <a:latin typeface="黑体" panose="02010609060101010101" pitchFamily="49" charset="-122"/>
                <a:ea typeface="黑体" panose="02010609060101010101" pitchFamily="49" charset="-122"/>
              </a:rPr>
              <a:t> </a:t>
            </a:r>
            <a:r>
              <a:rPr lang="zh-CN" altLang="en-US" sz="2800" b="1" dirty="0" smtClean="0">
                <a:solidFill>
                  <a:srgbClr val="FF0000"/>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通过上面分析求解，得到</a:t>
            </a:r>
            <a:r>
              <a:rPr lang="zh-CN" altLang="en-US" sz="2800" b="1" dirty="0" smtClean="0">
                <a:latin typeface="黑体" panose="02010609060101010101" pitchFamily="49" charset="-122"/>
                <a:ea typeface="黑体" panose="02010609060101010101" pitchFamily="49" charset="-122"/>
              </a:rPr>
              <a:t>了一年天数为</a:t>
            </a:r>
            <a:r>
              <a:rPr lang="en-US" altLang="zh-CN" sz="2800" b="1" dirty="0" smtClean="0">
                <a:latin typeface="黑体" panose="02010609060101010101" pitchFamily="49" charset="-122"/>
                <a:ea typeface="黑体" panose="02010609060101010101" pitchFamily="49" charset="-122"/>
              </a:rPr>
              <a:t>D</a:t>
            </a:r>
            <a:r>
              <a:rPr lang="zh-CN" altLang="en-US" sz="2800" b="1" dirty="0" smtClean="0">
                <a:latin typeface="黑体" panose="02010609060101010101" pitchFamily="49" charset="-122"/>
                <a:ea typeface="黑体" panose="02010609060101010101" pitchFamily="49" charset="-122"/>
              </a:rPr>
              <a:t>天的星球上，一个房间内至少</a:t>
            </a:r>
            <a:endParaRPr lang="en-US" altLang="zh-CN" sz="2800" b="1" dirty="0" smtClean="0">
              <a:latin typeface="黑体" panose="02010609060101010101" pitchFamily="49" charset="-122"/>
              <a:ea typeface="黑体" panose="02010609060101010101" pitchFamily="49" charset="-122"/>
            </a:endParaRPr>
          </a:p>
          <a:p>
            <a:pPr>
              <a:lnSpc>
                <a:spcPct val="150000"/>
              </a:lnSpc>
            </a:pPr>
            <a:r>
              <a:rPr lang="zh-CN" altLang="en-US" sz="2800" b="1" dirty="0" smtClean="0">
                <a:latin typeface="黑体" panose="02010609060101010101" pitchFamily="49" charset="-122"/>
                <a:ea typeface="黑体" panose="02010609060101010101" pitchFamily="49" charset="-122"/>
              </a:rPr>
              <a:t>有两个人的生日相同的概率达到</a:t>
            </a:r>
            <a:r>
              <a:rPr lang="en-US" altLang="zh-CN" sz="2800" b="1" dirty="0" smtClean="0">
                <a:latin typeface="黑体" panose="02010609060101010101" pitchFamily="49" charset="-122"/>
                <a:ea typeface="黑体" panose="02010609060101010101" pitchFamily="49" charset="-122"/>
              </a:rPr>
              <a:t>50%</a:t>
            </a:r>
            <a:r>
              <a:rPr lang="zh-CN" altLang="en-US" sz="2800" b="1" dirty="0" smtClean="0">
                <a:latin typeface="黑体" panose="02010609060101010101" pitchFamily="49" charset="-122"/>
                <a:ea typeface="黑体" panose="02010609060101010101" pitchFamily="49" charset="-122"/>
              </a:rPr>
              <a:t>时所需要人数的近似计算公式，有了</a:t>
            </a:r>
            <a:endParaRPr lang="en-US" altLang="zh-CN" sz="2800" b="1" dirty="0" smtClean="0">
              <a:latin typeface="黑体" panose="02010609060101010101" pitchFamily="49" charset="-122"/>
              <a:ea typeface="黑体" panose="02010609060101010101" pitchFamily="49" charset="-122"/>
            </a:endParaRPr>
          </a:p>
          <a:p>
            <a:pPr>
              <a:lnSpc>
                <a:spcPct val="150000"/>
              </a:lnSpc>
            </a:pPr>
            <a:r>
              <a:rPr lang="zh-CN" altLang="en-US" sz="2800" b="1" dirty="0" smtClean="0">
                <a:latin typeface="黑体" panose="02010609060101010101" pitchFamily="49" charset="-122"/>
                <a:ea typeface="黑体" panose="02010609060101010101" pitchFamily="49" charset="-122"/>
              </a:rPr>
              <a:t>这个公式，就可以方便的计算出随着</a:t>
            </a:r>
            <a:r>
              <a:rPr lang="en-US" altLang="zh-CN" sz="2800" b="1" dirty="0" smtClean="0">
                <a:latin typeface="黑体" panose="02010609060101010101" pitchFamily="49" charset="-122"/>
                <a:ea typeface="黑体" panose="02010609060101010101" pitchFamily="49" charset="-122"/>
              </a:rPr>
              <a:t>D</a:t>
            </a:r>
            <a:r>
              <a:rPr lang="zh-CN" altLang="en-US" sz="2800" b="1" dirty="0" smtClean="0">
                <a:latin typeface="黑体" panose="02010609060101010101" pitchFamily="49" charset="-122"/>
                <a:ea typeface="黑体" panose="02010609060101010101" pitchFamily="49" charset="-122"/>
              </a:rPr>
              <a:t>变化所需房间内的人数</a:t>
            </a:r>
            <a:r>
              <a:rPr lang="en-US" altLang="zh-CN" sz="2800" b="1" dirty="0" smtClean="0">
                <a:latin typeface="黑体" panose="02010609060101010101" pitchFamily="49" charset="-122"/>
                <a:ea typeface="黑体" panose="02010609060101010101" pitchFamily="49" charset="-122"/>
              </a:rPr>
              <a:t>n</a:t>
            </a:r>
            <a:r>
              <a:rPr lang="zh-CN" altLang="en-US" sz="2800" b="1" dirty="0" smtClean="0">
                <a:latin typeface="黑体" panose="02010609060101010101" pitchFamily="49" charset="-122"/>
                <a:ea typeface="黑体" panose="02010609060101010101" pitchFamily="49" charset="-122"/>
              </a:rPr>
              <a:t>的解，同时</a:t>
            </a:r>
            <a:endParaRPr lang="en-US" altLang="zh-CN" sz="2800" b="1" dirty="0" smtClean="0">
              <a:latin typeface="黑体" panose="02010609060101010101" pitchFamily="49" charset="-122"/>
              <a:ea typeface="黑体" panose="02010609060101010101" pitchFamily="49" charset="-122"/>
            </a:endParaRPr>
          </a:p>
          <a:p>
            <a:pPr>
              <a:lnSpc>
                <a:spcPct val="150000"/>
              </a:lnSpc>
            </a:pPr>
            <a:r>
              <a:rPr lang="zh-CN" altLang="en-US" sz="2800" b="1" dirty="0" smtClean="0">
                <a:latin typeface="黑体" panose="02010609060101010101" pitchFamily="49" charset="-122"/>
                <a:ea typeface="黑体" panose="02010609060101010101" pitchFamily="49" charset="-122"/>
              </a:rPr>
              <a:t>利用前面介绍的理论解进行比较，得到理论解和近似解的比较曲线。具体</a:t>
            </a:r>
            <a:endParaRPr lang="en-US" altLang="zh-CN" sz="2800" b="1" dirty="0" smtClean="0">
              <a:latin typeface="黑体" panose="02010609060101010101" pitchFamily="49" charset="-122"/>
              <a:ea typeface="黑体" panose="02010609060101010101" pitchFamily="49" charset="-122"/>
            </a:endParaRPr>
          </a:p>
          <a:p>
            <a:pPr>
              <a:lnSpc>
                <a:spcPct val="150000"/>
              </a:lnSpc>
            </a:pPr>
            <a:r>
              <a:rPr lang="zh-CN" altLang="en-US" sz="2800" b="1" dirty="0" smtClean="0">
                <a:latin typeface="黑体" panose="02010609060101010101" pitchFamily="49" charset="-122"/>
                <a:ea typeface="黑体" panose="02010609060101010101" pitchFamily="49" charset="-122"/>
              </a:rPr>
              <a:t>代码如下：</a:t>
            </a:r>
            <a:endParaRPr lang="en-US" altLang="zh-CN" sz="2800" b="1" dirty="0">
              <a:latin typeface="黑体" panose="02010609060101010101" pitchFamily="49" charset="-122"/>
              <a:ea typeface="黑体" panose="02010609060101010101" pitchFamily="49" charset="-122"/>
            </a:endParaRPr>
          </a:p>
        </p:txBody>
      </p:sp>
      <p:sp>
        <p:nvSpPr>
          <p:cNvPr id="2" name="矩形 1"/>
          <p:cNvSpPr/>
          <p:nvPr/>
        </p:nvSpPr>
        <p:spPr>
          <a:xfrm>
            <a:off x="251065" y="4367661"/>
            <a:ext cx="5040560" cy="2308324"/>
          </a:xfrm>
          <a:prstGeom prst="rect">
            <a:avLst/>
          </a:prstGeom>
          <a:solidFill>
            <a:schemeClr val="accent6">
              <a:lumMod val="40000"/>
              <a:lumOff val="60000"/>
            </a:schemeClr>
          </a:solidFill>
        </p:spPr>
        <p:txBody>
          <a:bodyPr wrap="square">
            <a:spAutoFit/>
          </a:bodyPr>
          <a:lstStyle/>
          <a:p>
            <a:r>
              <a:rPr lang="zh-CN" altLang="en-US" dirty="0"/>
              <a:t>S_compute=[]</a:t>
            </a:r>
          </a:p>
          <a:p>
            <a:r>
              <a:rPr lang="zh-CN" altLang="en-US" dirty="0"/>
              <a:t>T_compute=[]</a:t>
            </a:r>
          </a:p>
          <a:p>
            <a:r>
              <a:rPr lang="zh-CN" altLang="en-US" dirty="0"/>
              <a:t>days=3000+1</a:t>
            </a:r>
          </a:p>
          <a:p>
            <a:r>
              <a:rPr lang="zh-CN" altLang="en-US" dirty="0"/>
              <a:t>for year_days in range(1,days):</a:t>
            </a:r>
          </a:p>
          <a:p>
            <a:r>
              <a:rPr lang="zh-CN" altLang="en-US" dirty="0"/>
              <a:t>       temp_S=0.5+(2*np.log(2)*year_days)**0.5</a:t>
            </a:r>
          </a:p>
          <a:p>
            <a:r>
              <a:rPr lang="zh-CN" altLang="en-US" dirty="0"/>
              <a:t>       S_compute.append(temp_S</a:t>
            </a:r>
            <a:r>
              <a:rPr lang="zh-CN" altLang="en-US" dirty="0" smtClean="0"/>
              <a:t>)</a:t>
            </a:r>
            <a:endParaRPr lang="en-US" altLang="zh-CN" dirty="0" smtClean="0"/>
          </a:p>
          <a:p>
            <a:r>
              <a:rPr lang="en-US" altLang="zh-CN" dirty="0"/>
              <a:t> </a:t>
            </a:r>
            <a:r>
              <a:rPr lang="en-US" altLang="zh-CN" dirty="0" smtClean="0"/>
              <a:t>      </a:t>
            </a:r>
            <a:r>
              <a:rPr lang="pt-BR" altLang="zh-CN" dirty="0"/>
              <a:t>num=1</a:t>
            </a:r>
          </a:p>
          <a:p>
            <a:endParaRPr lang="zh-CN" altLang="en-US" dirty="0"/>
          </a:p>
        </p:txBody>
      </p:sp>
      <p:sp>
        <p:nvSpPr>
          <p:cNvPr id="3" name="矩形 2"/>
          <p:cNvSpPr/>
          <p:nvPr/>
        </p:nvSpPr>
        <p:spPr>
          <a:xfrm>
            <a:off x="5626709" y="3771027"/>
            <a:ext cx="6102784" cy="3139321"/>
          </a:xfrm>
          <a:prstGeom prst="rect">
            <a:avLst/>
          </a:prstGeom>
          <a:solidFill>
            <a:schemeClr val="accent6">
              <a:lumMod val="40000"/>
              <a:lumOff val="60000"/>
            </a:schemeClr>
          </a:solidFill>
        </p:spPr>
        <p:txBody>
          <a:bodyPr wrap="square">
            <a:spAutoFit/>
          </a:bodyPr>
          <a:lstStyle/>
          <a:p>
            <a:r>
              <a:rPr lang="pt-BR" altLang="zh-CN" dirty="0" smtClean="0"/>
              <a:t>      while </a:t>
            </a:r>
            <a:r>
              <a:rPr lang="pt-BR" altLang="zh-CN" dirty="0"/>
              <a:t>TC_Pro(num,year_days)&lt;50:</a:t>
            </a:r>
          </a:p>
          <a:p>
            <a:r>
              <a:rPr lang="pt-BR" altLang="zh-CN" dirty="0"/>
              <a:t>        </a:t>
            </a:r>
            <a:r>
              <a:rPr lang="pt-BR" altLang="zh-CN" dirty="0" smtClean="0"/>
              <a:t>        num=num+1</a:t>
            </a:r>
            <a:endParaRPr lang="pt-BR" altLang="zh-CN" dirty="0"/>
          </a:p>
          <a:p>
            <a:r>
              <a:rPr lang="pt-BR" altLang="zh-CN" dirty="0"/>
              <a:t>       T_compute.append(num</a:t>
            </a:r>
            <a:r>
              <a:rPr lang="pt-BR" altLang="zh-CN" dirty="0" smtClean="0"/>
              <a:t>)</a:t>
            </a:r>
          </a:p>
          <a:p>
            <a:r>
              <a:rPr lang="zh-CN" altLang="en-US" dirty="0" smtClean="0"/>
              <a:t>plt</a:t>
            </a:r>
            <a:r>
              <a:rPr lang="zh-CN" altLang="en-US" dirty="0"/>
              <a:t>.figure(dpi=120) ##绘制近似求解图</a:t>
            </a:r>
            <a:endParaRPr lang="en-US" altLang="zh-CN" dirty="0"/>
          </a:p>
          <a:p>
            <a:r>
              <a:rPr lang="zh-CN" altLang="en-US" dirty="0" smtClean="0"/>
              <a:t>x</a:t>
            </a:r>
            <a:r>
              <a:rPr lang="zh-CN" altLang="en-US" dirty="0"/>
              <a:t>=np.arange(1,days)</a:t>
            </a:r>
          </a:p>
          <a:p>
            <a:r>
              <a:rPr lang="en-US" altLang="zh-CN" dirty="0"/>
              <a:t>y1=</a:t>
            </a:r>
            <a:r>
              <a:rPr lang="en-US" altLang="zh-CN" dirty="0" err="1"/>
              <a:t>S_compute</a:t>
            </a:r>
            <a:endParaRPr lang="en-US" altLang="zh-CN" dirty="0"/>
          </a:p>
          <a:p>
            <a:r>
              <a:rPr lang="en-US" altLang="zh-CN" dirty="0"/>
              <a:t>y2=</a:t>
            </a:r>
            <a:r>
              <a:rPr lang="en-US" altLang="zh-CN" dirty="0" err="1"/>
              <a:t>T_compute</a:t>
            </a:r>
            <a:endParaRPr lang="en-US" altLang="zh-CN" dirty="0"/>
          </a:p>
          <a:p>
            <a:r>
              <a:rPr lang="en-US" altLang="zh-CN" dirty="0" err="1"/>
              <a:t>plt.scatter</a:t>
            </a:r>
            <a:r>
              <a:rPr lang="en-US" altLang="zh-CN" dirty="0"/>
              <a:t>(x,y1,s=3,c="</a:t>
            </a:r>
            <a:r>
              <a:rPr lang="en-US" altLang="zh-CN" dirty="0" err="1"/>
              <a:t>r",marker</a:t>
            </a:r>
            <a:r>
              <a:rPr lang="en-US" altLang="zh-CN" dirty="0"/>
              <a:t>="</a:t>
            </a:r>
            <a:r>
              <a:rPr lang="en-US" altLang="zh-CN" dirty="0" err="1"/>
              <a:t>o",label</a:t>
            </a:r>
            <a:r>
              <a:rPr lang="en-US" altLang="zh-CN" dirty="0"/>
              <a:t>="</a:t>
            </a:r>
            <a:r>
              <a:rPr lang="zh-CN" altLang="en-US" dirty="0"/>
              <a:t>红色散点图</a:t>
            </a:r>
            <a:r>
              <a:rPr lang="en-US" altLang="zh-CN" dirty="0" smtClean="0"/>
              <a:t>",</a:t>
            </a:r>
          </a:p>
          <a:p>
            <a:r>
              <a:rPr lang="en-US" altLang="zh-CN" dirty="0" smtClean="0"/>
              <a:t>      alpha=0.6,clip_on=False</a:t>
            </a:r>
            <a:r>
              <a:rPr lang="en-US" altLang="zh-CN" dirty="0"/>
              <a:t>)</a:t>
            </a:r>
          </a:p>
          <a:p>
            <a:r>
              <a:rPr lang="en-US" altLang="zh-CN" dirty="0" err="1"/>
              <a:t>plt.scatter</a:t>
            </a:r>
            <a:r>
              <a:rPr lang="en-US" altLang="zh-CN" dirty="0"/>
              <a:t>(x,y2,s=3,c="</a:t>
            </a:r>
            <a:r>
              <a:rPr lang="en-US" altLang="zh-CN" dirty="0" err="1"/>
              <a:t>b",marker</a:t>
            </a:r>
            <a:r>
              <a:rPr lang="en-US" altLang="zh-CN" dirty="0"/>
              <a:t>="</a:t>
            </a:r>
            <a:r>
              <a:rPr lang="en-US" altLang="zh-CN" dirty="0" err="1"/>
              <a:t>o",alpha</a:t>
            </a:r>
            <a:r>
              <a:rPr lang="en-US" altLang="zh-CN" dirty="0"/>
              <a:t>=0.6</a:t>
            </a:r>
            <a:r>
              <a:rPr lang="en-US" altLang="zh-CN" dirty="0" smtClean="0"/>
              <a:t>,</a:t>
            </a:r>
          </a:p>
          <a:p>
            <a:r>
              <a:rPr lang="en-US" altLang="zh-CN" dirty="0"/>
              <a:t> </a:t>
            </a:r>
            <a:r>
              <a:rPr lang="en-US" altLang="zh-CN" dirty="0" smtClean="0"/>
              <a:t>      </a:t>
            </a:r>
            <a:r>
              <a:rPr lang="en-US" altLang="zh-CN" dirty="0" err="1" smtClean="0"/>
              <a:t>clip_on</a:t>
            </a:r>
            <a:r>
              <a:rPr lang="en-US" altLang="zh-CN" dirty="0" smtClean="0"/>
              <a:t>=False</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655"/>
                                        </p:tgtEl>
                                        <p:attrNameLst>
                                          <p:attrName>style.visibility</p:attrName>
                                        </p:attrNameLst>
                                      </p:cBhvr>
                                      <p:to>
                                        <p:strVal val="visible"/>
                                      </p:to>
                                    </p:set>
                                    <p:anim calcmode="lin" valueType="num">
                                      <p:cBhvr>
                                        <p:cTn id="7" dur="1000" fill="hold"/>
                                        <p:tgtEl>
                                          <p:spTgt spid="27655"/>
                                        </p:tgtEl>
                                        <p:attrNameLst>
                                          <p:attrName>ppt_w</p:attrName>
                                        </p:attrNameLst>
                                      </p:cBhvr>
                                      <p:tavLst>
                                        <p:tav tm="0">
                                          <p:val>
                                            <p:fltVal val="0"/>
                                          </p:val>
                                        </p:tav>
                                        <p:tav tm="100000">
                                          <p:val>
                                            <p:strVal val="#ppt_w"/>
                                          </p:val>
                                        </p:tav>
                                      </p:tavLst>
                                    </p:anim>
                                    <p:anim calcmode="lin" valueType="num">
                                      <p:cBhvr>
                                        <p:cTn id="8" dur="1000" fill="hold"/>
                                        <p:tgtEl>
                                          <p:spTgt spid="27655"/>
                                        </p:tgtEl>
                                        <p:attrNameLst>
                                          <p:attrName>ppt_h</p:attrName>
                                        </p:attrNameLst>
                                      </p:cBhvr>
                                      <p:tavLst>
                                        <p:tav tm="0">
                                          <p:val>
                                            <p:fltVal val="0"/>
                                          </p:val>
                                        </p:tav>
                                        <p:tav tm="100000">
                                          <p:val>
                                            <p:strVal val="#ppt_h"/>
                                          </p:val>
                                        </p:tav>
                                      </p:tavLst>
                                    </p:anim>
                                    <p:animEffect transition="in" filter="fade">
                                      <p:cBhvr>
                                        <p:cTn id="9" dur="1000"/>
                                        <p:tgtEl>
                                          <p:spTgt spid="2765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fltVal val="0"/>
                                          </p:val>
                                        </p:tav>
                                        <p:tav tm="100000">
                                          <p:val>
                                            <p:strVal val="#ppt_w"/>
                                          </p:val>
                                        </p:tav>
                                      </p:tavLst>
                                    </p:anim>
                                    <p:anim calcmode="lin" valueType="num">
                                      <p:cBhvr>
                                        <p:cTn id="21" dur="1000" fill="hold"/>
                                        <p:tgtEl>
                                          <p:spTgt spid="3"/>
                                        </p:tgtEl>
                                        <p:attrNameLst>
                                          <p:attrName>ppt_h</p:attrName>
                                        </p:attrNameLst>
                                      </p:cBhvr>
                                      <p:tavLst>
                                        <p:tav tm="0">
                                          <p:val>
                                            <p:fltVal val="0"/>
                                          </p:val>
                                        </p:tav>
                                        <p:tav tm="100000">
                                          <p:val>
                                            <p:strVal val="#ppt_h"/>
                                          </p:val>
                                        </p:tav>
                                      </p:tavLst>
                                    </p:anim>
                                    <p:anim calcmode="lin" valueType="num">
                                      <p:cBhvr>
                                        <p:cTn id="22" dur="1000" fill="hold"/>
                                        <p:tgtEl>
                                          <p:spTgt spid="3"/>
                                        </p:tgtEl>
                                        <p:attrNameLst>
                                          <p:attrName>style.rotation</p:attrName>
                                        </p:attrNameLst>
                                      </p:cBhvr>
                                      <p:tavLst>
                                        <p:tav tm="0">
                                          <p:val>
                                            <p:fltVal val="90"/>
                                          </p:val>
                                        </p:tav>
                                        <p:tav tm="100000">
                                          <p:val>
                                            <p:fltVal val="0"/>
                                          </p:val>
                                        </p:tav>
                                      </p:tavLst>
                                    </p:anim>
                                    <p:animEffect transition="in" filter="fade">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63525" y="-22225"/>
            <a:ext cx="10972800" cy="1143000"/>
          </a:xfrm>
        </p:spPr>
        <p:txBody>
          <a:bodyPr/>
          <a:lstStyle/>
          <a:p>
            <a:r>
              <a:rPr lang="zh-CN" altLang="en-US" b="1" dirty="0" smtClean="0">
                <a:solidFill>
                  <a:srgbClr val="0066FF"/>
                </a:solidFill>
                <a:latin typeface="黑体" panose="02010609060101010101" pitchFamily="49" charset="-122"/>
                <a:ea typeface="黑体" panose="02010609060101010101" pitchFamily="49" charset="-122"/>
              </a:rPr>
              <a:t>五、拓展思考</a:t>
            </a:r>
            <a:endParaRPr lang="en-US" altLang="zh-CN" dirty="0" smtClean="0">
              <a:solidFill>
                <a:srgbClr val="0066FF"/>
              </a:solidFill>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286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EAB4A8B-F9EE-4D0E-AF66-7378B4742F48}" type="slidenum">
              <a:rPr lang="zh-CN" altLang="en-US" sz="1200" smtClean="0">
                <a:solidFill>
                  <a:srgbClr val="898989"/>
                </a:solidFill>
              </a:rPr>
              <a:pPr>
                <a:spcBef>
                  <a:spcPct val="0"/>
                </a:spcBef>
                <a:buFontTx/>
                <a:buNone/>
              </a:pPr>
              <a:t>25</a:t>
            </a:fld>
            <a:endParaRPr lang="zh-CN" altLang="en-US" sz="1200" smtClean="0">
              <a:solidFill>
                <a:srgbClr val="898989"/>
              </a:solidFill>
            </a:endParaRPr>
          </a:p>
        </p:txBody>
      </p:sp>
      <p:pic>
        <p:nvPicPr>
          <p:cNvPr id="2867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rotWithShape="1">
          <a:blip r:embed="rId3"/>
          <a:srcRect l="6415" t="5900" r="2569" b="1701"/>
          <a:stretch/>
        </p:blipFill>
        <p:spPr>
          <a:xfrm>
            <a:off x="1276428" y="811734"/>
            <a:ext cx="8946994" cy="55446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4060" y="0"/>
            <a:ext cx="10972800" cy="1143000"/>
          </a:xfrm>
        </p:spPr>
        <p:txBody>
          <a:bodyPr/>
          <a:lstStyle/>
          <a:p>
            <a:r>
              <a:rPr lang="zh-CN" altLang="en-US" sz="2800" b="1" dirty="0">
                <a:solidFill>
                  <a:srgbClr val="FF0000"/>
                </a:solidFill>
                <a:latin typeface="黑体" panose="02010609060101010101" pitchFamily="49" charset="-122"/>
                <a:ea typeface="黑体" panose="02010609060101010101" pitchFamily="49" charset="-122"/>
              </a:rPr>
              <a:t>计算一年为</a:t>
            </a:r>
            <a:r>
              <a:rPr lang="en-US" altLang="zh-CN" sz="2800" b="1" dirty="0">
                <a:solidFill>
                  <a:srgbClr val="FF0000"/>
                </a:solidFill>
                <a:latin typeface="黑体" panose="02010609060101010101" pitchFamily="49" charset="-122"/>
                <a:ea typeface="黑体" panose="02010609060101010101" pitchFamily="49" charset="-122"/>
              </a:rPr>
              <a:t>1-D</a:t>
            </a:r>
            <a:r>
              <a:rPr lang="zh-CN" altLang="en-US" sz="2800" b="1" dirty="0">
                <a:solidFill>
                  <a:srgbClr val="FF0000"/>
                </a:solidFill>
                <a:latin typeface="黑体" panose="02010609060101010101" pitchFamily="49" charset="-122"/>
                <a:ea typeface="黑体" panose="02010609060101010101" pitchFamily="49" charset="-122"/>
              </a:rPr>
              <a:t>天的人日问题概率超过</a:t>
            </a:r>
            <a:r>
              <a:rPr lang="en-US" altLang="zh-CN" sz="2800" b="1" dirty="0">
                <a:solidFill>
                  <a:srgbClr val="FF0000"/>
                </a:solidFill>
                <a:latin typeface="黑体" panose="02010609060101010101" pitchFamily="49" charset="-122"/>
                <a:ea typeface="黑体" panose="02010609060101010101" pitchFamily="49" charset="-122"/>
              </a:rPr>
              <a:t>50%</a:t>
            </a:r>
            <a:r>
              <a:rPr lang="zh-CN" altLang="en-US" sz="2800" b="1" dirty="0">
                <a:solidFill>
                  <a:srgbClr val="FF0000"/>
                </a:solidFill>
                <a:latin typeface="黑体" panose="02010609060101010101" pitchFamily="49" charset="-122"/>
                <a:ea typeface="黑体" panose="02010609060101010101" pitchFamily="49" charset="-122"/>
              </a:rPr>
              <a:t>精确计算与近似计算比较</a:t>
            </a:r>
          </a:p>
        </p:txBody>
      </p:sp>
      <p:sp>
        <p:nvSpPr>
          <p:cNvPr id="3" name="内容占位符 2"/>
          <p:cNvSpPr>
            <a:spLocks noGrp="1"/>
          </p:cNvSpPr>
          <p:nvPr>
            <p:ph idx="1"/>
          </p:nvPr>
        </p:nvSpPr>
        <p:spPr>
          <a:xfrm>
            <a:off x="667536" y="840687"/>
            <a:ext cx="10526960" cy="676672"/>
          </a:xfrm>
        </p:spPr>
        <p:txBody>
          <a:bodyPr/>
          <a:lstStyle/>
          <a:p>
            <a:pPr marL="0" indent="0">
              <a:buNone/>
            </a:pPr>
            <a:r>
              <a:rPr lang="en-US" altLang="zh-CN" dirty="0" smtClean="0"/>
              <a:t>                                      </a:t>
            </a:r>
            <a:r>
              <a:rPr lang="en-US" altLang="zh-CN" b="1" dirty="0" smtClean="0"/>
              <a:t>birthday_simple.py</a:t>
            </a:r>
            <a:endParaRPr lang="zh-CN" altLang="en-US" b="1" dirty="0"/>
          </a:p>
        </p:txBody>
      </p:sp>
      <p:sp>
        <p:nvSpPr>
          <p:cNvPr id="4" name="日期占位符 3"/>
          <p:cNvSpPr>
            <a:spLocks noGrp="1"/>
          </p:cNvSpPr>
          <p:nvPr>
            <p:ph type="dt" sz="half" idx="10"/>
          </p:nvPr>
        </p:nvSpPr>
        <p:spPr/>
        <p:txBody>
          <a:bodyPr/>
          <a:lstStyle/>
          <a:p>
            <a:pPr>
              <a:defRPr/>
            </a:pPr>
            <a:fld id="{2FAA9CAF-D4EA-4E36-A83A-E8559839746B}"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6" name="灯片编号占位符 5"/>
          <p:cNvSpPr>
            <a:spLocks noGrp="1"/>
          </p:cNvSpPr>
          <p:nvPr>
            <p:ph type="sldNum" sz="quarter" idx="12"/>
          </p:nvPr>
        </p:nvSpPr>
        <p:spPr/>
        <p:txBody>
          <a:bodyPr/>
          <a:lstStyle/>
          <a:p>
            <a:pPr>
              <a:defRPr/>
            </a:pPr>
            <a:fld id="{08C2ED8B-928B-4075-BF06-E2EF2AD463C5}" type="slidenum">
              <a:rPr lang="zh-CN" altLang="en-US" smtClean="0"/>
              <a:pPr>
                <a:defRPr/>
              </a:pPr>
              <a:t>26</a:t>
            </a:fld>
            <a:endParaRPr lang="zh-CN" altLang="en-US"/>
          </a:p>
        </p:txBody>
      </p:sp>
      <p:pic>
        <p:nvPicPr>
          <p:cNvPr id="7" name="图片 6"/>
          <p:cNvPicPr>
            <a:picLocks noChangeAspect="1"/>
          </p:cNvPicPr>
          <p:nvPr/>
        </p:nvPicPr>
        <p:blipFill>
          <a:blip r:embed="rId2"/>
          <a:stretch>
            <a:fillRect/>
          </a:stretch>
        </p:blipFill>
        <p:spPr>
          <a:xfrm>
            <a:off x="2032000" y="1370558"/>
            <a:ext cx="7848489" cy="4985792"/>
          </a:xfrm>
          <a:prstGeom prst="rect">
            <a:avLst/>
          </a:prstGeom>
        </p:spPr>
      </p:pic>
    </p:spTree>
    <p:extLst>
      <p:ext uri="{BB962C8B-B14F-4D97-AF65-F5344CB8AC3E}">
        <p14:creationId xmlns:p14="http://schemas.microsoft.com/office/powerpoint/2010/main" val="48779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a:solidFill>
                  <a:srgbClr val="7030A0"/>
                </a:solidFill>
                <a:latin typeface="黑体" panose="02010609060101010101" pitchFamily="49" charset="-122"/>
                <a:ea typeface="黑体" panose="02010609060101010101" pitchFamily="49" charset="-122"/>
              </a:rPr>
              <a:t>结束</a:t>
            </a:r>
            <a:r>
              <a:rPr lang="zh-CN" altLang="en-US" sz="5400" dirty="0" smtClean="0">
                <a:solidFill>
                  <a:srgbClr val="7030A0"/>
                </a:solidFill>
                <a:latin typeface="黑体" panose="02010609060101010101" pitchFamily="49" charset="-122"/>
                <a:ea typeface="黑体" panose="02010609060101010101" pitchFamily="49" charset="-122"/>
              </a:rPr>
              <a:t>语</a:t>
            </a:r>
            <a:endParaRPr lang="zh-CN" altLang="en-US" sz="5400" dirty="0">
              <a:solidFill>
                <a:srgbClr val="7030A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09600" y="1268760"/>
            <a:ext cx="10972800" cy="4896544"/>
          </a:xfrm>
          <a:solidFill>
            <a:schemeClr val="accent6">
              <a:lumMod val="20000"/>
              <a:lumOff val="80000"/>
            </a:schemeClr>
          </a:solidFill>
        </p:spPr>
        <p:txBody>
          <a:bodyPr/>
          <a:lstStyle/>
          <a:p>
            <a:pPr marL="0" indent="0" algn="just">
              <a:lnSpc>
                <a:spcPct val="200000"/>
              </a:lnSpc>
              <a:buNone/>
            </a:pPr>
            <a:r>
              <a:rPr lang="zh-CN" altLang="en-US" dirty="0" smtClean="0"/>
              <a:t>      </a:t>
            </a:r>
            <a:r>
              <a:rPr lang="zh-CN" altLang="en-US" dirty="0" smtClean="0">
                <a:latin typeface="黑体" panose="02010609060101010101" pitchFamily="49" charset="-122"/>
                <a:ea typeface="黑体" panose="02010609060101010101" pitchFamily="49" charset="-122"/>
              </a:rPr>
              <a:t>前面的生日问题求解，只是体现了</a:t>
            </a:r>
            <a:r>
              <a:rPr lang="en-US" altLang="zh-CN" dirty="0" smtClean="0">
                <a:latin typeface="黑体" panose="02010609060101010101" pitchFamily="49" charset="-122"/>
                <a:ea typeface="黑体" panose="02010609060101010101" pitchFamily="49" charset="-122"/>
              </a:rPr>
              <a:t>Python</a:t>
            </a:r>
            <a:r>
              <a:rPr lang="zh-CN" altLang="en-US" dirty="0" smtClean="0">
                <a:latin typeface="黑体" panose="02010609060101010101" pitchFamily="49" charset="-122"/>
                <a:ea typeface="黑体" panose="02010609060101010101" pitchFamily="49" charset="-122"/>
              </a:rPr>
              <a:t>语言强大功能是冰山一角、沧海一粟，</a:t>
            </a:r>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有关</a:t>
            </a:r>
            <a:r>
              <a:rPr lang="en-US" altLang="zh-CN" dirty="0" smtClean="0">
                <a:latin typeface="黑体" panose="02010609060101010101" pitchFamily="49" charset="-122"/>
                <a:ea typeface="黑体" panose="02010609060101010101" pitchFamily="49" charset="-122"/>
              </a:rPr>
              <a:t>Python</a:t>
            </a:r>
            <a:r>
              <a:rPr lang="zh-CN" altLang="en-US" dirty="0" smtClean="0">
                <a:latin typeface="黑体" panose="02010609060101010101" pitchFamily="49" charset="-122"/>
                <a:ea typeface="黑体" panose="02010609060101010101" pitchFamily="49" charset="-122"/>
              </a:rPr>
              <a:t>语言更多强大的功能及简洁的编程特点等知识请各位编程爱好者继续关注方老师的</a:t>
            </a:r>
            <a:r>
              <a:rPr lang="en-US" altLang="zh-CN" dirty="0" smtClean="0">
                <a:latin typeface="黑体" panose="02010609060101010101" pitchFamily="49" charset="-122"/>
                <a:ea typeface="黑体" panose="02010609060101010101" pitchFamily="49" charset="-122"/>
              </a:rPr>
              <a:t>Python</a:t>
            </a:r>
            <a:r>
              <a:rPr lang="zh-CN" altLang="en-US" dirty="0" smtClean="0">
                <a:latin typeface="黑体" panose="02010609060101010101" pitchFamily="49" charset="-122"/>
                <a:ea typeface="黑体" panose="02010609060101010101" pitchFamily="49" charset="-122"/>
              </a:rPr>
              <a:t>后续课程</a:t>
            </a:r>
            <a:r>
              <a:rPr lang="zh-CN" altLang="en-US" dirty="0">
                <a:latin typeface="黑体" panose="02010609060101010101" pitchFamily="49" charset="-122"/>
                <a:ea typeface="黑体" panose="02010609060101010101" pitchFamily="49" charset="-122"/>
              </a:rPr>
              <a:t>，将会有更多的惊喜等着您。</a:t>
            </a:r>
            <a:r>
              <a:rPr lang="zh-CN" altLang="en-US" dirty="0" smtClean="0">
                <a:latin typeface="黑体" panose="02010609060101010101" pitchFamily="49" charset="-122"/>
                <a:ea typeface="黑体" panose="02010609060101010101" pitchFamily="49" charset="-122"/>
              </a:rPr>
              <a:t>代码索取邮箱</a:t>
            </a:r>
            <a:r>
              <a:rPr lang="en-US" altLang="zh-CN" dirty="0" smtClean="0">
                <a:latin typeface="黑体" panose="02010609060101010101" pitchFamily="49" charset="-122"/>
                <a:ea typeface="黑体" panose="02010609060101010101" pitchFamily="49" charset="-122"/>
              </a:rPr>
              <a:t>lgfang@scut.edu.cn</a:t>
            </a:r>
            <a:endParaRPr lang="zh-CN" altLang="en-US" dirty="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pPr>
              <a:defRPr/>
            </a:pPr>
            <a:fld id="{2FAA9CAF-D4EA-4E36-A83A-E8559839746B}"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6" name="灯片编号占位符 5"/>
          <p:cNvSpPr>
            <a:spLocks noGrp="1"/>
          </p:cNvSpPr>
          <p:nvPr>
            <p:ph type="sldNum" sz="quarter" idx="12"/>
          </p:nvPr>
        </p:nvSpPr>
        <p:spPr/>
        <p:txBody>
          <a:bodyPr/>
          <a:lstStyle/>
          <a:p>
            <a:pPr>
              <a:defRPr/>
            </a:pPr>
            <a:fld id="{08C2ED8B-928B-4075-BF06-E2EF2AD463C5}" type="slidenum">
              <a:rPr lang="zh-CN" altLang="en-US" smtClean="0"/>
              <a:pPr>
                <a:defRPr/>
              </a:pPr>
              <a:t>27</a:t>
            </a:fld>
            <a:endParaRPr lang="zh-CN" altLang="en-US"/>
          </a:p>
        </p:txBody>
      </p:sp>
    </p:spTree>
    <p:extLst>
      <p:ext uri="{BB962C8B-B14F-4D97-AF65-F5344CB8AC3E}">
        <p14:creationId xmlns:p14="http://schemas.microsoft.com/office/powerpoint/2010/main" val="138841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heel(3)">
                                      <p:cBhvr>
                                        <p:cTn id="7" dur="2000"/>
                                        <p:tgtEl>
                                          <p:spTgt spid="3">
                                            <p:bg/>
                                          </p:spTgt>
                                        </p:tgtEl>
                                      </p:cBhvr>
                                    </p:animEffect>
                                  </p:childTnLst>
                                </p:cTn>
                              </p:par>
                              <p:par>
                                <p:cTn id="8" presetID="21" presetClass="entr" presetSubtype="3"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3)">
                                      <p:cBhvr>
                                        <p:cTn id="10" dur="2000"/>
                                        <p:tgtEl>
                                          <p:spTgt spid="3">
                                            <p:txEl>
                                              <p:pRg st="0" end="0"/>
                                            </p:txEl>
                                          </p:spTgt>
                                        </p:tgtEl>
                                      </p:cBhvr>
                                    </p:animEffect>
                                  </p:childTnLst>
                                </p:cTn>
                              </p:par>
                              <p:par>
                                <p:cTn id="11" presetID="6" presetClass="entr" presetSubtype="16" fill="hold" grpId="1"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circle(in)">
                                      <p:cBhvr>
                                        <p:cTn id="13" dur="2000"/>
                                        <p:tgtEl>
                                          <p:spTgt spid="3">
                                            <p:bg/>
                                          </p:spTgt>
                                        </p:tgtEl>
                                      </p:cBhvr>
                                    </p:animEffect>
                                  </p:childTnLst>
                                </p:cTn>
                              </p:par>
                              <p:par>
                                <p:cTn id="14" presetID="6" presetClass="entr" presetSubtype="16" fill="hold" grpId="1"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ircle(in)">
                                      <p:cBhvr>
                                        <p:cTn id="16"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3525" y="-22225"/>
            <a:ext cx="10972800" cy="1143000"/>
          </a:xfrm>
        </p:spPr>
        <p:txBody>
          <a:bodyPr/>
          <a:lstStyle/>
          <a:p>
            <a:r>
              <a:rPr lang="zh-CN" altLang="en-US" b="1" dirty="0" smtClean="0">
                <a:solidFill>
                  <a:srgbClr val="0070C0"/>
                </a:solidFill>
                <a:latin typeface="黑体" panose="02010609060101010101" pitchFamily="49" charset="-122"/>
                <a:ea typeface="黑体" panose="02010609060101010101" pitchFamily="49" charset="-122"/>
              </a:rPr>
              <a:t>一、问题提出  </a:t>
            </a:r>
            <a:endParaRPr lang="en-US" altLang="zh-CN" b="1" dirty="0"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61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BBDE6DF-4CDF-4D63-AD4A-EE77BF1D2DEC}" type="slidenum">
              <a:rPr lang="zh-CN" altLang="en-US" sz="1200" smtClean="0">
                <a:solidFill>
                  <a:srgbClr val="898989"/>
                </a:solidFill>
              </a:rPr>
              <a:pPr>
                <a:spcBef>
                  <a:spcPct val="0"/>
                </a:spcBef>
                <a:buFontTx/>
                <a:buNone/>
              </a:pPr>
              <a:t>3</a:t>
            </a:fld>
            <a:endParaRPr lang="zh-CN" altLang="en-US" sz="1200" smtClean="0">
              <a:solidFill>
                <a:srgbClr val="898989"/>
              </a:solidFill>
            </a:endParaRPr>
          </a:p>
        </p:txBody>
      </p:sp>
      <p:pic>
        <p:nvPicPr>
          <p:cNvPr id="6150"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文本框 2"/>
          <p:cNvSpPr txBox="1">
            <a:spLocks noChangeArrowheads="1"/>
          </p:cNvSpPr>
          <p:nvPr/>
        </p:nvSpPr>
        <p:spPr bwMode="auto">
          <a:xfrm>
            <a:off x="1179513" y="1628775"/>
            <a:ext cx="93805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1.1 </a:t>
            </a:r>
            <a:r>
              <a:rPr lang="zh-CN" altLang="en-US" sz="3200" dirty="0" smtClean="0">
                <a:solidFill>
                  <a:srgbClr val="FF0000"/>
                </a:solidFill>
                <a:latin typeface="黑体" panose="02010609060101010101" pitchFamily="49" charset="-122"/>
                <a:ea typeface="黑体" panose="02010609060101010101" pitchFamily="49" charset="-122"/>
              </a:rPr>
              <a:t>问题</a:t>
            </a:r>
            <a:r>
              <a:rPr lang="zh-CN" altLang="en-US" sz="3200" dirty="0" smtClean="0">
                <a:solidFill>
                  <a:srgbClr val="FF0000"/>
                </a:solidFill>
                <a:latin typeface="黑体" panose="02010609060101010101" pitchFamily="49" charset="-122"/>
                <a:ea typeface="黑体" panose="02010609060101010101" pitchFamily="49" charset="-122"/>
              </a:rPr>
              <a:t>陈述</a:t>
            </a:r>
            <a:endParaRPr lang="en-US" altLang="zh-CN" sz="32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a:solidFill>
                  <a:srgbClr val="FF0000"/>
                </a:solidFill>
                <a:latin typeface="黑体" panose="02010609060101010101" pitchFamily="49" charset="-122"/>
                <a:ea typeface="黑体" panose="02010609060101010101" pitchFamily="49" charset="-122"/>
              </a:rPr>
              <a:t>  </a:t>
            </a:r>
            <a:r>
              <a:rPr lang="zh-CN" altLang="en-US" sz="3200" dirty="0">
                <a:solidFill>
                  <a:srgbClr val="FF0000"/>
                </a:solidFill>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一个房间中有若干个人，每一个人都有一个独立的公历生日，如果不考虑</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月</a:t>
            </a:r>
            <a:r>
              <a:rPr lang="en-US" altLang="zh-CN" sz="3200" dirty="0">
                <a:latin typeface="黑体" panose="02010609060101010101" pitchFamily="49" charset="-122"/>
                <a:ea typeface="黑体" panose="02010609060101010101" pitchFamily="49" charset="-122"/>
              </a:rPr>
              <a:t>29</a:t>
            </a:r>
            <a:r>
              <a:rPr lang="zh-CN" altLang="en-US" sz="3200" dirty="0">
                <a:latin typeface="黑体" panose="02010609060101010101" pitchFamily="49" charset="-122"/>
                <a:ea typeface="黑体" panose="02010609060101010101" pitchFamily="49" charset="-122"/>
              </a:rPr>
              <a:t>日生日的特殊情况，请问房间内至少需要多少人才能保证最少有两个人的生日在同一天的概率大于</a:t>
            </a:r>
            <a:r>
              <a:rPr lang="en-US" altLang="zh-CN" sz="3200" dirty="0">
                <a:latin typeface="黑体" panose="02010609060101010101" pitchFamily="49" charset="-122"/>
                <a:ea typeface="黑体" panose="02010609060101010101" pitchFamily="49" charset="-122"/>
              </a:rPr>
              <a:t>50%</a:t>
            </a:r>
            <a:r>
              <a:rPr lang="zh-CN" altLang="en-US" sz="3200" dirty="0">
                <a:latin typeface="黑体" panose="02010609060101010101" pitchFamily="49" charset="-122"/>
                <a:ea typeface="黑体" panose="02010609060101010101" pitchFamily="49" charset="-122"/>
              </a:rPr>
              <a:t>以上（含</a:t>
            </a:r>
            <a:r>
              <a:rPr lang="en-US" altLang="zh-CN" sz="3200" dirty="0">
                <a:latin typeface="黑体" panose="02010609060101010101" pitchFamily="49" charset="-122"/>
                <a:ea typeface="黑体" panose="02010609060101010101" pitchFamily="49" charset="-122"/>
              </a:rPr>
              <a:t>50%</a:t>
            </a:r>
            <a:r>
              <a:rPr lang="zh-CN" altLang="en-US" sz="3200"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31" presetClass="entr" presetSubtype="0" fill="hold" grpId="0" nodeType="withEffect">
                                  <p:stCondLst>
                                    <p:cond delay="0"/>
                                  </p:stCondLst>
                                  <p:childTnLst>
                                    <p:set>
                                      <p:cBhvr>
                                        <p:cTn id="8" dur="1" fill="hold">
                                          <p:stCondLst>
                                            <p:cond delay="0"/>
                                          </p:stCondLst>
                                        </p:cTn>
                                        <p:tgtEl>
                                          <p:spTgt spid="6151"/>
                                        </p:tgtEl>
                                        <p:attrNameLst>
                                          <p:attrName>style.visibility</p:attrName>
                                        </p:attrNameLst>
                                      </p:cBhvr>
                                      <p:to>
                                        <p:strVal val="visible"/>
                                      </p:to>
                                    </p:set>
                                    <p:anim calcmode="lin" valueType="num">
                                      <p:cBhvr>
                                        <p:cTn id="9" dur="1000" fill="hold"/>
                                        <p:tgtEl>
                                          <p:spTgt spid="6151"/>
                                        </p:tgtEl>
                                        <p:attrNameLst>
                                          <p:attrName>ppt_w</p:attrName>
                                        </p:attrNameLst>
                                      </p:cBhvr>
                                      <p:tavLst>
                                        <p:tav tm="0">
                                          <p:val>
                                            <p:fltVal val="0"/>
                                          </p:val>
                                        </p:tav>
                                        <p:tav tm="100000">
                                          <p:val>
                                            <p:strVal val="#ppt_w"/>
                                          </p:val>
                                        </p:tav>
                                      </p:tavLst>
                                    </p:anim>
                                    <p:anim calcmode="lin" valueType="num">
                                      <p:cBhvr>
                                        <p:cTn id="10" dur="1000" fill="hold"/>
                                        <p:tgtEl>
                                          <p:spTgt spid="6151"/>
                                        </p:tgtEl>
                                        <p:attrNameLst>
                                          <p:attrName>ppt_h</p:attrName>
                                        </p:attrNameLst>
                                      </p:cBhvr>
                                      <p:tavLst>
                                        <p:tav tm="0">
                                          <p:val>
                                            <p:fltVal val="0"/>
                                          </p:val>
                                        </p:tav>
                                        <p:tav tm="100000">
                                          <p:val>
                                            <p:strVal val="#ppt_h"/>
                                          </p:val>
                                        </p:tav>
                                      </p:tavLst>
                                    </p:anim>
                                    <p:anim calcmode="lin" valueType="num">
                                      <p:cBhvr>
                                        <p:cTn id="11" dur="1000" fill="hold"/>
                                        <p:tgtEl>
                                          <p:spTgt spid="6151"/>
                                        </p:tgtEl>
                                        <p:attrNameLst>
                                          <p:attrName>style.rotation</p:attrName>
                                        </p:attrNameLst>
                                      </p:cBhvr>
                                      <p:tavLst>
                                        <p:tav tm="0">
                                          <p:val>
                                            <p:fltVal val="90"/>
                                          </p:val>
                                        </p:tav>
                                        <p:tav tm="100000">
                                          <p:val>
                                            <p:fltVal val="0"/>
                                          </p:val>
                                        </p:tav>
                                      </p:tavLst>
                                    </p:anim>
                                    <p:animEffect transition="in" filter="fade">
                                      <p:cBhvr>
                                        <p:cTn id="12" dur="10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63525" y="-22225"/>
            <a:ext cx="10972800" cy="1143000"/>
          </a:xfrm>
        </p:spPr>
        <p:txBody>
          <a:bodyPr/>
          <a:lstStyle/>
          <a:p>
            <a:r>
              <a:rPr lang="zh-CN" altLang="en-US" b="1" dirty="0" smtClean="0">
                <a:solidFill>
                  <a:srgbClr val="0070C0"/>
                </a:solidFill>
                <a:latin typeface="黑体" panose="02010609060101010101" pitchFamily="49" charset="-122"/>
                <a:ea typeface="黑体" panose="02010609060101010101" pitchFamily="49" charset="-122"/>
              </a:rPr>
              <a:t>一、问题提出  </a:t>
            </a:r>
            <a:endParaRPr lang="en-US" altLang="zh-CN" b="1" dirty="0"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71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D54FE4-CF9E-4172-BBF2-DB2D1F3E5297}" type="slidenum">
              <a:rPr lang="zh-CN" altLang="en-US" sz="1200" smtClean="0">
                <a:solidFill>
                  <a:srgbClr val="898989"/>
                </a:solidFill>
              </a:rPr>
              <a:pPr>
                <a:spcBef>
                  <a:spcPct val="0"/>
                </a:spcBef>
                <a:buFontTx/>
                <a:buNone/>
              </a:pPr>
              <a:t>4</a:t>
            </a:fld>
            <a:endParaRPr lang="zh-CN" altLang="en-US" sz="1200" smtClean="0">
              <a:solidFill>
                <a:srgbClr val="898989"/>
              </a:solidFill>
            </a:endParaRPr>
          </a:p>
        </p:txBody>
      </p:sp>
      <p:pic>
        <p:nvPicPr>
          <p:cNvPr id="7174"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文本框 6"/>
          <p:cNvSpPr txBox="1">
            <a:spLocks noChangeArrowheads="1"/>
          </p:cNvSpPr>
          <p:nvPr/>
        </p:nvSpPr>
        <p:spPr bwMode="auto">
          <a:xfrm>
            <a:off x="730250" y="1052513"/>
            <a:ext cx="93821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1.2 </a:t>
            </a:r>
            <a:r>
              <a:rPr lang="zh-CN" altLang="en-US" sz="3200" dirty="0" smtClean="0">
                <a:solidFill>
                  <a:srgbClr val="FF0000"/>
                </a:solidFill>
                <a:latin typeface="黑体" panose="02010609060101010101" pitchFamily="49" charset="-122"/>
                <a:ea typeface="黑体" panose="02010609060101010101" pitchFamily="49" charset="-122"/>
              </a:rPr>
              <a:t>问题</a:t>
            </a:r>
            <a:r>
              <a:rPr lang="zh-CN" altLang="en-US" sz="3200" dirty="0" smtClean="0">
                <a:solidFill>
                  <a:srgbClr val="FF0000"/>
                </a:solidFill>
                <a:latin typeface="黑体" panose="02010609060101010101" pitchFamily="49" charset="-122"/>
                <a:ea typeface="黑体" panose="02010609060101010101" pitchFamily="49" charset="-122"/>
              </a:rPr>
              <a:t>分析 </a:t>
            </a:r>
            <a:endParaRPr lang="en-US" altLang="zh-CN" sz="32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a:solidFill>
                  <a:srgbClr val="FF0000"/>
                </a:solidFill>
                <a:latin typeface="黑体" panose="02010609060101010101" pitchFamily="49" charset="-122"/>
                <a:ea typeface="黑体" panose="02010609060101010101" pitchFamily="49" charset="-122"/>
              </a:rPr>
              <a:t>  </a:t>
            </a:r>
            <a:r>
              <a:rPr lang="zh-CN" altLang="en-US" sz="3200" dirty="0">
                <a:solidFill>
                  <a:srgbClr val="FF0000"/>
                </a:solidFill>
                <a:latin typeface="黑体" panose="02010609060101010101" pitchFamily="49" charset="-122"/>
                <a:ea typeface="黑体" panose="02010609060101010101" pitchFamily="49" charset="-122"/>
              </a:rPr>
              <a:t>   首先这个生日同一天指的是一年中的某一天相同，出生的年份可以不同；其次不考虑</a:t>
            </a: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月</a:t>
            </a:r>
            <a:r>
              <a:rPr lang="en-US" altLang="zh-CN" sz="3200" dirty="0">
                <a:latin typeface="黑体" panose="02010609060101010101" pitchFamily="49" charset="-122"/>
                <a:ea typeface="黑体" panose="02010609060101010101" pitchFamily="49" charset="-122"/>
              </a:rPr>
              <a:t>29</a:t>
            </a:r>
            <a:r>
              <a:rPr lang="zh-CN" altLang="en-US" sz="3200" dirty="0">
                <a:latin typeface="黑体" panose="02010609060101010101" pitchFamily="49" charset="-122"/>
                <a:ea typeface="黑体" panose="02010609060101010101" pitchFamily="49" charset="-122"/>
              </a:rPr>
              <a:t>日生日则全年按</a:t>
            </a:r>
            <a:r>
              <a:rPr lang="en-US" altLang="zh-CN" sz="3200" dirty="0">
                <a:latin typeface="黑体" panose="02010609060101010101" pitchFamily="49" charset="-122"/>
                <a:ea typeface="黑体" panose="02010609060101010101" pitchFamily="49" charset="-122"/>
              </a:rPr>
              <a:t>365</a:t>
            </a:r>
            <a:r>
              <a:rPr lang="zh-CN" altLang="en-US" sz="3200" dirty="0">
                <a:latin typeface="黑体" panose="02010609060101010101" pitchFamily="49" charset="-122"/>
                <a:ea typeface="黑体" panose="02010609060101010101" pitchFamily="49" charset="-122"/>
              </a:rPr>
              <a:t>天计算，所有人的生日只有</a:t>
            </a:r>
            <a:r>
              <a:rPr lang="en-US" altLang="zh-CN" sz="3200" dirty="0">
                <a:latin typeface="黑体" panose="02010609060101010101" pitchFamily="49" charset="-122"/>
                <a:ea typeface="黑体" panose="02010609060101010101" pitchFamily="49" charset="-122"/>
              </a:rPr>
              <a:t>365</a:t>
            </a:r>
            <a:r>
              <a:rPr lang="zh-CN" altLang="en-US" sz="3200" dirty="0">
                <a:latin typeface="黑体" panose="02010609060101010101" pitchFamily="49" charset="-122"/>
                <a:ea typeface="黑体" panose="02010609060101010101" pitchFamily="49" charset="-122"/>
              </a:rPr>
              <a:t>种可能性；再次至少需要多少人是个下限；零外最少有两个人的生日在同一天当然也允许超过两个人，如三个人生日在同一天也是满足条件的。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ppt_w</p:attrName>
                                        </p:attrNameLst>
                                      </p:cBhvr>
                                      <p:tavLst>
                                        <p:tav tm="0">
                                          <p:val>
                                            <p:fltVal val="0"/>
                                          </p:val>
                                        </p:tav>
                                        <p:tav tm="100000">
                                          <p:val>
                                            <p:strVal val="#ppt_w"/>
                                          </p:val>
                                        </p:tav>
                                      </p:tavLst>
                                    </p:anim>
                                    <p:anim calcmode="lin" valueType="num">
                                      <p:cBhvr>
                                        <p:cTn id="8" dur="1000" fill="hold"/>
                                        <p:tgtEl>
                                          <p:spTgt spid="7175"/>
                                        </p:tgtEl>
                                        <p:attrNameLst>
                                          <p:attrName>ppt_h</p:attrName>
                                        </p:attrNameLst>
                                      </p:cBhvr>
                                      <p:tavLst>
                                        <p:tav tm="0">
                                          <p:val>
                                            <p:fltVal val="0"/>
                                          </p:val>
                                        </p:tav>
                                        <p:tav tm="100000">
                                          <p:val>
                                            <p:strVal val="#ppt_h"/>
                                          </p:val>
                                        </p:tav>
                                      </p:tavLst>
                                    </p:anim>
                                    <p:anim calcmode="lin" valueType="num">
                                      <p:cBhvr>
                                        <p:cTn id="9" dur="1000" fill="hold"/>
                                        <p:tgtEl>
                                          <p:spTgt spid="7175"/>
                                        </p:tgtEl>
                                        <p:attrNameLst>
                                          <p:attrName>style.rotation</p:attrName>
                                        </p:attrNameLst>
                                      </p:cBhvr>
                                      <p:tavLst>
                                        <p:tav tm="0">
                                          <p:val>
                                            <p:fltVal val="90"/>
                                          </p:val>
                                        </p:tav>
                                        <p:tav tm="100000">
                                          <p:val>
                                            <p:fltVal val="0"/>
                                          </p:val>
                                        </p:tav>
                                      </p:tavLst>
                                    </p:anim>
                                    <p:animEffect transition="in" filter="fade">
                                      <p:cBhvr>
                                        <p:cTn id="10" dur="10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A67FF3-75E0-4DB6-BAFA-5553B9FE2950}" type="slidenum">
              <a:rPr lang="zh-CN" altLang="en-US" sz="1200" smtClean="0">
                <a:solidFill>
                  <a:srgbClr val="898989"/>
                </a:solidFill>
              </a:rPr>
              <a:pPr>
                <a:spcBef>
                  <a:spcPct val="0"/>
                </a:spcBef>
                <a:buFontTx/>
                <a:buNone/>
              </a:pPr>
              <a:t>5</a:t>
            </a:fld>
            <a:endParaRPr lang="zh-CN" altLang="en-US" sz="1200" smtClean="0">
              <a:solidFill>
                <a:srgbClr val="898989"/>
              </a:solidFill>
            </a:endParaRPr>
          </a:p>
        </p:txBody>
      </p:sp>
      <p:pic>
        <p:nvPicPr>
          <p:cNvPr id="8198"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6"/>
          <p:cNvSpPr txBox="1">
            <a:spLocks noChangeArrowheads="1"/>
          </p:cNvSpPr>
          <p:nvPr/>
        </p:nvSpPr>
        <p:spPr bwMode="auto">
          <a:xfrm>
            <a:off x="911225" y="836613"/>
            <a:ext cx="89852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1.3 </a:t>
            </a:r>
            <a:r>
              <a:rPr lang="zh-CN" altLang="en-US" sz="3200" dirty="0" smtClean="0">
                <a:latin typeface="黑体" panose="02010609060101010101" pitchFamily="49" charset="-122"/>
                <a:ea typeface="黑体" panose="02010609060101010101" pitchFamily="49" charset="-122"/>
              </a:rPr>
              <a:t>模拟</a:t>
            </a:r>
            <a:r>
              <a:rPr lang="zh-CN" altLang="en-US" sz="3200" dirty="0">
                <a:latin typeface="黑体" panose="02010609060101010101" pitchFamily="49" charset="-122"/>
                <a:ea typeface="黑体" panose="02010609060101010101" pitchFamily="49" charset="-122"/>
              </a:rPr>
              <a:t>人群</a:t>
            </a:r>
            <a:r>
              <a:rPr lang="zh-CN" altLang="en-US" sz="3200" dirty="0" smtClean="0">
                <a:latin typeface="黑体" panose="02010609060101010101" pitchFamily="49" charset="-122"/>
                <a:ea typeface="黑体" panose="02010609060101010101" pitchFamily="49" charset="-122"/>
              </a:rPr>
              <a:t>生日</a:t>
            </a:r>
            <a:r>
              <a:rPr lang="zh-CN" altLang="en-US" sz="3200" dirty="0" smtClean="0">
                <a:solidFill>
                  <a:srgbClr val="FF0000"/>
                </a:solidFill>
                <a:latin typeface="黑体" panose="02010609060101010101" pitchFamily="49" charset="-122"/>
                <a:ea typeface="黑体" panose="02010609060101010101" pitchFamily="49" charset="-122"/>
              </a:rPr>
              <a:t> </a:t>
            </a:r>
            <a:endParaRPr lang="en-US" altLang="zh-CN" sz="32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a:solidFill>
                  <a:srgbClr val="FF0000"/>
                </a:solidFill>
                <a:latin typeface="黑体" panose="02010609060101010101" pitchFamily="49" charset="-122"/>
                <a:ea typeface="黑体" panose="02010609060101010101" pitchFamily="49" charset="-122"/>
              </a:rPr>
              <a:t>    </a:t>
            </a:r>
            <a:r>
              <a:rPr lang="zh-CN" altLang="en-US" sz="3200" dirty="0">
                <a:solidFill>
                  <a:srgbClr val="FF0000"/>
                </a:solidFill>
                <a:latin typeface="黑体" panose="02010609060101010101" pitchFamily="49" charset="-122"/>
                <a:ea typeface="黑体" panose="02010609060101010101" pitchFamily="49" charset="-122"/>
              </a:rPr>
              <a:t>根据前面的假设我们利用</a:t>
            </a:r>
            <a:r>
              <a:rPr lang="en-US" altLang="zh-CN" sz="3200" dirty="0">
                <a:solidFill>
                  <a:srgbClr val="FF0000"/>
                </a:solidFill>
                <a:latin typeface="黑体" panose="02010609060101010101" pitchFamily="49" charset="-122"/>
                <a:ea typeface="黑体" panose="02010609060101010101" pitchFamily="49" charset="-122"/>
              </a:rPr>
              <a:t>Python</a:t>
            </a:r>
            <a:r>
              <a:rPr lang="zh-CN" altLang="en-US" sz="3200" dirty="0">
                <a:solidFill>
                  <a:srgbClr val="FF0000"/>
                </a:solidFill>
                <a:latin typeface="黑体" panose="02010609060101010101" pitchFamily="49" charset="-122"/>
                <a:ea typeface="黑体" panose="02010609060101010101" pitchFamily="49" charset="-122"/>
              </a:rPr>
              <a:t>的随机函数功能分别模拟</a:t>
            </a:r>
            <a:r>
              <a:rPr lang="en-US" altLang="zh-CN" sz="3200" dirty="0">
                <a:solidFill>
                  <a:srgbClr val="FF0000"/>
                </a:solidFill>
                <a:latin typeface="黑体" panose="02010609060101010101" pitchFamily="49" charset="-122"/>
                <a:ea typeface="黑体" panose="02010609060101010101" pitchFamily="49" charset="-122"/>
              </a:rPr>
              <a:t>20</a:t>
            </a:r>
            <a:r>
              <a:rPr lang="zh-CN" altLang="en-US" sz="3200" dirty="0">
                <a:solidFill>
                  <a:srgbClr val="FF0000"/>
                </a:solidFill>
                <a:latin typeface="黑体" panose="02010609060101010101" pitchFamily="49" charset="-122"/>
                <a:ea typeface="黑体" panose="02010609060101010101" pitchFamily="49" charset="-122"/>
              </a:rPr>
              <a:t>、</a:t>
            </a:r>
            <a:r>
              <a:rPr lang="en-US" altLang="zh-CN" sz="3200" dirty="0">
                <a:solidFill>
                  <a:srgbClr val="FF0000"/>
                </a:solidFill>
                <a:latin typeface="黑体" panose="02010609060101010101" pitchFamily="49" charset="-122"/>
                <a:ea typeface="黑体" panose="02010609060101010101" pitchFamily="49" charset="-122"/>
              </a:rPr>
              <a:t>100</a:t>
            </a:r>
            <a:r>
              <a:rPr lang="zh-CN" altLang="en-US" sz="3200" dirty="0">
                <a:solidFill>
                  <a:srgbClr val="FF0000"/>
                </a:solidFill>
                <a:latin typeface="黑体" panose="02010609060101010101" pitchFamily="49" charset="-122"/>
                <a:ea typeface="黑体" panose="02010609060101010101" pitchFamily="49" charset="-122"/>
              </a:rPr>
              <a:t>、</a:t>
            </a:r>
            <a:r>
              <a:rPr lang="en-US" altLang="zh-CN" sz="3200" dirty="0">
                <a:solidFill>
                  <a:srgbClr val="FF0000"/>
                </a:solidFill>
                <a:latin typeface="黑体" panose="02010609060101010101" pitchFamily="49" charset="-122"/>
                <a:ea typeface="黑体" panose="02010609060101010101" pitchFamily="49" charset="-122"/>
              </a:rPr>
              <a:t>366</a:t>
            </a:r>
            <a:r>
              <a:rPr lang="zh-CN" altLang="en-US" sz="3200" dirty="0">
                <a:solidFill>
                  <a:srgbClr val="FF0000"/>
                </a:solidFill>
                <a:latin typeface="黑体" panose="02010609060101010101" pitchFamily="49" charset="-122"/>
                <a:ea typeface="黑体" panose="02010609060101010101" pitchFamily="49" charset="-122"/>
              </a:rPr>
              <a:t>人的生日分布图。</a:t>
            </a:r>
            <a:endParaRPr lang="en-US" altLang="zh-CN" sz="32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3200" dirty="0">
                <a:solidFill>
                  <a:srgbClr val="FF0000"/>
                </a:solidFill>
                <a:latin typeface="黑体" panose="02010609060101010101" pitchFamily="49" charset="-122"/>
                <a:ea typeface="黑体" panose="02010609060101010101" pitchFamily="49" charset="-122"/>
              </a:rPr>
              <a:t> </a:t>
            </a:r>
            <a:r>
              <a:rPr lang="zh-CN" altLang="en-US" sz="3200" dirty="0">
                <a:solidFill>
                  <a:srgbClr val="7030A0"/>
                </a:solidFill>
                <a:latin typeface="黑体" panose="02010609060101010101" pitchFamily="49" charset="-122"/>
                <a:ea typeface="黑体" panose="02010609060101010101" pitchFamily="49" charset="-122"/>
              </a:rPr>
              <a:t>随机函数：</a:t>
            </a:r>
            <a:endParaRPr lang="en-US" altLang="zh-CN" sz="3200" dirty="0">
              <a:solidFill>
                <a:srgbClr val="7030A0"/>
              </a:solidFill>
              <a:latin typeface="黑体" panose="02010609060101010101" pitchFamily="49" charset="-122"/>
              <a:ea typeface="黑体" panose="02010609060101010101" pitchFamily="49" charset="-122"/>
            </a:endParaRPr>
          </a:p>
          <a:p>
            <a:pPr>
              <a:lnSpc>
                <a:spcPct val="150000"/>
              </a:lnSpc>
            </a:pPr>
            <a:r>
              <a:rPr lang="en-US" altLang="zh-CN" sz="3200" dirty="0">
                <a:solidFill>
                  <a:srgbClr val="7030A0"/>
                </a:solidFill>
                <a:latin typeface="黑体" panose="02010609060101010101" pitchFamily="49" charset="-122"/>
                <a:ea typeface="黑体" panose="02010609060101010101" pitchFamily="49" charset="-122"/>
              </a:rPr>
              <a:t>import </a:t>
            </a:r>
            <a:r>
              <a:rPr lang="en-US" altLang="zh-CN" sz="3200" dirty="0" err="1">
                <a:solidFill>
                  <a:srgbClr val="7030A0"/>
                </a:solidFill>
                <a:latin typeface="黑体" panose="02010609060101010101" pitchFamily="49" charset="-122"/>
                <a:ea typeface="黑体" panose="02010609060101010101" pitchFamily="49" charset="-122"/>
              </a:rPr>
              <a:t>numpy</a:t>
            </a:r>
            <a:r>
              <a:rPr lang="en-US" altLang="zh-CN" sz="3200" dirty="0">
                <a:solidFill>
                  <a:srgbClr val="7030A0"/>
                </a:solidFill>
                <a:latin typeface="黑体" panose="02010609060101010101" pitchFamily="49" charset="-122"/>
                <a:ea typeface="黑体" panose="02010609060101010101" pitchFamily="49" charset="-122"/>
              </a:rPr>
              <a:t> as np</a:t>
            </a:r>
          </a:p>
          <a:p>
            <a:pPr>
              <a:lnSpc>
                <a:spcPct val="150000"/>
              </a:lnSpc>
            </a:pPr>
            <a:r>
              <a:rPr lang="en-US" altLang="zh-CN" sz="3200" dirty="0" err="1">
                <a:solidFill>
                  <a:srgbClr val="7030A0"/>
                </a:solidFill>
                <a:latin typeface="黑体" panose="02010609060101010101" pitchFamily="49" charset="-122"/>
                <a:ea typeface="黑体" panose="02010609060101010101" pitchFamily="49" charset="-122"/>
              </a:rPr>
              <a:t>np.random.randint</a:t>
            </a:r>
            <a:r>
              <a:rPr lang="en-US" altLang="zh-CN" sz="3200" dirty="0">
                <a:solidFill>
                  <a:srgbClr val="7030A0"/>
                </a:solidFill>
                <a:latin typeface="黑体" panose="02010609060101010101" pitchFamily="49" charset="-122"/>
                <a:ea typeface="黑体" panose="02010609060101010101" pitchFamily="49" charset="-122"/>
              </a:rPr>
              <a:t>(low, high=None, size=None, </a:t>
            </a:r>
            <a:r>
              <a:rPr lang="en-US" altLang="zh-CN" sz="3200" dirty="0" err="1">
                <a:solidFill>
                  <a:srgbClr val="7030A0"/>
                </a:solidFill>
                <a:latin typeface="黑体" panose="02010609060101010101" pitchFamily="49" charset="-122"/>
                <a:ea typeface="黑体" panose="02010609060101010101" pitchFamily="49" charset="-122"/>
              </a:rPr>
              <a:t>dtype</a:t>
            </a:r>
            <a:r>
              <a:rPr lang="en-US" altLang="zh-CN" sz="3200" dirty="0">
                <a:solidFill>
                  <a:srgbClr val="7030A0"/>
                </a:solidFill>
                <a:latin typeface="黑体" panose="02010609060101010101" pitchFamily="49" charset="-122"/>
                <a:ea typeface="黑体" panose="02010609060101010101" pitchFamily="49" charset="-122"/>
              </a:rPr>
              <a:t>=</a:t>
            </a:r>
            <a:r>
              <a:rPr lang="en-US" altLang="zh-CN" sz="3200" dirty="0" err="1">
                <a:solidFill>
                  <a:srgbClr val="7030A0"/>
                </a:solidFill>
                <a:latin typeface="黑体" panose="02010609060101010101" pitchFamily="49" charset="-122"/>
                <a:ea typeface="黑体" panose="02010609060101010101" pitchFamily="49" charset="-122"/>
              </a:rPr>
              <a:t>int</a:t>
            </a:r>
            <a:r>
              <a:rPr lang="en-US" altLang="zh-CN" sz="3200" dirty="0">
                <a:solidFill>
                  <a:srgbClr val="7030A0"/>
                </a:solidFill>
                <a:latin typeface="黑体" panose="02010609060101010101" pitchFamily="49" charset="-122"/>
                <a:ea typeface="黑体" panose="02010609060101010101" pitchFamily="49" charset="-122"/>
              </a:rPr>
              <a:t>)</a:t>
            </a:r>
          </a:p>
        </p:txBody>
      </p:sp>
      <p:sp>
        <p:nvSpPr>
          <p:cNvPr id="2" name="文本框 1"/>
          <p:cNvSpPr txBox="1"/>
          <p:nvPr/>
        </p:nvSpPr>
        <p:spPr>
          <a:xfrm>
            <a:off x="7751763" y="3314700"/>
            <a:ext cx="3744912" cy="2676525"/>
          </a:xfrm>
          <a:prstGeom prst="rect">
            <a:avLst/>
          </a:prstGeom>
          <a:solidFill>
            <a:schemeClr val="accent6">
              <a:lumMod val="60000"/>
              <a:lumOff val="40000"/>
            </a:schemeClr>
          </a:solidFill>
        </p:spPr>
        <p:txBody>
          <a:bodyPr>
            <a:spAutoFit/>
          </a:bodyPr>
          <a:lstStyle/>
          <a:p>
            <a:pPr>
              <a:defRPr/>
            </a:pPr>
            <a:r>
              <a:rPr lang="en-US" altLang="zh-CN" sz="2400" dirty="0"/>
              <a:t> </a:t>
            </a:r>
            <a:r>
              <a:rPr lang="zh-CN" altLang="en-US" sz="2400" dirty="0"/>
              <a:t>随机产生大于等于</a:t>
            </a:r>
            <a:r>
              <a:rPr lang="en-US" altLang="zh-CN" sz="2400" dirty="0"/>
              <a:t>low,</a:t>
            </a:r>
            <a:r>
              <a:rPr lang="zh-CN" altLang="en-US" sz="2400" dirty="0"/>
              <a:t>小于</a:t>
            </a:r>
            <a:r>
              <a:rPr lang="en-US" altLang="zh-CN" sz="2400" dirty="0"/>
              <a:t>high</a:t>
            </a:r>
            <a:r>
              <a:rPr lang="zh-CN" altLang="en-US" sz="2400" dirty="0"/>
              <a:t>，数目为</a:t>
            </a:r>
            <a:r>
              <a:rPr lang="en-US" altLang="zh-CN" sz="2400" dirty="0"/>
              <a:t>size</a:t>
            </a:r>
            <a:r>
              <a:rPr lang="zh-CN" altLang="en-US" sz="2400" dirty="0"/>
              <a:t>的整数，注意默认</a:t>
            </a:r>
            <a:r>
              <a:rPr lang="en-US" altLang="zh-CN" sz="2400" dirty="0"/>
              <a:t>size</a:t>
            </a:r>
            <a:r>
              <a:rPr lang="zh-CN" altLang="en-US" sz="2400" dirty="0"/>
              <a:t>为</a:t>
            </a:r>
            <a:r>
              <a:rPr lang="en-US" altLang="zh-CN" sz="2400" dirty="0"/>
              <a:t>1</a:t>
            </a:r>
            <a:r>
              <a:rPr lang="zh-CN" altLang="en-US" sz="2400" dirty="0"/>
              <a:t>，如果没有</a:t>
            </a:r>
            <a:r>
              <a:rPr lang="en-US" altLang="zh-CN" sz="2400" dirty="0"/>
              <a:t>high</a:t>
            </a:r>
            <a:r>
              <a:rPr lang="zh-CN" altLang="en-US" sz="2400" dirty="0"/>
              <a:t>，就默认从</a:t>
            </a:r>
            <a:r>
              <a:rPr lang="en-US" altLang="zh-CN" sz="2400" dirty="0"/>
              <a:t>0</a:t>
            </a:r>
            <a:r>
              <a:rPr lang="zh-CN" altLang="en-US" sz="2400" dirty="0"/>
              <a:t>开始，小于</a:t>
            </a:r>
            <a:r>
              <a:rPr lang="en-US" altLang="zh-CN" sz="2400" dirty="0"/>
              <a:t>low</a:t>
            </a:r>
            <a:r>
              <a:rPr lang="zh-CN" altLang="en-US" sz="2400" dirty="0"/>
              <a:t>的整数。如：</a:t>
            </a:r>
            <a:endParaRPr lang="en-US" altLang="zh-CN" sz="2400" dirty="0"/>
          </a:p>
          <a:p>
            <a:pPr>
              <a:defRPr/>
            </a:pPr>
            <a:r>
              <a:rPr lang="en-US" altLang="zh-CN" sz="2400" dirty="0" err="1"/>
              <a:t>np.random.randint</a:t>
            </a:r>
            <a:r>
              <a:rPr lang="en-US" altLang="zh-CN" sz="2400" dirty="0"/>
              <a:t>(3)</a:t>
            </a:r>
          </a:p>
          <a:p>
            <a:pPr>
              <a:defRPr/>
            </a:pPr>
            <a:r>
              <a:rPr lang="zh-CN" altLang="en-US" sz="2400" dirty="0"/>
              <a:t>返回：</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中的任意数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1500" fill="hold"/>
                                        <p:tgtEl>
                                          <p:spTgt spid="8199"/>
                                        </p:tgtEl>
                                        <p:attrNameLst>
                                          <p:attrName>ppt_w</p:attrName>
                                        </p:attrNameLst>
                                      </p:cBhvr>
                                      <p:tavLst>
                                        <p:tav tm="0">
                                          <p:val>
                                            <p:fltVal val="0"/>
                                          </p:val>
                                        </p:tav>
                                        <p:tav tm="100000">
                                          <p:val>
                                            <p:strVal val="#ppt_w"/>
                                          </p:val>
                                        </p:tav>
                                      </p:tavLst>
                                    </p:anim>
                                    <p:anim calcmode="lin" valueType="num">
                                      <p:cBhvr>
                                        <p:cTn id="8" dur="1500" fill="hold"/>
                                        <p:tgtEl>
                                          <p:spTgt spid="8199"/>
                                        </p:tgtEl>
                                        <p:attrNameLst>
                                          <p:attrName>ppt_h</p:attrName>
                                        </p:attrNameLst>
                                      </p:cBhvr>
                                      <p:tavLst>
                                        <p:tav tm="0">
                                          <p:val>
                                            <p:fltVal val="0"/>
                                          </p:val>
                                        </p:tav>
                                        <p:tav tm="100000">
                                          <p:val>
                                            <p:strVal val="#ppt_h"/>
                                          </p:val>
                                        </p:tav>
                                      </p:tavLst>
                                    </p:anim>
                                    <p:anim calcmode="lin" valueType="num">
                                      <p:cBhvr>
                                        <p:cTn id="9" dur="1500" fill="hold"/>
                                        <p:tgtEl>
                                          <p:spTgt spid="8199"/>
                                        </p:tgtEl>
                                        <p:attrNameLst>
                                          <p:attrName>style.rotation</p:attrName>
                                        </p:attrNameLst>
                                      </p:cBhvr>
                                      <p:tavLst>
                                        <p:tav tm="0">
                                          <p:val>
                                            <p:fltVal val="90"/>
                                          </p:val>
                                        </p:tav>
                                        <p:tav tm="100000">
                                          <p:val>
                                            <p:fltVal val="0"/>
                                          </p:val>
                                        </p:tav>
                                      </p:tavLst>
                                    </p:anim>
                                    <p:animEffect transition="in" filter="fade">
                                      <p:cBhvr>
                                        <p:cTn id="10" dur="15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92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3CD788A-A177-485E-A1FC-CA284CD8A9CF}" type="slidenum">
              <a:rPr lang="zh-CN" altLang="en-US" sz="1200" smtClean="0">
                <a:solidFill>
                  <a:srgbClr val="898989"/>
                </a:solidFill>
              </a:rPr>
              <a:pPr>
                <a:spcBef>
                  <a:spcPct val="0"/>
                </a:spcBef>
                <a:buFontTx/>
                <a:buNone/>
              </a:pPr>
              <a:t>6</a:t>
            </a:fld>
            <a:endParaRPr lang="zh-CN" altLang="en-US" sz="1200" smtClean="0">
              <a:solidFill>
                <a:srgbClr val="898989"/>
              </a:solidFill>
            </a:endParaRPr>
          </a:p>
        </p:txBody>
      </p:sp>
      <p:pic>
        <p:nvPicPr>
          <p:cNvPr id="9222"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图片 1"/>
          <p:cNvPicPr>
            <a:picLocks noChangeAspect="1"/>
          </p:cNvPicPr>
          <p:nvPr/>
        </p:nvPicPr>
        <p:blipFill>
          <a:blip r:embed="rId3">
            <a:extLst>
              <a:ext uri="{28A0092B-C50C-407E-A947-70E740481C1C}">
                <a14:useLocalDpi xmlns:a14="http://schemas.microsoft.com/office/drawing/2010/main" val="0"/>
              </a:ext>
            </a:extLst>
          </a:blip>
          <a:srcRect l="2184" t="1416" r="1041" b="2293"/>
          <a:stretch>
            <a:fillRect/>
          </a:stretch>
        </p:blipFill>
        <p:spPr bwMode="auto">
          <a:xfrm>
            <a:off x="1228725" y="1223963"/>
            <a:ext cx="957738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223"/>
                                        </p:tgtEl>
                                        <p:attrNameLst>
                                          <p:attrName>style.visibility</p:attrName>
                                        </p:attrNameLst>
                                      </p:cBhvr>
                                      <p:to>
                                        <p:strVal val="visible"/>
                                      </p:to>
                                    </p:set>
                                    <p:anim calcmode="lin" valueType="num">
                                      <p:cBhvr>
                                        <p:cTn id="7" dur="1250" fill="hold"/>
                                        <p:tgtEl>
                                          <p:spTgt spid="9223"/>
                                        </p:tgtEl>
                                        <p:attrNameLst>
                                          <p:attrName>ppt_w</p:attrName>
                                        </p:attrNameLst>
                                      </p:cBhvr>
                                      <p:tavLst>
                                        <p:tav tm="0">
                                          <p:val>
                                            <p:fltVal val="0"/>
                                          </p:val>
                                        </p:tav>
                                        <p:tav tm="100000">
                                          <p:val>
                                            <p:strVal val="#ppt_w"/>
                                          </p:val>
                                        </p:tav>
                                      </p:tavLst>
                                    </p:anim>
                                    <p:anim calcmode="lin" valueType="num">
                                      <p:cBhvr>
                                        <p:cTn id="8" dur="1250" fill="hold"/>
                                        <p:tgtEl>
                                          <p:spTgt spid="9223"/>
                                        </p:tgtEl>
                                        <p:attrNameLst>
                                          <p:attrName>ppt_h</p:attrName>
                                        </p:attrNameLst>
                                      </p:cBhvr>
                                      <p:tavLst>
                                        <p:tav tm="0">
                                          <p:val>
                                            <p:fltVal val="0"/>
                                          </p:val>
                                        </p:tav>
                                        <p:tav tm="100000">
                                          <p:val>
                                            <p:strVal val="#ppt_h"/>
                                          </p:val>
                                        </p:tav>
                                      </p:tavLst>
                                    </p:anim>
                                    <p:animEffect transition="in" filter="fade">
                                      <p:cBhvr>
                                        <p:cTn id="9" dur="125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02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C228ADC-6902-41B1-8E59-3D2DEBEE17D3}" type="slidenum">
              <a:rPr lang="zh-CN" altLang="en-US" sz="1200" smtClean="0">
                <a:solidFill>
                  <a:srgbClr val="898989"/>
                </a:solidFill>
              </a:rPr>
              <a:pPr>
                <a:spcBef>
                  <a:spcPct val="0"/>
                </a:spcBef>
                <a:buFontTx/>
                <a:buNone/>
              </a:pPr>
              <a:t>7</a:t>
            </a:fld>
            <a:endParaRPr lang="zh-CN" altLang="en-US" sz="1200" smtClean="0">
              <a:solidFill>
                <a:srgbClr val="898989"/>
              </a:solidFill>
            </a:endParaRPr>
          </a:p>
        </p:txBody>
      </p:sp>
      <p:pic>
        <p:nvPicPr>
          <p:cNvPr id="10246"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图片 6"/>
          <p:cNvPicPr>
            <a:picLocks noChangeAspect="1"/>
          </p:cNvPicPr>
          <p:nvPr/>
        </p:nvPicPr>
        <p:blipFill>
          <a:blip r:embed="rId3">
            <a:extLst>
              <a:ext uri="{28A0092B-C50C-407E-A947-70E740481C1C}">
                <a14:useLocalDpi xmlns:a14="http://schemas.microsoft.com/office/drawing/2010/main" val="0"/>
              </a:ext>
            </a:extLst>
          </a:blip>
          <a:srcRect l="8656" t="13742" r="6885" b="3854"/>
          <a:stretch>
            <a:fillRect/>
          </a:stretch>
        </p:blipFill>
        <p:spPr bwMode="auto">
          <a:xfrm>
            <a:off x="639763" y="1022350"/>
            <a:ext cx="10298112"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p:cTn id="7" dur="1000" fill="hold"/>
                                        <p:tgtEl>
                                          <p:spTgt spid="10247"/>
                                        </p:tgtEl>
                                        <p:attrNameLst>
                                          <p:attrName>ppt_w</p:attrName>
                                        </p:attrNameLst>
                                      </p:cBhvr>
                                      <p:tavLst>
                                        <p:tav tm="0">
                                          <p:val>
                                            <p:fltVal val="0"/>
                                          </p:val>
                                        </p:tav>
                                        <p:tav tm="100000">
                                          <p:val>
                                            <p:strVal val="#ppt_w"/>
                                          </p:val>
                                        </p:tav>
                                      </p:tavLst>
                                    </p:anim>
                                    <p:anim calcmode="lin" valueType="num">
                                      <p:cBhvr>
                                        <p:cTn id="8" dur="1000" fill="hold"/>
                                        <p:tgtEl>
                                          <p:spTgt spid="10247"/>
                                        </p:tgtEl>
                                        <p:attrNameLst>
                                          <p:attrName>ppt_h</p:attrName>
                                        </p:attrNameLst>
                                      </p:cBhvr>
                                      <p:tavLst>
                                        <p:tav tm="0">
                                          <p:val>
                                            <p:fltVal val="0"/>
                                          </p:val>
                                        </p:tav>
                                        <p:tav tm="100000">
                                          <p:val>
                                            <p:strVal val="#ppt_h"/>
                                          </p:val>
                                        </p:tav>
                                      </p:tavLst>
                                    </p:anim>
                                    <p:anim calcmode="lin" valueType="num">
                                      <p:cBhvr>
                                        <p:cTn id="9" dur="1000" fill="hold"/>
                                        <p:tgtEl>
                                          <p:spTgt spid="10247"/>
                                        </p:tgtEl>
                                        <p:attrNameLst>
                                          <p:attrName>style.rotation</p:attrName>
                                        </p:attrNameLst>
                                      </p:cBhvr>
                                      <p:tavLst>
                                        <p:tav tm="0">
                                          <p:val>
                                            <p:fltVal val="90"/>
                                          </p:val>
                                        </p:tav>
                                        <p:tav tm="100000">
                                          <p:val>
                                            <p:fltVal val="0"/>
                                          </p:val>
                                        </p:tav>
                                      </p:tavLst>
                                    </p:anim>
                                    <p:animEffect transition="in" filter="fade">
                                      <p:cBhvr>
                                        <p:cTn id="10"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12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A6504A-F24C-4BE3-84B1-3D9F87881D9B}" type="slidenum">
              <a:rPr lang="zh-CN" altLang="en-US" sz="1200" smtClean="0">
                <a:solidFill>
                  <a:srgbClr val="898989"/>
                </a:solidFill>
              </a:rPr>
              <a:pPr>
                <a:spcBef>
                  <a:spcPct val="0"/>
                </a:spcBef>
                <a:buFontTx/>
                <a:buNone/>
              </a:pPr>
              <a:t>8</a:t>
            </a:fld>
            <a:endParaRPr lang="zh-CN" altLang="en-US" sz="1200" smtClean="0">
              <a:solidFill>
                <a:srgbClr val="898989"/>
              </a:solidFill>
            </a:endParaRPr>
          </a:p>
        </p:txBody>
      </p:sp>
      <p:pic>
        <p:nvPicPr>
          <p:cNvPr id="11270"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图片 1"/>
          <p:cNvPicPr>
            <a:picLocks noChangeAspect="1"/>
          </p:cNvPicPr>
          <p:nvPr/>
        </p:nvPicPr>
        <p:blipFill>
          <a:blip r:embed="rId3">
            <a:extLst>
              <a:ext uri="{28A0092B-C50C-407E-A947-70E740481C1C}">
                <a14:useLocalDpi xmlns:a14="http://schemas.microsoft.com/office/drawing/2010/main" val="0"/>
              </a:ext>
            </a:extLst>
          </a:blip>
          <a:srcRect l="1434" t="539" r="816" b="2184"/>
          <a:stretch>
            <a:fillRect/>
          </a:stretch>
        </p:blipFill>
        <p:spPr bwMode="auto">
          <a:xfrm>
            <a:off x="866775" y="1135063"/>
            <a:ext cx="10369550"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271"/>
                                        </p:tgtEl>
                                        <p:attrNameLst>
                                          <p:attrName>style.visibility</p:attrName>
                                        </p:attrNameLst>
                                      </p:cBhvr>
                                      <p:to>
                                        <p:strVal val="visible"/>
                                      </p:to>
                                    </p:set>
                                    <p:anim calcmode="lin" valueType="num">
                                      <p:cBhvr>
                                        <p:cTn id="7" dur="1000" fill="hold"/>
                                        <p:tgtEl>
                                          <p:spTgt spid="11271"/>
                                        </p:tgtEl>
                                        <p:attrNameLst>
                                          <p:attrName>ppt_w</p:attrName>
                                        </p:attrNameLst>
                                      </p:cBhvr>
                                      <p:tavLst>
                                        <p:tav tm="0">
                                          <p:val>
                                            <p:fltVal val="0"/>
                                          </p:val>
                                        </p:tav>
                                        <p:tav tm="100000">
                                          <p:val>
                                            <p:strVal val="#ppt_w"/>
                                          </p:val>
                                        </p:tav>
                                      </p:tavLst>
                                    </p:anim>
                                    <p:anim calcmode="lin" valueType="num">
                                      <p:cBhvr>
                                        <p:cTn id="8" dur="1000" fill="hold"/>
                                        <p:tgtEl>
                                          <p:spTgt spid="11271"/>
                                        </p:tgtEl>
                                        <p:attrNameLst>
                                          <p:attrName>ppt_h</p:attrName>
                                        </p:attrNameLst>
                                      </p:cBhvr>
                                      <p:tavLst>
                                        <p:tav tm="0">
                                          <p:val>
                                            <p:fltVal val="0"/>
                                          </p:val>
                                        </p:tav>
                                        <p:tav tm="100000">
                                          <p:val>
                                            <p:strVal val="#ppt_h"/>
                                          </p:val>
                                        </p:tav>
                                      </p:tavLst>
                                    </p:anim>
                                    <p:anim calcmode="lin" valueType="num">
                                      <p:cBhvr>
                                        <p:cTn id="9" dur="1000" fill="hold"/>
                                        <p:tgtEl>
                                          <p:spTgt spid="11271"/>
                                        </p:tgtEl>
                                        <p:attrNameLst>
                                          <p:attrName>style.rotation</p:attrName>
                                        </p:attrNameLst>
                                      </p:cBhvr>
                                      <p:tavLst>
                                        <p:tav tm="0">
                                          <p:val>
                                            <p:fltVal val="90"/>
                                          </p:val>
                                        </p:tav>
                                        <p:tav tm="100000">
                                          <p:val>
                                            <p:fltVal val="0"/>
                                          </p:val>
                                        </p:tav>
                                      </p:tavLst>
                                    </p:anim>
                                    <p:animEffect transition="in" filter="fade">
                                      <p:cBhvr>
                                        <p:cTn id="10" dur="1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263525" y="-22225"/>
            <a:ext cx="10972800" cy="1143000"/>
          </a:xfrm>
        </p:spPr>
        <p:txBody>
          <a:bodyPr/>
          <a:lstStyle/>
          <a:p>
            <a:r>
              <a:rPr lang="zh-CN" altLang="en-US" b="1" smtClean="0">
                <a:solidFill>
                  <a:srgbClr val="0070C0"/>
                </a:solidFill>
                <a:latin typeface="黑体" panose="02010609060101010101" pitchFamily="49" charset="-122"/>
                <a:ea typeface="黑体" panose="02010609060101010101" pitchFamily="49" charset="-122"/>
              </a:rPr>
              <a:t>一、问题提出  </a:t>
            </a:r>
            <a:endParaRPr lang="en-US" altLang="zh-CN" b="1" smtClean="0">
              <a:solidFill>
                <a:srgbClr val="0070C0"/>
              </a:solidFill>
              <a:latin typeface="黑体" panose="02010609060101010101" pitchFamily="49" charset="-122"/>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E925BA2D-AD50-46B4-80F2-B7AD99CD8343}" type="datetime1">
              <a:rPr lang="zh-CN" altLang="en-US" smtClean="0"/>
              <a:pPr>
                <a:defRPr/>
              </a:pPr>
              <a:t>2024/2/4</a:t>
            </a:fld>
            <a:endParaRPr lang="zh-CN" altLang="en-US"/>
          </a:p>
        </p:txBody>
      </p:sp>
      <p:sp>
        <p:nvSpPr>
          <p:cNvPr id="5" name="页脚占位符 4"/>
          <p:cNvSpPr>
            <a:spLocks noGrp="1"/>
          </p:cNvSpPr>
          <p:nvPr>
            <p:ph type="ftr" sz="quarter" idx="11"/>
          </p:nvPr>
        </p:nvSpPr>
        <p:spPr/>
        <p:txBody>
          <a:bodyPr/>
          <a:lstStyle/>
          <a:p>
            <a:pPr>
              <a:defRPr/>
            </a:pPr>
            <a:r>
              <a:rPr lang="zh-CN" altLang="en-US" smtClean="0"/>
              <a:t>华南理工学化学与化工学院方利国开发</a:t>
            </a:r>
            <a:r>
              <a:rPr lang="en-US" altLang="zh-CN" smtClean="0"/>
              <a:t>lgfang@scut.edn </a:t>
            </a:r>
            <a:endParaRPr lang="zh-CN" altLang="en-US"/>
          </a:p>
        </p:txBody>
      </p:sp>
      <p:sp>
        <p:nvSpPr>
          <p:cNvPr id="122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426AD92-10E6-4D15-810E-BCA9876C80C2}" type="slidenum">
              <a:rPr lang="zh-CN" altLang="en-US" sz="1200" smtClean="0">
                <a:solidFill>
                  <a:srgbClr val="898989"/>
                </a:solidFill>
              </a:rPr>
              <a:pPr>
                <a:spcBef>
                  <a:spcPct val="0"/>
                </a:spcBef>
                <a:buFontTx/>
                <a:buNone/>
              </a:pPr>
              <a:t>9</a:t>
            </a:fld>
            <a:endParaRPr lang="zh-CN" altLang="en-US" sz="1200" smtClean="0">
              <a:solidFill>
                <a:srgbClr val="898989"/>
              </a:solidFill>
            </a:endParaRPr>
          </a:p>
        </p:txBody>
      </p:sp>
      <p:pic>
        <p:nvPicPr>
          <p:cNvPr id="12294" name="图片 32"/>
          <p:cNvPicPr>
            <a:picLocks noChangeAspect="1"/>
          </p:cNvPicPr>
          <p:nvPr/>
        </p:nvPicPr>
        <p:blipFill>
          <a:blip r:embed="rId2">
            <a:extLst>
              <a:ext uri="{28A0092B-C50C-407E-A947-70E740481C1C}">
                <a14:useLocalDpi xmlns:a14="http://schemas.microsoft.com/office/drawing/2010/main" val="0"/>
              </a:ext>
            </a:extLst>
          </a:blip>
          <a:srcRect l="9991" r="8128"/>
          <a:stretch>
            <a:fillRect/>
          </a:stretch>
        </p:blipFill>
        <p:spPr bwMode="auto">
          <a:xfrm>
            <a:off x="10810875" y="85725"/>
            <a:ext cx="11239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65275" y="908050"/>
            <a:ext cx="9648825" cy="6002338"/>
          </a:xfrm>
          <a:prstGeom prst="rect">
            <a:avLst/>
          </a:prstGeom>
          <a:solidFill>
            <a:schemeClr val="accent5">
              <a:lumMod val="20000"/>
              <a:lumOff val="80000"/>
            </a:schemeClr>
          </a:solidFill>
        </p:spPr>
        <p:txBody>
          <a:bodyPr>
            <a:spAutoFit/>
          </a:bodyPr>
          <a:lstStyle/>
          <a:p>
            <a:pPr>
              <a:defRPr/>
            </a:pPr>
            <a:r>
              <a:rPr lang="zh-CN" altLang="en-US" sz="2400" dirty="0">
                <a:solidFill>
                  <a:srgbClr val="FF0000"/>
                </a:solidFill>
              </a:rPr>
              <a:t>def bir_distr(n):</a:t>
            </a:r>
            <a:r>
              <a:rPr lang="en-US" altLang="zh-CN" sz="2400" dirty="0"/>
              <a:t>##</a:t>
            </a:r>
            <a:r>
              <a:rPr lang="zh-CN" altLang="en-US" sz="2400" dirty="0"/>
              <a:t>生日分布自定义函数</a:t>
            </a:r>
          </a:p>
          <a:p>
            <a:pPr>
              <a:defRPr/>
            </a:pPr>
            <a:r>
              <a:rPr lang="zh-CN" altLang="en-US" sz="2400" dirty="0"/>
              <a:t>    bir_month=[]</a:t>
            </a:r>
          </a:p>
          <a:p>
            <a:pPr>
              <a:defRPr/>
            </a:pPr>
            <a:r>
              <a:rPr lang="zh-CN" altLang="en-US" sz="2400" dirty="0"/>
              <a:t>    bir_day=[]</a:t>
            </a:r>
          </a:p>
          <a:p>
            <a:pPr>
              <a:defRPr/>
            </a:pPr>
            <a:r>
              <a:rPr lang="zh-CN" altLang="en-US" sz="2400" dirty="0"/>
              <a:t>    for people in range(n): ##people为房间人数</a:t>
            </a:r>
          </a:p>
          <a:p>
            <a:pPr>
              <a:defRPr/>
            </a:pPr>
            <a:r>
              <a:rPr lang="zh-CN" altLang="en-US" sz="2400" dirty="0"/>
              <a:t>         tem_m=np.random.randint(1, 13) ##1-12中的随机整数</a:t>
            </a:r>
          </a:p>
          <a:p>
            <a:pPr>
              <a:defRPr/>
            </a:pPr>
            <a:r>
              <a:rPr lang="zh-CN" altLang="en-US" sz="2400" dirty="0"/>
              <a:t>         m_31=[1,3,5,7,8,10,12]</a:t>
            </a:r>
          </a:p>
          <a:p>
            <a:pPr>
              <a:defRPr/>
            </a:pPr>
            <a:r>
              <a:rPr lang="zh-CN" altLang="en-US" sz="2400" dirty="0"/>
              <a:t>         if [tem_m in m_31][0]==True: </a:t>
            </a:r>
          </a:p>
          <a:p>
            <a:pPr>
              <a:defRPr/>
            </a:pPr>
            <a:r>
              <a:rPr lang="zh-CN" altLang="en-US" sz="2400" dirty="0"/>
              <a:t>            tem_day=np.random.randint(1, 32)  ##每月31天中的某1天</a:t>
            </a:r>
          </a:p>
          <a:p>
            <a:pPr>
              <a:defRPr/>
            </a:pPr>
            <a:r>
              <a:rPr lang="zh-CN" altLang="en-US" sz="2400" dirty="0"/>
              <a:t>         else:</a:t>
            </a:r>
          </a:p>
          <a:p>
            <a:pPr>
              <a:defRPr/>
            </a:pPr>
            <a:r>
              <a:rPr lang="zh-CN" altLang="en-US" sz="2400" dirty="0"/>
              <a:t>             if tem_m==2:</a:t>
            </a:r>
          </a:p>
          <a:p>
            <a:pPr>
              <a:defRPr/>
            </a:pPr>
            <a:r>
              <a:rPr lang="zh-CN" altLang="en-US" sz="2400" dirty="0"/>
              <a:t>                 tem_day=np.random.randint(1, 29)  ##2月28天中的某1天</a:t>
            </a:r>
          </a:p>
          <a:p>
            <a:pPr>
              <a:defRPr/>
            </a:pPr>
            <a:r>
              <a:rPr lang="zh-CN" altLang="en-US" sz="2400" dirty="0"/>
              <a:t>             else:</a:t>
            </a:r>
          </a:p>
          <a:p>
            <a:pPr>
              <a:defRPr/>
            </a:pPr>
            <a:r>
              <a:rPr lang="zh-CN" altLang="en-US" sz="2400" dirty="0"/>
              <a:t>                 tem_day=np.random.randint(1, 31)  ##每月30天中的某1天</a:t>
            </a:r>
          </a:p>
          <a:p>
            <a:pPr>
              <a:defRPr/>
            </a:pPr>
            <a:r>
              <a:rPr lang="zh-CN" altLang="en-US" sz="2400" dirty="0"/>
              <a:t>         bir_month.append(tem_m)</a:t>
            </a:r>
          </a:p>
          <a:p>
            <a:pPr>
              <a:defRPr/>
            </a:pPr>
            <a:r>
              <a:rPr lang="zh-CN" altLang="en-US" sz="2400" dirty="0"/>
              <a:t>         bir_day.append(tem_day)</a:t>
            </a:r>
          </a:p>
          <a:p>
            <a:pPr>
              <a:defRPr/>
            </a:pPr>
            <a:r>
              <a:rPr lang="zh-CN" altLang="en-US" sz="2400" dirty="0">
                <a:solidFill>
                  <a:srgbClr val="FF0000"/>
                </a:solidFill>
              </a:rPr>
              <a:t>    return [bir_day,bir_month]</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4722</TotalTime>
  <Words>2862</Words>
  <Application>Microsoft Office PowerPoint</Application>
  <PresentationFormat>宽屏</PresentationFormat>
  <Paragraphs>279</Paragraphs>
  <Slides>27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5" baseType="lpstr">
      <vt:lpstr>黑体</vt:lpstr>
      <vt:lpstr>宋体</vt:lpstr>
      <vt:lpstr>微软雅黑</vt:lpstr>
      <vt:lpstr>Arial</vt:lpstr>
      <vt:lpstr>Calibri</vt:lpstr>
      <vt:lpstr>Times New Roman</vt:lpstr>
      <vt:lpstr>Office 主题</vt:lpstr>
      <vt:lpstr>公式</vt:lpstr>
      <vt:lpstr>PowerPoint 演示文稿</vt:lpstr>
      <vt:lpstr>内容提要</vt:lpstr>
      <vt:lpstr>一、问题提出  </vt:lpstr>
      <vt:lpstr>一、问题提出  </vt:lpstr>
      <vt:lpstr>一、问题提出  </vt:lpstr>
      <vt:lpstr>一、问题提出  </vt:lpstr>
      <vt:lpstr>一、问题提出  </vt:lpstr>
      <vt:lpstr>一、问题提出  </vt:lpstr>
      <vt:lpstr>一、问题提出  </vt:lpstr>
      <vt:lpstr>一、问题提出  </vt:lpstr>
      <vt:lpstr>一、问题提出  </vt:lpstr>
      <vt:lpstr>一、问题提出  </vt:lpstr>
      <vt:lpstr>二、理论求解</vt:lpstr>
      <vt:lpstr>二、理论求解</vt:lpstr>
      <vt:lpstr>三、编程求解</vt:lpstr>
      <vt:lpstr>三、编程求解</vt:lpstr>
      <vt:lpstr>四、模拟求解</vt:lpstr>
      <vt:lpstr>四、模拟求解</vt:lpstr>
      <vt:lpstr>四、模拟求解</vt:lpstr>
      <vt:lpstr>四、模拟求解</vt:lpstr>
      <vt:lpstr>五、拓展思考</vt:lpstr>
      <vt:lpstr>五、拓展思考</vt:lpstr>
      <vt:lpstr>五、拓展思考</vt:lpstr>
      <vt:lpstr>五、拓展思考</vt:lpstr>
      <vt:lpstr>五、拓展思考</vt:lpstr>
      <vt:lpstr>计算一年为1-D天的人日问题概率超过50%精确计算与近似计算比较</vt:lpstr>
      <vt:lpstr>结束语</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VB6.0 化工超越方程及线性方程组求解软件</dc:title>
  <dc:creator>微软用户</dc:creator>
  <cp:lastModifiedBy>flg</cp:lastModifiedBy>
  <cp:revision>111</cp:revision>
  <dcterms:created xsi:type="dcterms:W3CDTF">2014-09-27T01:29:09Z</dcterms:created>
  <dcterms:modified xsi:type="dcterms:W3CDTF">2024-02-04T14:28:04Z</dcterms:modified>
</cp:coreProperties>
</file>