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2" r:id="rId4"/>
    <p:sldId id="300" r:id="rId5"/>
    <p:sldId id="258" r:id="rId6"/>
    <p:sldId id="259" r:id="rId7"/>
    <p:sldId id="257" r:id="rId8"/>
    <p:sldId id="260" r:id="rId9"/>
    <p:sldId id="264" r:id="rId10"/>
    <p:sldId id="263" r:id="rId11"/>
    <p:sldId id="301" r:id="rId12"/>
    <p:sldId id="266" r:id="rId13"/>
    <p:sldId id="273" r:id="rId14"/>
    <p:sldId id="303" r:id="rId15"/>
    <p:sldId id="304" r:id="rId16"/>
    <p:sldId id="267" r:id="rId17"/>
    <p:sldId id="269" r:id="rId18"/>
    <p:sldId id="271" r:id="rId19"/>
    <p:sldId id="272" r:id="rId20"/>
    <p:sldId id="278" r:id="rId21"/>
    <p:sldId id="305" r:id="rId22"/>
    <p:sldId id="306" r:id="rId23"/>
    <p:sldId id="274" r:id="rId24"/>
    <p:sldId id="276" r:id="rId25"/>
    <p:sldId id="277" r:id="rId26"/>
    <p:sldId id="279" r:id="rId27"/>
    <p:sldId id="297" r:id="rId28"/>
    <p:sldId id="275" r:id="rId29"/>
    <p:sldId id="280" r:id="rId30"/>
    <p:sldId id="282" r:id="rId31"/>
    <p:sldId id="298" r:id="rId32"/>
    <p:sldId id="283" r:id="rId33"/>
    <p:sldId id="284" r:id="rId34"/>
    <p:sldId id="290" r:id="rId35"/>
    <p:sldId id="291" r:id="rId36"/>
    <p:sldId id="292" r:id="rId37"/>
    <p:sldId id="296" r:id="rId38"/>
    <p:sldId id="293" r:id="rId39"/>
    <p:sldId id="294" r:id="rId40"/>
    <p:sldId id="295" r:id="rId41"/>
    <p:sldId id="286" r:id="rId42"/>
    <p:sldId id="288" r:id="rId43"/>
    <p:sldId id="287" r:id="rId44"/>
    <p:sldId id="289" r:id="rId45"/>
    <p:sldId id="281" r:id="rId46"/>
    <p:sldId id="30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9880-A227-F334-39C4-4224444CBD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76B4AD-66B1-2051-1510-0B11DE9C7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69A5F7-41C2-5FC7-0D9F-3B8DFACEE4BE}"/>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F2807822-6EA5-6F6E-830D-887D42C75A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7CD791-8161-9E4D-D875-2A764C63C8DA}"/>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46242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57B12-04E3-D52B-83B7-3ACBE95ECA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F1EB18-481E-3F10-D2B1-9868C222A1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5124C4-B4BA-59C3-4B4E-E5E0E413BAEE}"/>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CE35CC23-CE49-A4B4-BAD6-B7CDE5344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3BFEE2-AA3B-9B36-9DE9-A10E3BC60E90}"/>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377446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8DD417-AFC7-4E4F-3B05-EE55B90100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DDB1B2-20B0-3062-C2BE-48A3F5D059C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DC4E1C-F7DF-E6D0-00BC-7EE3637E1E77}"/>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57176EB3-A8AB-E532-AE00-29E3A6F5A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E9E2E2-A57C-D6EF-FA0F-01D2FBDA435E}"/>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264825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419EC-D41B-3109-6979-3F1F94C32E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D61B4-7DAE-DA58-6B85-37BB003F8D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0A09E-BC59-9F05-15D6-9D6F16325516}"/>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29F807F8-D05B-320E-86DF-D4E81B9C2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EB19C6-576A-69BD-BD47-32F7BC391828}"/>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114585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6B571-01E6-AC29-6976-A960DD3BA6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04EA15-15DC-1133-CC33-409C4596D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593CA5-E0B8-84AA-8C4A-EEE558C543F2}"/>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74902A9A-783E-4868-F534-1FD5B2B81E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750A6E-6516-248C-389E-A68BEF651B7D}"/>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339793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C84D0-1F82-CAC6-31ED-87B51672FB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A821EF-BB3F-489D-2462-831ABD404D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DB482F1-4863-7318-7564-8B67AAC8EFA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7744E8-09F8-0243-B0E1-CEBD706C71E0}"/>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8F4F111A-B937-7452-83E6-5B828D2274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D8F482-3079-247F-00BF-0A312188F683}"/>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302031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34ACB-9905-B3D1-E140-C295573B15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AD20F6-78EC-EE44-0DCA-7E1369817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9CB938-A7A6-D713-3311-19190C8C7E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8DC6FD-DA1B-7515-8FA0-DA3D25682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E3AEE-7F10-A274-E7E0-563024C76F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E67BAE5-1794-0F53-0EA6-BE07A737FB60}"/>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8" name="页脚占位符 7">
            <a:extLst>
              <a:ext uri="{FF2B5EF4-FFF2-40B4-BE49-F238E27FC236}">
                <a16:creationId xmlns:a16="http://schemas.microsoft.com/office/drawing/2014/main" id="{48E90E4B-6569-8A05-FDBC-1CD26958A8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3189B6-93C2-5A22-51BA-B05623DD62D4}"/>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263586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E801A-70F9-18DF-7155-934DCFA738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37EF65-F05A-F374-1765-BF0C69FC912A}"/>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4" name="页脚占位符 3">
            <a:extLst>
              <a:ext uri="{FF2B5EF4-FFF2-40B4-BE49-F238E27FC236}">
                <a16:creationId xmlns:a16="http://schemas.microsoft.com/office/drawing/2014/main" id="{F39BFA26-EB19-5496-0269-1C2E9B2368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244821-5772-0162-CB33-24C4B5075331}"/>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160375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8F5BFB-94B8-919C-2F31-F53F8EF2DE34}"/>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3" name="页脚占位符 2">
            <a:extLst>
              <a:ext uri="{FF2B5EF4-FFF2-40B4-BE49-F238E27FC236}">
                <a16:creationId xmlns:a16="http://schemas.microsoft.com/office/drawing/2014/main" id="{0FC36365-881A-3B65-C63D-D3B6BEE887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E0AAB2-AA68-C1A8-F325-0D88E51EC302}"/>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302918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2A9C5-232E-7DFB-7396-AAA55728CD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1D23CA-F5DA-96F6-0662-175F8E911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153AF9-3DAC-F9FB-FA6B-AD92BF096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33D30B-4C6F-B6CC-44FD-70E35FF0B35D}"/>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04E8648C-AA50-8067-7BDA-ED2E709E4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E163FD-39E6-AF90-6922-120D8F90F771}"/>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145690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BA25-257D-2017-E5B8-3E7538E081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E771EC-417C-F399-62E0-10A05D6C2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5A6033-2061-DFAA-F0C9-E30889EEA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D60C22-BDB2-6E92-B7E5-F54D34F5C354}"/>
              </a:ext>
            </a:extLst>
          </p:cNvPr>
          <p:cNvSpPr>
            <a:spLocks noGrp="1"/>
          </p:cNvSpPr>
          <p:nvPr>
            <p:ph type="dt" sz="half" idx="10"/>
          </p:nvPr>
        </p:nvSpPr>
        <p:spPr/>
        <p:txBody>
          <a:bodyPr/>
          <a:lstStyle/>
          <a:p>
            <a:fld id="{4A4F3ECD-5E00-4FD4-8660-9BE3767472D0}"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5120F425-AA0A-99E8-7E4C-D338E78DBB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7D31F7-9FF3-9AB9-89DC-BBA9D21F11C7}"/>
              </a:ext>
            </a:extLst>
          </p:cNvPr>
          <p:cNvSpPr>
            <a:spLocks noGrp="1"/>
          </p:cNvSpPr>
          <p:nvPr>
            <p:ph type="sldNum" sz="quarter" idx="12"/>
          </p:nvPr>
        </p:nvSpPr>
        <p:spPr/>
        <p:txBody>
          <a:body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199898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F8B32F-068E-F11A-6D9D-A1E77152A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9E2FAA-9048-C78C-A088-5F022267F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E30B4A-1808-7C74-A692-B6ED97C56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F3ECD-5E00-4FD4-8660-9BE3767472D0}"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96F315EA-B8EA-4341-6242-C4104528E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CF8D4A-FAD2-52E9-02BC-3B1EDEEBF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64D6B-BA6B-4089-AEBB-325824BC5488}" type="slidenum">
              <a:rPr lang="zh-CN" altLang="en-US" smtClean="0"/>
              <a:t>‹#›</a:t>
            </a:fld>
            <a:endParaRPr lang="zh-CN" altLang="en-US"/>
          </a:p>
        </p:txBody>
      </p:sp>
    </p:spTree>
    <p:extLst>
      <p:ext uri="{BB962C8B-B14F-4D97-AF65-F5344CB8AC3E}">
        <p14:creationId xmlns:p14="http://schemas.microsoft.com/office/powerpoint/2010/main" val="10206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4" Type="http://schemas.openxmlformats.org/officeDocument/2006/relationships/hyperlink" Target="https://archive.ics.uci.edu/"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EB908-5687-A099-7314-9CC693EBCDE0}"/>
              </a:ext>
            </a:extLst>
          </p:cNvPr>
          <p:cNvSpPr>
            <a:spLocks noGrp="1"/>
          </p:cNvSpPr>
          <p:nvPr>
            <p:ph type="ctrTitle"/>
          </p:nvPr>
        </p:nvSpPr>
        <p:spPr/>
        <p:txBody>
          <a:bodyPr/>
          <a:lstStyle/>
          <a:p>
            <a:r>
              <a:rPr lang="zh-CN" altLang="en-US" dirty="0"/>
              <a:t>机器学习概述</a:t>
            </a:r>
          </a:p>
        </p:txBody>
      </p:sp>
      <p:sp>
        <p:nvSpPr>
          <p:cNvPr id="5" name="副标题 4">
            <a:extLst>
              <a:ext uri="{FF2B5EF4-FFF2-40B4-BE49-F238E27FC236}">
                <a16:creationId xmlns:a16="http://schemas.microsoft.com/office/drawing/2014/main" id="{2C606F1E-F2FB-2F9D-0B7A-90F5D87C632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86172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F36E036B-4C03-2945-8DF4-0ABC12ABCC86}"/>
              </a:ext>
            </a:extLst>
          </p:cNvPr>
          <p:cNvSpPr txBox="1"/>
          <p:nvPr/>
        </p:nvSpPr>
        <p:spPr>
          <a:xfrm>
            <a:off x="1345305" y="1505613"/>
            <a:ext cx="8158766" cy="584775"/>
          </a:xfrm>
          <a:prstGeom prst="rect">
            <a:avLst/>
          </a:prstGeom>
          <a:noFill/>
        </p:spPr>
        <p:txBody>
          <a:bodyPr wrap="square" rtlCol="0">
            <a:spAutoFit/>
          </a:bodyPr>
          <a:lstStyle/>
          <a:p>
            <a:r>
              <a:rPr lang="zh-CN" altLang="en-US" sz="3200" dirty="0"/>
              <a:t>数据集：特征值</a:t>
            </a:r>
            <a:r>
              <a:rPr lang="en-US" altLang="zh-CN" sz="3200" dirty="0"/>
              <a:t>+</a:t>
            </a:r>
            <a:r>
              <a:rPr lang="zh-CN" altLang="en-US" sz="3200" dirty="0"/>
              <a:t>目标值（不一定有）</a:t>
            </a:r>
            <a:endParaRPr lang="en-US" altLang="zh-CN" sz="3200" dirty="0"/>
          </a:p>
        </p:txBody>
      </p:sp>
      <p:graphicFrame>
        <p:nvGraphicFramePr>
          <p:cNvPr id="11" name="表格 10">
            <a:extLst>
              <a:ext uri="{FF2B5EF4-FFF2-40B4-BE49-F238E27FC236}">
                <a16:creationId xmlns:a16="http://schemas.microsoft.com/office/drawing/2014/main" id="{00C3C52A-BBB7-1A70-8237-0323086004D6}"/>
              </a:ext>
            </a:extLst>
          </p:cNvPr>
          <p:cNvGraphicFramePr>
            <a:graphicFrameLocks noGrp="1"/>
          </p:cNvGraphicFramePr>
          <p:nvPr>
            <p:extLst>
              <p:ext uri="{D42A27DB-BD31-4B8C-83A1-F6EECF244321}">
                <p14:modId xmlns:p14="http://schemas.microsoft.com/office/powerpoint/2010/main" val="2613411402"/>
              </p:ext>
            </p:extLst>
          </p:nvPr>
        </p:nvGraphicFramePr>
        <p:xfrm>
          <a:off x="1249429" y="2564922"/>
          <a:ext cx="9693141" cy="1728156"/>
        </p:xfrm>
        <a:graphic>
          <a:graphicData uri="http://schemas.openxmlformats.org/drawingml/2006/table">
            <a:tbl>
              <a:tblPr firstRow="1" bandRow="1">
                <a:tableStyleId>{5C22544A-7EE6-4342-B048-85BDC9FD1C3A}</a:tableStyleId>
              </a:tblPr>
              <a:tblGrid>
                <a:gridCol w="3231047">
                  <a:extLst>
                    <a:ext uri="{9D8B030D-6E8A-4147-A177-3AD203B41FA5}">
                      <a16:colId xmlns:a16="http://schemas.microsoft.com/office/drawing/2014/main" val="1105133206"/>
                    </a:ext>
                  </a:extLst>
                </a:gridCol>
                <a:gridCol w="3231047">
                  <a:extLst>
                    <a:ext uri="{9D8B030D-6E8A-4147-A177-3AD203B41FA5}">
                      <a16:colId xmlns:a16="http://schemas.microsoft.com/office/drawing/2014/main" val="1379159872"/>
                    </a:ext>
                  </a:extLst>
                </a:gridCol>
                <a:gridCol w="3231047">
                  <a:extLst>
                    <a:ext uri="{9D8B030D-6E8A-4147-A177-3AD203B41FA5}">
                      <a16:colId xmlns:a16="http://schemas.microsoft.com/office/drawing/2014/main" val="773636735"/>
                    </a:ext>
                  </a:extLst>
                </a:gridCol>
              </a:tblGrid>
              <a:tr h="576052">
                <a:tc>
                  <a:txBody>
                    <a:bodyPr/>
                    <a:lstStyle/>
                    <a:p>
                      <a:r>
                        <a:rPr lang="zh-CN" altLang="en-US" dirty="0"/>
                        <a:t>数据集</a:t>
                      </a:r>
                    </a:p>
                  </a:txBody>
                  <a:tcPr/>
                </a:tc>
                <a:tc>
                  <a:txBody>
                    <a:bodyPr/>
                    <a:lstStyle/>
                    <a:p>
                      <a:r>
                        <a:rPr lang="zh-CN" altLang="en-US" dirty="0"/>
                        <a:t>特征值</a:t>
                      </a:r>
                    </a:p>
                  </a:txBody>
                  <a:tcPr/>
                </a:tc>
                <a:tc>
                  <a:txBody>
                    <a:bodyPr/>
                    <a:lstStyle/>
                    <a:p>
                      <a:r>
                        <a:rPr lang="zh-CN" altLang="en-US" dirty="0"/>
                        <a:t>目标值</a:t>
                      </a:r>
                    </a:p>
                  </a:txBody>
                  <a:tcPr/>
                </a:tc>
                <a:extLst>
                  <a:ext uri="{0D108BD9-81ED-4DB2-BD59-A6C34878D82A}">
                    <a16:rowId xmlns:a16="http://schemas.microsoft.com/office/drawing/2014/main" val="2542072718"/>
                  </a:ext>
                </a:extLst>
              </a:tr>
              <a:tr h="576052">
                <a:tc>
                  <a:txBody>
                    <a:bodyPr/>
                    <a:lstStyle/>
                    <a:p>
                      <a:r>
                        <a:rPr lang="zh-CN" altLang="en-US" dirty="0"/>
                        <a:t>大量猫狗图片</a:t>
                      </a:r>
                    </a:p>
                  </a:txBody>
                  <a:tcPr/>
                </a:tc>
                <a:tc>
                  <a:txBody>
                    <a:bodyPr/>
                    <a:lstStyle/>
                    <a:p>
                      <a:r>
                        <a:rPr lang="zh-CN" altLang="en-US" dirty="0"/>
                        <a:t>猫狗图片的特征</a:t>
                      </a:r>
                    </a:p>
                  </a:txBody>
                  <a:tcPr/>
                </a:tc>
                <a:tc>
                  <a:txBody>
                    <a:bodyPr/>
                    <a:lstStyle/>
                    <a:p>
                      <a:r>
                        <a:rPr lang="zh-CN" altLang="en-US" dirty="0"/>
                        <a:t>分类结果：猫、狗</a:t>
                      </a:r>
                    </a:p>
                  </a:txBody>
                  <a:tcPr/>
                </a:tc>
                <a:extLst>
                  <a:ext uri="{0D108BD9-81ED-4DB2-BD59-A6C34878D82A}">
                    <a16:rowId xmlns:a16="http://schemas.microsoft.com/office/drawing/2014/main" val="3647564741"/>
                  </a:ext>
                </a:extLst>
              </a:tr>
              <a:tr h="576052">
                <a:tc>
                  <a:txBody>
                    <a:bodyPr/>
                    <a:lstStyle/>
                    <a:p>
                      <a:r>
                        <a:rPr lang="zh-CN" altLang="en-US" dirty="0"/>
                        <a:t>房屋的各种信息</a:t>
                      </a:r>
                    </a:p>
                  </a:txBody>
                  <a:tcPr/>
                </a:tc>
                <a:tc>
                  <a:txBody>
                    <a:bodyPr/>
                    <a:lstStyle/>
                    <a:p>
                      <a:r>
                        <a:rPr lang="zh-CN" altLang="en-US" dirty="0"/>
                        <a:t>房子面积、位置、楼层</a:t>
                      </a:r>
                    </a:p>
                  </a:txBody>
                  <a:tcPr/>
                </a:tc>
                <a:tc>
                  <a:txBody>
                    <a:bodyPr/>
                    <a:lstStyle/>
                    <a:p>
                      <a:r>
                        <a:rPr lang="zh-CN" altLang="en-US" dirty="0"/>
                        <a:t>预测结果：房屋价格</a:t>
                      </a:r>
                    </a:p>
                  </a:txBody>
                  <a:tcPr/>
                </a:tc>
                <a:extLst>
                  <a:ext uri="{0D108BD9-81ED-4DB2-BD59-A6C34878D82A}">
                    <a16:rowId xmlns:a16="http://schemas.microsoft.com/office/drawing/2014/main" val="730872551"/>
                  </a:ext>
                </a:extLst>
              </a:tr>
            </a:tbl>
          </a:graphicData>
        </a:graphic>
      </p:graphicFrame>
      <p:pic>
        <p:nvPicPr>
          <p:cNvPr id="13" name="图片 12">
            <a:extLst>
              <a:ext uri="{FF2B5EF4-FFF2-40B4-BE49-F238E27FC236}">
                <a16:creationId xmlns:a16="http://schemas.microsoft.com/office/drawing/2014/main" id="{F5FDD8C2-88C6-F3E4-811F-93B37C39C955}"/>
              </a:ext>
            </a:extLst>
          </p:cNvPr>
          <p:cNvPicPr>
            <a:picLocks noChangeAspect="1"/>
          </p:cNvPicPr>
          <p:nvPr/>
        </p:nvPicPr>
        <p:blipFill>
          <a:blip r:embed="rId2"/>
          <a:stretch>
            <a:fillRect/>
          </a:stretch>
        </p:blipFill>
        <p:spPr>
          <a:xfrm>
            <a:off x="2789081" y="4844182"/>
            <a:ext cx="1705342" cy="1728156"/>
          </a:xfrm>
          <a:prstGeom prst="rect">
            <a:avLst/>
          </a:prstGeom>
        </p:spPr>
      </p:pic>
      <p:pic>
        <p:nvPicPr>
          <p:cNvPr id="15" name="图片 14">
            <a:extLst>
              <a:ext uri="{FF2B5EF4-FFF2-40B4-BE49-F238E27FC236}">
                <a16:creationId xmlns:a16="http://schemas.microsoft.com/office/drawing/2014/main" id="{87CDFABE-9B42-024E-ECE6-AF3BD26DF807}"/>
              </a:ext>
            </a:extLst>
          </p:cNvPr>
          <p:cNvPicPr>
            <a:picLocks noChangeAspect="1"/>
          </p:cNvPicPr>
          <p:nvPr/>
        </p:nvPicPr>
        <p:blipFill>
          <a:blip r:embed="rId3"/>
          <a:stretch>
            <a:fillRect/>
          </a:stretch>
        </p:blipFill>
        <p:spPr>
          <a:xfrm>
            <a:off x="7076941" y="4844182"/>
            <a:ext cx="1397358" cy="1697922"/>
          </a:xfrm>
          <a:prstGeom prst="rect">
            <a:avLst/>
          </a:prstGeom>
        </p:spPr>
      </p:pic>
      <p:sp>
        <p:nvSpPr>
          <p:cNvPr id="2" name="文本框 1">
            <a:extLst>
              <a:ext uri="{FF2B5EF4-FFF2-40B4-BE49-F238E27FC236}">
                <a16:creationId xmlns:a16="http://schemas.microsoft.com/office/drawing/2014/main" id="{A9E31F97-C89F-5D05-022A-68EB2378299E}"/>
              </a:ext>
            </a:extLst>
          </p:cNvPr>
          <p:cNvSpPr txBox="1"/>
          <p:nvPr/>
        </p:nvSpPr>
        <p:spPr>
          <a:xfrm>
            <a:off x="790440" y="522175"/>
            <a:ext cx="8772123" cy="707886"/>
          </a:xfrm>
          <a:prstGeom prst="rect">
            <a:avLst/>
          </a:prstGeom>
          <a:noFill/>
        </p:spPr>
        <p:txBody>
          <a:bodyPr wrap="square" rtlCol="0">
            <a:spAutoFit/>
          </a:bodyPr>
          <a:lstStyle/>
          <a:p>
            <a:r>
              <a:rPr lang="en-US" altLang="zh-CN" sz="4000" b="1" i="0" dirty="0">
                <a:solidFill>
                  <a:srgbClr val="000000"/>
                </a:solidFill>
                <a:effectLst/>
                <a:latin typeface="Calibri" panose="020F0502020204030204" pitchFamily="34" charset="0"/>
                <a:cs typeface="Calibri" panose="020F0502020204030204" pitchFamily="34" charset="0"/>
              </a:rPr>
              <a:t>1.4  </a:t>
            </a:r>
            <a:r>
              <a:rPr lang="zh-CN" altLang="en-US" sz="4000" b="1" i="0" dirty="0">
                <a:solidFill>
                  <a:srgbClr val="000000"/>
                </a:solidFill>
                <a:effectLst/>
                <a:latin typeface="Calibri" panose="020F0502020204030204" pitchFamily="34" charset="0"/>
                <a:cs typeface="Calibri" panose="020F0502020204030204" pitchFamily="34" charset="0"/>
              </a:rPr>
              <a:t>机器学习算法分类</a:t>
            </a:r>
            <a:endParaRPr lang="zh-CN" alt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073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1AED8B-4EDE-639E-8BD2-F7A6BF6D2E23}"/>
              </a:ext>
            </a:extLst>
          </p:cNvPr>
          <p:cNvPicPr>
            <a:picLocks noChangeAspect="1"/>
          </p:cNvPicPr>
          <p:nvPr/>
        </p:nvPicPr>
        <p:blipFill>
          <a:blip r:embed="rId2"/>
          <a:stretch>
            <a:fillRect/>
          </a:stretch>
        </p:blipFill>
        <p:spPr>
          <a:xfrm>
            <a:off x="2435449" y="0"/>
            <a:ext cx="7321102" cy="6858000"/>
          </a:xfrm>
          <a:prstGeom prst="rect">
            <a:avLst/>
          </a:prstGeom>
        </p:spPr>
      </p:pic>
      <p:sp>
        <p:nvSpPr>
          <p:cNvPr id="6" name="椭圆 5">
            <a:extLst>
              <a:ext uri="{FF2B5EF4-FFF2-40B4-BE49-F238E27FC236}">
                <a16:creationId xmlns:a16="http://schemas.microsoft.com/office/drawing/2014/main" id="{679F27F5-6D24-D182-0BA5-564CD9C20FB0}"/>
              </a:ext>
            </a:extLst>
          </p:cNvPr>
          <p:cNvSpPr/>
          <p:nvPr/>
        </p:nvSpPr>
        <p:spPr>
          <a:xfrm rot="1271440">
            <a:off x="3986045" y="287678"/>
            <a:ext cx="5851785" cy="306323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86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DA54BB-1EB0-7C94-C499-55240F4C96A3}"/>
              </a:ext>
            </a:extLst>
          </p:cNvPr>
          <p:cNvSpPr>
            <a:spLocks noGrp="1"/>
          </p:cNvSpPr>
          <p:nvPr>
            <p:ph idx="1"/>
          </p:nvPr>
        </p:nvSpPr>
        <p:spPr>
          <a:xfrm>
            <a:off x="838200" y="846196"/>
            <a:ext cx="10515600" cy="5165608"/>
          </a:xfrm>
        </p:spPr>
        <p:txBody>
          <a:bodyPr>
            <a:noAutofit/>
          </a:bodyPr>
          <a:lstStyle/>
          <a:p>
            <a:pPr>
              <a:lnSpc>
                <a:spcPct val="150000"/>
              </a:lnSpc>
            </a:pPr>
            <a:r>
              <a:rPr lang="zh-CN" altLang="en-US" dirty="0"/>
              <a:t>算法</a:t>
            </a:r>
            <a:r>
              <a:rPr lang="en-US" altLang="zh-CN" dirty="0"/>
              <a:t>-</a:t>
            </a:r>
            <a:r>
              <a:rPr lang="zh-CN" altLang="en-US" dirty="0"/>
              <a:t>核心</a:t>
            </a:r>
            <a:r>
              <a:rPr lang="en-US" altLang="zh-CN" dirty="0"/>
              <a:t>-</a:t>
            </a:r>
            <a:r>
              <a:rPr lang="zh-CN" altLang="en-US" dirty="0"/>
              <a:t>高校学者教授课题</a:t>
            </a:r>
            <a:endParaRPr lang="en-US" altLang="zh-CN" dirty="0"/>
          </a:p>
          <a:p>
            <a:pPr marL="0" indent="0">
              <a:lnSpc>
                <a:spcPct val="150000"/>
              </a:lnSpc>
              <a:buNone/>
            </a:pPr>
            <a:r>
              <a:rPr lang="zh-CN" altLang="en-US" dirty="0"/>
              <a:t>掌握算法基本思想 </a:t>
            </a:r>
            <a:r>
              <a:rPr lang="en-US" altLang="zh-CN" dirty="0"/>
              <a:t>&amp; </a:t>
            </a:r>
            <a:r>
              <a:rPr lang="zh-CN" altLang="en-US" dirty="0"/>
              <a:t>会调用算法</a:t>
            </a:r>
            <a:endParaRPr lang="en-US" altLang="zh-CN" dirty="0"/>
          </a:p>
          <a:p>
            <a:pPr marL="0" indent="0">
              <a:lnSpc>
                <a:spcPct val="150000"/>
              </a:lnSpc>
              <a:buNone/>
            </a:pPr>
            <a:r>
              <a:rPr lang="zh-CN" altLang="en-US" dirty="0"/>
              <a:t>特征工程、调参、优化</a:t>
            </a:r>
            <a:endParaRPr lang="en-US" altLang="zh-CN" dirty="0"/>
          </a:p>
          <a:p>
            <a:pPr>
              <a:lnSpc>
                <a:spcPct val="150000"/>
              </a:lnSpc>
            </a:pPr>
            <a:endParaRPr lang="en-US" altLang="zh-CN" dirty="0"/>
          </a:p>
          <a:p>
            <a:pPr>
              <a:lnSpc>
                <a:spcPct val="150000"/>
              </a:lnSpc>
            </a:pPr>
            <a:r>
              <a:rPr lang="zh-CN" altLang="en-US" dirty="0"/>
              <a:t>算法背后的数学原理</a:t>
            </a:r>
            <a:r>
              <a:rPr lang="en-US" altLang="zh-CN" dirty="0"/>
              <a:t>-</a:t>
            </a:r>
            <a:r>
              <a:rPr lang="zh-CN" altLang="en-US" dirty="0"/>
              <a:t>数学学院的专必专选课程</a:t>
            </a:r>
            <a:endParaRPr lang="en-US" altLang="zh-CN" dirty="0"/>
          </a:p>
          <a:p>
            <a:pPr marL="0" indent="0">
              <a:lnSpc>
                <a:spcPct val="150000"/>
              </a:lnSpc>
              <a:buNone/>
            </a:pPr>
            <a:r>
              <a:rPr lang="zh-CN" altLang="en-US" dirty="0"/>
              <a:t>数理统计、数值分析、应用回归分析、非参数统计、多元统计分析及应用</a:t>
            </a:r>
            <a:r>
              <a:rPr lang="en-US" altLang="zh-CN" dirty="0"/>
              <a:t>……</a:t>
            </a:r>
          </a:p>
        </p:txBody>
      </p:sp>
    </p:spTree>
    <p:extLst>
      <p:ext uri="{BB962C8B-B14F-4D97-AF65-F5344CB8AC3E}">
        <p14:creationId xmlns:p14="http://schemas.microsoft.com/office/powerpoint/2010/main" val="76828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C47497-B9D6-1832-DCA9-50B3CA659829}"/>
              </a:ext>
            </a:extLst>
          </p:cNvPr>
          <p:cNvSpPr>
            <a:spLocks noGrp="1"/>
          </p:cNvSpPr>
          <p:nvPr>
            <p:ph idx="1"/>
          </p:nvPr>
        </p:nvSpPr>
        <p:spPr>
          <a:xfrm>
            <a:off x="605307" y="978795"/>
            <a:ext cx="11204620" cy="5733022"/>
          </a:xfrm>
        </p:spPr>
        <p:txBody>
          <a:bodyPr>
            <a:normAutofit fontScale="85000" lnSpcReduction="10000"/>
          </a:bodyPr>
          <a:lstStyle/>
          <a:p>
            <a:pPr>
              <a:lnSpc>
                <a:spcPct val="150000"/>
              </a:lnSpc>
            </a:pPr>
            <a:r>
              <a:rPr lang="en-US" altLang="zh-CN" sz="3200" b="1" dirty="0" err="1"/>
              <a:t>Jupyter</a:t>
            </a:r>
            <a:r>
              <a:rPr lang="en-US" altLang="zh-CN" sz="3200" b="1" dirty="0"/>
              <a:t> notebook</a:t>
            </a:r>
            <a:r>
              <a:rPr lang="en-US" altLang="zh-CN" sz="3200" dirty="0"/>
              <a:t>  </a:t>
            </a:r>
            <a:r>
              <a:rPr lang="zh-CN" altLang="en-US" sz="3200" dirty="0"/>
              <a:t>编程</a:t>
            </a:r>
            <a:r>
              <a:rPr lang="en-US" altLang="zh-CN" sz="3200" dirty="0"/>
              <a:t>+</a:t>
            </a:r>
            <a:r>
              <a:rPr lang="zh-CN" altLang="en-US" sz="3200" dirty="0"/>
              <a:t>写作</a:t>
            </a:r>
            <a:endParaRPr lang="en-US" altLang="zh-CN" sz="3200" dirty="0"/>
          </a:p>
          <a:p>
            <a:pPr marL="0" indent="0">
              <a:lnSpc>
                <a:spcPct val="150000"/>
              </a:lnSpc>
              <a:buNone/>
            </a:pPr>
            <a:r>
              <a:rPr lang="zh-CN" altLang="en-US" sz="2400" dirty="0"/>
              <a:t>学习简单，易上手</a:t>
            </a:r>
            <a:endParaRPr lang="en-US" altLang="zh-CN" sz="2400" dirty="0"/>
          </a:p>
          <a:p>
            <a:pPr marL="0" indent="0">
              <a:lnSpc>
                <a:spcPct val="150000"/>
              </a:lnSpc>
              <a:buNone/>
            </a:pPr>
            <a:r>
              <a:rPr lang="zh-CN" altLang="en-US" sz="2400" dirty="0"/>
              <a:t>代码块、单元格方式运行 </a:t>
            </a:r>
            <a:r>
              <a:rPr lang="en-US" altLang="zh-CN" sz="2400" dirty="0"/>
              <a:t>-&gt; </a:t>
            </a:r>
            <a:r>
              <a:rPr lang="zh-CN" altLang="en-US" sz="2400" dirty="0"/>
              <a:t>调试，</a:t>
            </a:r>
            <a:r>
              <a:rPr lang="en-US" altLang="zh-CN" sz="2400" dirty="0"/>
              <a:t>debug</a:t>
            </a:r>
          </a:p>
          <a:p>
            <a:pPr marL="0" indent="0">
              <a:lnSpc>
                <a:spcPct val="150000"/>
              </a:lnSpc>
              <a:buNone/>
            </a:pPr>
            <a:r>
              <a:rPr lang="zh-CN" altLang="en-US" sz="2400" dirty="0"/>
              <a:t>可插入 </a:t>
            </a:r>
            <a:r>
              <a:rPr lang="en-US" altLang="zh-CN" sz="2400" dirty="0" err="1"/>
              <a:t>Rmarkdown</a:t>
            </a:r>
            <a:r>
              <a:rPr lang="en-US" altLang="zh-CN" sz="2400" dirty="0"/>
              <a:t> </a:t>
            </a:r>
            <a:r>
              <a:rPr lang="zh-CN" altLang="en-US" sz="2400" dirty="0"/>
              <a:t>说明性文字</a:t>
            </a:r>
            <a:r>
              <a:rPr lang="en-US" altLang="zh-CN" sz="2400" dirty="0"/>
              <a:t>+</a:t>
            </a:r>
            <a:r>
              <a:rPr lang="zh-CN" altLang="en-US" sz="2400" dirty="0"/>
              <a:t>图片</a:t>
            </a:r>
            <a:endParaRPr lang="en-US" altLang="zh-CN" sz="2400" dirty="0"/>
          </a:p>
          <a:p>
            <a:pPr marL="0" indent="0">
              <a:lnSpc>
                <a:spcPct val="150000"/>
              </a:lnSpc>
              <a:buNone/>
            </a:pPr>
            <a:r>
              <a:rPr lang="zh-CN" altLang="en-US" sz="2400" dirty="0"/>
              <a:t>支持多种编程语言 </a:t>
            </a:r>
            <a:r>
              <a:rPr lang="en-US" altLang="zh-CN" sz="2400" dirty="0"/>
              <a:t>Ju-Julia; </a:t>
            </a:r>
            <a:r>
              <a:rPr lang="en-US" altLang="zh-CN" sz="2400" dirty="0" err="1"/>
              <a:t>pyt</a:t>
            </a:r>
            <a:r>
              <a:rPr lang="en-US" altLang="zh-CN" sz="2400" dirty="0"/>
              <a:t> – python; r-R</a:t>
            </a:r>
            <a:endParaRPr lang="en-US" altLang="zh-CN" sz="3200" dirty="0"/>
          </a:p>
          <a:p>
            <a:pPr>
              <a:lnSpc>
                <a:spcPct val="150000"/>
              </a:lnSpc>
            </a:pPr>
            <a:r>
              <a:rPr lang="en-US" altLang="zh-CN" sz="3200" b="1" dirty="0"/>
              <a:t>Google </a:t>
            </a:r>
            <a:r>
              <a:rPr lang="en-US" altLang="zh-CN" sz="3200" b="1" dirty="0" err="1"/>
              <a:t>colab</a:t>
            </a:r>
            <a:r>
              <a:rPr lang="en-US" altLang="zh-CN" sz="3200" b="1" dirty="0"/>
              <a:t>  </a:t>
            </a:r>
            <a:r>
              <a:rPr lang="en-US" altLang="zh-CN" sz="2400" dirty="0">
                <a:hlinkClick r:id="rId2"/>
              </a:rPr>
              <a:t>https://colab.research.google.com/</a:t>
            </a:r>
            <a:r>
              <a:rPr lang="en-US" altLang="zh-CN" sz="2400" dirty="0"/>
              <a:t> </a:t>
            </a:r>
          </a:p>
          <a:p>
            <a:pPr marL="0" indent="0">
              <a:lnSpc>
                <a:spcPct val="150000"/>
              </a:lnSpc>
              <a:buNone/>
            </a:pPr>
            <a:r>
              <a:rPr lang="zh-CN" altLang="en-US" sz="2400" b="0" i="0" dirty="0">
                <a:solidFill>
                  <a:srgbClr val="000000"/>
                </a:solidFill>
                <a:effectLst/>
                <a:latin typeface="-apple-system"/>
              </a:rPr>
              <a:t>基于云端的免费交互式开发环境，由</a:t>
            </a:r>
            <a:r>
              <a:rPr lang="en-US" altLang="zh-CN" sz="2400" b="0" i="0" dirty="0">
                <a:solidFill>
                  <a:srgbClr val="000000"/>
                </a:solidFill>
                <a:effectLst/>
                <a:latin typeface="-apple-system"/>
              </a:rPr>
              <a:t>Google</a:t>
            </a:r>
            <a:r>
              <a:rPr lang="zh-CN" altLang="en-US" sz="2400" b="0" i="0" dirty="0">
                <a:solidFill>
                  <a:srgbClr val="000000"/>
                </a:solidFill>
                <a:effectLst/>
                <a:latin typeface="-apple-system"/>
              </a:rPr>
              <a:t>提供，用户不需要在本地安装和配置软件环境，只需通过浏览器访问即可开始编写和运行代码</a:t>
            </a:r>
            <a:endParaRPr lang="en-US" altLang="zh-CN" sz="2400" b="0" i="0" dirty="0">
              <a:solidFill>
                <a:srgbClr val="000000"/>
              </a:solidFill>
              <a:effectLst/>
              <a:latin typeface="-apple-system"/>
            </a:endParaRPr>
          </a:p>
          <a:p>
            <a:pPr marL="0" indent="0">
              <a:lnSpc>
                <a:spcPct val="150000"/>
              </a:lnSpc>
              <a:buNone/>
            </a:pPr>
            <a:r>
              <a:rPr lang="zh-CN" altLang="en-US" sz="2400" b="0" i="0" dirty="0">
                <a:solidFill>
                  <a:srgbClr val="000000"/>
                </a:solidFill>
                <a:effectLst/>
                <a:latin typeface="-apple-system"/>
              </a:rPr>
              <a:t>提供了一个基于</a:t>
            </a:r>
            <a:r>
              <a:rPr lang="en-US" altLang="zh-CN" sz="2400" b="0" i="0" dirty="0" err="1">
                <a:solidFill>
                  <a:srgbClr val="000000"/>
                </a:solidFill>
                <a:effectLst/>
                <a:latin typeface="-apple-system"/>
              </a:rPr>
              <a:t>Jupyter</a:t>
            </a:r>
            <a:r>
              <a:rPr lang="en-US" altLang="zh-CN" sz="2400" b="0" i="0" dirty="0">
                <a:solidFill>
                  <a:srgbClr val="000000"/>
                </a:solidFill>
                <a:effectLst/>
                <a:latin typeface="-apple-system"/>
              </a:rPr>
              <a:t> Notebook</a:t>
            </a:r>
            <a:r>
              <a:rPr lang="zh-CN" altLang="en-US" sz="2400" b="0" i="0" dirty="0">
                <a:solidFill>
                  <a:srgbClr val="000000"/>
                </a:solidFill>
                <a:effectLst/>
                <a:latin typeface="-apple-system"/>
              </a:rPr>
              <a:t>的环境</a:t>
            </a:r>
            <a:endParaRPr lang="en-US" altLang="zh-CN" sz="2400" b="0" i="0" dirty="0">
              <a:solidFill>
                <a:srgbClr val="000000"/>
              </a:solidFill>
              <a:effectLst/>
              <a:latin typeface="-apple-system"/>
            </a:endParaRPr>
          </a:p>
          <a:p>
            <a:pPr marL="0" indent="0">
              <a:lnSpc>
                <a:spcPct val="150000"/>
              </a:lnSpc>
              <a:buNone/>
            </a:pPr>
            <a:r>
              <a:rPr lang="zh-CN" altLang="en-US" sz="2400" b="0" i="0" dirty="0">
                <a:solidFill>
                  <a:srgbClr val="000000"/>
                </a:solidFill>
                <a:effectLst/>
                <a:latin typeface="-apple-system"/>
              </a:rPr>
              <a:t>还提供了</a:t>
            </a:r>
            <a:r>
              <a:rPr lang="en-US" altLang="zh-CN" sz="2400" b="0" i="0" dirty="0">
                <a:solidFill>
                  <a:srgbClr val="000000"/>
                </a:solidFill>
                <a:effectLst/>
                <a:latin typeface="-apple-system"/>
              </a:rPr>
              <a:t>GPU</a:t>
            </a:r>
            <a:r>
              <a:rPr lang="zh-CN" altLang="en-US" sz="2400" b="0" i="0" dirty="0">
                <a:solidFill>
                  <a:srgbClr val="000000"/>
                </a:solidFill>
                <a:effectLst/>
                <a:latin typeface="-apple-system"/>
              </a:rPr>
              <a:t>和</a:t>
            </a:r>
            <a:r>
              <a:rPr lang="en-US" altLang="zh-CN" sz="2400" b="0" i="0" dirty="0">
                <a:solidFill>
                  <a:srgbClr val="000000"/>
                </a:solidFill>
                <a:effectLst/>
                <a:latin typeface="-apple-system"/>
              </a:rPr>
              <a:t>TPU</a:t>
            </a:r>
            <a:r>
              <a:rPr lang="zh-CN" altLang="en-US" sz="2400" b="0" i="0" dirty="0">
                <a:solidFill>
                  <a:srgbClr val="000000"/>
                </a:solidFill>
                <a:effectLst/>
                <a:latin typeface="-apple-system"/>
              </a:rPr>
              <a:t>等硬件加速选项，使用户能够更快地训练深度学习模型</a:t>
            </a:r>
            <a:endParaRPr lang="en-US" altLang="zh-CN" sz="2400" b="1" dirty="0"/>
          </a:p>
        </p:txBody>
      </p:sp>
      <p:pic>
        <p:nvPicPr>
          <p:cNvPr id="5" name="图片 4">
            <a:extLst>
              <a:ext uri="{FF2B5EF4-FFF2-40B4-BE49-F238E27FC236}">
                <a16:creationId xmlns:a16="http://schemas.microsoft.com/office/drawing/2014/main" id="{385021A6-E693-CFEF-9B8C-332AD59CFE3B}"/>
              </a:ext>
            </a:extLst>
          </p:cNvPr>
          <p:cNvPicPr>
            <a:picLocks noChangeAspect="1"/>
          </p:cNvPicPr>
          <p:nvPr/>
        </p:nvPicPr>
        <p:blipFill>
          <a:blip r:embed="rId3"/>
          <a:stretch>
            <a:fillRect/>
          </a:stretch>
        </p:blipFill>
        <p:spPr>
          <a:xfrm>
            <a:off x="9062676" y="621260"/>
            <a:ext cx="1343212" cy="1829055"/>
          </a:xfrm>
          <a:prstGeom prst="rect">
            <a:avLst/>
          </a:prstGeom>
        </p:spPr>
      </p:pic>
      <p:pic>
        <p:nvPicPr>
          <p:cNvPr id="7" name="图片 6">
            <a:extLst>
              <a:ext uri="{FF2B5EF4-FFF2-40B4-BE49-F238E27FC236}">
                <a16:creationId xmlns:a16="http://schemas.microsoft.com/office/drawing/2014/main" id="{7EB2FAB7-D5E3-1350-F72A-A2DC7BE973B9}"/>
              </a:ext>
            </a:extLst>
          </p:cNvPr>
          <p:cNvPicPr>
            <a:picLocks noChangeAspect="1"/>
          </p:cNvPicPr>
          <p:nvPr/>
        </p:nvPicPr>
        <p:blipFill>
          <a:blip r:embed="rId4"/>
          <a:stretch>
            <a:fillRect/>
          </a:stretch>
        </p:blipFill>
        <p:spPr>
          <a:xfrm>
            <a:off x="9210334" y="3857064"/>
            <a:ext cx="1047896" cy="724001"/>
          </a:xfrm>
          <a:prstGeom prst="rect">
            <a:avLst/>
          </a:prstGeom>
        </p:spPr>
      </p:pic>
      <p:sp>
        <p:nvSpPr>
          <p:cNvPr id="4" name="文本框 3">
            <a:extLst>
              <a:ext uri="{FF2B5EF4-FFF2-40B4-BE49-F238E27FC236}">
                <a16:creationId xmlns:a16="http://schemas.microsoft.com/office/drawing/2014/main" id="{93C21BC1-0FE7-8B7C-0E38-0E75B6F1CF30}"/>
              </a:ext>
            </a:extLst>
          </p:cNvPr>
          <p:cNvSpPr txBox="1"/>
          <p:nvPr/>
        </p:nvSpPr>
        <p:spPr>
          <a:xfrm>
            <a:off x="732485" y="270909"/>
            <a:ext cx="8772123" cy="707886"/>
          </a:xfrm>
          <a:prstGeom prst="rect">
            <a:avLst/>
          </a:prstGeom>
          <a:noFill/>
        </p:spPr>
        <p:txBody>
          <a:bodyPr wrap="square" rtlCol="0">
            <a:spAutoFit/>
          </a:bodyPr>
          <a:lstStyle/>
          <a:p>
            <a:r>
              <a:rPr lang="en-US" altLang="zh-CN" sz="4000" b="1" i="0" dirty="0">
                <a:solidFill>
                  <a:srgbClr val="000000"/>
                </a:solidFill>
                <a:effectLst/>
                <a:latin typeface="Calibri" panose="020F0502020204030204" pitchFamily="34" charset="0"/>
                <a:cs typeface="Calibri" panose="020F0502020204030204" pitchFamily="34" charset="0"/>
              </a:rPr>
              <a:t>1.5  </a:t>
            </a:r>
            <a:r>
              <a:rPr lang="zh-CN" altLang="en-US" sz="4000" b="1" i="0" dirty="0">
                <a:solidFill>
                  <a:srgbClr val="000000"/>
                </a:solidFill>
                <a:effectLst/>
                <a:latin typeface="Calibri" panose="020F0502020204030204" pitchFamily="34" charset="0"/>
                <a:cs typeface="Calibri" panose="020F0502020204030204" pitchFamily="34" charset="0"/>
              </a:rPr>
              <a:t>机器学习工具</a:t>
            </a:r>
            <a:endParaRPr lang="zh-CN" alt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019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65D30C09-DB3D-D04A-EEC3-D8839F746DC6}"/>
              </a:ext>
            </a:extLst>
          </p:cNvPr>
          <p:cNvSpPr/>
          <p:nvPr/>
        </p:nvSpPr>
        <p:spPr>
          <a:xfrm>
            <a:off x="2962770" y="1825625"/>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01</a:t>
            </a:r>
          </a:p>
        </p:txBody>
      </p:sp>
      <p:sp>
        <p:nvSpPr>
          <p:cNvPr id="30" name="Freeform 6">
            <a:extLst>
              <a:ext uri="{FF2B5EF4-FFF2-40B4-BE49-F238E27FC236}">
                <a16:creationId xmlns:a16="http://schemas.microsoft.com/office/drawing/2014/main" id="{85F9E9F1-3981-C8D8-F110-44AC1DAFB203}"/>
              </a:ext>
            </a:extLst>
          </p:cNvPr>
          <p:cNvSpPr/>
          <p:nvPr/>
        </p:nvSpPr>
        <p:spPr>
          <a:xfrm>
            <a:off x="2974200" y="2840187"/>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02</a:t>
            </a:r>
          </a:p>
        </p:txBody>
      </p:sp>
      <p:sp>
        <p:nvSpPr>
          <p:cNvPr id="31" name="Freeform 6">
            <a:extLst>
              <a:ext uri="{FF2B5EF4-FFF2-40B4-BE49-F238E27FC236}">
                <a16:creationId xmlns:a16="http://schemas.microsoft.com/office/drawing/2014/main" id="{8F52C049-791E-E7CA-D442-7799CEDB6C33}"/>
              </a:ext>
            </a:extLst>
          </p:cNvPr>
          <p:cNvSpPr/>
          <p:nvPr/>
        </p:nvSpPr>
        <p:spPr>
          <a:xfrm>
            <a:off x="2985630" y="3854749"/>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03</a:t>
            </a:r>
          </a:p>
        </p:txBody>
      </p:sp>
      <p:sp>
        <p:nvSpPr>
          <p:cNvPr id="33" name="矩形 32">
            <a:extLst>
              <a:ext uri="{FF2B5EF4-FFF2-40B4-BE49-F238E27FC236}">
                <a16:creationId xmlns:a16="http://schemas.microsoft.com/office/drawing/2014/main" id="{07C1C2ED-FB77-B901-A7C6-39529217C3FD}"/>
              </a:ext>
            </a:extLst>
          </p:cNvPr>
          <p:cNvSpPr/>
          <p:nvPr/>
        </p:nvSpPr>
        <p:spPr>
          <a:xfrm>
            <a:off x="4186045" y="2058365"/>
            <a:ext cx="5726430" cy="368935"/>
          </a:xfrm>
          <a:prstGeom prst="rect">
            <a:avLst/>
          </a:prstGeom>
        </p:spPr>
        <p:txBody>
          <a:bodyPr wrap="square" lIns="0" tIns="0" rIns="0" bIns="0" anchor="ctr">
            <a:spAutoFit/>
          </a:bodyPr>
          <a:lstStyle/>
          <a:p>
            <a:r>
              <a:rPr lang="zh-CN" altLang="en-US" sz="2400" dirty="0">
                <a:solidFill>
                  <a:schemeClr val="tx1">
                    <a:lumMod val="50000"/>
                    <a:lumOff val="50000"/>
                  </a:schemeClr>
                </a:solidFill>
                <a:latin typeface="Agency FB"/>
                <a:ea typeface="微软雅黑"/>
              </a:rPr>
              <a:t>机器学习简要介绍</a:t>
            </a:r>
          </a:p>
        </p:txBody>
      </p:sp>
      <p:sp>
        <p:nvSpPr>
          <p:cNvPr id="34" name="矩形 33">
            <a:extLst>
              <a:ext uri="{FF2B5EF4-FFF2-40B4-BE49-F238E27FC236}">
                <a16:creationId xmlns:a16="http://schemas.microsoft.com/office/drawing/2014/main" id="{2515F448-A8AA-C69E-C6BF-2080FF1D2CA2}"/>
              </a:ext>
            </a:extLst>
          </p:cNvPr>
          <p:cNvSpPr/>
          <p:nvPr/>
        </p:nvSpPr>
        <p:spPr>
          <a:xfrm>
            <a:off x="4197475" y="3073412"/>
            <a:ext cx="5333365" cy="368935"/>
          </a:xfrm>
          <a:prstGeom prst="rect">
            <a:avLst/>
          </a:prstGeom>
        </p:spPr>
        <p:txBody>
          <a:bodyPr wrap="square" lIns="0" tIns="0" rIns="0" bIns="0" anchor="ctr">
            <a:spAutoFit/>
          </a:bodyPr>
          <a:lstStyle/>
          <a:p>
            <a:r>
              <a:rPr lang="zh-CN" altLang="en-US" sz="2400" b="1" dirty="0">
                <a:latin typeface="Agency FB"/>
                <a:ea typeface="微软雅黑"/>
              </a:rPr>
              <a:t>特征工程</a:t>
            </a:r>
          </a:p>
        </p:txBody>
      </p:sp>
      <p:sp>
        <p:nvSpPr>
          <p:cNvPr id="35" name="矩形 34">
            <a:extLst>
              <a:ext uri="{FF2B5EF4-FFF2-40B4-BE49-F238E27FC236}">
                <a16:creationId xmlns:a16="http://schemas.microsoft.com/office/drawing/2014/main" id="{38DD2B78-E3E4-46F9-D435-255492E457F9}"/>
              </a:ext>
            </a:extLst>
          </p:cNvPr>
          <p:cNvSpPr/>
          <p:nvPr/>
        </p:nvSpPr>
        <p:spPr>
          <a:xfrm>
            <a:off x="4208905" y="4087825"/>
            <a:ext cx="5229860" cy="368935"/>
          </a:xfrm>
          <a:prstGeom prst="rect">
            <a:avLst/>
          </a:prstGeom>
        </p:spPr>
        <p:txBody>
          <a:bodyPr wrap="square" lIns="0" tIns="0" rIns="0" bIns="0" anchor="ctr">
            <a:spAutoFit/>
          </a:bodyPr>
          <a:lstStyle/>
          <a:p>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分类算法及实例</a:t>
            </a:r>
            <a:endParaRPr lang="zh-CN" altLang="en-US" sz="2400" dirty="0">
              <a:solidFill>
                <a:schemeClr val="tx1">
                  <a:lumMod val="50000"/>
                  <a:lumOff val="50000"/>
                </a:schemeClr>
              </a:solidFill>
              <a:latin typeface="Agency FB"/>
              <a:ea typeface="微软雅黑"/>
            </a:endParaRPr>
          </a:p>
        </p:txBody>
      </p:sp>
      <p:cxnSp>
        <p:nvCxnSpPr>
          <p:cNvPr id="37" name="直接连接符 36">
            <a:extLst>
              <a:ext uri="{FF2B5EF4-FFF2-40B4-BE49-F238E27FC236}">
                <a16:creationId xmlns:a16="http://schemas.microsoft.com/office/drawing/2014/main" id="{1C9F5237-87DF-F63A-521D-7F8221F67F27}"/>
              </a:ext>
            </a:extLst>
          </p:cNvPr>
          <p:cNvCxnSpPr/>
          <p:nvPr/>
        </p:nvCxnSpPr>
        <p:spPr>
          <a:xfrm flipV="1">
            <a:off x="3905375" y="2519692"/>
            <a:ext cx="5372735" cy="26035"/>
          </a:xfrm>
          <a:prstGeom prst="line">
            <a:avLst/>
          </a:prstGeom>
          <a:noFill/>
          <a:ln w="6350" cap="flat" cmpd="sng" algn="ctr">
            <a:solidFill>
              <a:sysClr val="window" lastClr="FFFFFF">
                <a:lumMod val="75000"/>
              </a:sysClr>
            </a:solidFill>
            <a:prstDash val="solid"/>
            <a:miter lim="800000"/>
          </a:ln>
          <a:effectLst/>
        </p:spPr>
      </p:cxnSp>
      <p:cxnSp>
        <p:nvCxnSpPr>
          <p:cNvPr id="38" name="直接连接符 37">
            <a:extLst>
              <a:ext uri="{FF2B5EF4-FFF2-40B4-BE49-F238E27FC236}">
                <a16:creationId xmlns:a16="http://schemas.microsoft.com/office/drawing/2014/main" id="{20601973-E41C-367D-2C0F-EAA5BFFE6102}"/>
              </a:ext>
            </a:extLst>
          </p:cNvPr>
          <p:cNvCxnSpPr/>
          <p:nvPr/>
        </p:nvCxnSpPr>
        <p:spPr>
          <a:xfrm>
            <a:off x="3916805" y="3562997"/>
            <a:ext cx="5407025" cy="5715"/>
          </a:xfrm>
          <a:prstGeom prst="line">
            <a:avLst/>
          </a:prstGeom>
          <a:noFill/>
          <a:ln w="6350" cap="flat" cmpd="sng" algn="ctr">
            <a:solidFill>
              <a:sysClr val="window" lastClr="FFFFFF">
                <a:lumMod val="75000"/>
              </a:sysClr>
            </a:solidFill>
            <a:prstDash val="solid"/>
            <a:miter lim="800000"/>
          </a:ln>
          <a:effectLst/>
        </p:spPr>
      </p:cxnSp>
      <p:cxnSp>
        <p:nvCxnSpPr>
          <p:cNvPr id="39" name="直接连接符 38">
            <a:extLst>
              <a:ext uri="{FF2B5EF4-FFF2-40B4-BE49-F238E27FC236}">
                <a16:creationId xmlns:a16="http://schemas.microsoft.com/office/drawing/2014/main" id="{0CFCA565-4D27-0511-7BD7-9CC0A89446EA}"/>
              </a:ext>
            </a:extLst>
          </p:cNvPr>
          <p:cNvCxnSpPr/>
          <p:nvPr/>
        </p:nvCxnSpPr>
        <p:spPr>
          <a:xfrm flipV="1">
            <a:off x="3928235" y="4571377"/>
            <a:ext cx="5384165" cy="8890"/>
          </a:xfrm>
          <a:prstGeom prst="line">
            <a:avLst/>
          </a:prstGeom>
          <a:noFill/>
          <a:ln w="6350" cap="flat" cmpd="sng" algn="ctr">
            <a:solidFill>
              <a:sysClr val="window" lastClr="FFFFFF">
                <a:lumMod val="75000"/>
              </a:sysClr>
            </a:solidFill>
            <a:prstDash val="solid"/>
            <a:miter lim="800000"/>
          </a:ln>
          <a:effectLst/>
        </p:spPr>
      </p:cxnSp>
    </p:spTree>
    <p:extLst>
      <p:ext uri="{BB962C8B-B14F-4D97-AF65-F5344CB8AC3E}">
        <p14:creationId xmlns:p14="http://schemas.microsoft.com/office/powerpoint/2010/main" val="219265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A7D3E63C-F1F5-6D8D-607C-A5D49988CFBA}"/>
              </a:ext>
            </a:extLst>
          </p:cNvPr>
          <p:cNvSpPr/>
          <p:nvPr/>
        </p:nvSpPr>
        <p:spPr bwMode="auto">
          <a:xfrm>
            <a:off x="323850" y="347980"/>
            <a:ext cx="5053965" cy="2212340"/>
          </a:xfrm>
          <a:custGeom>
            <a:avLst/>
            <a:gdLst>
              <a:gd name="T0" fmla="*/ 2828 w 3974"/>
              <a:gd name="T1" fmla="*/ 0 h 2084"/>
              <a:gd name="T2" fmla="*/ 3974 w 3974"/>
              <a:gd name="T3" fmla="*/ 1268 h 2084"/>
              <a:gd name="T4" fmla="*/ 3234 w 3974"/>
              <a:gd name="T5" fmla="*/ 2084 h 2084"/>
              <a:gd name="T6" fmla="*/ 0 w 3974"/>
              <a:gd name="T7" fmla="*/ 2084 h 2084"/>
              <a:gd name="T8" fmla="*/ 0 w 3974"/>
              <a:gd name="T9" fmla="*/ 0 h 2084"/>
              <a:gd name="T10" fmla="*/ 2828 w 3974"/>
              <a:gd name="T11" fmla="*/ 0 h 2084"/>
            </a:gdLst>
            <a:ahLst/>
            <a:cxnLst>
              <a:cxn ang="0">
                <a:pos x="T0" y="T1"/>
              </a:cxn>
              <a:cxn ang="0">
                <a:pos x="T2" y="T3"/>
              </a:cxn>
              <a:cxn ang="0">
                <a:pos x="T4" y="T5"/>
              </a:cxn>
              <a:cxn ang="0">
                <a:pos x="T6" y="T7"/>
              </a:cxn>
              <a:cxn ang="0">
                <a:pos x="T8" y="T9"/>
              </a:cxn>
              <a:cxn ang="0">
                <a:pos x="T10" y="T11"/>
              </a:cxn>
            </a:cxnLst>
            <a:rect l="0" t="0" r="r" b="b"/>
            <a:pathLst>
              <a:path w="3974" h="2084">
                <a:moveTo>
                  <a:pt x="2828" y="0"/>
                </a:moveTo>
                <a:lnTo>
                  <a:pt x="3974" y="1268"/>
                </a:lnTo>
                <a:lnTo>
                  <a:pt x="3234" y="2084"/>
                </a:lnTo>
                <a:lnTo>
                  <a:pt x="0" y="2084"/>
                </a:lnTo>
                <a:lnTo>
                  <a:pt x="0" y="0"/>
                </a:lnTo>
                <a:lnTo>
                  <a:pt x="2828" y="0"/>
                </a:lnTo>
                <a:close/>
              </a:path>
            </a:pathLst>
          </a:custGeom>
          <a:solidFill>
            <a:srgbClr val="08202A">
              <a:alpha val="89804"/>
            </a:srgbClr>
          </a:solidFill>
          <a:ln>
            <a:noFill/>
          </a:ln>
        </p:spPr>
        <p:txBody>
          <a:bodyPr vert="horz" wrap="square" lIns="91440" tIns="45720" rIns="91440" bIns="45720" numCol="1" anchor="t" anchorCtr="0" compatLnSpc="1"/>
          <a:lstStyle/>
          <a:p>
            <a:endParaRPr lang="zh-CN" altLang="en-US">
              <a:solidFill>
                <a:prstClr val="black"/>
              </a:solidFill>
              <a:latin typeface="Agency FB"/>
              <a:ea typeface="微软雅黑"/>
            </a:endParaRPr>
          </a:p>
        </p:txBody>
      </p:sp>
      <p:sp>
        <p:nvSpPr>
          <p:cNvPr id="21" name="Freeform 6">
            <a:extLst>
              <a:ext uri="{FF2B5EF4-FFF2-40B4-BE49-F238E27FC236}">
                <a16:creationId xmlns:a16="http://schemas.microsoft.com/office/drawing/2014/main" id="{47D7DDA5-FED0-CAB7-EFCB-44FCBA8505F2}"/>
              </a:ext>
            </a:extLst>
          </p:cNvPr>
          <p:cNvSpPr/>
          <p:nvPr/>
        </p:nvSpPr>
        <p:spPr bwMode="auto">
          <a:xfrm>
            <a:off x="4411980" y="347980"/>
            <a:ext cx="2516505" cy="2231390"/>
          </a:xfrm>
          <a:custGeom>
            <a:avLst/>
            <a:gdLst>
              <a:gd name="T0" fmla="*/ 830 w 1979"/>
              <a:gd name="T1" fmla="*/ 0 h 2084"/>
              <a:gd name="T2" fmla="*/ 1979 w 1979"/>
              <a:gd name="T3" fmla="*/ 1268 h 2084"/>
              <a:gd name="T4" fmla="*/ 1239 w 1979"/>
              <a:gd name="T5" fmla="*/ 2084 h 2084"/>
              <a:gd name="T6" fmla="*/ 407 w 1979"/>
              <a:gd name="T7" fmla="*/ 2084 h 2084"/>
              <a:gd name="T8" fmla="*/ 1147 w 1979"/>
              <a:gd name="T9" fmla="*/ 1268 h 2084"/>
              <a:gd name="T10" fmla="*/ 0 w 1979"/>
              <a:gd name="T11" fmla="*/ 0 h 2084"/>
              <a:gd name="T12" fmla="*/ 830 w 1979"/>
              <a:gd name="T13" fmla="*/ 0 h 2084"/>
            </a:gdLst>
            <a:ahLst/>
            <a:cxnLst>
              <a:cxn ang="0">
                <a:pos x="T0" y="T1"/>
              </a:cxn>
              <a:cxn ang="0">
                <a:pos x="T2" y="T3"/>
              </a:cxn>
              <a:cxn ang="0">
                <a:pos x="T4" y="T5"/>
              </a:cxn>
              <a:cxn ang="0">
                <a:pos x="T6" y="T7"/>
              </a:cxn>
              <a:cxn ang="0">
                <a:pos x="T8" y="T9"/>
              </a:cxn>
              <a:cxn ang="0">
                <a:pos x="T10" y="T11"/>
              </a:cxn>
              <a:cxn ang="0">
                <a:pos x="T12" y="T13"/>
              </a:cxn>
            </a:cxnLst>
            <a:rect l="0" t="0" r="r" b="b"/>
            <a:pathLst>
              <a:path w="1979" h="2084">
                <a:moveTo>
                  <a:pt x="830" y="0"/>
                </a:moveTo>
                <a:lnTo>
                  <a:pt x="1979" y="1268"/>
                </a:lnTo>
                <a:lnTo>
                  <a:pt x="1239" y="2084"/>
                </a:lnTo>
                <a:lnTo>
                  <a:pt x="407" y="2084"/>
                </a:lnTo>
                <a:lnTo>
                  <a:pt x="1147" y="1268"/>
                </a:lnTo>
                <a:lnTo>
                  <a:pt x="0" y="0"/>
                </a:lnTo>
                <a:lnTo>
                  <a:pt x="830" y="0"/>
                </a:lnTo>
                <a:close/>
              </a:path>
            </a:pathLst>
          </a:custGeom>
          <a:solidFill>
            <a:srgbClr val="08202A">
              <a:alpha val="20000"/>
            </a:srgbClr>
          </a:solidFill>
          <a:ln>
            <a:noFill/>
          </a:ln>
        </p:spPr>
        <p:txBody>
          <a:bodyPr vert="horz" wrap="square" lIns="91440" tIns="45720" rIns="91440" bIns="45720" numCol="1" anchor="t" anchorCtr="0" compatLnSpc="1"/>
          <a:lstStyle/>
          <a:p>
            <a:endParaRPr lang="zh-CN" altLang="en-US">
              <a:solidFill>
                <a:prstClr val="black"/>
              </a:solidFill>
              <a:latin typeface="Agency FB"/>
              <a:ea typeface="微软雅黑"/>
            </a:endParaRPr>
          </a:p>
        </p:txBody>
      </p:sp>
      <p:sp>
        <p:nvSpPr>
          <p:cNvPr id="22" name="文本框 21">
            <a:extLst>
              <a:ext uri="{FF2B5EF4-FFF2-40B4-BE49-F238E27FC236}">
                <a16:creationId xmlns:a16="http://schemas.microsoft.com/office/drawing/2014/main" id="{39C89413-AF3E-2CE5-9549-1F6A23C18D3E}"/>
              </a:ext>
            </a:extLst>
          </p:cNvPr>
          <p:cNvSpPr txBox="1"/>
          <p:nvPr/>
        </p:nvSpPr>
        <p:spPr>
          <a:xfrm>
            <a:off x="2040890" y="1365885"/>
            <a:ext cx="9340850" cy="615553"/>
          </a:xfrm>
          <a:prstGeom prst="rect">
            <a:avLst/>
          </a:prstGeom>
          <a:noFill/>
        </p:spPr>
        <p:txBody>
          <a:bodyPr wrap="square" lIns="0" tIns="0" rIns="0" bIns="0" rtlCol="0">
            <a:spAutoFit/>
          </a:bodyPr>
          <a:lstStyle/>
          <a:p>
            <a:pPr algn="r"/>
            <a:r>
              <a:rPr lang="zh-CN" altLang="en-US" sz="4000" dirty="0">
                <a:solidFill>
                  <a:prstClr val="black">
                    <a:lumMod val="85000"/>
                    <a:lumOff val="15000"/>
                  </a:prstClr>
                </a:solidFill>
                <a:latin typeface="Agency FB"/>
                <a:ea typeface="微软雅黑"/>
              </a:rPr>
              <a:t>特征工程</a:t>
            </a:r>
          </a:p>
        </p:txBody>
      </p:sp>
      <p:sp>
        <p:nvSpPr>
          <p:cNvPr id="23" name="文本框 22">
            <a:extLst>
              <a:ext uri="{FF2B5EF4-FFF2-40B4-BE49-F238E27FC236}">
                <a16:creationId xmlns:a16="http://schemas.microsoft.com/office/drawing/2014/main" id="{7EE2E6E2-A18C-8CF2-B7FA-B903DD1D0803}"/>
              </a:ext>
            </a:extLst>
          </p:cNvPr>
          <p:cNvSpPr txBox="1"/>
          <p:nvPr/>
        </p:nvSpPr>
        <p:spPr>
          <a:xfrm>
            <a:off x="753505" y="686844"/>
            <a:ext cx="1590179" cy="1384995"/>
          </a:xfrm>
          <a:prstGeom prst="rect">
            <a:avLst/>
          </a:prstGeom>
          <a:noFill/>
        </p:spPr>
        <p:txBody>
          <a:bodyPr wrap="none" lIns="0" tIns="0" rIns="0" bIns="0" rtlCol="0" anchor="b">
            <a:spAutoFit/>
          </a:bodyPr>
          <a:lstStyle/>
          <a:p>
            <a:r>
              <a:rPr lang="en-US" altLang="zh-CN" sz="9000" b="1" dirty="0">
                <a:solidFill>
                  <a:prstClr val="white"/>
                </a:solidFill>
                <a:latin typeface="Agency FB"/>
                <a:ea typeface="微软雅黑"/>
              </a:rPr>
              <a:t> </a:t>
            </a:r>
            <a:r>
              <a:rPr lang="en-US" altLang="zh-CN" sz="9000" dirty="0">
                <a:solidFill>
                  <a:prstClr val="white"/>
                </a:solidFill>
                <a:latin typeface="微软雅黑" panose="020B0503020204020204" pitchFamily="34" charset="-122"/>
                <a:ea typeface="微软雅黑" panose="020B0503020204020204" pitchFamily="34" charset="-122"/>
              </a:rPr>
              <a:t>02</a:t>
            </a:r>
          </a:p>
        </p:txBody>
      </p:sp>
      <p:sp>
        <p:nvSpPr>
          <p:cNvPr id="24" name="Freeform 6">
            <a:extLst>
              <a:ext uri="{FF2B5EF4-FFF2-40B4-BE49-F238E27FC236}">
                <a16:creationId xmlns:a16="http://schemas.microsoft.com/office/drawing/2014/main" id="{9E269015-A515-F884-CA45-ABD67627273A}"/>
              </a:ext>
            </a:extLst>
          </p:cNvPr>
          <p:cNvSpPr/>
          <p:nvPr/>
        </p:nvSpPr>
        <p:spPr>
          <a:xfrm>
            <a:off x="1502780" y="4174160"/>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01</a:t>
            </a:r>
          </a:p>
        </p:txBody>
      </p:sp>
      <p:sp>
        <p:nvSpPr>
          <p:cNvPr id="25" name="Freeform 6">
            <a:extLst>
              <a:ext uri="{FF2B5EF4-FFF2-40B4-BE49-F238E27FC236}">
                <a16:creationId xmlns:a16="http://schemas.microsoft.com/office/drawing/2014/main" id="{5D732A76-6E76-2899-9E54-B411ED7E299C}"/>
              </a:ext>
            </a:extLst>
          </p:cNvPr>
          <p:cNvSpPr/>
          <p:nvPr/>
        </p:nvSpPr>
        <p:spPr>
          <a:xfrm>
            <a:off x="6749150" y="4171452"/>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02</a:t>
            </a:r>
          </a:p>
        </p:txBody>
      </p:sp>
      <p:sp>
        <p:nvSpPr>
          <p:cNvPr id="28" name="矩形 27">
            <a:extLst>
              <a:ext uri="{FF2B5EF4-FFF2-40B4-BE49-F238E27FC236}">
                <a16:creationId xmlns:a16="http://schemas.microsoft.com/office/drawing/2014/main" id="{378F7709-F9B9-7700-EC04-0F6D388A82D9}"/>
              </a:ext>
            </a:extLst>
          </p:cNvPr>
          <p:cNvSpPr/>
          <p:nvPr/>
        </p:nvSpPr>
        <p:spPr>
          <a:xfrm>
            <a:off x="2726055" y="4452620"/>
            <a:ext cx="572643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数据集</a:t>
            </a:r>
          </a:p>
        </p:txBody>
      </p:sp>
      <p:sp>
        <p:nvSpPr>
          <p:cNvPr id="29" name="矩形 28">
            <a:extLst>
              <a:ext uri="{FF2B5EF4-FFF2-40B4-BE49-F238E27FC236}">
                <a16:creationId xmlns:a16="http://schemas.microsoft.com/office/drawing/2014/main" id="{FAAE9D06-65F7-069E-F443-B5BA2B219B77}"/>
              </a:ext>
            </a:extLst>
          </p:cNvPr>
          <p:cNvSpPr/>
          <p:nvPr/>
        </p:nvSpPr>
        <p:spPr>
          <a:xfrm>
            <a:off x="8000365" y="4404677"/>
            <a:ext cx="5333365"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特征工程简介</a:t>
            </a:r>
          </a:p>
        </p:txBody>
      </p:sp>
      <p:cxnSp>
        <p:nvCxnSpPr>
          <p:cNvPr id="32" name="直接连接符 31">
            <a:extLst>
              <a:ext uri="{FF2B5EF4-FFF2-40B4-BE49-F238E27FC236}">
                <a16:creationId xmlns:a16="http://schemas.microsoft.com/office/drawing/2014/main" id="{47C9A8A7-5D2D-2527-5985-C60011CBBEE9}"/>
              </a:ext>
            </a:extLst>
          </p:cNvPr>
          <p:cNvCxnSpPr/>
          <p:nvPr/>
        </p:nvCxnSpPr>
        <p:spPr>
          <a:xfrm flipV="1">
            <a:off x="2445385" y="4916487"/>
            <a:ext cx="3505835" cy="23495"/>
          </a:xfrm>
          <a:prstGeom prst="line">
            <a:avLst/>
          </a:prstGeom>
          <a:noFill/>
          <a:ln w="6350" cap="flat" cmpd="sng" algn="ctr">
            <a:solidFill>
              <a:sysClr val="window" lastClr="FFFFFF">
                <a:lumMod val="75000"/>
              </a:sysClr>
            </a:solidFill>
            <a:prstDash val="solid"/>
            <a:miter lim="800000"/>
          </a:ln>
          <a:effectLst/>
        </p:spPr>
      </p:cxnSp>
      <p:cxnSp>
        <p:nvCxnSpPr>
          <p:cNvPr id="33" name="直接连接符 32">
            <a:extLst>
              <a:ext uri="{FF2B5EF4-FFF2-40B4-BE49-F238E27FC236}">
                <a16:creationId xmlns:a16="http://schemas.microsoft.com/office/drawing/2014/main" id="{C28D8DCD-65FF-EFD1-13BE-7E632C071B71}"/>
              </a:ext>
            </a:extLst>
          </p:cNvPr>
          <p:cNvCxnSpPr/>
          <p:nvPr/>
        </p:nvCxnSpPr>
        <p:spPr>
          <a:xfrm>
            <a:off x="7691755" y="4894262"/>
            <a:ext cx="3154045" cy="8255"/>
          </a:xfrm>
          <a:prstGeom prst="line">
            <a:avLst/>
          </a:prstGeom>
          <a:noFill/>
          <a:ln w="6350" cap="flat" cmpd="sng" algn="ctr">
            <a:solidFill>
              <a:sysClr val="window" lastClr="FFFFFF">
                <a:lumMod val="75000"/>
              </a:sysClr>
            </a:solidFill>
            <a:prstDash val="solid"/>
            <a:miter lim="800000"/>
          </a:ln>
          <a:effectLst/>
        </p:spPr>
      </p:cxnSp>
    </p:spTree>
    <p:extLst>
      <p:ext uri="{BB962C8B-B14F-4D97-AF65-F5344CB8AC3E}">
        <p14:creationId xmlns:p14="http://schemas.microsoft.com/office/powerpoint/2010/main" val="85847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6DEEC-D105-762E-E7FD-FEDAC2AA587E}"/>
              </a:ext>
            </a:extLst>
          </p:cNvPr>
          <p:cNvSpPr>
            <a:spLocks noGrp="1"/>
          </p:cNvSpPr>
          <p:nvPr>
            <p:ph type="title"/>
          </p:nvPr>
        </p:nvSpPr>
        <p:spPr>
          <a:xfrm>
            <a:off x="1012064" y="441101"/>
            <a:ext cx="10515600" cy="1325563"/>
          </a:xfrm>
        </p:spPr>
        <p:txBody>
          <a:bodyPr/>
          <a:lstStyle/>
          <a:p>
            <a:r>
              <a:rPr lang="en-US" altLang="zh-CN" sz="4000" b="1" dirty="0">
                <a:latin typeface="Calibri" panose="020F0502020204030204" pitchFamily="34" charset="0"/>
                <a:cs typeface="Calibri" panose="020F0502020204030204" pitchFamily="34" charset="0"/>
              </a:rPr>
              <a:t>2.1</a:t>
            </a:r>
            <a:r>
              <a:rPr lang="en-US" altLang="zh-CN" b="1" dirty="0"/>
              <a:t>  </a:t>
            </a:r>
            <a:r>
              <a:rPr lang="zh-CN" altLang="en-US" b="1" dirty="0"/>
              <a:t>数据集</a:t>
            </a:r>
            <a:endParaRPr lang="en-US" altLang="zh-CN" b="1" dirty="0"/>
          </a:p>
        </p:txBody>
      </p:sp>
      <p:sp>
        <p:nvSpPr>
          <p:cNvPr id="3" name="内容占位符 2">
            <a:extLst>
              <a:ext uri="{FF2B5EF4-FFF2-40B4-BE49-F238E27FC236}">
                <a16:creationId xmlns:a16="http://schemas.microsoft.com/office/drawing/2014/main" id="{5C1E78A4-71BD-E52E-50CF-2247A5491581}"/>
              </a:ext>
            </a:extLst>
          </p:cNvPr>
          <p:cNvSpPr>
            <a:spLocks noGrp="1"/>
          </p:cNvSpPr>
          <p:nvPr>
            <p:ph idx="1"/>
          </p:nvPr>
        </p:nvSpPr>
        <p:spPr>
          <a:xfrm>
            <a:off x="1012064" y="1970512"/>
            <a:ext cx="10515600" cy="4446387"/>
          </a:xfrm>
        </p:spPr>
        <p:txBody>
          <a:bodyPr>
            <a:normAutofit/>
          </a:bodyPr>
          <a:lstStyle/>
          <a:p>
            <a:r>
              <a:rPr lang="zh-CN" altLang="en-US" dirty="0"/>
              <a:t>可用数据集</a:t>
            </a:r>
            <a:endParaRPr lang="en-US" altLang="zh-CN" dirty="0"/>
          </a:p>
          <a:p>
            <a:endParaRPr lang="en-US" altLang="zh-CN" dirty="0"/>
          </a:p>
          <a:p>
            <a:r>
              <a:rPr lang="en-US" altLang="zh-CN" dirty="0"/>
              <a:t>scikit-learn </a:t>
            </a:r>
            <a:r>
              <a:rPr lang="en-US" altLang="zh-CN" dirty="0">
                <a:hlinkClick r:id="rId2"/>
              </a:rPr>
              <a:t>https://scikit-learn.org/stable/</a:t>
            </a:r>
            <a:r>
              <a:rPr lang="en-US" altLang="zh-CN" dirty="0"/>
              <a:t> </a:t>
            </a:r>
            <a:r>
              <a:rPr lang="zh-CN" altLang="en-US" dirty="0"/>
              <a:t>数据量较小</a:t>
            </a:r>
            <a:endParaRPr lang="en-US" altLang="zh-CN" dirty="0"/>
          </a:p>
          <a:p>
            <a:endParaRPr lang="en-US" altLang="zh-CN" dirty="0"/>
          </a:p>
          <a:p>
            <a:r>
              <a:rPr lang="en-US" altLang="zh-CN" dirty="0"/>
              <a:t>Kaggle </a:t>
            </a:r>
            <a:r>
              <a:rPr lang="en-US" altLang="zh-CN" dirty="0">
                <a:hlinkClick r:id="rId3"/>
              </a:rPr>
              <a:t>https://www.kaggle.com/</a:t>
            </a:r>
            <a:r>
              <a:rPr lang="en-US" altLang="zh-CN" dirty="0"/>
              <a:t> </a:t>
            </a:r>
            <a:r>
              <a:rPr lang="zh-CN" altLang="en-US" dirty="0"/>
              <a:t>真实数据，数据量大</a:t>
            </a:r>
            <a:endParaRPr lang="en-US" altLang="zh-CN" dirty="0"/>
          </a:p>
          <a:p>
            <a:endParaRPr lang="en-US" altLang="zh-CN" dirty="0"/>
          </a:p>
          <a:p>
            <a:r>
              <a:rPr lang="en-US" altLang="zh-CN" dirty="0"/>
              <a:t>UCI </a:t>
            </a:r>
            <a:r>
              <a:rPr lang="en-US" altLang="zh-CN" dirty="0">
                <a:hlinkClick r:id="rId4"/>
              </a:rPr>
              <a:t>https://archive.ics.uci.edu/</a:t>
            </a:r>
            <a:r>
              <a:rPr lang="en-US" altLang="zh-CN" dirty="0"/>
              <a:t> </a:t>
            </a:r>
          </a:p>
          <a:p>
            <a:endParaRPr lang="zh-CN" altLang="en-US" dirty="0"/>
          </a:p>
        </p:txBody>
      </p:sp>
    </p:spTree>
    <p:extLst>
      <p:ext uri="{BB962C8B-B14F-4D97-AF65-F5344CB8AC3E}">
        <p14:creationId xmlns:p14="http://schemas.microsoft.com/office/powerpoint/2010/main" val="17526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8D33F-7BBD-A706-9F8B-CF800369D9F4}"/>
              </a:ext>
            </a:extLst>
          </p:cNvPr>
          <p:cNvSpPr>
            <a:spLocks noGrp="1"/>
          </p:cNvSpPr>
          <p:nvPr>
            <p:ph type="title"/>
          </p:nvPr>
        </p:nvSpPr>
        <p:spPr>
          <a:xfrm>
            <a:off x="838200" y="212502"/>
            <a:ext cx="5257800" cy="945636"/>
          </a:xfrm>
        </p:spPr>
        <p:txBody>
          <a:bodyPr>
            <a:normAutofit/>
          </a:bodyPr>
          <a:lstStyle/>
          <a:p>
            <a:r>
              <a:rPr lang="en-US" altLang="zh-CN" sz="3600" b="1" dirty="0"/>
              <a:t>Fashion-MNIST </a:t>
            </a:r>
            <a:r>
              <a:rPr lang="zh-CN" altLang="en-US" sz="3600" b="1" dirty="0"/>
              <a:t>数据集</a:t>
            </a:r>
          </a:p>
        </p:txBody>
      </p:sp>
      <p:sp>
        <p:nvSpPr>
          <p:cNvPr id="3" name="内容占位符 2">
            <a:extLst>
              <a:ext uri="{FF2B5EF4-FFF2-40B4-BE49-F238E27FC236}">
                <a16:creationId xmlns:a16="http://schemas.microsoft.com/office/drawing/2014/main" id="{C72F450F-785D-E2C7-C1EE-1B759FDBA3EF}"/>
              </a:ext>
            </a:extLst>
          </p:cNvPr>
          <p:cNvSpPr>
            <a:spLocks noGrp="1"/>
          </p:cNvSpPr>
          <p:nvPr>
            <p:ph idx="1"/>
          </p:nvPr>
        </p:nvSpPr>
        <p:spPr>
          <a:xfrm>
            <a:off x="838200" y="1067838"/>
            <a:ext cx="10515600" cy="2131452"/>
          </a:xfrm>
        </p:spPr>
        <p:txBody>
          <a:bodyPr>
            <a:normAutofit fontScale="92500" lnSpcReduction="10000"/>
          </a:bodyPr>
          <a:lstStyle/>
          <a:p>
            <a:pPr marL="0" indent="0">
              <a:lnSpc>
                <a:spcPct val="150000"/>
              </a:lnSpc>
              <a:buNone/>
            </a:pPr>
            <a:r>
              <a:rPr lang="en-US" altLang="zh-CN" dirty="0"/>
              <a:t>Fashion-MNIST</a:t>
            </a:r>
            <a:r>
              <a:rPr lang="zh-CN" altLang="en-US" dirty="0"/>
              <a:t>数据集包含了 </a:t>
            </a:r>
            <a:r>
              <a:rPr lang="en-US" altLang="zh-CN" dirty="0"/>
              <a:t>10 </a:t>
            </a:r>
            <a:r>
              <a:rPr lang="zh-CN" altLang="en-US" dirty="0"/>
              <a:t>个类别的灰度图像，每个类别包含了 </a:t>
            </a:r>
            <a:r>
              <a:rPr lang="en-US" altLang="zh-CN" dirty="0"/>
              <a:t>6000 </a:t>
            </a:r>
            <a:r>
              <a:rPr lang="zh-CN" altLang="en-US" dirty="0"/>
              <a:t>张尺寸为 </a:t>
            </a:r>
            <a:r>
              <a:rPr lang="en-US" altLang="zh-CN" dirty="0"/>
              <a:t>28x28 </a:t>
            </a:r>
            <a:r>
              <a:rPr lang="zh-CN" altLang="en-US" dirty="0"/>
              <a:t>像素的图像，分别是：</a:t>
            </a:r>
            <a:r>
              <a:rPr lang="en-US" altLang="zh-CN" sz="2200" dirty="0">
                <a:latin typeface="+mn-ea"/>
              </a:rPr>
              <a:t>t-shirt</a:t>
            </a:r>
            <a:r>
              <a:rPr lang="zh-CN" altLang="en-US" sz="2200" dirty="0">
                <a:latin typeface="+mn-ea"/>
              </a:rPr>
              <a:t>（</a:t>
            </a:r>
            <a:r>
              <a:rPr lang="en-US" altLang="zh-CN" sz="2200" dirty="0">
                <a:latin typeface="+mn-ea"/>
              </a:rPr>
              <a:t>T</a:t>
            </a:r>
            <a:r>
              <a:rPr lang="zh-CN" altLang="en-US" sz="2200" dirty="0">
                <a:latin typeface="+mn-ea"/>
              </a:rPr>
              <a:t>恤），</a:t>
            </a:r>
            <a:r>
              <a:rPr lang="en-US" altLang="zh-CN" sz="2200" dirty="0">
                <a:latin typeface="+mn-ea"/>
              </a:rPr>
              <a:t>trouser</a:t>
            </a:r>
            <a:r>
              <a:rPr lang="zh-CN" altLang="en-US" sz="2200" dirty="0">
                <a:latin typeface="+mn-ea"/>
              </a:rPr>
              <a:t>（牛仔裤），</a:t>
            </a:r>
            <a:r>
              <a:rPr lang="en-US" altLang="zh-CN" sz="2200" dirty="0">
                <a:latin typeface="+mn-ea"/>
              </a:rPr>
              <a:t>pullover</a:t>
            </a:r>
            <a:r>
              <a:rPr lang="zh-CN" altLang="en-US" sz="2200" dirty="0">
                <a:latin typeface="+mn-ea"/>
              </a:rPr>
              <a:t>（套衫），</a:t>
            </a:r>
            <a:r>
              <a:rPr lang="en-US" altLang="zh-CN" sz="2200" dirty="0">
                <a:latin typeface="+mn-ea"/>
              </a:rPr>
              <a:t>dress</a:t>
            </a:r>
            <a:r>
              <a:rPr lang="zh-CN" altLang="en-US" sz="2200" dirty="0">
                <a:latin typeface="+mn-ea"/>
              </a:rPr>
              <a:t>（裙子），</a:t>
            </a:r>
            <a:r>
              <a:rPr lang="en-US" altLang="zh-CN" sz="2200" dirty="0">
                <a:latin typeface="+mn-ea"/>
              </a:rPr>
              <a:t>coat</a:t>
            </a:r>
            <a:r>
              <a:rPr lang="zh-CN" altLang="en-US" sz="2200" dirty="0">
                <a:latin typeface="+mn-ea"/>
              </a:rPr>
              <a:t>（外套），</a:t>
            </a:r>
            <a:r>
              <a:rPr lang="en-US" altLang="zh-CN" sz="2200" dirty="0">
                <a:latin typeface="+mn-ea"/>
              </a:rPr>
              <a:t>sandal</a:t>
            </a:r>
            <a:r>
              <a:rPr lang="zh-CN" altLang="en-US" sz="2200" dirty="0">
                <a:latin typeface="+mn-ea"/>
              </a:rPr>
              <a:t>（凉鞋），</a:t>
            </a:r>
            <a:r>
              <a:rPr lang="en-US" altLang="zh-CN" sz="2200" dirty="0">
                <a:latin typeface="+mn-ea"/>
              </a:rPr>
              <a:t>shirt</a:t>
            </a:r>
            <a:r>
              <a:rPr lang="zh-CN" altLang="en-US" sz="2200" dirty="0">
                <a:latin typeface="+mn-ea"/>
              </a:rPr>
              <a:t>（衬衫），</a:t>
            </a:r>
            <a:r>
              <a:rPr lang="en-US" altLang="zh-CN" sz="2200" dirty="0">
                <a:latin typeface="+mn-ea"/>
              </a:rPr>
              <a:t>sneaker</a:t>
            </a:r>
            <a:r>
              <a:rPr lang="zh-CN" altLang="en-US" sz="2200" dirty="0">
                <a:latin typeface="+mn-ea"/>
              </a:rPr>
              <a:t>（运动鞋），</a:t>
            </a:r>
            <a:r>
              <a:rPr lang="en-US" altLang="zh-CN" sz="2200" dirty="0">
                <a:latin typeface="+mn-ea"/>
              </a:rPr>
              <a:t>bag</a:t>
            </a:r>
            <a:r>
              <a:rPr lang="zh-CN" altLang="en-US" sz="2200" dirty="0">
                <a:latin typeface="+mn-ea"/>
              </a:rPr>
              <a:t>（包），</a:t>
            </a:r>
            <a:r>
              <a:rPr lang="en-US" altLang="zh-CN" sz="2200" dirty="0">
                <a:latin typeface="+mn-ea"/>
              </a:rPr>
              <a:t>ankle boot</a:t>
            </a:r>
            <a:r>
              <a:rPr lang="zh-CN" altLang="en-US" sz="2200" dirty="0">
                <a:latin typeface="+mn-ea"/>
              </a:rPr>
              <a:t>（短靴）。</a:t>
            </a:r>
          </a:p>
        </p:txBody>
      </p:sp>
      <p:pic>
        <p:nvPicPr>
          <p:cNvPr id="6" name="图片 5">
            <a:extLst>
              <a:ext uri="{FF2B5EF4-FFF2-40B4-BE49-F238E27FC236}">
                <a16:creationId xmlns:a16="http://schemas.microsoft.com/office/drawing/2014/main" id="{2CA64804-4032-13CE-2151-39B91E19B50E}"/>
              </a:ext>
            </a:extLst>
          </p:cNvPr>
          <p:cNvPicPr>
            <a:picLocks noChangeAspect="1"/>
          </p:cNvPicPr>
          <p:nvPr/>
        </p:nvPicPr>
        <p:blipFill>
          <a:blip r:embed="rId2"/>
          <a:stretch>
            <a:fillRect/>
          </a:stretch>
        </p:blipFill>
        <p:spPr>
          <a:xfrm>
            <a:off x="1313645" y="3321492"/>
            <a:ext cx="9564710" cy="3117938"/>
          </a:xfrm>
          <a:prstGeom prst="rect">
            <a:avLst/>
          </a:prstGeom>
        </p:spPr>
      </p:pic>
    </p:spTree>
    <p:extLst>
      <p:ext uri="{BB962C8B-B14F-4D97-AF65-F5344CB8AC3E}">
        <p14:creationId xmlns:p14="http://schemas.microsoft.com/office/powerpoint/2010/main" val="316420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1E78A4-71BD-E52E-50CF-2247A5491581}"/>
              </a:ext>
            </a:extLst>
          </p:cNvPr>
          <p:cNvSpPr>
            <a:spLocks noGrp="1"/>
          </p:cNvSpPr>
          <p:nvPr>
            <p:ph idx="1"/>
          </p:nvPr>
        </p:nvSpPr>
        <p:spPr>
          <a:xfrm>
            <a:off x="1049628" y="1602357"/>
            <a:ext cx="10515600" cy="1264409"/>
          </a:xfrm>
        </p:spPr>
        <p:txBody>
          <a:bodyPr/>
          <a:lstStyle/>
          <a:p>
            <a:pPr marL="0" indent="0">
              <a:buNone/>
            </a:pPr>
            <a:r>
              <a:rPr lang="zh-CN" altLang="en-US" dirty="0"/>
              <a:t>训练数据 </a:t>
            </a:r>
            <a:r>
              <a:rPr lang="en-US" altLang="zh-CN" dirty="0"/>
              <a:t>-&gt; </a:t>
            </a:r>
            <a:r>
              <a:rPr lang="zh-CN" altLang="en-US" dirty="0"/>
              <a:t>构建模型  </a:t>
            </a:r>
            <a:r>
              <a:rPr lang="en-US" altLang="zh-CN" dirty="0"/>
              <a:t>70-80%</a:t>
            </a:r>
          </a:p>
          <a:p>
            <a:pPr marL="0" indent="0">
              <a:buNone/>
            </a:pPr>
            <a:r>
              <a:rPr lang="zh-CN" altLang="en-US" dirty="0"/>
              <a:t>测试数据 </a:t>
            </a:r>
            <a:r>
              <a:rPr lang="en-US" altLang="zh-CN" dirty="0"/>
              <a:t>-&gt; </a:t>
            </a:r>
            <a:r>
              <a:rPr lang="zh-CN" altLang="en-US" dirty="0"/>
              <a:t>评估模型  </a:t>
            </a:r>
            <a:r>
              <a:rPr lang="en-US" altLang="zh-CN" dirty="0"/>
              <a:t>20-30%</a:t>
            </a:r>
            <a:endParaRPr lang="zh-CN" altLang="en-US" dirty="0"/>
          </a:p>
        </p:txBody>
      </p:sp>
      <p:pic>
        <p:nvPicPr>
          <p:cNvPr id="13" name="图片 12">
            <a:extLst>
              <a:ext uri="{FF2B5EF4-FFF2-40B4-BE49-F238E27FC236}">
                <a16:creationId xmlns:a16="http://schemas.microsoft.com/office/drawing/2014/main" id="{E085FC0C-7FB0-A2D4-361E-14903CFA8FEC}"/>
              </a:ext>
            </a:extLst>
          </p:cNvPr>
          <p:cNvPicPr>
            <a:picLocks noChangeAspect="1"/>
          </p:cNvPicPr>
          <p:nvPr/>
        </p:nvPicPr>
        <p:blipFill>
          <a:blip r:embed="rId2"/>
          <a:stretch>
            <a:fillRect/>
          </a:stretch>
        </p:blipFill>
        <p:spPr>
          <a:xfrm>
            <a:off x="1049628" y="2907569"/>
            <a:ext cx="10092744" cy="3237500"/>
          </a:xfrm>
          <a:prstGeom prst="rect">
            <a:avLst/>
          </a:prstGeom>
        </p:spPr>
      </p:pic>
      <p:sp>
        <p:nvSpPr>
          <p:cNvPr id="4" name="标题 1">
            <a:extLst>
              <a:ext uri="{FF2B5EF4-FFF2-40B4-BE49-F238E27FC236}">
                <a16:creationId xmlns:a16="http://schemas.microsoft.com/office/drawing/2014/main" id="{AC2EB8FD-6730-5E07-0EB5-B1D1F4548E78}"/>
              </a:ext>
            </a:extLst>
          </p:cNvPr>
          <p:cNvSpPr txBox="1">
            <a:spLocks/>
          </p:cNvSpPr>
          <p:nvPr/>
        </p:nvSpPr>
        <p:spPr>
          <a:xfrm>
            <a:off x="1012064" y="2767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数据集的划分</a:t>
            </a:r>
            <a:endParaRPr lang="en-US" altLang="zh-CN" sz="4000" b="1" dirty="0"/>
          </a:p>
        </p:txBody>
      </p:sp>
    </p:spTree>
    <p:extLst>
      <p:ext uri="{BB962C8B-B14F-4D97-AF65-F5344CB8AC3E}">
        <p14:creationId xmlns:p14="http://schemas.microsoft.com/office/powerpoint/2010/main" val="5605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BB0C794-CA43-CE4B-8360-0069F9E3E006}"/>
              </a:ext>
            </a:extLst>
          </p:cNvPr>
          <p:cNvPicPr>
            <a:picLocks noChangeAspect="1"/>
          </p:cNvPicPr>
          <p:nvPr/>
        </p:nvPicPr>
        <p:blipFill>
          <a:blip r:embed="rId2"/>
          <a:stretch>
            <a:fillRect/>
          </a:stretch>
        </p:blipFill>
        <p:spPr>
          <a:xfrm>
            <a:off x="584032" y="0"/>
            <a:ext cx="11023935" cy="6858000"/>
          </a:xfrm>
          <a:prstGeom prst="rect">
            <a:avLst/>
          </a:prstGeom>
        </p:spPr>
      </p:pic>
      <p:pic>
        <p:nvPicPr>
          <p:cNvPr id="12" name="图片 11">
            <a:extLst>
              <a:ext uri="{FF2B5EF4-FFF2-40B4-BE49-F238E27FC236}">
                <a16:creationId xmlns:a16="http://schemas.microsoft.com/office/drawing/2014/main" id="{88C95383-6CE5-5195-DD23-75C070CDC9E2}"/>
              </a:ext>
            </a:extLst>
          </p:cNvPr>
          <p:cNvPicPr>
            <a:picLocks noChangeAspect="1"/>
          </p:cNvPicPr>
          <p:nvPr/>
        </p:nvPicPr>
        <p:blipFill>
          <a:blip r:embed="rId3"/>
          <a:stretch>
            <a:fillRect/>
          </a:stretch>
        </p:blipFill>
        <p:spPr>
          <a:xfrm>
            <a:off x="7987573" y="2216799"/>
            <a:ext cx="1174489" cy="1212201"/>
          </a:xfrm>
          <a:prstGeom prst="rect">
            <a:avLst/>
          </a:prstGeom>
        </p:spPr>
      </p:pic>
      <p:sp>
        <p:nvSpPr>
          <p:cNvPr id="14" name="文本框 13">
            <a:extLst>
              <a:ext uri="{FF2B5EF4-FFF2-40B4-BE49-F238E27FC236}">
                <a16:creationId xmlns:a16="http://schemas.microsoft.com/office/drawing/2014/main" id="{3E638559-071C-4FB2-624A-0D3CE4646B7A}"/>
              </a:ext>
            </a:extLst>
          </p:cNvPr>
          <p:cNvSpPr txBox="1"/>
          <p:nvPr/>
        </p:nvSpPr>
        <p:spPr>
          <a:xfrm>
            <a:off x="3044226" y="1667396"/>
            <a:ext cx="3379094" cy="646331"/>
          </a:xfrm>
          <a:prstGeom prst="rect">
            <a:avLst/>
          </a:prstGeom>
          <a:noFill/>
        </p:spPr>
        <p:txBody>
          <a:bodyPr wrap="square">
            <a:spAutoFit/>
          </a:bodyPr>
          <a:lstStyle/>
          <a:p>
            <a:r>
              <a:rPr lang="zh-CN" altLang="en-US" dirty="0"/>
              <a:t>将任意数据（文本or图像）转换为可用于机器学习的数字特征</a:t>
            </a:r>
          </a:p>
        </p:txBody>
      </p:sp>
      <p:sp>
        <p:nvSpPr>
          <p:cNvPr id="16" name="文本框 15">
            <a:extLst>
              <a:ext uri="{FF2B5EF4-FFF2-40B4-BE49-F238E27FC236}">
                <a16:creationId xmlns:a16="http://schemas.microsoft.com/office/drawing/2014/main" id="{1907F72F-B9BA-57D7-3E16-7FB63E58E07B}"/>
              </a:ext>
            </a:extLst>
          </p:cNvPr>
          <p:cNvSpPr txBox="1"/>
          <p:nvPr/>
        </p:nvSpPr>
        <p:spPr>
          <a:xfrm>
            <a:off x="6937797" y="5850235"/>
            <a:ext cx="4448529" cy="923330"/>
          </a:xfrm>
          <a:prstGeom prst="rect">
            <a:avLst/>
          </a:prstGeom>
          <a:noFill/>
        </p:spPr>
        <p:txBody>
          <a:bodyPr wrap="square">
            <a:spAutoFit/>
          </a:bodyPr>
          <a:lstStyle/>
          <a:p>
            <a:r>
              <a:rPr lang="zh-CN" altLang="en-US" dirty="0"/>
              <a:t>高维</a:t>
            </a:r>
            <a:r>
              <a:rPr lang="en-US" altLang="zh-CN" dirty="0"/>
              <a:t>-&gt;</a:t>
            </a:r>
            <a:r>
              <a:rPr lang="zh-CN" altLang="en-US" dirty="0"/>
              <a:t>低维</a:t>
            </a:r>
            <a:endParaRPr lang="en-US" altLang="zh-CN" dirty="0"/>
          </a:p>
          <a:p>
            <a:r>
              <a:rPr lang="zh-CN" altLang="en-US" dirty="0"/>
              <a:t>可能舍弃原有数据 创造新变量</a:t>
            </a:r>
            <a:endParaRPr lang="en-US" altLang="zh-CN" dirty="0"/>
          </a:p>
          <a:p>
            <a:r>
              <a:rPr lang="zh-CN" altLang="en-US" dirty="0"/>
              <a:t>在降维的同时，尽可能只损失少量信息</a:t>
            </a:r>
          </a:p>
        </p:txBody>
      </p:sp>
      <p:sp>
        <p:nvSpPr>
          <p:cNvPr id="18" name="文本框 17">
            <a:extLst>
              <a:ext uri="{FF2B5EF4-FFF2-40B4-BE49-F238E27FC236}">
                <a16:creationId xmlns:a16="http://schemas.microsoft.com/office/drawing/2014/main" id="{1CAAAEEB-510E-38C0-39D6-15B038226992}"/>
              </a:ext>
            </a:extLst>
          </p:cNvPr>
          <p:cNvSpPr txBox="1"/>
          <p:nvPr/>
        </p:nvSpPr>
        <p:spPr>
          <a:xfrm>
            <a:off x="2455036" y="6058324"/>
            <a:ext cx="2979848" cy="369332"/>
          </a:xfrm>
          <a:prstGeom prst="rect">
            <a:avLst/>
          </a:prstGeom>
          <a:noFill/>
        </p:spPr>
        <p:txBody>
          <a:bodyPr wrap="square">
            <a:spAutoFit/>
          </a:bodyPr>
          <a:lstStyle/>
          <a:p>
            <a:r>
              <a:rPr lang="zh-CN" altLang="en-US" dirty="0"/>
              <a:t>降低随机变量（特征）个数</a:t>
            </a:r>
          </a:p>
        </p:txBody>
      </p:sp>
      <p:sp>
        <p:nvSpPr>
          <p:cNvPr id="20" name="文本框 19">
            <a:extLst>
              <a:ext uri="{FF2B5EF4-FFF2-40B4-BE49-F238E27FC236}">
                <a16:creationId xmlns:a16="http://schemas.microsoft.com/office/drawing/2014/main" id="{AF7FFE7B-58B7-8A3D-A2C1-34F20CBBA268}"/>
              </a:ext>
            </a:extLst>
          </p:cNvPr>
          <p:cNvSpPr txBox="1"/>
          <p:nvPr/>
        </p:nvSpPr>
        <p:spPr>
          <a:xfrm>
            <a:off x="4112385" y="4003414"/>
            <a:ext cx="3147274" cy="646331"/>
          </a:xfrm>
          <a:prstGeom prst="rect">
            <a:avLst/>
          </a:prstGeom>
          <a:noFill/>
        </p:spPr>
        <p:txBody>
          <a:bodyPr wrap="square">
            <a:spAutoFit/>
          </a:bodyPr>
          <a:lstStyle/>
          <a:p>
            <a:r>
              <a:rPr lang="zh-CN" altLang="en-US" dirty="0"/>
              <a:t>数据中包含冗余或相关变量，从原有特征中找出主要特征</a:t>
            </a:r>
          </a:p>
        </p:txBody>
      </p:sp>
      <p:sp>
        <p:nvSpPr>
          <p:cNvPr id="22" name="文本框 21">
            <a:extLst>
              <a:ext uri="{FF2B5EF4-FFF2-40B4-BE49-F238E27FC236}">
                <a16:creationId xmlns:a16="http://schemas.microsoft.com/office/drawing/2014/main" id="{6DC3733B-D322-B6F6-A3DD-3A78AEDAC181}"/>
              </a:ext>
            </a:extLst>
          </p:cNvPr>
          <p:cNvSpPr txBox="1"/>
          <p:nvPr/>
        </p:nvSpPr>
        <p:spPr>
          <a:xfrm>
            <a:off x="4279811" y="3079924"/>
            <a:ext cx="2812423" cy="369332"/>
          </a:xfrm>
          <a:prstGeom prst="rect">
            <a:avLst/>
          </a:prstGeom>
          <a:noFill/>
        </p:spPr>
        <p:txBody>
          <a:bodyPr wrap="square">
            <a:spAutoFit/>
          </a:bodyPr>
          <a:lstStyle/>
          <a:p>
            <a:r>
              <a:rPr lang="zh-CN" altLang="en-US" dirty="0"/>
              <a:t>数值型数据 </a:t>
            </a:r>
            <a:r>
              <a:rPr lang="en-US" altLang="zh-CN" dirty="0"/>
              <a:t>-&gt; </a:t>
            </a:r>
            <a:r>
              <a:rPr lang="zh-CN" altLang="en-US" dirty="0"/>
              <a:t>无量纲化</a:t>
            </a:r>
          </a:p>
        </p:txBody>
      </p:sp>
      <p:sp>
        <p:nvSpPr>
          <p:cNvPr id="2" name="标题 1">
            <a:extLst>
              <a:ext uri="{FF2B5EF4-FFF2-40B4-BE49-F238E27FC236}">
                <a16:creationId xmlns:a16="http://schemas.microsoft.com/office/drawing/2014/main" id="{43A78CA0-892A-EDDF-335E-9911C3D2FD11}"/>
              </a:ext>
            </a:extLst>
          </p:cNvPr>
          <p:cNvSpPr txBox="1">
            <a:spLocks/>
          </p:cNvSpPr>
          <p:nvPr/>
        </p:nvSpPr>
        <p:spPr>
          <a:xfrm>
            <a:off x="269113" y="103115"/>
            <a:ext cx="4610069" cy="9379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latin typeface="Calibri" panose="020F0502020204030204" pitchFamily="34" charset="0"/>
                <a:cs typeface="Calibri" panose="020F0502020204030204" pitchFamily="34" charset="0"/>
              </a:rPr>
              <a:t>2.2  </a:t>
            </a:r>
            <a:r>
              <a:rPr lang="zh-CN" altLang="en-US" b="1" dirty="0"/>
              <a:t>特征工程简介</a:t>
            </a:r>
            <a:endParaRPr lang="en-US" altLang="zh-CN" b="1" dirty="0"/>
          </a:p>
        </p:txBody>
      </p:sp>
    </p:spTree>
    <p:extLst>
      <p:ext uri="{BB962C8B-B14F-4D97-AF65-F5344CB8AC3E}">
        <p14:creationId xmlns:p14="http://schemas.microsoft.com/office/powerpoint/2010/main" val="152549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65D30C09-DB3D-D04A-EEC3-D8839F746DC6}"/>
              </a:ext>
            </a:extLst>
          </p:cNvPr>
          <p:cNvSpPr/>
          <p:nvPr/>
        </p:nvSpPr>
        <p:spPr>
          <a:xfrm>
            <a:off x="2962770" y="1825625"/>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01</a:t>
            </a:r>
          </a:p>
        </p:txBody>
      </p:sp>
      <p:sp>
        <p:nvSpPr>
          <p:cNvPr id="30" name="Freeform 6">
            <a:extLst>
              <a:ext uri="{FF2B5EF4-FFF2-40B4-BE49-F238E27FC236}">
                <a16:creationId xmlns:a16="http://schemas.microsoft.com/office/drawing/2014/main" id="{85F9E9F1-3981-C8D8-F110-44AC1DAFB203}"/>
              </a:ext>
            </a:extLst>
          </p:cNvPr>
          <p:cNvSpPr/>
          <p:nvPr/>
        </p:nvSpPr>
        <p:spPr>
          <a:xfrm>
            <a:off x="2974200" y="2840187"/>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02</a:t>
            </a:r>
          </a:p>
        </p:txBody>
      </p:sp>
      <p:sp>
        <p:nvSpPr>
          <p:cNvPr id="31" name="Freeform 6">
            <a:extLst>
              <a:ext uri="{FF2B5EF4-FFF2-40B4-BE49-F238E27FC236}">
                <a16:creationId xmlns:a16="http://schemas.microsoft.com/office/drawing/2014/main" id="{8F52C049-791E-E7CA-D442-7799CEDB6C33}"/>
              </a:ext>
            </a:extLst>
          </p:cNvPr>
          <p:cNvSpPr/>
          <p:nvPr/>
        </p:nvSpPr>
        <p:spPr>
          <a:xfrm>
            <a:off x="2985630" y="3854749"/>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03</a:t>
            </a:r>
          </a:p>
        </p:txBody>
      </p:sp>
      <p:sp>
        <p:nvSpPr>
          <p:cNvPr id="33" name="矩形 32">
            <a:extLst>
              <a:ext uri="{FF2B5EF4-FFF2-40B4-BE49-F238E27FC236}">
                <a16:creationId xmlns:a16="http://schemas.microsoft.com/office/drawing/2014/main" id="{07C1C2ED-FB77-B901-A7C6-39529217C3FD}"/>
              </a:ext>
            </a:extLst>
          </p:cNvPr>
          <p:cNvSpPr/>
          <p:nvPr/>
        </p:nvSpPr>
        <p:spPr>
          <a:xfrm>
            <a:off x="4186045" y="2058365"/>
            <a:ext cx="572643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机器学习简要介绍</a:t>
            </a:r>
          </a:p>
        </p:txBody>
      </p:sp>
      <p:sp>
        <p:nvSpPr>
          <p:cNvPr id="34" name="矩形 33">
            <a:extLst>
              <a:ext uri="{FF2B5EF4-FFF2-40B4-BE49-F238E27FC236}">
                <a16:creationId xmlns:a16="http://schemas.microsoft.com/office/drawing/2014/main" id="{2515F448-A8AA-C69E-C6BF-2080FF1D2CA2}"/>
              </a:ext>
            </a:extLst>
          </p:cNvPr>
          <p:cNvSpPr/>
          <p:nvPr/>
        </p:nvSpPr>
        <p:spPr>
          <a:xfrm>
            <a:off x="4197475" y="3073412"/>
            <a:ext cx="5333365"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特征工程</a:t>
            </a:r>
          </a:p>
        </p:txBody>
      </p:sp>
      <p:sp>
        <p:nvSpPr>
          <p:cNvPr id="35" name="矩形 34">
            <a:extLst>
              <a:ext uri="{FF2B5EF4-FFF2-40B4-BE49-F238E27FC236}">
                <a16:creationId xmlns:a16="http://schemas.microsoft.com/office/drawing/2014/main" id="{38DD2B78-E3E4-46F9-D435-255492E457F9}"/>
              </a:ext>
            </a:extLst>
          </p:cNvPr>
          <p:cNvSpPr/>
          <p:nvPr/>
        </p:nvSpPr>
        <p:spPr>
          <a:xfrm>
            <a:off x="4208905" y="4087825"/>
            <a:ext cx="522986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rPr>
              <a:t>分类算法及实例</a:t>
            </a:r>
            <a:endParaRPr lang="zh-CN" altLang="en-US" sz="2400" dirty="0">
              <a:solidFill>
                <a:prstClr val="black">
                  <a:lumMod val="85000"/>
                  <a:lumOff val="15000"/>
                </a:prstClr>
              </a:solidFill>
              <a:latin typeface="Agency FB"/>
              <a:ea typeface="微软雅黑"/>
            </a:endParaRPr>
          </a:p>
        </p:txBody>
      </p:sp>
      <p:cxnSp>
        <p:nvCxnSpPr>
          <p:cNvPr id="37" name="直接连接符 36">
            <a:extLst>
              <a:ext uri="{FF2B5EF4-FFF2-40B4-BE49-F238E27FC236}">
                <a16:creationId xmlns:a16="http://schemas.microsoft.com/office/drawing/2014/main" id="{1C9F5237-87DF-F63A-521D-7F8221F67F27}"/>
              </a:ext>
            </a:extLst>
          </p:cNvPr>
          <p:cNvCxnSpPr/>
          <p:nvPr/>
        </p:nvCxnSpPr>
        <p:spPr>
          <a:xfrm flipV="1">
            <a:off x="3905375" y="2519692"/>
            <a:ext cx="5372735" cy="26035"/>
          </a:xfrm>
          <a:prstGeom prst="line">
            <a:avLst/>
          </a:prstGeom>
          <a:noFill/>
          <a:ln w="6350" cap="flat" cmpd="sng" algn="ctr">
            <a:solidFill>
              <a:sysClr val="window" lastClr="FFFFFF">
                <a:lumMod val="75000"/>
              </a:sysClr>
            </a:solidFill>
            <a:prstDash val="solid"/>
            <a:miter lim="800000"/>
          </a:ln>
          <a:effectLst/>
        </p:spPr>
      </p:cxnSp>
      <p:cxnSp>
        <p:nvCxnSpPr>
          <p:cNvPr id="38" name="直接连接符 37">
            <a:extLst>
              <a:ext uri="{FF2B5EF4-FFF2-40B4-BE49-F238E27FC236}">
                <a16:creationId xmlns:a16="http://schemas.microsoft.com/office/drawing/2014/main" id="{20601973-E41C-367D-2C0F-EAA5BFFE6102}"/>
              </a:ext>
            </a:extLst>
          </p:cNvPr>
          <p:cNvCxnSpPr/>
          <p:nvPr/>
        </p:nvCxnSpPr>
        <p:spPr>
          <a:xfrm>
            <a:off x="3916805" y="3562997"/>
            <a:ext cx="5407025" cy="5715"/>
          </a:xfrm>
          <a:prstGeom prst="line">
            <a:avLst/>
          </a:prstGeom>
          <a:noFill/>
          <a:ln w="6350" cap="flat" cmpd="sng" algn="ctr">
            <a:solidFill>
              <a:sysClr val="window" lastClr="FFFFFF">
                <a:lumMod val="75000"/>
              </a:sysClr>
            </a:solidFill>
            <a:prstDash val="solid"/>
            <a:miter lim="800000"/>
          </a:ln>
          <a:effectLst/>
        </p:spPr>
      </p:cxnSp>
      <p:cxnSp>
        <p:nvCxnSpPr>
          <p:cNvPr id="39" name="直接连接符 38">
            <a:extLst>
              <a:ext uri="{FF2B5EF4-FFF2-40B4-BE49-F238E27FC236}">
                <a16:creationId xmlns:a16="http://schemas.microsoft.com/office/drawing/2014/main" id="{0CFCA565-4D27-0511-7BD7-9CC0A89446EA}"/>
              </a:ext>
            </a:extLst>
          </p:cNvPr>
          <p:cNvCxnSpPr/>
          <p:nvPr/>
        </p:nvCxnSpPr>
        <p:spPr>
          <a:xfrm flipV="1">
            <a:off x="3928235" y="4571377"/>
            <a:ext cx="5384165" cy="8890"/>
          </a:xfrm>
          <a:prstGeom prst="line">
            <a:avLst/>
          </a:prstGeom>
          <a:noFill/>
          <a:ln w="6350" cap="flat" cmpd="sng" algn="ctr">
            <a:solidFill>
              <a:sysClr val="window" lastClr="FFFFFF">
                <a:lumMod val="75000"/>
              </a:sysClr>
            </a:solidFill>
            <a:prstDash val="solid"/>
            <a:miter lim="800000"/>
          </a:ln>
          <a:effectLst/>
        </p:spPr>
      </p:cxnSp>
    </p:spTree>
    <p:extLst>
      <p:ext uri="{BB962C8B-B14F-4D97-AF65-F5344CB8AC3E}">
        <p14:creationId xmlns:p14="http://schemas.microsoft.com/office/powerpoint/2010/main" val="26796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2182EE3-9D6C-A399-E6FB-54A2964C4F06}"/>
              </a:ext>
            </a:extLst>
          </p:cNvPr>
          <p:cNvPicPr>
            <a:picLocks noChangeAspect="1"/>
          </p:cNvPicPr>
          <p:nvPr/>
        </p:nvPicPr>
        <p:blipFill>
          <a:blip r:embed="rId2"/>
          <a:stretch>
            <a:fillRect/>
          </a:stretch>
        </p:blipFill>
        <p:spPr>
          <a:xfrm>
            <a:off x="1110803" y="4351055"/>
            <a:ext cx="10103367" cy="1912968"/>
          </a:xfrm>
          <a:prstGeom prst="rect">
            <a:avLst/>
          </a:prstGeom>
        </p:spPr>
      </p:pic>
      <p:pic>
        <p:nvPicPr>
          <p:cNvPr id="10" name="图片 9">
            <a:extLst>
              <a:ext uri="{FF2B5EF4-FFF2-40B4-BE49-F238E27FC236}">
                <a16:creationId xmlns:a16="http://schemas.microsoft.com/office/drawing/2014/main" id="{5BCCD437-0D50-B45F-52A0-7DC9CEF342C5}"/>
              </a:ext>
            </a:extLst>
          </p:cNvPr>
          <p:cNvPicPr>
            <a:picLocks noChangeAspect="1"/>
          </p:cNvPicPr>
          <p:nvPr/>
        </p:nvPicPr>
        <p:blipFill>
          <a:blip r:embed="rId3"/>
          <a:stretch>
            <a:fillRect/>
          </a:stretch>
        </p:blipFill>
        <p:spPr>
          <a:xfrm>
            <a:off x="1110803" y="1260528"/>
            <a:ext cx="9970394" cy="2588251"/>
          </a:xfrm>
          <a:prstGeom prst="rect">
            <a:avLst/>
          </a:prstGeom>
        </p:spPr>
      </p:pic>
      <p:sp>
        <p:nvSpPr>
          <p:cNvPr id="11" name="文本框 10">
            <a:extLst>
              <a:ext uri="{FF2B5EF4-FFF2-40B4-BE49-F238E27FC236}">
                <a16:creationId xmlns:a16="http://schemas.microsoft.com/office/drawing/2014/main" id="{3407CBAC-BA0C-6487-C16B-88E6242EF748}"/>
              </a:ext>
            </a:extLst>
          </p:cNvPr>
          <p:cNvSpPr txBox="1"/>
          <p:nvPr/>
        </p:nvSpPr>
        <p:spPr>
          <a:xfrm>
            <a:off x="1110803" y="435086"/>
            <a:ext cx="3007217" cy="646331"/>
          </a:xfrm>
          <a:prstGeom prst="rect">
            <a:avLst/>
          </a:prstGeom>
          <a:noFill/>
        </p:spPr>
        <p:txBody>
          <a:bodyPr wrap="square" rtlCol="0">
            <a:spAutoFit/>
          </a:bodyPr>
          <a:lstStyle/>
          <a:p>
            <a:r>
              <a:rPr lang="zh-CN" altLang="en-US" sz="3600" dirty="0"/>
              <a:t>数据标准化</a:t>
            </a:r>
          </a:p>
        </p:txBody>
      </p:sp>
      <p:pic>
        <p:nvPicPr>
          <p:cNvPr id="13" name="图片 12">
            <a:extLst>
              <a:ext uri="{FF2B5EF4-FFF2-40B4-BE49-F238E27FC236}">
                <a16:creationId xmlns:a16="http://schemas.microsoft.com/office/drawing/2014/main" id="{BA663C55-1FF8-1174-A49F-37448AB74F38}"/>
              </a:ext>
            </a:extLst>
          </p:cNvPr>
          <p:cNvPicPr>
            <a:picLocks noChangeAspect="1"/>
          </p:cNvPicPr>
          <p:nvPr/>
        </p:nvPicPr>
        <p:blipFill>
          <a:blip r:embed="rId4"/>
          <a:stretch>
            <a:fillRect/>
          </a:stretch>
        </p:blipFill>
        <p:spPr>
          <a:xfrm>
            <a:off x="4071764" y="435086"/>
            <a:ext cx="1524213" cy="704948"/>
          </a:xfrm>
          <a:prstGeom prst="rect">
            <a:avLst/>
          </a:prstGeom>
        </p:spPr>
      </p:pic>
    </p:spTree>
    <p:extLst>
      <p:ext uri="{BB962C8B-B14F-4D97-AF65-F5344CB8AC3E}">
        <p14:creationId xmlns:p14="http://schemas.microsoft.com/office/powerpoint/2010/main" val="4053444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65D30C09-DB3D-D04A-EEC3-D8839F746DC6}"/>
              </a:ext>
            </a:extLst>
          </p:cNvPr>
          <p:cNvSpPr/>
          <p:nvPr/>
        </p:nvSpPr>
        <p:spPr>
          <a:xfrm>
            <a:off x="2962770" y="1825625"/>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01</a:t>
            </a:r>
          </a:p>
        </p:txBody>
      </p:sp>
      <p:sp>
        <p:nvSpPr>
          <p:cNvPr id="30" name="Freeform 6">
            <a:extLst>
              <a:ext uri="{FF2B5EF4-FFF2-40B4-BE49-F238E27FC236}">
                <a16:creationId xmlns:a16="http://schemas.microsoft.com/office/drawing/2014/main" id="{85F9E9F1-3981-C8D8-F110-44AC1DAFB203}"/>
              </a:ext>
            </a:extLst>
          </p:cNvPr>
          <p:cNvSpPr/>
          <p:nvPr/>
        </p:nvSpPr>
        <p:spPr>
          <a:xfrm>
            <a:off x="2974200" y="2840187"/>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02</a:t>
            </a:r>
          </a:p>
        </p:txBody>
      </p:sp>
      <p:sp>
        <p:nvSpPr>
          <p:cNvPr id="31" name="Freeform 6">
            <a:extLst>
              <a:ext uri="{FF2B5EF4-FFF2-40B4-BE49-F238E27FC236}">
                <a16:creationId xmlns:a16="http://schemas.microsoft.com/office/drawing/2014/main" id="{8F52C049-791E-E7CA-D442-7799CEDB6C33}"/>
              </a:ext>
            </a:extLst>
          </p:cNvPr>
          <p:cNvSpPr/>
          <p:nvPr/>
        </p:nvSpPr>
        <p:spPr>
          <a:xfrm>
            <a:off x="2985630" y="3854749"/>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03</a:t>
            </a:r>
          </a:p>
        </p:txBody>
      </p:sp>
      <p:sp>
        <p:nvSpPr>
          <p:cNvPr id="33" name="矩形 32">
            <a:extLst>
              <a:ext uri="{FF2B5EF4-FFF2-40B4-BE49-F238E27FC236}">
                <a16:creationId xmlns:a16="http://schemas.microsoft.com/office/drawing/2014/main" id="{07C1C2ED-FB77-B901-A7C6-39529217C3FD}"/>
              </a:ext>
            </a:extLst>
          </p:cNvPr>
          <p:cNvSpPr/>
          <p:nvPr/>
        </p:nvSpPr>
        <p:spPr>
          <a:xfrm>
            <a:off x="4186045" y="2058365"/>
            <a:ext cx="5726430" cy="368935"/>
          </a:xfrm>
          <a:prstGeom prst="rect">
            <a:avLst/>
          </a:prstGeom>
        </p:spPr>
        <p:txBody>
          <a:bodyPr wrap="square" lIns="0" tIns="0" rIns="0" bIns="0" anchor="ctr">
            <a:spAutoFit/>
          </a:bodyPr>
          <a:lstStyle/>
          <a:p>
            <a:r>
              <a:rPr lang="zh-CN" altLang="en-US" sz="2400" dirty="0">
                <a:solidFill>
                  <a:schemeClr val="tx1">
                    <a:lumMod val="50000"/>
                    <a:lumOff val="50000"/>
                  </a:schemeClr>
                </a:solidFill>
                <a:latin typeface="Agency FB"/>
                <a:ea typeface="微软雅黑"/>
              </a:rPr>
              <a:t>机器学习简要介绍</a:t>
            </a:r>
          </a:p>
        </p:txBody>
      </p:sp>
      <p:sp>
        <p:nvSpPr>
          <p:cNvPr id="34" name="矩形 33">
            <a:extLst>
              <a:ext uri="{FF2B5EF4-FFF2-40B4-BE49-F238E27FC236}">
                <a16:creationId xmlns:a16="http://schemas.microsoft.com/office/drawing/2014/main" id="{2515F448-A8AA-C69E-C6BF-2080FF1D2CA2}"/>
              </a:ext>
            </a:extLst>
          </p:cNvPr>
          <p:cNvSpPr/>
          <p:nvPr/>
        </p:nvSpPr>
        <p:spPr>
          <a:xfrm>
            <a:off x="4197475" y="3073412"/>
            <a:ext cx="5333365" cy="368935"/>
          </a:xfrm>
          <a:prstGeom prst="rect">
            <a:avLst/>
          </a:prstGeom>
        </p:spPr>
        <p:txBody>
          <a:bodyPr wrap="square" lIns="0" tIns="0" rIns="0" bIns="0" anchor="ctr">
            <a:spAutoFit/>
          </a:bodyPr>
          <a:lstStyle/>
          <a:p>
            <a:r>
              <a:rPr lang="zh-CN" altLang="en-US" sz="2400" dirty="0">
                <a:solidFill>
                  <a:schemeClr val="tx1">
                    <a:lumMod val="50000"/>
                    <a:lumOff val="50000"/>
                  </a:schemeClr>
                </a:solidFill>
                <a:latin typeface="Agency FB"/>
                <a:ea typeface="微软雅黑"/>
              </a:rPr>
              <a:t>特征工程</a:t>
            </a:r>
          </a:p>
        </p:txBody>
      </p:sp>
      <p:sp>
        <p:nvSpPr>
          <p:cNvPr id="35" name="矩形 34">
            <a:extLst>
              <a:ext uri="{FF2B5EF4-FFF2-40B4-BE49-F238E27FC236}">
                <a16:creationId xmlns:a16="http://schemas.microsoft.com/office/drawing/2014/main" id="{38DD2B78-E3E4-46F9-D435-255492E457F9}"/>
              </a:ext>
            </a:extLst>
          </p:cNvPr>
          <p:cNvSpPr/>
          <p:nvPr/>
        </p:nvSpPr>
        <p:spPr>
          <a:xfrm>
            <a:off x="4208905" y="4087825"/>
            <a:ext cx="5229860" cy="368935"/>
          </a:xfrm>
          <a:prstGeom prst="rect">
            <a:avLst/>
          </a:prstGeom>
        </p:spPr>
        <p:txBody>
          <a:bodyPr wrap="square" lIns="0" tIns="0" rIns="0" bIns="0" anchor="ctr">
            <a:spAutoFit/>
          </a:bodyPr>
          <a:lstStyle/>
          <a:p>
            <a:r>
              <a:rPr lang="zh-CN" altLang="en-US" sz="2400" b="1" dirty="0">
                <a:latin typeface="微软雅黑" panose="020B0503020204020204" pitchFamily="34" charset="-122"/>
                <a:ea typeface="微软雅黑" panose="020B0503020204020204" pitchFamily="34" charset="-122"/>
              </a:rPr>
              <a:t>分类算法及实例</a:t>
            </a:r>
            <a:endParaRPr lang="zh-CN" altLang="en-US" sz="2400" b="1" dirty="0">
              <a:latin typeface="Agency FB"/>
              <a:ea typeface="微软雅黑"/>
            </a:endParaRPr>
          </a:p>
        </p:txBody>
      </p:sp>
      <p:cxnSp>
        <p:nvCxnSpPr>
          <p:cNvPr id="37" name="直接连接符 36">
            <a:extLst>
              <a:ext uri="{FF2B5EF4-FFF2-40B4-BE49-F238E27FC236}">
                <a16:creationId xmlns:a16="http://schemas.microsoft.com/office/drawing/2014/main" id="{1C9F5237-87DF-F63A-521D-7F8221F67F27}"/>
              </a:ext>
            </a:extLst>
          </p:cNvPr>
          <p:cNvCxnSpPr/>
          <p:nvPr/>
        </p:nvCxnSpPr>
        <p:spPr>
          <a:xfrm flipV="1">
            <a:off x="3905375" y="2519692"/>
            <a:ext cx="5372735" cy="26035"/>
          </a:xfrm>
          <a:prstGeom prst="line">
            <a:avLst/>
          </a:prstGeom>
          <a:noFill/>
          <a:ln w="6350" cap="flat" cmpd="sng" algn="ctr">
            <a:solidFill>
              <a:sysClr val="window" lastClr="FFFFFF">
                <a:lumMod val="75000"/>
              </a:sysClr>
            </a:solidFill>
            <a:prstDash val="solid"/>
            <a:miter lim="800000"/>
          </a:ln>
          <a:effectLst/>
        </p:spPr>
      </p:cxnSp>
      <p:cxnSp>
        <p:nvCxnSpPr>
          <p:cNvPr id="38" name="直接连接符 37">
            <a:extLst>
              <a:ext uri="{FF2B5EF4-FFF2-40B4-BE49-F238E27FC236}">
                <a16:creationId xmlns:a16="http://schemas.microsoft.com/office/drawing/2014/main" id="{20601973-E41C-367D-2C0F-EAA5BFFE6102}"/>
              </a:ext>
            </a:extLst>
          </p:cNvPr>
          <p:cNvCxnSpPr/>
          <p:nvPr/>
        </p:nvCxnSpPr>
        <p:spPr>
          <a:xfrm>
            <a:off x="3916805" y="3562997"/>
            <a:ext cx="5407025" cy="5715"/>
          </a:xfrm>
          <a:prstGeom prst="line">
            <a:avLst/>
          </a:prstGeom>
          <a:noFill/>
          <a:ln w="6350" cap="flat" cmpd="sng" algn="ctr">
            <a:solidFill>
              <a:sysClr val="window" lastClr="FFFFFF">
                <a:lumMod val="75000"/>
              </a:sysClr>
            </a:solidFill>
            <a:prstDash val="solid"/>
            <a:miter lim="800000"/>
          </a:ln>
          <a:effectLst/>
        </p:spPr>
      </p:cxnSp>
      <p:cxnSp>
        <p:nvCxnSpPr>
          <p:cNvPr id="39" name="直接连接符 38">
            <a:extLst>
              <a:ext uri="{FF2B5EF4-FFF2-40B4-BE49-F238E27FC236}">
                <a16:creationId xmlns:a16="http://schemas.microsoft.com/office/drawing/2014/main" id="{0CFCA565-4D27-0511-7BD7-9CC0A89446EA}"/>
              </a:ext>
            </a:extLst>
          </p:cNvPr>
          <p:cNvCxnSpPr/>
          <p:nvPr/>
        </p:nvCxnSpPr>
        <p:spPr>
          <a:xfrm flipV="1">
            <a:off x="3928235" y="4571377"/>
            <a:ext cx="5384165" cy="8890"/>
          </a:xfrm>
          <a:prstGeom prst="line">
            <a:avLst/>
          </a:prstGeom>
          <a:noFill/>
          <a:ln w="6350" cap="flat" cmpd="sng" algn="ctr">
            <a:solidFill>
              <a:sysClr val="window" lastClr="FFFFFF">
                <a:lumMod val="75000"/>
              </a:sysClr>
            </a:solidFill>
            <a:prstDash val="solid"/>
            <a:miter lim="800000"/>
          </a:ln>
          <a:effectLst/>
        </p:spPr>
      </p:cxnSp>
    </p:spTree>
    <p:extLst>
      <p:ext uri="{BB962C8B-B14F-4D97-AF65-F5344CB8AC3E}">
        <p14:creationId xmlns:p14="http://schemas.microsoft.com/office/powerpoint/2010/main" val="136047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A7D3E63C-F1F5-6D8D-607C-A5D49988CFBA}"/>
              </a:ext>
            </a:extLst>
          </p:cNvPr>
          <p:cNvSpPr/>
          <p:nvPr/>
        </p:nvSpPr>
        <p:spPr bwMode="auto">
          <a:xfrm>
            <a:off x="323850" y="347980"/>
            <a:ext cx="5053965" cy="2212340"/>
          </a:xfrm>
          <a:custGeom>
            <a:avLst/>
            <a:gdLst>
              <a:gd name="T0" fmla="*/ 2828 w 3974"/>
              <a:gd name="T1" fmla="*/ 0 h 2084"/>
              <a:gd name="T2" fmla="*/ 3974 w 3974"/>
              <a:gd name="T3" fmla="*/ 1268 h 2084"/>
              <a:gd name="T4" fmla="*/ 3234 w 3974"/>
              <a:gd name="T5" fmla="*/ 2084 h 2084"/>
              <a:gd name="T6" fmla="*/ 0 w 3974"/>
              <a:gd name="T7" fmla="*/ 2084 h 2084"/>
              <a:gd name="T8" fmla="*/ 0 w 3974"/>
              <a:gd name="T9" fmla="*/ 0 h 2084"/>
              <a:gd name="T10" fmla="*/ 2828 w 3974"/>
              <a:gd name="T11" fmla="*/ 0 h 2084"/>
            </a:gdLst>
            <a:ahLst/>
            <a:cxnLst>
              <a:cxn ang="0">
                <a:pos x="T0" y="T1"/>
              </a:cxn>
              <a:cxn ang="0">
                <a:pos x="T2" y="T3"/>
              </a:cxn>
              <a:cxn ang="0">
                <a:pos x="T4" y="T5"/>
              </a:cxn>
              <a:cxn ang="0">
                <a:pos x="T6" y="T7"/>
              </a:cxn>
              <a:cxn ang="0">
                <a:pos x="T8" y="T9"/>
              </a:cxn>
              <a:cxn ang="0">
                <a:pos x="T10" y="T11"/>
              </a:cxn>
            </a:cxnLst>
            <a:rect l="0" t="0" r="r" b="b"/>
            <a:pathLst>
              <a:path w="3974" h="2084">
                <a:moveTo>
                  <a:pt x="2828" y="0"/>
                </a:moveTo>
                <a:lnTo>
                  <a:pt x="3974" y="1268"/>
                </a:lnTo>
                <a:lnTo>
                  <a:pt x="3234" y="2084"/>
                </a:lnTo>
                <a:lnTo>
                  <a:pt x="0" y="2084"/>
                </a:lnTo>
                <a:lnTo>
                  <a:pt x="0" y="0"/>
                </a:lnTo>
                <a:lnTo>
                  <a:pt x="2828" y="0"/>
                </a:lnTo>
                <a:close/>
              </a:path>
            </a:pathLst>
          </a:custGeom>
          <a:solidFill>
            <a:srgbClr val="08202A">
              <a:alpha val="89804"/>
            </a:srgbClr>
          </a:solidFill>
          <a:ln>
            <a:noFill/>
          </a:ln>
        </p:spPr>
        <p:txBody>
          <a:bodyPr vert="horz" wrap="square" lIns="91440" tIns="45720" rIns="91440" bIns="45720" numCol="1" anchor="t" anchorCtr="0" compatLnSpc="1"/>
          <a:lstStyle/>
          <a:p>
            <a:endParaRPr lang="zh-CN" altLang="en-US">
              <a:solidFill>
                <a:prstClr val="black"/>
              </a:solidFill>
              <a:latin typeface="Agency FB"/>
              <a:ea typeface="微软雅黑"/>
            </a:endParaRPr>
          </a:p>
        </p:txBody>
      </p:sp>
      <p:sp>
        <p:nvSpPr>
          <p:cNvPr id="21" name="Freeform 6">
            <a:extLst>
              <a:ext uri="{FF2B5EF4-FFF2-40B4-BE49-F238E27FC236}">
                <a16:creationId xmlns:a16="http://schemas.microsoft.com/office/drawing/2014/main" id="{47D7DDA5-FED0-CAB7-EFCB-44FCBA8505F2}"/>
              </a:ext>
            </a:extLst>
          </p:cNvPr>
          <p:cNvSpPr/>
          <p:nvPr/>
        </p:nvSpPr>
        <p:spPr bwMode="auto">
          <a:xfrm>
            <a:off x="4411980" y="347980"/>
            <a:ext cx="2516505" cy="2231390"/>
          </a:xfrm>
          <a:custGeom>
            <a:avLst/>
            <a:gdLst>
              <a:gd name="T0" fmla="*/ 830 w 1979"/>
              <a:gd name="T1" fmla="*/ 0 h 2084"/>
              <a:gd name="T2" fmla="*/ 1979 w 1979"/>
              <a:gd name="T3" fmla="*/ 1268 h 2084"/>
              <a:gd name="T4" fmla="*/ 1239 w 1979"/>
              <a:gd name="T5" fmla="*/ 2084 h 2084"/>
              <a:gd name="T6" fmla="*/ 407 w 1979"/>
              <a:gd name="T7" fmla="*/ 2084 h 2084"/>
              <a:gd name="T8" fmla="*/ 1147 w 1979"/>
              <a:gd name="T9" fmla="*/ 1268 h 2084"/>
              <a:gd name="T10" fmla="*/ 0 w 1979"/>
              <a:gd name="T11" fmla="*/ 0 h 2084"/>
              <a:gd name="T12" fmla="*/ 830 w 1979"/>
              <a:gd name="T13" fmla="*/ 0 h 2084"/>
            </a:gdLst>
            <a:ahLst/>
            <a:cxnLst>
              <a:cxn ang="0">
                <a:pos x="T0" y="T1"/>
              </a:cxn>
              <a:cxn ang="0">
                <a:pos x="T2" y="T3"/>
              </a:cxn>
              <a:cxn ang="0">
                <a:pos x="T4" y="T5"/>
              </a:cxn>
              <a:cxn ang="0">
                <a:pos x="T6" y="T7"/>
              </a:cxn>
              <a:cxn ang="0">
                <a:pos x="T8" y="T9"/>
              </a:cxn>
              <a:cxn ang="0">
                <a:pos x="T10" y="T11"/>
              </a:cxn>
              <a:cxn ang="0">
                <a:pos x="T12" y="T13"/>
              </a:cxn>
            </a:cxnLst>
            <a:rect l="0" t="0" r="r" b="b"/>
            <a:pathLst>
              <a:path w="1979" h="2084">
                <a:moveTo>
                  <a:pt x="830" y="0"/>
                </a:moveTo>
                <a:lnTo>
                  <a:pt x="1979" y="1268"/>
                </a:lnTo>
                <a:lnTo>
                  <a:pt x="1239" y="2084"/>
                </a:lnTo>
                <a:lnTo>
                  <a:pt x="407" y="2084"/>
                </a:lnTo>
                <a:lnTo>
                  <a:pt x="1147" y="1268"/>
                </a:lnTo>
                <a:lnTo>
                  <a:pt x="0" y="0"/>
                </a:lnTo>
                <a:lnTo>
                  <a:pt x="830" y="0"/>
                </a:lnTo>
                <a:close/>
              </a:path>
            </a:pathLst>
          </a:custGeom>
          <a:solidFill>
            <a:srgbClr val="08202A">
              <a:alpha val="20000"/>
            </a:srgbClr>
          </a:solidFill>
          <a:ln>
            <a:noFill/>
          </a:ln>
        </p:spPr>
        <p:txBody>
          <a:bodyPr vert="horz" wrap="square" lIns="91440" tIns="45720" rIns="91440" bIns="45720" numCol="1" anchor="t" anchorCtr="0" compatLnSpc="1"/>
          <a:lstStyle/>
          <a:p>
            <a:endParaRPr lang="zh-CN" altLang="en-US">
              <a:solidFill>
                <a:prstClr val="black"/>
              </a:solidFill>
              <a:latin typeface="Agency FB"/>
              <a:ea typeface="微软雅黑"/>
            </a:endParaRPr>
          </a:p>
        </p:txBody>
      </p:sp>
      <p:sp>
        <p:nvSpPr>
          <p:cNvPr id="22" name="文本框 21">
            <a:extLst>
              <a:ext uri="{FF2B5EF4-FFF2-40B4-BE49-F238E27FC236}">
                <a16:creationId xmlns:a16="http://schemas.microsoft.com/office/drawing/2014/main" id="{39C89413-AF3E-2CE5-9549-1F6A23C18D3E}"/>
              </a:ext>
            </a:extLst>
          </p:cNvPr>
          <p:cNvSpPr txBox="1"/>
          <p:nvPr/>
        </p:nvSpPr>
        <p:spPr>
          <a:xfrm>
            <a:off x="2040890" y="1365885"/>
            <a:ext cx="9340850" cy="615553"/>
          </a:xfrm>
          <a:prstGeom prst="rect">
            <a:avLst/>
          </a:prstGeom>
          <a:noFill/>
        </p:spPr>
        <p:txBody>
          <a:bodyPr wrap="square" lIns="0" tIns="0" rIns="0" bIns="0" rtlCol="0">
            <a:spAutoFit/>
          </a:bodyPr>
          <a:lstStyle/>
          <a:p>
            <a:pPr algn="r"/>
            <a:r>
              <a:rPr lang="zh-CN" altLang="en-US" sz="4000" dirty="0">
                <a:solidFill>
                  <a:prstClr val="black">
                    <a:lumMod val="85000"/>
                    <a:lumOff val="15000"/>
                  </a:prstClr>
                </a:solidFill>
                <a:latin typeface="Agency FB"/>
                <a:ea typeface="微软雅黑"/>
              </a:rPr>
              <a:t>分类算法及实例</a:t>
            </a:r>
          </a:p>
        </p:txBody>
      </p:sp>
      <p:sp>
        <p:nvSpPr>
          <p:cNvPr id="23" name="文本框 22">
            <a:extLst>
              <a:ext uri="{FF2B5EF4-FFF2-40B4-BE49-F238E27FC236}">
                <a16:creationId xmlns:a16="http://schemas.microsoft.com/office/drawing/2014/main" id="{7EE2E6E2-A18C-8CF2-B7FA-B903DD1D0803}"/>
              </a:ext>
            </a:extLst>
          </p:cNvPr>
          <p:cNvSpPr txBox="1"/>
          <p:nvPr/>
        </p:nvSpPr>
        <p:spPr>
          <a:xfrm>
            <a:off x="753505" y="686844"/>
            <a:ext cx="1590179" cy="1384995"/>
          </a:xfrm>
          <a:prstGeom prst="rect">
            <a:avLst/>
          </a:prstGeom>
          <a:noFill/>
        </p:spPr>
        <p:txBody>
          <a:bodyPr wrap="none" lIns="0" tIns="0" rIns="0" bIns="0" rtlCol="0" anchor="b">
            <a:spAutoFit/>
          </a:bodyPr>
          <a:lstStyle/>
          <a:p>
            <a:r>
              <a:rPr lang="en-US" altLang="zh-CN" sz="9000" b="1" dirty="0">
                <a:solidFill>
                  <a:prstClr val="white"/>
                </a:solidFill>
                <a:latin typeface="Agency FB"/>
                <a:ea typeface="微软雅黑"/>
              </a:rPr>
              <a:t> </a:t>
            </a:r>
            <a:r>
              <a:rPr lang="en-US" altLang="zh-CN" sz="9000" dirty="0">
                <a:solidFill>
                  <a:prstClr val="white"/>
                </a:solidFill>
                <a:latin typeface="微软雅黑" panose="020B0503020204020204" pitchFamily="34" charset="-122"/>
                <a:ea typeface="微软雅黑" panose="020B0503020204020204" pitchFamily="34" charset="-122"/>
              </a:rPr>
              <a:t>03</a:t>
            </a:r>
          </a:p>
        </p:txBody>
      </p:sp>
      <p:sp>
        <p:nvSpPr>
          <p:cNvPr id="24" name="Freeform 6">
            <a:extLst>
              <a:ext uri="{FF2B5EF4-FFF2-40B4-BE49-F238E27FC236}">
                <a16:creationId xmlns:a16="http://schemas.microsoft.com/office/drawing/2014/main" id="{9E269015-A515-F884-CA45-ABD67627273A}"/>
              </a:ext>
            </a:extLst>
          </p:cNvPr>
          <p:cNvSpPr/>
          <p:nvPr/>
        </p:nvSpPr>
        <p:spPr>
          <a:xfrm>
            <a:off x="1302755" y="3445498"/>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01</a:t>
            </a:r>
          </a:p>
        </p:txBody>
      </p:sp>
      <p:sp>
        <p:nvSpPr>
          <p:cNvPr id="25" name="Freeform 6">
            <a:extLst>
              <a:ext uri="{FF2B5EF4-FFF2-40B4-BE49-F238E27FC236}">
                <a16:creationId xmlns:a16="http://schemas.microsoft.com/office/drawing/2014/main" id="{5D732A76-6E76-2899-9E54-B411ED7E299C}"/>
              </a:ext>
            </a:extLst>
          </p:cNvPr>
          <p:cNvSpPr/>
          <p:nvPr/>
        </p:nvSpPr>
        <p:spPr>
          <a:xfrm>
            <a:off x="6549125" y="3442790"/>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02</a:t>
            </a:r>
          </a:p>
        </p:txBody>
      </p:sp>
      <p:sp>
        <p:nvSpPr>
          <p:cNvPr id="26" name="Freeform 6">
            <a:extLst>
              <a:ext uri="{FF2B5EF4-FFF2-40B4-BE49-F238E27FC236}">
                <a16:creationId xmlns:a16="http://schemas.microsoft.com/office/drawing/2014/main" id="{B960742E-DFEE-52EC-013D-8CC8DDCD1B38}"/>
              </a:ext>
            </a:extLst>
          </p:cNvPr>
          <p:cNvSpPr/>
          <p:nvPr/>
        </p:nvSpPr>
        <p:spPr>
          <a:xfrm>
            <a:off x="1324345" y="4560623"/>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03</a:t>
            </a:r>
          </a:p>
        </p:txBody>
      </p:sp>
      <p:sp>
        <p:nvSpPr>
          <p:cNvPr id="27" name="Freeform 6">
            <a:extLst>
              <a:ext uri="{FF2B5EF4-FFF2-40B4-BE49-F238E27FC236}">
                <a16:creationId xmlns:a16="http://schemas.microsoft.com/office/drawing/2014/main" id="{3DB827BD-B153-ECA2-0023-C7F4134156B8}"/>
              </a:ext>
            </a:extLst>
          </p:cNvPr>
          <p:cNvSpPr/>
          <p:nvPr/>
        </p:nvSpPr>
        <p:spPr>
          <a:xfrm>
            <a:off x="6582145" y="4603635"/>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04</a:t>
            </a:r>
          </a:p>
        </p:txBody>
      </p:sp>
      <p:sp>
        <p:nvSpPr>
          <p:cNvPr id="28" name="矩形 27">
            <a:extLst>
              <a:ext uri="{FF2B5EF4-FFF2-40B4-BE49-F238E27FC236}">
                <a16:creationId xmlns:a16="http://schemas.microsoft.com/office/drawing/2014/main" id="{378F7709-F9B9-7700-EC04-0F6D388A82D9}"/>
              </a:ext>
            </a:extLst>
          </p:cNvPr>
          <p:cNvSpPr/>
          <p:nvPr/>
        </p:nvSpPr>
        <p:spPr>
          <a:xfrm>
            <a:off x="2526030" y="3723958"/>
            <a:ext cx="5726430" cy="368935"/>
          </a:xfrm>
          <a:prstGeom prst="rect">
            <a:avLst/>
          </a:prstGeom>
        </p:spPr>
        <p:txBody>
          <a:bodyPr wrap="square" lIns="0" tIns="0" rIns="0" bIns="0" anchor="ctr">
            <a:spAutoFit/>
          </a:bodyPr>
          <a:lstStyle/>
          <a:p>
            <a:r>
              <a:rPr lang="en-US" altLang="zh-CN" sz="2400" dirty="0">
                <a:solidFill>
                  <a:prstClr val="black">
                    <a:lumMod val="85000"/>
                    <a:lumOff val="15000"/>
                  </a:prstClr>
                </a:solidFill>
                <a:latin typeface="Calibri" panose="020F0502020204030204" pitchFamily="34" charset="0"/>
                <a:ea typeface="微软雅黑"/>
                <a:cs typeface="Calibri" panose="020F0502020204030204" pitchFamily="34" charset="0"/>
              </a:rPr>
              <a:t>K</a:t>
            </a:r>
            <a:r>
              <a:rPr lang="en-US" altLang="zh-CN" sz="2400" dirty="0">
                <a:solidFill>
                  <a:prstClr val="black">
                    <a:lumMod val="85000"/>
                    <a:lumOff val="15000"/>
                  </a:prstClr>
                </a:solidFill>
                <a:latin typeface="Agency FB"/>
                <a:ea typeface="微软雅黑"/>
              </a:rPr>
              <a:t>-</a:t>
            </a:r>
            <a:r>
              <a:rPr lang="zh-CN" altLang="en-US" sz="2400" dirty="0">
                <a:solidFill>
                  <a:prstClr val="black">
                    <a:lumMod val="85000"/>
                    <a:lumOff val="15000"/>
                  </a:prstClr>
                </a:solidFill>
                <a:latin typeface="Agency FB"/>
                <a:ea typeface="微软雅黑"/>
              </a:rPr>
              <a:t>近邻算法</a:t>
            </a:r>
          </a:p>
        </p:txBody>
      </p:sp>
      <p:sp>
        <p:nvSpPr>
          <p:cNvPr id="29" name="矩形 28">
            <a:extLst>
              <a:ext uri="{FF2B5EF4-FFF2-40B4-BE49-F238E27FC236}">
                <a16:creationId xmlns:a16="http://schemas.microsoft.com/office/drawing/2014/main" id="{FAAE9D06-65F7-069E-F443-B5BA2B219B77}"/>
              </a:ext>
            </a:extLst>
          </p:cNvPr>
          <p:cNvSpPr/>
          <p:nvPr/>
        </p:nvSpPr>
        <p:spPr>
          <a:xfrm>
            <a:off x="7800340" y="3676015"/>
            <a:ext cx="5333365"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朴素贝叶斯算法</a:t>
            </a:r>
          </a:p>
        </p:txBody>
      </p:sp>
      <p:sp>
        <p:nvSpPr>
          <p:cNvPr id="30" name="矩形 29">
            <a:extLst>
              <a:ext uri="{FF2B5EF4-FFF2-40B4-BE49-F238E27FC236}">
                <a16:creationId xmlns:a16="http://schemas.microsoft.com/office/drawing/2014/main" id="{698D4AA0-07C9-D214-C9A1-3E4C346B2743}"/>
              </a:ext>
            </a:extLst>
          </p:cNvPr>
          <p:cNvSpPr/>
          <p:nvPr/>
        </p:nvSpPr>
        <p:spPr>
          <a:xfrm>
            <a:off x="2570480" y="4793699"/>
            <a:ext cx="522986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决策树</a:t>
            </a:r>
          </a:p>
        </p:txBody>
      </p:sp>
      <p:sp>
        <p:nvSpPr>
          <p:cNvPr id="31" name="矩形 30">
            <a:extLst>
              <a:ext uri="{FF2B5EF4-FFF2-40B4-BE49-F238E27FC236}">
                <a16:creationId xmlns:a16="http://schemas.microsoft.com/office/drawing/2014/main" id="{64B6F20C-B382-2C6A-6027-388BA14D5DBF}"/>
              </a:ext>
            </a:extLst>
          </p:cNvPr>
          <p:cNvSpPr/>
          <p:nvPr/>
        </p:nvSpPr>
        <p:spPr>
          <a:xfrm>
            <a:off x="7879080" y="4836879"/>
            <a:ext cx="5507355"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rPr>
              <a:t>随机森林</a:t>
            </a:r>
          </a:p>
        </p:txBody>
      </p:sp>
      <p:cxnSp>
        <p:nvCxnSpPr>
          <p:cNvPr id="32" name="直接连接符 31">
            <a:extLst>
              <a:ext uri="{FF2B5EF4-FFF2-40B4-BE49-F238E27FC236}">
                <a16:creationId xmlns:a16="http://schemas.microsoft.com/office/drawing/2014/main" id="{47C9A8A7-5D2D-2527-5985-C60011CBBEE9}"/>
              </a:ext>
            </a:extLst>
          </p:cNvPr>
          <p:cNvCxnSpPr/>
          <p:nvPr/>
        </p:nvCxnSpPr>
        <p:spPr>
          <a:xfrm flipV="1">
            <a:off x="2245360" y="4187825"/>
            <a:ext cx="3505835" cy="23495"/>
          </a:xfrm>
          <a:prstGeom prst="line">
            <a:avLst/>
          </a:prstGeom>
          <a:noFill/>
          <a:ln w="6350" cap="flat" cmpd="sng" algn="ctr">
            <a:solidFill>
              <a:sysClr val="window" lastClr="FFFFFF">
                <a:lumMod val="75000"/>
              </a:sysClr>
            </a:solidFill>
            <a:prstDash val="solid"/>
            <a:miter lim="800000"/>
          </a:ln>
          <a:effectLst/>
        </p:spPr>
      </p:cxnSp>
      <p:cxnSp>
        <p:nvCxnSpPr>
          <p:cNvPr id="33" name="直接连接符 32">
            <a:extLst>
              <a:ext uri="{FF2B5EF4-FFF2-40B4-BE49-F238E27FC236}">
                <a16:creationId xmlns:a16="http://schemas.microsoft.com/office/drawing/2014/main" id="{C28D8DCD-65FF-EFD1-13BE-7E632C071B71}"/>
              </a:ext>
            </a:extLst>
          </p:cNvPr>
          <p:cNvCxnSpPr/>
          <p:nvPr/>
        </p:nvCxnSpPr>
        <p:spPr>
          <a:xfrm>
            <a:off x="7491730" y="4165600"/>
            <a:ext cx="3154045" cy="8255"/>
          </a:xfrm>
          <a:prstGeom prst="line">
            <a:avLst/>
          </a:prstGeom>
          <a:noFill/>
          <a:ln w="6350" cap="flat" cmpd="sng" algn="ctr">
            <a:solidFill>
              <a:sysClr val="window" lastClr="FFFFFF">
                <a:lumMod val="75000"/>
              </a:sysClr>
            </a:solidFill>
            <a:prstDash val="solid"/>
            <a:miter lim="800000"/>
          </a:ln>
          <a:effectLst/>
        </p:spPr>
      </p:cxnSp>
      <p:cxnSp>
        <p:nvCxnSpPr>
          <p:cNvPr id="34" name="直接连接符 33">
            <a:extLst>
              <a:ext uri="{FF2B5EF4-FFF2-40B4-BE49-F238E27FC236}">
                <a16:creationId xmlns:a16="http://schemas.microsoft.com/office/drawing/2014/main" id="{1EBD35CE-219E-1153-BF41-53ED35A15A66}"/>
              </a:ext>
            </a:extLst>
          </p:cNvPr>
          <p:cNvCxnSpPr/>
          <p:nvPr/>
        </p:nvCxnSpPr>
        <p:spPr>
          <a:xfrm flipV="1">
            <a:off x="2289810" y="5268361"/>
            <a:ext cx="4208780" cy="17780"/>
          </a:xfrm>
          <a:prstGeom prst="line">
            <a:avLst/>
          </a:prstGeom>
          <a:noFill/>
          <a:ln w="6350" cap="flat" cmpd="sng" algn="ctr">
            <a:solidFill>
              <a:sysClr val="window" lastClr="FFFFFF">
                <a:lumMod val="75000"/>
              </a:sysClr>
            </a:solidFill>
            <a:prstDash val="solid"/>
            <a:miter lim="800000"/>
          </a:ln>
          <a:effectLst/>
        </p:spPr>
      </p:cxnSp>
      <p:cxnSp>
        <p:nvCxnSpPr>
          <p:cNvPr id="35" name="直接连接符 34">
            <a:extLst>
              <a:ext uri="{FF2B5EF4-FFF2-40B4-BE49-F238E27FC236}">
                <a16:creationId xmlns:a16="http://schemas.microsoft.com/office/drawing/2014/main" id="{9B826C6A-42B2-FE45-572C-852B1193A93E}"/>
              </a:ext>
            </a:extLst>
          </p:cNvPr>
          <p:cNvCxnSpPr/>
          <p:nvPr/>
        </p:nvCxnSpPr>
        <p:spPr>
          <a:xfrm flipV="1">
            <a:off x="7456170" y="5322336"/>
            <a:ext cx="3421380" cy="9525"/>
          </a:xfrm>
          <a:prstGeom prst="line">
            <a:avLst/>
          </a:prstGeom>
          <a:noFill/>
          <a:ln w="6350" cap="flat" cmpd="sng" algn="ctr">
            <a:solidFill>
              <a:sysClr val="window" lastClr="FFFFFF">
                <a:lumMod val="75000"/>
              </a:sysClr>
            </a:solidFill>
            <a:prstDash val="solid"/>
            <a:miter lim="800000"/>
          </a:ln>
          <a:effectLst/>
        </p:spPr>
      </p:cxnSp>
      <p:sp>
        <p:nvSpPr>
          <p:cNvPr id="36" name="Freeform 6">
            <a:extLst>
              <a:ext uri="{FF2B5EF4-FFF2-40B4-BE49-F238E27FC236}">
                <a16:creationId xmlns:a16="http://schemas.microsoft.com/office/drawing/2014/main" id="{FDE6ADE5-4EA2-6501-5B80-5F4559CF1EEA}"/>
              </a:ext>
            </a:extLst>
          </p:cNvPr>
          <p:cNvSpPr/>
          <p:nvPr/>
        </p:nvSpPr>
        <p:spPr>
          <a:xfrm>
            <a:off x="1323872" y="5676031"/>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05</a:t>
            </a:r>
          </a:p>
        </p:txBody>
      </p:sp>
      <p:sp>
        <p:nvSpPr>
          <p:cNvPr id="37" name="矩形 36">
            <a:extLst>
              <a:ext uri="{FF2B5EF4-FFF2-40B4-BE49-F238E27FC236}">
                <a16:creationId xmlns:a16="http://schemas.microsoft.com/office/drawing/2014/main" id="{B58EA552-A081-2BAD-FA95-941B5BF5881E}"/>
              </a:ext>
            </a:extLst>
          </p:cNvPr>
          <p:cNvSpPr/>
          <p:nvPr/>
        </p:nvSpPr>
        <p:spPr>
          <a:xfrm>
            <a:off x="2570007" y="5909107"/>
            <a:ext cx="522986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支持向量机</a:t>
            </a:r>
          </a:p>
        </p:txBody>
      </p:sp>
      <p:cxnSp>
        <p:nvCxnSpPr>
          <p:cNvPr id="38" name="直接连接符 37">
            <a:extLst>
              <a:ext uri="{FF2B5EF4-FFF2-40B4-BE49-F238E27FC236}">
                <a16:creationId xmlns:a16="http://schemas.microsoft.com/office/drawing/2014/main" id="{5D4A5DFE-882E-89C0-38D8-9A4B44D33B70}"/>
              </a:ext>
            </a:extLst>
          </p:cNvPr>
          <p:cNvCxnSpPr/>
          <p:nvPr/>
        </p:nvCxnSpPr>
        <p:spPr>
          <a:xfrm flipV="1">
            <a:off x="2289337" y="6383769"/>
            <a:ext cx="4208780" cy="17780"/>
          </a:xfrm>
          <a:prstGeom prst="line">
            <a:avLst/>
          </a:prstGeom>
          <a:noFill/>
          <a:ln w="6350" cap="flat" cmpd="sng" algn="ctr">
            <a:solidFill>
              <a:sysClr val="window" lastClr="FFFFFF">
                <a:lumMod val="75000"/>
              </a:sysClr>
            </a:solidFill>
            <a:prstDash val="solid"/>
            <a:miter lim="800000"/>
          </a:ln>
          <a:effectLst/>
        </p:spPr>
      </p:cxnSp>
    </p:spTree>
    <p:extLst>
      <p:ext uri="{BB962C8B-B14F-4D97-AF65-F5344CB8AC3E}">
        <p14:creationId xmlns:p14="http://schemas.microsoft.com/office/powerpoint/2010/main" val="274918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B008C-D088-1FA9-F87E-5BB429A924BE}"/>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3.1</a:t>
            </a:r>
            <a:r>
              <a:rPr lang="en-US" altLang="zh-CN" b="1" dirty="0"/>
              <a:t>  </a:t>
            </a:r>
            <a:r>
              <a:rPr lang="en-US" altLang="zh-CN" b="1" dirty="0">
                <a:latin typeface="Calibri" panose="020F0502020204030204" pitchFamily="34" charset="0"/>
                <a:ea typeface="+mn-ea"/>
                <a:cs typeface="Calibri" panose="020F0502020204030204" pitchFamily="34" charset="0"/>
              </a:rPr>
              <a:t>K</a:t>
            </a:r>
            <a:r>
              <a:rPr lang="en-US" altLang="zh-CN" b="1" dirty="0">
                <a:ea typeface="+mn-ea"/>
              </a:rPr>
              <a:t>-</a:t>
            </a:r>
            <a:r>
              <a:rPr lang="zh-CN" altLang="en-US" b="1" dirty="0">
                <a:ea typeface="+mn-ea"/>
              </a:rPr>
              <a:t>近邻算法</a:t>
            </a:r>
          </a:p>
        </p:txBody>
      </p:sp>
      <p:sp>
        <p:nvSpPr>
          <p:cNvPr id="3" name="内容占位符 2">
            <a:extLst>
              <a:ext uri="{FF2B5EF4-FFF2-40B4-BE49-F238E27FC236}">
                <a16:creationId xmlns:a16="http://schemas.microsoft.com/office/drawing/2014/main" id="{96028DE7-8225-A254-E830-D25C0635F6C4}"/>
              </a:ext>
            </a:extLst>
          </p:cNvPr>
          <p:cNvSpPr>
            <a:spLocks noGrp="1"/>
          </p:cNvSpPr>
          <p:nvPr>
            <p:ph idx="1"/>
          </p:nvPr>
        </p:nvSpPr>
        <p:spPr/>
        <p:txBody>
          <a:bodyPr/>
          <a:lstStyle/>
          <a:p>
            <a:pPr>
              <a:lnSpc>
                <a:spcPct val="150000"/>
              </a:lnSpc>
            </a:pPr>
            <a:r>
              <a:rPr lang="zh-CN" altLang="en-US" dirty="0">
                <a:latin typeface="+mn-ea"/>
              </a:rPr>
              <a:t>在</a:t>
            </a:r>
            <a:r>
              <a:rPr lang="en-US" altLang="zh-CN" dirty="0">
                <a:latin typeface="+mn-ea"/>
              </a:rPr>
              <a:t>K-NN</a:t>
            </a:r>
            <a:r>
              <a:rPr lang="zh-CN" altLang="en-US" dirty="0">
                <a:latin typeface="+mn-ea"/>
              </a:rPr>
              <a:t>分类中，输出是一个分类族群。</a:t>
            </a:r>
            <a:endParaRPr lang="en-US" altLang="zh-CN" dirty="0">
              <a:latin typeface="+mn-ea"/>
            </a:endParaRPr>
          </a:p>
          <a:p>
            <a:pPr marL="0" indent="0">
              <a:lnSpc>
                <a:spcPct val="150000"/>
              </a:lnSpc>
              <a:buNone/>
            </a:pPr>
            <a:r>
              <a:rPr lang="zh-CN" altLang="en-US" dirty="0">
                <a:latin typeface="+mn-ea"/>
              </a:rPr>
              <a:t>一个对象的分类是由其邻居的“多数表决”确定的，</a:t>
            </a:r>
            <a:r>
              <a:rPr lang="en-US" altLang="zh-CN" dirty="0">
                <a:latin typeface="+mn-ea"/>
              </a:rPr>
              <a:t>k</a:t>
            </a:r>
            <a:r>
              <a:rPr lang="zh-CN" altLang="en-US" dirty="0">
                <a:latin typeface="+mn-ea"/>
              </a:rPr>
              <a:t>个最近邻居（</a:t>
            </a:r>
            <a:r>
              <a:rPr lang="en-US" altLang="zh-CN" dirty="0">
                <a:latin typeface="+mn-ea"/>
              </a:rPr>
              <a:t>k</a:t>
            </a:r>
            <a:r>
              <a:rPr lang="zh-CN" altLang="en-US" dirty="0">
                <a:latin typeface="+mn-ea"/>
              </a:rPr>
              <a:t>为正整数，通常较小）中最常见的分类决定了赋予该对象的类别。若</a:t>
            </a:r>
            <a:r>
              <a:rPr lang="en-US" altLang="zh-CN" dirty="0">
                <a:latin typeface="+mn-ea"/>
              </a:rPr>
              <a:t>K = 1</a:t>
            </a:r>
            <a:r>
              <a:rPr lang="zh-CN" altLang="en-US" dirty="0">
                <a:latin typeface="+mn-ea"/>
              </a:rPr>
              <a:t>，则该对象的类别直接由最近的一个节点赋予。</a:t>
            </a:r>
          </a:p>
          <a:p>
            <a:pPr>
              <a:lnSpc>
                <a:spcPct val="150000"/>
              </a:lnSpc>
            </a:pPr>
            <a:r>
              <a:rPr lang="zh-CN" altLang="en-US" dirty="0">
                <a:latin typeface="+mn-ea"/>
              </a:rPr>
              <a:t>在</a:t>
            </a:r>
            <a:r>
              <a:rPr lang="en-US" altLang="zh-CN" dirty="0">
                <a:latin typeface="+mn-ea"/>
              </a:rPr>
              <a:t>k-NN</a:t>
            </a:r>
            <a:r>
              <a:rPr lang="zh-CN" altLang="en-US" dirty="0">
                <a:latin typeface="+mn-ea"/>
              </a:rPr>
              <a:t>回归中，输出是该对象的属性值。该值是其</a:t>
            </a:r>
            <a:r>
              <a:rPr lang="en-US" altLang="zh-CN" dirty="0">
                <a:latin typeface="+mn-ea"/>
              </a:rPr>
              <a:t>k</a:t>
            </a:r>
            <a:r>
              <a:rPr lang="zh-CN" altLang="en-US" dirty="0">
                <a:latin typeface="+mn-ea"/>
              </a:rPr>
              <a:t>个最近邻居的值的平均值。</a:t>
            </a:r>
          </a:p>
        </p:txBody>
      </p:sp>
    </p:spTree>
    <p:extLst>
      <p:ext uri="{BB962C8B-B14F-4D97-AF65-F5344CB8AC3E}">
        <p14:creationId xmlns:p14="http://schemas.microsoft.com/office/powerpoint/2010/main" val="257805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028DE7-8225-A254-E830-D25C0635F6C4}"/>
              </a:ext>
            </a:extLst>
          </p:cNvPr>
          <p:cNvSpPr>
            <a:spLocks noGrp="1"/>
          </p:cNvSpPr>
          <p:nvPr>
            <p:ph idx="1"/>
          </p:nvPr>
        </p:nvSpPr>
        <p:spPr>
          <a:xfrm>
            <a:off x="690596" y="489434"/>
            <a:ext cx="10515600" cy="2859327"/>
          </a:xfrm>
        </p:spPr>
        <p:txBody>
          <a:bodyPr/>
          <a:lstStyle/>
          <a:p>
            <a:pPr>
              <a:lnSpc>
                <a:spcPct val="150000"/>
              </a:lnSpc>
            </a:pPr>
            <a:r>
              <a:rPr lang="zh-CN" altLang="en-US" dirty="0">
                <a:latin typeface="+mn-ea"/>
              </a:rPr>
              <a:t>如何确定邻居？</a:t>
            </a:r>
            <a:endParaRPr lang="en-US" altLang="zh-CN" dirty="0">
              <a:latin typeface="+mn-ea"/>
            </a:endParaRPr>
          </a:p>
          <a:p>
            <a:pPr>
              <a:lnSpc>
                <a:spcPct val="150000"/>
              </a:lnSpc>
            </a:pPr>
            <a:r>
              <a:rPr lang="zh-CN" altLang="en-US" dirty="0">
                <a:latin typeface="+mn-ea"/>
              </a:rPr>
              <a:t>距离公式 </a:t>
            </a:r>
          </a:p>
          <a:p>
            <a:pPr>
              <a:lnSpc>
                <a:spcPct val="150000"/>
              </a:lnSpc>
            </a:pPr>
            <a:endParaRPr lang="zh-CN" altLang="en-US" dirty="0">
              <a:latin typeface="+mn-ea"/>
            </a:endParaRPr>
          </a:p>
        </p:txBody>
      </p:sp>
      <p:pic>
        <p:nvPicPr>
          <p:cNvPr id="16" name="图片 15">
            <a:extLst>
              <a:ext uri="{FF2B5EF4-FFF2-40B4-BE49-F238E27FC236}">
                <a16:creationId xmlns:a16="http://schemas.microsoft.com/office/drawing/2014/main" id="{BFAE9305-B664-3277-661C-F664EAC52103}"/>
              </a:ext>
            </a:extLst>
          </p:cNvPr>
          <p:cNvPicPr>
            <a:picLocks noChangeAspect="1"/>
          </p:cNvPicPr>
          <p:nvPr/>
        </p:nvPicPr>
        <p:blipFill>
          <a:blip r:embed="rId2"/>
          <a:stretch>
            <a:fillRect/>
          </a:stretch>
        </p:blipFill>
        <p:spPr>
          <a:xfrm>
            <a:off x="2672260" y="1364236"/>
            <a:ext cx="7118942" cy="3835100"/>
          </a:xfrm>
          <a:prstGeom prst="rect">
            <a:avLst/>
          </a:prstGeom>
        </p:spPr>
      </p:pic>
      <p:sp>
        <p:nvSpPr>
          <p:cNvPr id="18" name="文本框 17">
            <a:extLst>
              <a:ext uri="{FF2B5EF4-FFF2-40B4-BE49-F238E27FC236}">
                <a16:creationId xmlns:a16="http://schemas.microsoft.com/office/drawing/2014/main" id="{132794CF-7BBC-4E39-5434-73F7C128C41B}"/>
              </a:ext>
            </a:extLst>
          </p:cNvPr>
          <p:cNvSpPr txBox="1"/>
          <p:nvPr/>
        </p:nvSpPr>
        <p:spPr>
          <a:xfrm>
            <a:off x="921342" y="5313123"/>
            <a:ext cx="11174569" cy="954107"/>
          </a:xfrm>
          <a:prstGeom prst="rect">
            <a:avLst/>
          </a:prstGeom>
          <a:noFill/>
        </p:spPr>
        <p:txBody>
          <a:bodyPr wrap="square" rtlCol="0">
            <a:spAutoFit/>
          </a:bodyPr>
          <a:lstStyle/>
          <a:p>
            <a:r>
              <a:rPr lang="en-US" altLang="zh-CN" sz="2800" dirty="0">
                <a:latin typeface="+mn-ea"/>
              </a:rPr>
              <a:t>K</a:t>
            </a:r>
            <a:r>
              <a:rPr lang="zh-CN" altLang="en-US" sz="2800" dirty="0">
                <a:latin typeface="+mn-ea"/>
              </a:rPr>
              <a:t>值过小，容易受异常点影响；</a:t>
            </a:r>
            <a:r>
              <a:rPr lang="en-US" altLang="zh-CN" sz="2800" dirty="0">
                <a:latin typeface="+mn-ea"/>
              </a:rPr>
              <a:t>K</a:t>
            </a:r>
            <a:r>
              <a:rPr lang="zh-CN" altLang="en-US" sz="2800" dirty="0">
                <a:latin typeface="+mn-ea"/>
              </a:rPr>
              <a:t>值过大，容易受样本不均衡的影响</a:t>
            </a:r>
            <a:endParaRPr lang="en-US" altLang="zh-CN" sz="2800" dirty="0">
              <a:latin typeface="+mn-ea"/>
            </a:endParaRPr>
          </a:p>
          <a:p>
            <a:r>
              <a:rPr lang="en-US" altLang="zh-CN" sz="2800" dirty="0">
                <a:latin typeface="+mn-ea"/>
              </a:rPr>
              <a:t>-&gt; </a:t>
            </a:r>
            <a:r>
              <a:rPr lang="zh-CN" altLang="en-US" sz="2800" dirty="0">
                <a:latin typeface="+mn-ea"/>
              </a:rPr>
              <a:t>无量纲化的处理 标准化</a:t>
            </a:r>
          </a:p>
        </p:txBody>
      </p:sp>
    </p:spTree>
    <p:extLst>
      <p:ext uri="{BB962C8B-B14F-4D97-AF65-F5344CB8AC3E}">
        <p14:creationId xmlns:p14="http://schemas.microsoft.com/office/powerpoint/2010/main" val="1023653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95EA4-40C8-C9A9-FF8B-AA9071358ABB}"/>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F45C04A8-D960-6AA8-93A4-834CA6F122DB}"/>
              </a:ext>
            </a:extLst>
          </p:cNvPr>
          <p:cNvPicPr>
            <a:picLocks noChangeAspect="1"/>
          </p:cNvPicPr>
          <p:nvPr/>
        </p:nvPicPr>
        <p:blipFill>
          <a:blip r:embed="rId2"/>
          <a:stretch>
            <a:fillRect/>
          </a:stretch>
        </p:blipFill>
        <p:spPr>
          <a:xfrm>
            <a:off x="1142663" y="169455"/>
            <a:ext cx="9906673" cy="6519089"/>
          </a:xfrm>
          <a:prstGeom prst="rect">
            <a:avLst/>
          </a:prstGeom>
        </p:spPr>
      </p:pic>
      <p:sp>
        <p:nvSpPr>
          <p:cNvPr id="7" name="文本框 6">
            <a:extLst>
              <a:ext uri="{FF2B5EF4-FFF2-40B4-BE49-F238E27FC236}">
                <a16:creationId xmlns:a16="http://schemas.microsoft.com/office/drawing/2014/main" id="{E0FA5415-8E9B-B58B-5949-FA580F60B53C}"/>
              </a:ext>
            </a:extLst>
          </p:cNvPr>
          <p:cNvSpPr txBox="1"/>
          <p:nvPr/>
        </p:nvSpPr>
        <p:spPr>
          <a:xfrm>
            <a:off x="7898371" y="6050290"/>
            <a:ext cx="3395730" cy="523220"/>
          </a:xfrm>
          <a:prstGeom prst="rect">
            <a:avLst/>
          </a:prstGeom>
          <a:noFill/>
        </p:spPr>
        <p:txBody>
          <a:bodyPr wrap="square">
            <a:spAutoFit/>
          </a:bodyPr>
          <a:lstStyle/>
          <a:p>
            <a:r>
              <a:rPr lang="en-US" altLang="zh-CN" sz="2800" b="0" i="0" dirty="0">
                <a:solidFill>
                  <a:srgbClr val="212121"/>
                </a:solidFill>
                <a:effectLst/>
                <a:latin typeface="+mn-ea"/>
              </a:rPr>
              <a:t>KNN</a:t>
            </a:r>
            <a:r>
              <a:rPr lang="zh-CN" altLang="en-US" sz="2800" b="0" i="0" dirty="0">
                <a:solidFill>
                  <a:srgbClr val="212121"/>
                </a:solidFill>
                <a:effectLst/>
                <a:latin typeface="+mn-ea"/>
              </a:rPr>
              <a:t>准确率</a:t>
            </a:r>
            <a:r>
              <a:rPr lang="en-US" altLang="zh-CN" sz="2800" b="0" i="0" dirty="0">
                <a:solidFill>
                  <a:srgbClr val="212121"/>
                </a:solidFill>
                <a:effectLst/>
                <a:latin typeface="+mn-ea"/>
              </a:rPr>
              <a:t>: 0.8571</a:t>
            </a:r>
            <a:endParaRPr lang="zh-CN" altLang="en-US" sz="2800" dirty="0">
              <a:latin typeface="+mn-ea"/>
            </a:endParaRPr>
          </a:p>
        </p:txBody>
      </p:sp>
    </p:spTree>
    <p:extLst>
      <p:ext uri="{BB962C8B-B14F-4D97-AF65-F5344CB8AC3E}">
        <p14:creationId xmlns:p14="http://schemas.microsoft.com/office/powerpoint/2010/main" val="76589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028DE7-8225-A254-E830-D25C0635F6C4}"/>
              </a:ext>
            </a:extLst>
          </p:cNvPr>
          <p:cNvSpPr>
            <a:spLocks noGrp="1"/>
          </p:cNvSpPr>
          <p:nvPr>
            <p:ph idx="1"/>
          </p:nvPr>
        </p:nvSpPr>
        <p:spPr>
          <a:xfrm>
            <a:off x="419636" y="331631"/>
            <a:ext cx="11352727" cy="6194738"/>
          </a:xfrm>
        </p:spPr>
        <p:txBody>
          <a:bodyPr>
            <a:noAutofit/>
          </a:bodyPr>
          <a:lstStyle/>
          <a:p>
            <a:pPr>
              <a:lnSpc>
                <a:spcPct val="110000"/>
              </a:lnSpc>
            </a:pPr>
            <a:r>
              <a:rPr lang="zh-CN" altLang="en-US" sz="2400" b="1" dirty="0">
                <a:latin typeface="+mn-ea"/>
              </a:rPr>
              <a:t>优点：</a:t>
            </a:r>
          </a:p>
          <a:p>
            <a:pPr marL="0" indent="0">
              <a:lnSpc>
                <a:spcPct val="110000"/>
              </a:lnSpc>
              <a:buNone/>
            </a:pPr>
            <a:r>
              <a:rPr lang="zh-CN" altLang="en-US" sz="2400" dirty="0">
                <a:latin typeface="+mn-ea"/>
              </a:rPr>
              <a:t>简单直观：</a:t>
            </a:r>
            <a:r>
              <a:rPr lang="en-US" altLang="zh-CN" sz="2400" dirty="0">
                <a:latin typeface="+mn-ea"/>
              </a:rPr>
              <a:t>KNN</a:t>
            </a:r>
            <a:r>
              <a:rPr lang="zh-CN" altLang="en-US" sz="2400" dirty="0">
                <a:latin typeface="+mn-ea"/>
              </a:rPr>
              <a:t>算法的原理简单明了，易于理解和实现。</a:t>
            </a:r>
          </a:p>
          <a:p>
            <a:pPr marL="0" indent="0">
              <a:lnSpc>
                <a:spcPct val="110000"/>
              </a:lnSpc>
              <a:buNone/>
            </a:pPr>
            <a:r>
              <a:rPr lang="zh-CN" altLang="en-US" sz="2400" dirty="0">
                <a:latin typeface="+mn-ea"/>
              </a:rPr>
              <a:t>对异常值不敏感：由于</a:t>
            </a:r>
            <a:r>
              <a:rPr lang="en-US" altLang="zh-CN" sz="2400" dirty="0">
                <a:latin typeface="+mn-ea"/>
              </a:rPr>
              <a:t>KNN</a:t>
            </a:r>
            <a:r>
              <a:rPr lang="zh-CN" altLang="en-US" sz="2400" dirty="0">
                <a:latin typeface="+mn-ea"/>
              </a:rPr>
              <a:t>采用了多个邻居进行决策，对于异常值的影响较小，具有一定的鲁棒性。</a:t>
            </a:r>
          </a:p>
          <a:p>
            <a:pPr marL="0" indent="0">
              <a:lnSpc>
                <a:spcPct val="110000"/>
              </a:lnSpc>
              <a:buNone/>
            </a:pPr>
            <a:r>
              <a:rPr lang="zh-CN" altLang="en-US" sz="2400" dirty="0">
                <a:latin typeface="+mn-ea"/>
              </a:rPr>
              <a:t>适应多分类问题：</a:t>
            </a:r>
            <a:r>
              <a:rPr lang="en-US" altLang="zh-CN" sz="2400" dirty="0">
                <a:latin typeface="+mn-ea"/>
              </a:rPr>
              <a:t>KNN</a:t>
            </a:r>
            <a:r>
              <a:rPr lang="zh-CN" altLang="en-US" sz="2400" dirty="0">
                <a:latin typeface="+mn-ea"/>
              </a:rPr>
              <a:t>可以处理多类别分类问题，并且对于每个类别的样本数量不平衡也没有要求。</a:t>
            </a:r>
          </a:p>
          <a:p>
            <a:pPr>
              <a:lnSpc>
                <a:spcPct val="110000"/>
              </a:lnSpc>
            </a:pPr>
            <a:r>
              <a:rPr lang="zh-CN" altLang="en-US" sz="2400" b="1" dirty="0">
                <a:latin typeface="+mn-ea"/>
              </a:rPr>
              <a:t>缺点：</a:t>
            </a:r>
          </a:p>
          <a:p>
            <a:pPr marL="0" indent="0">
              <a:lnSpc>
                <a:spcPct val="110000"/>
              </a:lnSpc>
              <a:buNone/>
            </a:pPr>
            <a:r>
              <a:rPr lang="zh-CN" altLang="en-US" sz="2400" dirty="0">
                <a:latin typeface="+mn-ea"/>
              </a:rPr>
              <a:t>计算复杂度高：</a:t>
            </a:r>
            <a:r>
              <a:rPr lang="en-US" altLang="zh-CN" sz="2400" dirty="0">
                <a:latin typeface="+mn-ea"/>
              </a:rPr>
              <a:t>KNN</a:t>
            </a:r>
            <a:r>
              <a:rPr lang="zh-CN" altLang="en-US" sz="2400" dirty="0">
                <a:latin typeface="+mn-ea"/>
              </a:rPr>
              <a:t>需要计算待预测样本与所有训练样本之间的距离，对于大规模数据集而言，计算复杂度较高。</a:t>
            </a:r>
          </a:p>
          <a:p>
            <a:pPr marL="0" indent="0">
              <a:lnSpc>
                <a:spcPct val="110000"/>
              </a:lnSpc>
              <a:buNone/>
            </a:pPr>
            <a:r>
              <a:rPr lang="zh-CN" altLang="en-US" sz="2400" dirty="0">
                <a:latin typeface="+mn-ea"/>
              </a:rPr>
              <a:t>内存消耗大：</a:t>
            </a:r>
            <a:r>
              <a:rPr lang="en-US" altLang="zh-CN" sz="2400" dirty="0">
                <a:latin typeface="+mn-ea"/>
              </a:rPr>
              <a:t>KNN</a:t>
            </a:r>
            <a:r>
              <a:rPr lang="zh-CN" altLang="en-US" sz="2400" dirty="0">
                <a:latin typeface="+mn-ea"/>
              </a:rPr>
              <a:t>需要存储所有训练样本的特征信息，对于大规模数据集和高维数据而言，内存消耗较大。</a:t>
            </a:r>
          </a:p>
          <a:p>
            <a:pPr marL="0" indent="0">
              <a:lnSpc>
                <a:spcPct val="110000"/>
              </a:lnSpc>
              <a:buNone/>
            </a:pPr>
            <a:r>
              <a:rPr lang="zh-CN" altLang="en-US" sz="2400" dirty="0">
                <a:latin typeface="+mn-ea"/>
              </a:rPr>
              <a:t>需要选择合适的</a:t>
            </a:r>
            <a:r>
              <a:rPr lang="en-US" altLang="zh-CN" sz="2400" dirty="0">
                <a:latin typeface="+mn-ea"/>
              </a:rPr>
              <a:t>K</a:t>
            </a:r>
            <a:r>
              <a:rPr lang="zh-CN" altLang="en-US" sz="2400" dirty="0">
                <a:latin typeface="+mn-ea"/>
              </a:rPr>
              <a:t>值：</a:t>
            </a:r>
            <a:r>
              <a:rPr lang="en-US" altLang="zh-CN" sz="2400" dirty="0">
                <a:latin typeface="+mn-ea"/>
              </a:rPr>
              <a:t>KNN</a:t>
            </a:r>
            <a:r>
              <a:rPr lang="zh-CN" altLang="en-US" sz="2400" dirty="0">
                <a:latin typeface="+mn-ea"/>
              </a:rPr>
              <a:t>的性能受到</a:t>
            </a:r>
            <a:r>
              <a:rPr lang="en-US" altLang="zh-CN" sz="2400" dirty="0">
                <a:latin typeface="+mn-ea"/>
              </a:rPr>
              <a:t>K</a:t>
            </a:r>
            <a:r>
              <a:rPr lang="zh-CN" altLang="en-US" sz="2400" dirty="0">
                <a:latin typeface="+mn-ea"/>
              </a:rPr>
              <a:t>值的影响，需要通过交叉验证等方法选择合适的</a:t>
            </a:r>
            <a:r>
              <a:rPr lang="en-US" altLang="zh-CN" sz="2400" dirty="0">
                <a:latin typeface="+mn-ea"/>
              </a:rPr>
              <a:t>K</a:t>
            </a:r>
            <a:r>
              <a:rPr lang="zh-CN" altLang="en-US" sz="2400" dirty="0">
                <a:latin typeface="+mn-ea"/>
              </a:rPr>
              <a:t>值。</a:t>
            </a:r>
          </a:p>
        </p:txBody>
      </p:sp>
    </p:spTree>
    <p:extLst>
      <p:ext uri="{BB962C8B-B14F-4D97-AF65-F5344CB8AC3E}">
        <p14:creationId xmlns:p14="http://schemas.microsoft.com/office/powerpoint/2010/main" val="235880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61BF08-2B68-D791-1CD8-C3630B93E169}"/>
              </a:ext>
            </a:extLst>
          </p:cNvPr>
          <p:cNvSpPr>
            <a:spLocks noGrp="1"/>
          </p:cNvSpPr>
          <p:nvPr>
            <p:ph idx="1"/>
          </p:nvPr>
        </p:nvSpPr>
        <p:spPr>
          <a:xfrm>
            <a:off x="838200" y="1253331"/>
            <a:ext cx="10515600" cy="4351338"/>
          </a:xfrm>
        </p:spPr>
        <p:txBody>
          <a:bodyPr>
            <a:normAutofit fontScale="92500" lnSpcReduction="10000"/>
          </a:bodyPr>
          <a:lstStyle/>
          <a:p>
            <a:pPr algn="l">
              <a:lnSpc>
                <a:spcPct val="150000"/>
              </a:lnSpc>
            </a:pPr>
            <a:r>
              <a:rPr lang="zh-CN" altLang="en-US" b="1" i="0" dirty="0">
                <a:solidFill>
                  <a:srgbClr val="000000"/>
                </a:solidFill>
                <a:effectLst/>
                <a:latin typeface="+mn-ea"/>
              </a:rPr>
              <a:t>使用场景：</a:t>
            </a:r>
          </a:p>
          <a:p>
            <a:pPr algn="l">
              <a:lnSpc>
                <a:spcPct val="150000"/>
              </a:lnSpc>
              <a:buFont typeface="Arial" panose="020B0604020202020204" pitchFamily="34" charset="0"/>
              <a:buChar char="•"/>
            </a:pPr>
            <a:r>
              <a:rPr lang="zh-CN" altLang="en-US" b="0" i="0" dirty="0">
                <a:solidFill>
                  <a:srgbClr val="000000"/>
                </a:solidFill>
                <a:effectLst/>
                <a:latin typeface="+mn-ea"/>
              </a:rPr>
              <a:t>分类和回归问题：</a:t>
            </a:r>
            <a:r>
              <a:rPr lang="en-US" altLang="zh-CN" b="0" i="0" dirty="0">
                <a:solidFill>
                  <a:srgbClr val="000000"/>
                </a:solidFill>
                <a:effectLst/>
                <a:latin typeface="+mn-ea"/>
              </a:rPr>
              <a:t>KNN</a:t>
            </a:r>
            <a:r>
              <a:rPr lang="zh-CN" altLang="en-US" b="0" i="0" dirty="0">
                <a:solidFill>
                  <a:srgbClr val="000000"/>
                </a:solidFill>
                <a:effectLst/>
                <a:latin typeface="+mn-ea"/>
              </a:rPr>
              <a:t>适用于分类和回归任务，尤其对于边界明显、数据分布不规则的问题表现良好。</a:t>
            </a:r>
          </a:p>
          <a:p>
            <a:pPr algn="l">
              <a:lnSpc>
                <a:spcPct val="150000"/>
              </a:lnSpc>
              <a:buFont typeface="Arial" panose="020B0604020202020204" pitchFamily="34" charset="0"/>
              <a:buChar char="•"/>
            </a:pPr>
            <a:r>
              <a:rPr lang="zh-CN" altLang="en-US" b="0" i="0" dirty="0">
                <a:solidFill>
                  <a:srgbClr val="000000"/>
                </a:solidFill>
                <a:effectLst/>
                <a:latin typeface="+mn-ea"/>
              </a:rPr>
              <a:t>小规模数据集：</a:t>
            </a:r>
            <a:r>
              <a:rPr lang="en-US" altLang="zh-CN" b="0" i="0" dirty="0">
                <a:solidFill>
                  <a:srgbClr val="000000"/>
                </a:solidFill>
                <a:effectLst/>
                <a:latin typeface="+mn-ea"/>
              </a:rPr>
              <a:t>KNN</a:t>
            </a:r>
            <a:r>
              <a:rPr lang="zh-CN" altLang="en-US" b="0" i="0" dirty="0">
                <a:solidFill>
                  <a:srgbClr val="000000"/>
                </a:solidFill>
                <a:effectLst/>
                <a:latin typeface="+mn-ea"/>
              </a:rPr>
              <a:t>在处理小规模数据集时具有较好的性能，因为它可以直接利用所有训练样本进行预测。</a:t>
            </a:r>
          </a:p>
          <a:p>
            <a:pPr algn="l">
              <a:lnSpc>
                <a:spcPct val="150000"/>
              </a:lnSpc>
              <a:buFont typeface="Arial" panose="020B0604020202020204" pitchFamily="34" charset="0"/>
              <a:buChar char="•"/>
            </a:pPr>
            <a:r>
              <a:rPr lang="zh-CN" altLang="en-US" b="0" i="0" dirty="0">
                <a:solidFill>
                  <a:srgbClr val="000000"/>
                </a:solidFill>
                <a:effectLst/>
                <a:latin typeface="+mn-ea"/>
              </a:rPr>
              <a:t>非参数模型：</a:t>
            </a:r>
            <a:r>
              <a:rPr lang="en-US" altLang="zh-CN" b="0" i="0" dirty="0">
                <a:solidFill>
                  <a:srgbClr val="000000"/>
                </a:solidFill>
                <a:effectLst/>
                <a:latin typeface="+mn-ea"/>
              </a:rPr>
              <a:t>KNN</a:t>
            </a:r>
            <a:r>
              <a:rPr lang="zh-CN" altLang="en-US" b="0" i="0" dirty="0">
                <a:solidFill>
                  <a:srgbClr val="000000"/>
                </a:solidFill>
                <a:effectLst/>
                <a:latin typeface="+mn-ea"/>
              </a:rPr>
              <a:t>是一种非参数模型，不需要对数据做任何假设，因此对数据分布没有要求。</a:t>
            </a:r>
            <a:endParaRPr lang="zh-CN" altLang="en-US" dirty="0">
              <a:latin typeface="+mn-ea"/>
            </a:endParaRPr>
          </a:p>
        </p:txBody>
      </p:sp>
    </p:spTree>
    <p:extLst>
      <p:ext uri="{BB962C8B-B14F-4D97-AF65-F5344CB8AC3E}">
        <p14:creationId xmlns:p14="http://schemas.microsoft.com/office/powerpoint/2010/main" val="3394702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8A7B04D6-D797-0454-3CC7-20204CE4B3C5}"/>
              </a:ext>
            </a:extLst>
          </p:cNvPr>
          <p:cNvSpPr>
            <a:spLocks noGrp="1"/>
          </p:cNvSpPr>
          <p:nvPr>
            <p:ph idx="1"/>
          </p:nvPr>
        </p:nvSpPr>
        <p:spPr>
          <a:xfrm>
            <a:off x="838199" y="1521619"/>
            <a:ext cx="10797862" cy="4500798"/>
          </a:xfrm>
        </p:spPr>
        <p:txBody>
          <a:bodyPr>
            <a:normAutofit/>
          </a:bodyPr>
          <a:lstStyle/>
          <a:p>
            <a:pPr>
              <a:lnSpc>
                <a:spcPct val="150000"/>
              </a:lnSpc>
            </a:pPr>
            <a:r>
              <a:rPr lang="zh-CN" altLang="en-US" sz="2000" dirty="0"/>
              <a:t>朴素贝叶斯算法是基于</a:t>
            </a:r>
            <a:r>
              <a:rPr lang="zh-CN" altLang="en-US" sz="2000" u="sng" dirty="0"/>
              <a:t>贝叶斯定理</a:t>
            </a:r>
            <a:r>
              <a:rPr lang="zh-CN" altLang="en-US" sz="2000" dirty="0"/>
              <a:t>与</a:t>
            </a:r>
            <a:r>
              <a:rPr lang="zh-CN" altLang="en-US" sz="2000" u="sng" dirty="0"/>
              <a:t>特征条件独立假设</a:t>
            </a:r>
            <a:r>
              <a:rPr lang="zh-CN" altLang="en-US" sz="2000" dirty="0"/>
              <a:t>的分类方法。</a:t>
            </a:r>
            <a:endParaRPr lang="en-US" altLang="zh-CN" sz="2000" dirty="0"/>
          </a:p>
          <a:p>
            <a:pPr>
              <a:lnSpc>
                <a:spcPct val="150000"/>
              </a:lnSpc>
            </a:pPr>
            <a:r>
              <a:rPr lang="zh-CN" altLang="en-US" sz="2000" u="sng" dirty="0"/>
              <a:t>贝叶斯定理：</a:t>
            </a:r>
            <a:r>
              <a:rPr lang="zh-CN" altLang="en-US" sz="2000" dirty="0"/>
              <a:t>它根据以往经验和分析得到的概率，即先验概率，以及事件已经发生的条件下，事件发生的概率，即条件概率，来计算两个事件共同发生的概率。</a:t>
            </a:r>
          </a:p>
          <a:p>
            <a:pPr>
              <a:lnSpc>
                <a:spcPct val="150000"/>
              </a:lnSpc>
            </a:pPr>
            <a:r>
              <a:rPr lang="zh-CN" altLang="en-US" sz="2000" u="sng" dirty="0"/>
              <a:t>特征条件独立假设：</a:t>
            </a:r>
            <a:r>
              <a:rPr lang="zh-CN" altLang="en-US" sz="2000" dirty="0"/>
              <a:t>每个特征都被假设为条件独立的，这意味着每个特征的变化不会影响其他特征的概率分布。因此，朴素贝叶斯算法是一种生成模型，它在学习过程中学习生成数据的机制。</a:t>
            </a:r>
          </a:p>
        </p:txBody>
      </p:sp>
      <p:pic>
        <p:nvPicPr>
          <p:cNvPr id="9" name="图片 8">
            <a:extLst>
              <a:ext uri="{FF2B5EF4-FFF2-40B4-BE49-F238E27FC236}">
                <a16:creationId xmlns:a16="http://schemas.microsoft.com/office/drawing/2014/main" id="{7A80253D-EC02-22AE-9FF7-C6CBBF28857A}"/>
              </a:ext>
            </a:extLst>
          </p:cNvPr>
          <p:cNvPicPr>
            <a:picLocks noChangeAspect="1"/>
          </p:cNvPicPr>
          <p:nvPr/>
        </p:nvPicPr>
        <p:blipFill>
          <a:blip r:embed="rId2"/>
          <a:stretch>
            <a:fillRect/>
          </a:stretch>
        </p:blipFill>
        <p:spPr>
          <a:xfrm>
            <a:off x="838199" y="5049846"/>
            <a:ext cx="4153480" cy="1247949"/>
          </a:xfrm>
          <a:prstGeom prst="rect">
            <a:avLst/>
          </a:prstGeom>
        </p:spPr>
      </p:pic>
      <p:sp>
        <p:nvSpPr>
          <p:cNvPr id="12" name="文本框 11">
            <a:extLst>
              <a:ext uri="{FF2B5EF4-FFF2-40B4-BE49-F238E27FC236}">
                <a16:creationId xmlns:a16="http://schemas.microsoft.com/office/drawing/2014/main" id="{090E646E-7AF8-2B2B-76E0-6268179A2039}"/>
              </a:ext>
            </a:extLst>
          </p:cNvPr>
          <p:cNvSpPr txBox="1"/>
          <p:nvPr/>
        </p:nvSpPr>
        <p:spPr>
          <a:xfrm>
            <a:off x="5542186" y="4727599"/>
            <a:ext cx="6203345" cy="1712135"/>
          </a:xfrm>
          <a:prstGeom prst="rect">
            <a:avLst/>
          </a:prstGeom>
          <a:noFill/>
        </p:spPr>
        <p:txBody>
          <a:bodyPr wrap="square">
            <a:spAutoFit/>
          </a:bodyPr>
          <a:lstStyle/>
          <a:p>
            <a:pPr>
              <a:lnSpc>
                <a:spcPct val="150000"/>
              </a:lnSpc>
            </a:pPr>
            <a:r>
              <a:rPr lang="zh-CN" altLang="en-US" dirty="0"/>
              <a:t>P(Y|X) 表示在给定观测数据 X 的条件下，事件 Y 发生的概率。</a:t>
            </a:r>
          </a:p>
          <a:p>
            <a:pPr>
              <a:lnSpc>
                <a:spcPct val="150000"/>
              </a:lnSpc>
            </a:pPr>
            <a:r>
              <a:rPr lang="zh-CN" altLang="en-US" dirty="0"/>
              <a:t>P(X|Y) 表示在事件 Y 发生的条件下，观测数据 X 出现的概率。</a:t>
            </a:r>
          </a:p>
          <a:p>
            <a:pPr>
              <a:lnSpc>
                <a:spcPct val="150000"/>
              </a:lnSpc>
            </a:pPr>
            <a:r>
              <a:rPr lang="zh-CN" altLang="en-US" dirty="0"/>
              <a:t>P(Y) 表示事件 Y 发生的先验概率。</a:t>
            </a:r>
          </a:p>
          <a:p>
            <a:pPr>
              <a:lnSpc>
                <a:spcPct val="150000"/>
              </a:lnSpc>
            </a:pPr>
            <a:r>
              <a:rPr lang="zh-CN" altLang="en-US" dirty="0"/>
              <a:t>P(X) 表示观测数据 X 出现的概率。</a:t>
            </a:r>
          </a:p>
        </p:txBody>
      </p:sp>
      <p:sp>
        <p:nvSpPr>
          <p:cNvPr id="3" name="标题 1">
            <a:extLst>
              <a:ext uri="{FF2B5EF4-FFF2-40B4-BE49-F238E27FC236}">
                <a16:creationId xmlns:a16="http://schemas.microsoft.com/office/drawing/2014/main" id="{EC1BE385-9FAF-21DA-D5BB-510CF96EC5E4}"/>
              </a:ext>
            </a:extLst>
          </p:cNvPr>
          <p:cNvSpPr txBox="1">
            <a:spLocks/>
          </p:cNvSpPr>
          <p:nvPr/>
        </p:nvSpPr>
        <p:spPr>
          <a:xfrm>
            <a:off x="838201" y="2597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Calibri" panose="020F0502020204030204" pitchFamily="34" charset="0"/>
                <a:cs typeface="Calibri" panose="020F0502020204030204" pitchFamily="34" charset="0"/>
              </a:rPr>
              <a:t>3.2  </a:t>
            </a:r>
            <a:r>
              <a:rPr lang="zh-CN" altLang="en-US" b="1" dirty="0"/>
              <a:t>朴素贝叶斯算法</a:t>
            </a:r>
            <a:endParaRPr lang="zh-CN" altLang="en-US" b="1" dirty="0">
              <a:ea typeface="+mn-ea"/>
            </a:endParaRPr>
          </a:p>
        </p:txBody>
      </p:sp>
    </p:spTree>
    <p:extLst>
      <p:ext uri="{BB962C8B-B14F-4D97-AF65-F5344CB8AC3E}">
        <p14:creationId xmlns:p14="http://schemas.microsoft.com/office/powerpoint/2010/main" val="444062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A761BDC-252A-F9E1-5AF1-328D04A6B19E}"/>
              </a:ext>
            </a:extLst>
          </p:cNvPr>
          <p:cNvPicPr>
            <a:picLocks noChangeAspect="1"/>
          </p:cNvPicPr>
          <p:nvPr/>
        </p:nvPicPr>
        <p:blipFill>
          <a:blip r:embed="rId2"/>
          <a:stretch>
            <a:fillRect/>
          </a:stretch>
        </p:blipFill>
        <p:spPr>
          <a:xfrm>
            <a:off x="1621356" y="275034"/>
            <a:ext cx="8949288" cy="6307931"/>
          </a:xfrm>
          <a:prstGeom prst="rect">
            <a:avLst/>
          </a:prstGeom>
        </p:spPr>
      </p:pic>
      <p:sp>
        <p:nvSpPr>
          <p:cNvPr id="7" name="文本框 6">
            <a:extLst>
              <a:ext uri="{FF2B5EF4-FFF2-40B4-BE49-F238E27FC236}">
                <a16:creationId xmlns:a16="http://schemas.microsoft.com/office/drawing/2014/main" id="{F0CB9C52-77A0-86F5-665B-58438576C026}"/>
              </a:ext>
            </a:extLst>
          </p:cNvPr>
          <p:cNvSpPr txBox="1"/>
          <p:nvPr/>
        </p:nvSpPr>
        <p:spPr>
          <a:xfrm>
            <a:off x="7373558" y="6059745"/>
            <a:ext cx="4377206" cy="523220"/>
          </a:xfrm>
          <a:prstGeom prst="rect">
            <a:avLst/>
          </a:prstGeom>
          <a:noFill/>
        </p:spPr>
        <p:txBody>
          <a:bodyPr wrap="square">
            <a:spAutoFit/>
          </a:bodyPr>
          <a:lstStyle/>
          <a:p>
            <a:r>
              <a:rPr lang="zh-CN" altLang="en-US" sz="2800" b="0" i="0" dirty="0">
                <a:solidFill>
                  <a:srgbClr val="212121"/>
                </a:solidFill>
                <a:effectLst/>
                <a:latin typeface="+mn-ea"/>
              </a:rPr>
              <a:t>朴素贝叶斯准确率</a:t>
            </a:r>
            <a:r>
              <a:rPr lang="en-US" altLang="zh-CN" sz="2800" b="0" i="0" dirty="0">
                <a:solidFill>
                  <a:srgbClr val="212121"/>
                </a:solidFill>
                <a:effectLst/>
                <a:latin typeface="+mn-ea"/>
              </a:rPr>
              <a:t>: 0.5753</a:t>
            </a:r>
            <a:endParaRPr lang="zh-CN" altLang="en-US" sz="2800" dirty="0">
              <a:latin typeface="+mn-ea"/>
            </a:endParaRPr>
          </a:p>
        </p:txBody>
      </p:sp>
    </p:spTree>
    <p:extLst>
      <p:ext uri="{BB962C8B-B14F-4D97-AF65-F5344CB8AC3E}">
        <p14:creationId xmlns:p14="http://schemas.microsoft.com/office/powerpoint/2010/main" val="283416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65D30C09-DB3D-D04A-EEC3-D8839F746DC6}"/>
              </a:ext>
            </a:extLst>
          </p:cNvPr>
          <p:cNvSpPr/>
          <p:nvPr/>
        </p:nvSpPr>
        <p:spPr>
          <a:xfrm>
            <a:off x="2962770" y="1825625"/>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01</a:t>
            </a:r>
          </a:p>
        </p:txBody>
      </p:sp>
      <p:sp>
        <p:nvSpPr>
          <p:cNvPr id="30" name="Freeform 6">
            <a:extLst>
              <a:ext uri="{FF2B5EF4-FFF2-40B4-BE49-F238E27FC236}">
                <a16:creationId xmlns:a16="http://schemas.microsoft.com/office/drawing/2014/main" id="{85F9E9F1-3981-C8D8-F110-44AC1DAFB203}"/>
              </a:ext>
            </a:extLst>
          </p:cNvPr>
          <p:cNvSpPr/>
          <p:nvPr/>
        </p:nvSpPr>
        <p:spPr>
          <a:xfrm>
            <a:off x="2974200" y="2840187"/>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02</a:t>
            </a:r>
          </a:p>
        </p:txBody>
      </p:sp>
      <p:sp>
        <p:nvSpPr>
          <p:cNvPr id="31" name="Freeform 6">
            <a:extLst>
              <a:ext uri="{FF2B5EF4-FFF2-40B4-BE49-F238E27FC236}">
                <a16:creationId xmlns:a16="http://schemas.microsoft.com/office/drawing/2014/main" id="{8F52C049-791E-E7CA-D442-7799CEDB6C33}"/>
              </a:ext>
            </a:extLst>
          </p:cNvPr>
          <p:cNvSpPr/>
          <p:nvPr/>
        </p:nvSpPr>
        <p:spPr>
          <a:xfrm>
            <a:off x="2985630" y="3854749"/>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03</a:t>
            </a:r>
          </a:p>
        </p:txBody>
      </p:sp>
      <p:sp>
        <p:nvSpPr>
          <p:cNvPr id="33" name="矩形 32">
            <a:extLst>
              <a:ext uri="{FF2B5EF4-FFF2-40B4-BE49-F238E27FC236}">
                <a16:creationId xmlns:a16="http://schemas.microsoft.com/office/drawing/2014/main" id="{07C1C2ED-FB77-B901-A7C6-39529217C3FD}"/>
              </a:ext>
            </a:extLst>
          </p:cNvPr>
          <p:cNvSpPr/>
          <p:nvPr/>
        </p:nvSpPr>
        <p:spPr>
          <a:xfrm>
            <a:off x="4186045" y="2058365"/>
            <a:ext cx="5726430" cy="368935"/>
          </a:xfrm>
          <a:prstGeom prst="rect">
            <a:avLst/>
          </a:prstGeom>
        </p:spPr>
        <p:txBody>
          <a:bodyPr wrap="square" lIns="0" tIns="0" rIns="0" bIns="0" anchor="ctr">
            <a:spAutoFit/>
          </a:bodyPr>
          <a:lstStyle/>
          <a:p>
            <a:r>
              <a:rPr lang="zh-CN" altLang="en-US" sz="2400" b="1" dirty="0">
                <a:latin typeface="Agency FB"/>
                <a:ea typeface="微软雅黑"/>
              </a:rPr>
              <a:t>机器学习简要介绍</a:t>
            </a:r>
          </a:p>
        </p:txBody>
      </p:sp>
      <p:sp>
        <p:nvSpPr>
          <p:cNvPr id="34" name="矩形 33">
            <a:extLst>
              <a:ext uri="{FF2B5EF4-FFF2-40B4-BE49-F238E27FC236}">
                <a16:creationId xmlns:a16="http://schemas.microsoft.com/office/drawing/2014/main" id="{2515F448-A8AA-C69E-C6BF-2080FF1D2CA2}"/>
              </a:ext>
            </a:extLst>
          </p:cNvPr>
          <p:cNvSpPr/>
          <p:nvPr/>
        </p:nvSpPr>
        <p:spPr>
          <a:xfrm>
            <a:off x="4197475" y="3073412"/>
            <a:ext cx="5333365" cy="368935"/>
          </a:xfrm>
          <a:prstGeom prst="rect">
            <a:avLst/>
          </a:prstGeom>
        </p:spPr>
        <p:txBody>
          <a:bodyPr wrap="square" lIns="0" tIns="0" rIns="0" bIns="0" anchor="ctr">
            <a:spAutoFit/>
          </a:bodyPr>
          <a:lstStyle/>
          <a:p>
            <a:r>
              <a:rPr lang="zh-CN" altLang="en-US" sz="2400" dirty="0">
                <a:solidFill>
                  <a:schemeClr val="tx1">
                    <a:lumMod val="50000"/>
                    <a:lumOff val="50000"/>
                  </a:schemeClr>
                </a:solidFill>
                <a:latin typeface="Agency FB"/>
                <a:ea typeface="微软雅黑"/>
              </a:rPr>
              <a:t>特征工程</a:t>
            </a:r>
          </a:p>
        </p:txBody>
      </p:sp>
      <p:sp>
        <p:nvSpPr>
          <p:cNvPr id="35" name="矩形 34">
            <a:extLst>
              <a:ext uri="{FF2B5EF4-FFF2-40B4-BE49-F238E27FC236}">
                <a16:creationId xmlns:a16="http://schemas.microsoft.com/office/drawing/2014/main" id="{38DD2B78-E3E4-46F9-D435-255492E457F9}"/>
              </a:ext>
            </a:extLst>
          </p:cNvPr>
          <p:cNvSpPr/>
          <p:nvPr/>
        </p:nvSpPr>
        <p:spPr>
          <a:xfrm>
            <a:off x="4208905" y="4087825"/>
            <a:ext cx="5229860" cy="368935"/>
          </a:xfrm>
          <a:prstGeom prst="rect">
            <a:avLst/>
          </a:prstGeom>
        </p:spPr>
        <p:txBody>
          <a:bodyPr wrap="square" lIns="0" tIns="0" rIns="0" bIns="0" anchor="ctr">
            <a:spAutoFit/>
          </a:bodyPr>
          <a:lstStyle/>
          <a:p>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分类算法及实例</a:t>
            </a:r>
            <a:endParaRPr lang="zh-CN" altLang="en-US" sz="2400" dirty="0">
              <a:solidFill>
                <a:schemeClr val="tx1">
                  <a:lumMod val="50000"/>
                  <a:lumOff val="50000"/>
                </a:schemeClr>
              </a:solidFill>
              <a:latin typeface="Agency FB"/>
              <a:ea typeface="微软雅黑"/>
            </a:endParaRPr>
          </a:p>
        </p:txBody>
      </p:sp>
      <p:cxnSp>
        <p:nvCxnSpPr>
          <p:cNvPr id="37" name="直接连接符 36">
            <a:extLst>
              <a:ext uri="{FF2B5EF4-FFF2-40B4-BE49-F238E27FC236}">
                <a16:creationId xmlns:a16="http://schemas.microsoft.com/office/drawing/2014/main" id="{1C9F5237-87DF-F63A-521D-7F8221F67F27}"/>
              </a:ext>
            </a:extLst>
          </p:cNvPr>
          <p:cNvCxnSpPr/>
          <p:nvPr/>
        </p:nvCxnSpPr>
        <p:spPr>
          <a:xfrm flipV="1">
            <a:off x="3905375" y="2519692"/>
            <a:ext cx="5372735" cy="26035"/>
          </a:xfrm>
          <a:prstGeom prst="line">
            <a:avLst/>
          </a:prstGeom>
          <a:noFill/>
          <a:ln w="6350" cap="flat" cmpd="sng" algn="ctr">
            <a:solidFill>
              <a:sysClr val="window" lastClr="FFFFFF">
                <a:lumMod val="75000"/>
              </a:sysClr>
            </a:solidFill>
            <a:prstDash val="solid"/>
            <a:miter lim="800000"/>
          </a:ln>
          <a:effectLst/>
        </p:spPr>
      </p:cxnSp>
      <p:cxnSp>
        <p:nvCxnSpPr>
          <p:cNvPr id="38" name="直接连接符 37">
            <a:extLst>
              <a:ext uri="{FF2B5EF4-FFF2-40B4-BE49-F238E27FC236}">
                <a16:creationId xmlns:a16="http://schemas.microsoft.com/office/drawing/2014/main" id="{20601973-E41C-367D-2C0F-EAA5BFFE6102}"/>
              </a:ext>
            </a:extLst>
          </p:cNvPr>
          <p:cNvCxnSpPr/>
          <p:nvPr/>
        </p:nvCxnSpPr>
        <p:spPr>
          <a:xfrm>
            <a:off x="3916805" y="3562997"/>
            <a:ext cx="5407025" cy="5715"/>
          </a:xfrm>
          <a:prstGeom prst="line">
            <a:avLst/>
          </a:prstGeom>
          <a:noFill/>
          <a:ln w="6350" cap="flat" cmpd="sng" algn="ctr">
            <a:solidFill>
              <a:sysClr val="window" lastClr="FFFFFF">
                <a:lumMod val="75000"/>
              </a:sysClr>
            </a:solidFill>
            <a:prstDash val="solid"/>
            <a:miter lim="800000"/>
          </a:ln>
          <a:effectLst/>
        </p:spPr>
      </p:cxnSp>
      <p:cxnSp>
        <p:nvCxnSpPr>
          <p:cNvPr id="39" name="直接连接符 38">
            <a:extLst>
              <a:ext uri="{FF2B5EF4-FFF2-40B4-BE49-F238E27FC236}">
                <a16:creationId xmlns:a16="http://schemas.microsoft.com/office/drawing/2014/main" id="{0CFCA565-4D27-0511-7BD7-9CC0A89446EA}"/>
              </a:ext>
            </a:extLst>
          </p:cNvPr>
          <p:cNvCxnSpPr/>
          <p:nvPr/>
        </p:nvCxnSpPr>
        <p:spPr>
          <a:xfrm flipV="1">
            <a:off x="3928235" y="4571377"/>
            <a:ext cx="5384165" cy="8890"/>
          </a:xfrm>
          <a:prstGeom prst="line">
            <a:avLst/>
          </a:prstGeom>
          <a:noFill/>
          <a:ln w="6350" cap="flat" cmpd="sng" algn="ctr">
            <a:solidFill>
              <a:sysClr val="window" lastClr="FFFFFF">
                <a:lumMod val="75000"/>
              </a:sysClr>
            </a:solidFill>
            <a:prstDash val="solid"/>
            <a:miter lim="800000"/>
          </a:ln>
          <a:effectLst/>
        </p:spPr>
      </p:cxnSp>
    </p:spTree>
    <p:extLst>
      <p:ext uri="{BB962C8B-B14F-4D97-AF65-F5344CB8AC3E}">
        <p14:creationId xmlns:p14="http://schemas.microsoft.com/office/powerpoint/2010/main" val="2502036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C61A89-685E-2E0B-6578-4304CF6B6293}"/>
              </a:ext>
            </a:extLst>
          </p:cNvPr>
          <p:cNvSpPr>
            <a:spLocks noGrp="1"/>
          </p:cNvSpPr>
          <p:nvPr>
            <p:ph idx="1"/>
          </p:nvPr>
        </p:nvSpPr>
        <p:spPr>
          <a:xfrm>
            <a:off x="387439" y="457199"/>
            <a:ext cx="11417121" cy="6207919"/>
          </a:xfrm>
        </p:spPr>
        <p:txBody>
          <a:bodyPr>
            <a:noAutofit/>
          </a:bodyPr>
          <a:lstStyle/>
          <a:p>
            <a:pPr algn="l"/>
            <a:r>
              <a:rPr lang="zh-CN" altLang="en-US" sz="2400" b="1" i="0" dirty="0">
                <a:solidFill>
                  <a:srgbClr val="000000"/>
                </a:solidFill>
                <a:effectLst/>
                <a:latin typeface="-apple-system"/>
              </a:rPr>
              <a:t>优点：</a:t>
            </a:r>
          </a:p>
          <a:p>
            <a:pPr marL="0" indent="0" algn="l">
              <a:lnSpc>
                <a:spcPct val="100000"/>
              </a:lnSpc>
              <a:buNone/>
            </a:pPr>
            <a:r>
              <a:rPr lang="zh-CN" altLang="en-US" sz="2400" b="0" i="0" dirty="0">
                <a:solidFill>
                  <a:srgbClr val="000000"/>
                </a:solidFill>
                <a:effectLst/>
                <a:latin typeface="-apple-system"/>
              </a:rPr>
              <a:t>算法简单快速：朴素贝叶斯算法的计算速度快，模型训练和预测的时间复杂度较低，适用于大规模数据集和实时应用。</a:t>
            </a:r>
          </a:p>
          <a:p>
            <a:pPr marL="0" indent="0" algn="l">
              <a:lnSpc>
                <a:spcPct val="100000"/>
              </a:lnSpc>
              <a:buNone/>
            </a:pPr>
            <a:r>
              <a:rPr lang="zh-CN" altLang="en-US" sz="2400" b="0" i="0" dirty="0">
                <a:solidFill>
                  <a:srgbClr val="000000"/>
                </a:solidFill>
                <a:effectLst/>
                <a:latin typeface="-apple-system"/>
              </a:rPr>
              <a:t>对小样本数据有效：朴素贝叶斯算法在小样本数据集上表现良好，因为它通过条件独立性假设充分利用了特征之间的关系。</a:t>
            </a:r>
          </a:p>
          <a:p>
            <a:pPr marL="0" indent="0" algn="l">
              <a:lnSpc>
                <a:spcPct val="100000"/>
              </a:lnSpc>
              <a:buNone/>
            </a:pPr>
            <a:r>
              <a:rPr lang="zh-CN" altLang="en-US" sz="2400" b="0" i="0" dirty="0">
                <a:solidFill>
                  <a:srgbClr val="000000"/>
                </a:solidFill>
                <a:effectLst/>
                <a:latin typeface="-apple-system"/>
              </a:rPr>
              <a:t>对缺失数据鲁棒性强：朴素贝叶斯算法对于缺失数据具有较好的鲁棒性，可以在存在缺失数据的情况下进行分类。</a:t>
            </a:r>
          </a:p>
          <a:p>
            <a:pPr algn="l"/>
            <a:r>
              <a:rPr lang="zh-CN" altLang="en-US" sz="2400" b="1" i="0" dirty="0">
                <a:solidFill>
                  <a:srgbClr val="000000"/>
                </a:solidFill>
                <a:effectLst/>
                <a:latin typeface="-apple-system"/>
              </a:rPr>
              <a:t>缺点：</a:t>
            </a:r>
          </a:p>
          <a:p>
            <a:pPr marL="0" indent="0" algn="l">
              <a:lnSpc>
                <a:spcPct val="100000"/>
              </a:lnSpc>
              <a:buNone/>
            </a:pPr>
            <a:r>
              <a:rPr lang="zh-CN" altLang="en-US" sz="2400" b="0" i="0" dirty="0">
                <a:solidFill>
                  <a:srgbClr val="000000"/>
                </a:solidFill>
                <a:effectLst/>
                <a:latin typeface="-apple-system"/>
              </a:rPr>
              <a:t>独立性假设限制：朴素贝叶斯算法假设特征之间是独立的，这在某些情况下可能不符合实际情况。如果特征之间具有强相关性，可能导致分类性能下降。</a:t>
            </a:r>
          </a:p>
          <a:p>
            <a:pPr marL="0" indent="0" algn="l">
              <a:lnSpc>
                <a:spcPct val="100000"/>
              </a:lnSpc>
              <a:buNone/>
            </a:pPr>
            <a:r>
              <a:rPr lang="zh-CN" altLang="en-US" sz="2400" b="0" i="0" dirty="0">
                <a:solidFill>
                  <a:srgbClr val="000000"/>
                </a:solidFill>
                <a:effectLst/>
                <a:latin typeface="-apple-system"/>
              </a:rPr>
              <a:t>对输入数据的分布假设较强：朴素贝叶斯算法假设特征的分布是离散的或高斯分布的，这对于某些数据集可能不适用。</a:t>
            </a:r>
          </a:p>
          <a:p>
            <a:pPr marL="0" indent="0" algn="l">
              <a:lnSpc>
                <a:spcPct val="100000"/>
              </a:lnSpc>
              <a:buNone/>
            </a:pPr>
            <a:r>
              <a:rPr lang="zh-CN" altLang="en-US" sz="2400" b="0" i="0" dirty="0">
                <a:solidFill>
                  <a:srgbClr val="000000"/>
                </a:solidFill>
                <a:effectLst/>
                <a:latin typeface="-apple-system"/>
              </a:rPr>
              <a:t>无法处理连续特征：朴素贝叶斯算法通常不能很好地处理连续特征，需要进行离散化或采用其他方法进行处理。</a:t>
            </a:r>
          </a:p>
        </p:txBody>
      </p:sp>
    </p:spTree>
    <p:extLst>
      <p:ext uri="{BB962C8B-B14F-4D97-AF65-F5344CB8AC3E}">
        <p14:creationId xmlns:p14="http://schemas.microsoft.com/office/powerpoint/2010/main" val="3482422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F0B346-9028-74CB-1F2D-72C5CF30564F}"/>
              </a:ext>
            </a:extLst>
          </p:cNvPr>
          <p:cNvSpPr>
            <a:spLocks noGrp="1"/>
          </p:cNvSpPr>
          <p:nvPr>
            <p:ph idx="1"/>
          </p:nvPr>
        </p:nvSpPr>
        <p:spPr>
          <a:xfrm>
            <a:off x="838200" y="1253331"/>
            <a:ext cx="10515600" cy="4351338"/>
          </a:xfrm>
        </p:spPr>
        <p:txBody>
          <a:bodyPr>
            <a:normAutofit fontScale="85000" lnSpcReduction="20000"/>
          </a:bodyPr>
          <a:lstStyle/>
          <a:p>
            <a:pPr algn="l">
              <a:lnSpc>
                <a:spcPct val="150000"/>
              </a:lnSpc>
            </a:pPr>
            <a:r>
              <a:rPr lang="zh-CN" altLang="en-US" b="1" i="0" dirty="0">
                <a:solidFill>
                  <a:srgbClr val="000000"/>
                </a:solidFill>
                <a:effectLst/>
                <a:latin typeface="-apple-system"/>
              </a:rPr>
              <a:t>使用场景：</a:t>
            </a:r>
          </a:p>
          <a:p>
            <a:pPr algn="l">
              <a:lnSpc>
                <a:spcPct val="150000"/>
              </a:lnSpc>
              <a:buFont typeface="Arial" panose="020B0604020202020204" pitchFamily="34" charset="0"/>
              <a:buChar char="•"/>
            </a:pPr>
            <a:r>
              <a:rPr lang="zh-CN" altLang="en-US" b="0" i="0" dirty="0">
                <a:solidFill>
                  <a:srgbClr val="000000"/>
                </a:solidFill>
                <a:effectLst/>
                <a:latin typeface="-apple-system"/>
              </a:rPr>
              <a:t>文本分类：朴素贝叶斯算法在文本分类问题中广泛应用，如垃圾邮件识别、情感分析等。它可以根据单词或词组在文本中的出现情况，判断文本所属的类别。</a:t>
            </a:r>
          </a:p>
          <a:p>
            <a:pPr algn="l">
              <a:lnSpc>
                <a:spcPct val="150000"/>
              </a:lnSpc>
              <a:buFont typeface="Arial" panose="020B0604020202020204" pitchFamily="34" charset="0"/>
              <a:buChar char="•"/>
            </a:pPr>
            <a:r>
              <a:rPr lang="zh-CN" altLang="en-US" b="0" i="0" dirty="0">
                <a:solidFill>
                  <a:srgbClr val="000000"/>
                </a:solidFill>
                <a:effectLst/>
                <a:latin typeface="-apple-system"/>
              </a:rPr>
              <a:t>垃圾过滤：朴素贝叶斯算法可以根据邮件中包含的特定单词或短语的概率，将邮件划分为垃圾邮件或非垃圾邮件。</a:t>
            </a:r>
          </a:p>
          <a:p>
            <a:pPr algn="l">
              <a:lnSpc>
                <a:spcPct val="150000"/>
              </a:lnSpc>
              <a:buFont typeface="Arial" panose="020B0604020202020204" pitchFamily="34" charset="0"/>
              <a:buChar char="•"/>
            </a:pPr>
            <a:r>
              <a:rPr lang="zh-CN" altLang="en-US" b="0" i="0" dirty="0">
                <a:solidFill>
                  <a:srgbClr val="000000"/>
                </a:solidFill>
                <a:effectLst/>
                <a:latin typeface="-apple-system"/>
              </a:rPr>
              <a:t>推荐系统：朴素贝叶斯算法可以用于个性化推荐系统中，根据用户的历史行为和特征，预测用户对不同项目的兴趣。</a:t>
            </a:r>
          </a:p>
        </p:txBody>
      </p:sp>
    </p:spTree>
    <p:extLst>
      <p:ext uri="{BB962C8B-B14F-4D97-AF65-F5344CB8AC3E}">
        <p14:creationId xmlns:p14="http://schemas.microsoft.com/office/powerpoint/2010/main" val="346040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内容占位符 12">
            <a:extLst>
              <a:ext uri="{FF2B5EF4-FFF2-40B4-BE49-F238E27FC236}">
                <a16:creationId xmlns:a16="http://schemas.microsoft.com/office/drawing/2014/main" id="{B3173F3B-68CE-8BCE-124A-ECEBD6F4D124}"/>
              </a:ext>
            </a:extLst>
          </p:cNvPr>
          <p:cNvPicPr>
            <a:picLocks noGrp="1" noChangeAspect="1"/>
          </p:cNvPicPr>
          <p:nvPr>
            <p:ph idx="1"/>
          </p:nvPr>
        </p:nvPicPr>
        <p:blipFill>
          <a:blip r:embed="rId2"/>
          <a:stretch>
            <a:fillRect/>
          </a:stretch>
        </p:blipFill>
        <p:spPr>
          <a:xfrm>
            <a:off x="4102207" y="259791"/>
            <a:ext cx="6987825" cy="4351338"/>
          </a:xfrm>
        </p:spPr>
      </p:pic>
      <p:sp>
        <p:nvSpPr>
          <p:cNvPr id="15" name="文本框 14">
            <a:extLst>
              <a:ext uri="{FF2B5EF4-FFF2-40B4-BE49-F238E27FC236}">
                <a16:creationId xmlns:a16="http://schemas.microsoft.com/office/drawing/2014/main" id="{5CA72059-1C48-56C3-4E35-C964CA3BE06B}"/>
              </a:ext>
            </a:extLst>
          </p:cNvPr>
          <p:cNvSpPr txBox="1"/>
          <p:nvPr/>
        </p:nvSpPr>
        <p:spPr>
          <a:xfrm>
            <a:off x="740536" y="4581235"/>
            <a:ext cx="11082269" cy="1965666"/>
          </a:xfrm>
          <a:prstGeom prst="rect">
            <a:avLst/>
          </a:prstGeom>
          <a:noFill/>
        </p:spPr>
        <p:txBody>
          <a:bodyPr wrap="square">
            <a:spAutoFit/>
          </a:bodyPr>
          <a:lstStyle/>
          <a:p>
            <a:pPr>
              <a:lnSpc>
                <a:spcPct val="150000"/>
              </a:lnSpc>
            </a:pPr>
            <a:r>
              <a:rPr lang="zh-CN" altLang="en-US" sz="2800" dirty="0"/>
              <a:t>决策树是一种基于树形结构的监督学习算法，用于分类和回归任务。决策树通过一系列的判断条件来对样本进行分类或预测，每个判断条件对应于树的一个分支，最终导向叶节点的类别或预测值。</a:t>
            </a:r>
          </a:p>
        </p:txBody>
      </p:sp>
      <p:sp>
        <p:nvSpPr>
          <p:cNvPr id="3" name="标题 1">
            <a:extLst>
              <a:ext uri="{FF2B5EF4-FFF2-40B4-BE49-F238E27FC236}">
                <a16:creationId xmlns:a16="http://schemas.microsoft.com/office/drawing/2014/main" id="{534F30C8-C4F4-D185-87B1-277649CE5D3F}"/>
              </a:ext>
            </a:extLst>
          </p:cNvPr>
          <p:cNvSpPr txBox="1">
            <a:spLocks/>
          </p:cNvSpPr>
          <p:nvPr/>
        </p:nvSpPr>
        <p:spPr>
          <a:xfrm>
            <a:off x="838201" y="2597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Calibri" panose="020F0502020204030204" pitchFamily="34" charset="0"/>
                <a:cs typeface="Calibri" panose="020F0502020204030204" pitchFamily="34" charset="0"/>
              </a:rPr>
              <a:t>3.3  </a:t>
            </a:r>
            <a:r>
              <a:rPr lang="zh-CN" altLang="en-US" b="1" dirty="0">
                <a:latin typeface="Calibri" panose="020F0502020204030204" pitchFamily="34" charset="0"/>
                <a:cs typeface="Calibri" panose="020F0502020204030204" pitchFamily="34" charset="0"/>
              </a:rPr>
              <a:t>决策树</a:t>
            </a:r>
            <a:endParaRPr lang="zh-CN" altLang="en-US" b="1" dirty="0">
              <a:ea typeface="+mn-ea"/>
            </a:endParaRPr>
          </a:p>
        </p:txBody>
      </p:sp>
    </p:spTree>
    <p:extLst>
      <p:ext uri="{BB962C8B-B14F-4D97-AF65-F5344CB8AC3E}">
        <p14:creationId xmlns:p14="http://schemas.microsoft.com/office/powerpoint/2010/main" val="18627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E2F5F0-51FC-6925-C280-AAEF2876AF60}"/>
              </a:ext>
            </a:extLst>
          </p:cNvPr>
          <p:cNvPicPr>
            <a:picLocks noChangeAspect="1"/>
          </p:cNvPicPr>
          <p:nvPr/>
        </p:nvPicPr>
        <p:blipFill>
          <a:blip r:embed="rId2"/>
          <a:stretch>
            <a:fillRect/>
          </a:stretch>
        </p:blipFill>
        <p:spPr>
          <a:xfrm>
            <a:off x="1288640" y="350480"/>
            <a:ext cx="9614720" cy="6157039"/>
          </a:xfrm>
          <a:prstGeom prst="rect">
            <a:avLst/>
          </a:prstGeom>
        </p:spPr>
      </p:pic>
      <p:sp>
        <p:nvSpPr>
          <p:cNvPr id="5" name="文本框 4">
            <a:extLst>
              <a:ext uri="{FF2B5EF4-FFF2-40B4-BE49-F238E27FC236}">
                <a16:creationId xmlns:a16="http://schemas.microsoft.com/office/drawing/2014/main" id="{28ADB106-B0B5-CB3B-3725-434A2F9E33D3}"/>
              </a:ext>
            </a:extLst>
          </p:cNvPr>
          <p:cNvSpPr txBox="1"/>
          <p:nvPr/>
        </p:nvSpPr>
        <p:spPr>
          <a:xfrm>
            <a:off x="7464515" y="5984299"/>
            <a:ext cx="3681747" cy="523220"/>
          </a:xfrm>
          <a:prstGeom prst="rect">
            <a:avLst/>
          </a:prstGeom>
          <a:noFill/>
        </p:spPr>
        <p:txBody>
          <a:bodyPr wrap="square">
            <a:spAutoFit/>
          </a:bodyPr>
          <a:lstStyle/>
          <a:p>
            <a:r>
              <a:rPr lang="zh-CN" altLang="en-US" sz="2800" b="0" i="0" dirty="0">
                <a:solidFill>
                  <a:srgbClr val="212121"/>
                </a:solidFill>
                <a:effectLst/>
                <a:latin typeface="+mn-ea"/>
              </a:rPr>
              <a:t>决策树准确率</a:t>
            </a:r>
            <a:r>
              <a:rPr lang="en-US" altLang="zh-CN" sz="2800" b="0" i="0" dirty="0">
                <a:solidFill>
                  <a:srgbClr val="212121"/>
                </a:solidFill>
                <a:effectLst/>
                <a:latin typeface="+mn-ea"/>
              </a:rPr>
              <a:t>: 0.7909</a:t>
            </a:r>
            <a:endParaRPr lang="zh-CN" altLang="en-US" sz="2800" dirty="0">
              <a:latin typeface="+mn-ea"/>
            </a:endParaRPr>
          </a:p>
        </p:txBody>
      </p:sp>
    </p:spTree>
    <p:extLst>
      <p:ext uri="{BB962C8B-B14F-4D97-AF65-F5344CB8AC3E}">
        <p14:creationId xmlns:p14="http://schemas.microsoft.com/office/powerpoint/2010/main" val="3288417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E3F602-861E-4B88-BE06-DF31DF57ECE7}"/>
              </a:ext>
            </a:extLst>
          </p:cNvPr>
          <p:cNvSpPr>
            <a:spLocks noGrp="1"/>
          </p:cNvSpPr>
          <p:nvPr>
            <p:ph idx="1"/>
          </p:nvPr>
        </p:nvSpPr>
        <p:spPr>
          <a:xfrm>
            <a:off x="445394" y="646509"/>
            <a:ext cx="11301212" cy="5564982"/>
          </a:xfrm>
        </p:spPr>
        <p:txBody>
          <a:bodyPr>
            <a:noAutofit/>
          </a:bodyPr>
          <a:lstStyle/>
          <a:p>
            <a:pPr algn="l">
              <a:lnSpc>
                <a:spcPct val="100000"/>
              </a:lnSpc>
            </a:pPr>
            <a:r>
              <a:rPr lang="zh-CN" altLang="en-US" sz="2400" b="1" i="0" dirty="0">
                <a:solidFill>
                  <a:srgbClr val="000000"/>
                </a:solidFill>
                <a:effectLst/>
                <a:latin typeface="-apple-system"/>
              </a:rPr>
              <a:t>优点：</a:t>
            </a:r>
          </a:p>
          <a:p>
            <a:pPr marL="0" indent="0" algn="l">
              <a:lnSpc>
                <a:spcPct val="100000"/>
              </a:lnSpc>
              <a:buNone/>
            </a:pPr>
            <a:r>
              <a:rPr lang="zh-CN" altLang="en-US" sz="2400" b="0" i="0" dirty="0">
                <a:solidFill>
                  <a:srgbClr val="000000"/>
                </a:solidFill>
                <a:effectLst/>
                <a:latin typeface="-apple-system"/>
              </a:rPr>
              <a:t>可解释性强：决策树的结构直观，易于理解和解释，可以生成具有可读性的规则。</a:t>
            </a:r>
          </a:p>
          <a:p>
            <a:pPr marL="0" indent="0" algn="l">
              <a:lnSpc>
                <a:spcPct val="100000"/>
              </a:lnSpc>
              <a:buNone/>
            </a:pPr>
            <a:r>
              <a:rPr lang="zh-CN" altLang="en-US" sz="2400" b="0" i="0" dirty="0">
                <a:solidFill>
                  <a:srgbClr val="000000"/>
                </a:solidFill>
                <a:effectLst/>
                <a:latin typeface="-apple-system"/>
              </a:rPr>
              <a:t>处理混合数据类型：决策树可以处理同时包含连续型和离散型特征的数据集。</a:t>
            </a:r>
          </a:p>
          <a:p>
            <a:pPr marL="0" indent="0" algn="l">
              <a:lnSpc>
                <a:spcPct val="100000"/>
              </a:lnSpc>
              <a:buNone/>
            </a:pPr>
            <a:r>
              <a:rPr lang="zh-CN" altLang="en-US" sz="2400" b="0" i="0" dirty="0">
                <a:solidFill>
                  <a:srgbClr val="000000"/>
                </a:solidFill>
                <a:effectLst/>
                <a:latin typeface="-apple-system"/>
              </a:rPr>
              <a:t>不需要特征缩放：决策树对特征的缩放不敏感，不需要对特征进行归一化或标准化处理。</a:t>
            </a:r>
          </a:p>
          <a:p>
            <a:pPr>
              <a:lnSpc>
                <a:spcPct val="100000"/>
              </a:lnSpc>
            </a:pPr>
            <a:r>
              <a:rPr lang="zh-CN" altLang="en-US" sz="2400" b="1" dirty="0"/>
              <a:t>缺点：</a:t>
            </a:r>
          </a:p>
          <a:p>
            <a:pPr marL="0" indent="0">
              <a:lnSpc>
                <a:spcPct val="100000"/>
              </a:lnSpc>
              <a:buNone/>
            </a:pPr>
            <a:r>
              <a:rPr lang="zh-CN" altLang="en-US" sz="2400" dirty="0"/>
              <a:t>容易过拟合：决策树容易过度拟合训练数据，特别是当树的深度较大或者分支条件过于复杂时。</a:t>
            </a:r>
          </a:p>
          <a:p>
            <a:pPr marL="0" indent="0">
              <a:lnSpc>
                <a:spcPct val="100000"/>
              </a:lnSpc>
              <a:buNone/>
            </a:pPr>
            <a:r>
              <a:rPr lang="zh-CN" altLang="en-US" sz="2400" dirty="0"/>
              <a:t>不稳定性：对于数据中的微小变化非常敏感，可能导致树结构的不稳定性，需要使用剪枝等方法进行处理。</a:t>
            </a:r>
          </a:p>
          <a:p>
            <a:pPr marL="0" indent="0">
              <a:lnSpc>
                <a:spcPct val="100000"/>
              </a:lnSpc>
              <a:buNone/>
            </a:pPr>
            <a:r>
              <a:rPr lang="zh-CN" altLang="en-US" sz="2400" dirty="0"/>
              <a:t>难以处理特征关联性较强的问题：决策树难以处理特征之间存在强相关性的问题，可能导致模型偏向某些特征。</a:t>
            </a:r>
          </a:p>
        </p:txBody>
      </p:sp>
    </p:spTree>
    <p:extLst>
      <p:ext uri="{BB962C8B-B14F-4D97-AF65-F5344CB8AC3E}">
        <p14:creationId xmlns:p14="http://schemas.microsoft.com/office/powerpoint/2010/main" val="25610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F6C192-3E7F-7EC6-E7E8-7BFF01A410A2}"/>
              </a:ext>
            </a:extLst>
          </p:cNvPr>
          <p:cNvSpPr>
            <a:spLocks noGrp="1"/>
          </p:cNvSpPr>
          <p:nvPr>
            <p:ph idx="1"/>
          </p:nvPr>
        </p:nvSpPr>
        <p:spPr>
          <a:xfrm>
            <a:off x="838200" y="1253331"/>
            <a:ext cx="10515600" cy="4351338"/>
          </a:xfrm>
        </p:spPr>
        <p:txBody>
          <a:bodyPr/>
          <a:lstStyle/>
          <a:p>
            <a:pPr algn="l">
              <a:lnSpc>
                <a:spcPct val="150000"/>
              </a:lnSpc>
            </a:pPr>
            <a:r>
              <a:rPr lang="zh-CN" altLang="en-US" b="1" i="0" dirty="0">
                <a:solidFill>
                  <a:srgbClr val="000000"/>
                </a:solidFill>
                <a:effectLst/>
                <a:latin typeface="-apple-system"/>
              </a:rPr>
              <a:t>使用场景：</a:t>
            </a:r>
          </a:p>
          <a:p>
            <a:pPr algn="l">
              <a:lnSpc>
                <a:spcPct val="150000"/>
              </a:lnSpc>
              <a:buFont typeface="Arial" panose="020B0604020202020204" pitchFamily="34" charset="0"/>
              <a:buChar char="•"/>
            </a:pPr>
            <a:r>
              <a:rPr lang="zh-CN" altLang="en-US" b="0" i="0" dirty="0">
                <a:solidFill>
                  <a:srgbClr val="000000"/>
                </a:solidFill>
                <a:effectLst/>
                <a:latin typeface="-apple-system"/>
              </a:rPr>
              <a:t>分类和回归问题：决策树适用于分类和回归任务，可以处理离散型和连续型特征。</a:t>
            </a:r>
          </a:p>
          <a:p>
            <a:pPr algn="l">
              <a:lnSpc>
                <a:spcPct val="150000"/>
              </a:lnSpc>
              <a:buFont typeface="Arial" panose="020B0604020202020204" pitchFamily="34" charset="0"/>
              <a:buChar char="•"/>
            </a:pPr>
            <a:r>
              <a:rPr lang="zh-CN" altLang="en-US" b="0" i="0" dirty="0">
                <a:solidFill>
                  <a:srgbClr val="000000"/>
                </a:solidFill>
                <a:effectLst/>
                <a:latin typeface="-apple-system"/>
              </a:rPr>
              <a:t>多类别问题：决策树可以处理多类别分类问题。</a:t>
            </a:r>
          </a:p>
          <a:p>
            <a:pPr algn="l">
              <a:lnSpc>
                <a:spcPct val="150000"/>
              </a:lnSpc>
              <a:buFont typeface="Arial" panose="020B0604020202020204" pitchFamily="34" charset="0"/>
              <a:buChar char="•"/>
            </a:pPr>
            <a:r>
              <a:rPr lang="zh-CN" altLang="en-US" b="0" i="0" dirty="0">
                <a:solidFill>
                  <a:srgbClr val="000000"/>
                </a:solidFill>
                <a:effectLst/>
                <a:latin typeface="-apple-system"/>
              </a:rPr>
              <a:t>可解释性要求高的问题：决策树的结构清晰，可以提供可解释性较强的结果，便于理解和解释。</a:t>
            </a:r>
            <a:endParaRPr lang="zh-CN" altLang="en-US" dirty="0"/>
          </a:p>
        </p:txBody>
      </p:sp>
    </p:spTree>
    <p:extLst>
      <p:ext uri="{BB962C8B-B14F-4D97-AF65-F5344CB8AC3E}">
        <p14:creationId xmlns:p14="http://schemas.microsoft.com/office/powerpoint/2010/main" val="148662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6B8337-98F5-7692-7EE0-63E1300B01EB}"/>
              </a:ext>
            </a:extLst>
          </p:cNvPr>
          <p:cNvSpPr>
            <a:spLocks noGrp="1"/>
          </p:cNvSpPr>
          <p:nvPr>
            <p:ph idx="1"/>
          </p:nvPr>
        </p:nvSpPr>
        <p:spPr>
          <a:xfrm>
            <a:off x="838200" y="1542289"/>
            <a:ext cx="10515600" cy="4351338"/>
          </a:xfrm>
        </p:spPr>
        <p:txBody>
          <a:bodyPr/>
          <a:lstStyle/>
          <a:p>
            <a:pPr>
              <a:lnSpc>
                <a:spcPct val="150000"/>
              </a:lnSpc>
            </a:pPr>
            <a:r>
              <a:rPr lang="zh-CN" altLang="en-US" dirty="0">
                <a:latin typeface="+mn-ea"/>
              </a:rPr>
              <a:t>随机森林（</a:t>
            </a:r>
            <a:r>
              <a:rPr lang="en-US" altLang="zh-CN" dirty="0">
                <a:latin typeface="+mn-ea"/>
              </a:rPr>
              <a:t>Random Forest</a:t>
            </a:r>
            <a:r>
              <a:rPr lang="zh-CN" altLang="en-US" dirty="0">
                <a:latin typeface="+mn-ea"/>
              </a:rPr>
              <a:t>）是一种集成学习方法，基于决策树构建而成。它通过构建多个决策树，并结合它们的预测结果来进行分类或回归任务（众数）。</a:t>
            </a:r>
            <a:endParaRPr lang="en-US" altLang="zh-CN" dirty="0">
              <a:latin typeface="+mn-ea"/>
            </a:endParaRPr>
          </a:p>
          <a:p>
            <a:pPr>
              <a:lnSpc>
                <a:spcPct val="150000"/>
              </a:lnSpc>
            </a:pPr>
            <a:r>
              <a:rPr lang="zh-CN" altLang="en-US" dirty="0">
                <a:latin typeface="+mn-ea"/>
              </a:rPr>
              <a:t>随机森林的原理基于</a:t>
            </a:r>
            <a:r>
              <a:rPr lang="en-US" altLang="zh-CN" dirty="0">
                <a:latin typeface="+mn-ea"/>
              </a:rPr>
              <a:t>"</a:t>
            </a:r>
            <a:r>
              <a:rPr lang="zh-CN" altLang="en-US" dirty="0">
                <a:latin typeface="+mn-ea"/>
              </a:rPr>
              <a:t>集思广益</a:t>
            </a:r>
            <a:r>
              <a:rPr lang="en-US" altLang="zh-CN" dirty="0">
                <a:latin typeface="+mn-ea"/>
              </a:rPr>
              <a:t>"</a:t>
            </a:r>
            <a:r>
              <a:rPr lang="zh-CN" altLang="en-US" dirty="0">
                <a:latin typeface="+mn-ea"/>
              </a:rPr>
              <a:t>的概念，通过组合多个决策树的预测结果来提高整体模型的准确性和泛化能力。</a:t>
            </a:r>
          </a:p>
        </p:txBody>
      </p:sp>
      <p:sp>
        <p:nvSpPr>
          <p:cNvPr id="4" name="标题 1">
            <a:extLst>
              <a:ext uri="{FF2B5EF4-FFF2-40B4-BE49-F238E27FC236}">
                <a16:creationId xmlns:a16="http://schemas.microsoft.com/office/drawing/2014/main" id="{EC58A841-36A0-2D8E-256B-EB94553E32CD}"/>
              </a:ext>
            </a:extLst>
          </p:cNvPr>
          <p:cNvSpPr txBox="1">
            <a:spLocks/>
          </p:cNvSpPr>
          <p:nvPr/>
        </p:nvSpPr>
        <p:spPr>
          <a:xfrm>
            <a:off x="838200" y="2909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Calibri" panose="020F0502020204030204" pitchFamily="34" charset="0"/>
                <a:cs typeface="Calibri" panose="020F0502020204030204" pitchFamily="34" charset="0"/>
              </a:rPr>
              <a:t>3.4  </a:t>
            </a:r>
            <a:r>
              <a:rPr lang="zh-CN" altLang="en-US" b="1" dirty="0">
                <a:latin typeface="Calibri" panose="020F0502020204030204" pitchFamily="34" charset="0"/>
                <a:cs typeface="Calibri" panose="020F0502020204030204" pitchFamily="34" charset="0"/>
              </a:rPr>
              <a:t>随机森林</a:t>
            </a:r>
            <a:endParaRPr lang="zh-CN" altLang="en-US" b="1" dirty="0">
              <a:ea typeface="+mn-ea"/>
            </a:endParaRPr>
          </a:p>
        </p:txBody>
      </p:sp>
    </p:spTree>
    <p:extLst>
      <p:ext uri="{BB962C8B-B14F-4D97-AF65-F5344CB8AC3E}">
        <p14:creationId xmlns:p14="http://schemas.microsoft.com/office/powerpoint/2010/main" val="321956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71E6FB8-269A-4B7D-27DF-097CDE8F4955}"/>
              </a:ext>
            </a:extLst>
          </p:cNvPr>
          <p:cNvPicPr>
            <a:picLocks noChangeAspect="1"/>
          </p:cNvPicPr>
          <p:nvPr/>
        </p:nvPicPr>
        <p:blipFill>
          <a:blip r:embed="rId2"/>
          <a:stretch>
            <a:fillRect/>
          </a:stretch>
        </p:blipFill>
        <p:spPr>
          <a:xfrm>
            <a:off x="109471" y="276086"/>
            <a:ext cx="11462197" cy="6305828"/>
          </a:xfrm>
          <a:prstGeom prst="rect">
            <a:avLst/>
          </a:prstGeom>
        </p:spPr>
      </p:pic>
    </p:spTree>
    <p:extLst>
      <p:ext uri="{BB962C8B-B14F-4D97-AF65-F5344CB8AC3E}">
        <p14:creationId xmlns:p14="http://schemas.microsoft.com/office/powerpoint/2010/main" val="3084793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D887337-214F-5E89-75F2-AE446B64CBC3}"/>
              </a:ext>
            </a:extLst>
          </p:cNvPr>
          <p:cNvPicPr>
            <a:picLocks noChangeAspect="1"/>
          </p:cNvPicPr>
          <p:nvPr/>
        </p:nvPicPr>
        <p:blipFill>
          <a:blip r:embed="rId2"/>
          <a:stretch>
            <a:fillRect/>
          </a:stretch>
        </p:blipFill>
        <p:spPr>
          <a:xfrm>
            <a:off x="1434725" y="212758"/>
            <a:ext cx="9322549" cy="6432483"/>
          </a:xfrm>
          <a:prstGeom prst="rect">
            <a:avLst/>
          </a:prstGeom>
        </p:spPr>
      </p:pic>
      <p:sp>
        <p:nvSpPr>
          <p:cNvPr id="5" name="文本框 4">
            <a:extLst>
              <a:ext uri="{FF2B5EF4-FFF2-40B4-BE49-F238E27FC236}">
                <a16:creationId xmlns:a16="http://schemas.microsoft.com/office/drawing/2014/main" id="{C8294E50-6E75-C747-9573-C1239FE81DBF}"/>
              </a:ext>
            </a:extLst>
          </p:cNvPr>
          <p:cNvSpPr txBox="1"/>
          <p:nvPr/>
        </p:nvSpPr>
        <p:spPr>
          <a:xfrm>
            <a:off x="6931651" y="6033617"/>
            <a:ext cx="3926446" cy="523220"/>
          </a:xfrm>
          <a:prstGeom prst="rect">
            <a:avLst/>
          </a:prstGeom>
          <a:noFill/>
        </p:spPr>
        <p:txBody>
          <a:bodyPr wrap="square">
            <a:spAutoFit/>
          </a:bodyPr>
          <a:lstStyle/>
          <a:p>
            <a:r>
              <a:rPr lang="zh-CN" altLang="en-US" sz="2800" b="0" i="0" dirty="0">
                <a:solidFill>
                  <a:srgbClr val="212121"/>
                </a:solidFill>
                <a:effectLst/>
                <a:latin typeface="+mn-ea"/>
              </a:rPr>
              <a:t>随机森林准确率</a:t>
            </a:r>
            <a:r>
              <a:rPr lang="en-US" altLang="zh-CN" sz="2800" b="0" i="0" dirty="0">
                <a:solidFill>
                  <a:srgbClr val="212121"/>
                </a:solidFill>
                <a:effectLst/>
                <a:latin typeface="+mn-ea"/>
              </a:rPr>
              <a:t>: 0.8854</a:t>
            </a:r>
            <a:endParaRPr lang="zh-CN" altLang="en-US" sz="2800" dirty="0">
              <a:latin typeface="+mn-ea"/>
            </a:endParaRPr>
          </a:p>
        </p:txBody>
      </p:sp>
    </p:spTree>
    <p:extLst>
      <p:ext uri="{BB962C8B-B14F-4D97-AF65-F5344CB8AC3E}">
        <p14:creationId xmlns:p14="http://schemas.microsoft.com/office/powerpoint/2010/main" val="2109052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82E43D-FE84-E690-0919-A21115C5981B}"/>
              </a:ext>
            </a:extLst>
          </p:cNvPr>
          <p:cNvSpPr>
            <a:spLocks noGrp="1"/>
          </p:cNvSpPr>
          <p:nvPr>
            <p:ph idx="1"/>
          </p:nvPr>
        </p:nvSpPr>
        <p:spPr>
          <a:xfrm>
            <a:off x="442174" y="711558"/>
            <a:ext cx="11307651" cy="5434884"/>
          </a:xfrm>
        </p:spPr>
        <p:txBody>
          <a:bodyPr>
            <a:noAutofit/>
          </a:bodyPr>
          <a:lstStyle/>
          <a:p>
            <a:pPr>
              <a:lnSpc>
                <a:spcPct val="100000"/>
              </a:lnSpc>
            </a:pPr>
            <a:r>
              <a:rPr lang="zh-CN" altLang="en-US" sz="2400" b="1" dirty="0"/>
              <a:t>优点：</a:t>
            </a:r>
          </a:p>
          <a:p>
            <a:pPr>
              <a:lnSpc>
                <a:spcPct val="100000"/>
              </a:lnSpc>
            </a:pPr>
            <a:r>
              <a:rPr lang="zh-CN" altLang="en-US" sz="2400" dirty="0"/>
              <a:t>高准确性：随机森林通过集成多个决策树的预测结果，可以提供更准确的分类或回归结果。</a:t>
            </a:r>
          </a:p>
          <a:p>
            <a:pPr>
              <a:lnSpc>
                <a:spcPct val="100000"/>
              </a:lnSpc>
            </a:pPr>
            <a:r>
              <a:rPr lang="zh-CN" altLang="en-US" sz="2400" dirty="0"/>
              <a:t>抗噪声能力强：由于随机森林采用随机采样和随机特征选择，对于噪声数据具有较好的鲁棒性。</a:t>
            </a:r>
          </a:p>
          <a:p>
            <a:pPr>
              <a:lnSpc>
                <a:spcPct val="100000"/>
              </a:lnSpc>
            </a:pPr>
            <a:r>
              <a:rPr lang="zh-CN" altLang="en-US" sz="2400" dirty="0"/>
              <a:t>可解释性较强：随机森林可以提供特征重要性排序，帮助理解数据中的关键特征。</a:t>
            </a:r>
          </a:p>
          <a:p>
            <a:pPr>
              <a:lnSpc>
                <a:spcPct val="100000"/>
              </a:lnSpc>
            </a:pPr>
            <a:r>
              <a:rPr lang="zh-CN" altLang="en-US" sz="2400" b="1" dirty="0"/>
              <a:t>缺点：</a:t>
            </a:r>
          </a:p>
          <a:p>
            <a:pPr>
              <a:lnSpc>
                <a:spcPct val="100000"/>
              </a:lnSpc>
            </a:pPr>
            <a:r>
              <a:rPr lang="zh-CN" altLang="en-US" sz="2400" dirty="0"/>
              <a:t>训练时间较长：由于随机森林需要构建多个决策树，训练时间相对较长，尤其是对于大规模数据集和深度较大的决策树。</a:t>
            </a:r>
          </a:p>
          <a:p>
            <a:pPr>
              <a:lnSpc>
                <a:spcPct val="100000"/>
              </a:lnSpc>
            </a:pPr>
            <a:r>
              <a:rPr lang="zh-CN" altLang="en-US" sz="2400" dirty="0"/>
              <a:t>内存消耗较大：随机森林需要存储多个决策树的模型，因此需要较大的内存空间。</a:t>
            </a:r>
          </a:p>
          <a:p>
            <a:pPr>
              <a:lnSpc>
                <a:spcPct val="100000"/>
              </a:lnSpc>
            </a:pPr>
            <a:r>
              <a:rPr lang="zh-CN" altLang="en-US" sz="2400" dirty="0"/>
              <a:t>参数调节困难：随机森林中的参数选择对模型的性能有重要影响，需要进行适当的调参。</a:t>
            </a:r>
          </a:p>
        </p:txBody>
      </p:sp>
    </p:spTree>
    <p:extLst>
      <p:ext uri="{BB962C8B-B14F-4D97-AF65-F5344CB8AC3E}">
        <p14:creationId xmlns:p14="http://schemas.microsoft.com/office/powerpoint/2010/main" val="307230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A7D3E63C-F1F5-6D8D-607C-A5D49988CFBA}"/>
              </a:ext>
            </a:extLst>
          </p:cNvPr>
          <p:cNvSpPr/>
          <p:nvPr/>
        </p:nvSpPr>
        <p:spPr bwMode="auto">
          <a:xfrm>
            <a:off x="323850" y="347980"/>
            <a:ext cx="5053965" cy="2212340"/>
          </a:xfrm>
          <a:custGeom>
            <a:avLst/>
            <a:gdLst>
              <a:gd name="T0" fmla="*/ 2828 w 3974"/>
              <a:gd name="T1" fmla="*/ 0 h 2084"/>
              <a:gd name="T2" fmla="*/ 3974 w 3974"/>
              <a:gd name="T3" fmla="*/ 1268 h 2084"/>
              <a:gd name="T4" fmla="*/ 3234 w 3974"/>
              <a:gd name="T5" fmla="*/ 2084 h 2084"/>
              <a:gd name="T6" fmla="*/ 0 w 3974"/>
              <a:gd name="T7" fmla="*/ 2084 h 2084"/>
              <a:gd name="T8" fmla="*/ 0 w 3974"/>
              <a:gd name="T9" fmla="*/ 0 h 2084"/>
              <a:gd name="T10" fmla="*/ 2828 w 3974"/>
              <a:gd name="T11" fmla="*/ 0 h 2084"/>
            </a:gdLst>
            <a:ahLst/>
            <a:cxnLst>
              <a:cxn ang="0">
                <a:pos x="T0" y="T1"/>
              </a:cxn>
              <a:cxn ang="0">
                <a:pos x="T2" y="T3"/>
              </a:cxn>
              <a:cxn ang="0">
                <a:pos x="T4" y="T5"/>
              </a:cxn>
              <a:cxn ang="0">
                <a:pos x="T6" y="T7"/>
              </a:cxn>
              <a:cxn ang="0">
                <a:pos x="T8" y="T9"/>
              </a:cxn>
              <a:cxn ang="0">
                <a:pos x="T10" y="T11"/>
              </a:cxn>
            </a:cxnLst>
            <a:rect l="0" t="0" r="r" b="b"/>
            <a:pathLst>
              <a:path w="3974" h="2084">
                <a:moveTo>
                  <a:pt x="2828" y="0"/>
                </a:moveTo>
                <a:lnTo>
                  <a:pt x="3974" y="1268"/>
                </a:lnTo>
                <a:lnTo>
                  <a:pt x="3234" y="2084"/>
                </a:lnTo>
                <a:lnTo>
                  <a:pt x="0" y="2084"/>
                </a:lnTo>
                <a:lnTo>
                  <a:pt x="0" y="0"/>
                </a:lnTo>
                <a:lnTo>
                  <a:pt x="2828" y="0"/>
                </a:lnTo>
                <a:close/>
              </a:path>
            </a:pathLst>
          </a:custGeom>
          <a:solidFill>
            <a:srgbClr val="08202A">
              <a:alpha val="89804"/>
            </a:srgbClr>
          </a:solidFill>
          <a:ln>
            <a:noFill/>
          </a:ln>
        </p:spPr>
        <p:txBody>
          <a:bodyPr vert="horz" wrap="square" lIns="91440" tIns="45720" rIns="91440" bIns="45720" numCol="1" anchor="t" anchorCtr="0" compatLnSpc="1"/>
          <a:lstStyle/>
          <a:p>
            <a:endParaRPr lang="zh-CN" altLang="en-US">
              <a:solidFill>
                <a:prstClr val="black"/>
              </a:solidFill>
              <a:latin typeface="Agency FB"/>
              <a:ea typeface="微软雅黑"/>
            </a:endParaRPr>
          </a:p>
        </p:txBody>
      </p:sp>
      <p:sp>
        <p:nvSpPr>
          <p:cNvPr id="21" name="Freeform 6">
            <a:extLst>
              <a:ext uri="{FF2B5EF4-FFF2-40B4-BE49-F238E27FC236}">
                <a16:creationId xmlns:a16="http://schemas.microsoft.com/office/drawing/2014/main" id="{47D7DDA5-FED0-CAB7-EFCB-44FCBA8505F2}"/>
              </a:ext>
            </a:extLst>
          </p:cNvPr>
          <p:cNvSpPr/>
          <p:nvPr/>
        </p:nvSpPr>
        <p:spPr bwMode="auto">
          <a:xfrm>
            <a:off x="4411980" y="347980"/>
            <a:ext cx="2516505" cy="2231390"/>
          </a:xfrm>
          <a:custGeom>
            <a:avLst/>
            <a:gdLst>
              <a:gd name="T0" fmla="*/ 830 w 1979"/>
              <a:gd name="T1" fmla="*/ 0 h 2084"/>
              <a:gd name="T2" fmla="*/ 1979 w 1979"/>
              <a:gd name="T3" fmla="*/ 1268 h 2084"/>
              <a:gd name="T4" fmla="*/ 1239 w 1979"/>
              <a:gd name="T5" fmla="*/ 2084 h 2084"/>
              <a:gd name="T6" fmla="*/ 407 w 1979"/>
              <a:gd name="T7" fmla="*/ 2084 h 2084"/>
              <a:gd name="T8" fmla="*/ 1147 w 1979"/>
              <a:gd name="T9" fmla="*/ 1268 h 2084"/>
              <a:gd name="T10" fmla="*/ 0 w 1979"/>
              <a:gd name="T11" fmla="*/ 0 h 2084"/>
              <a:gd name="T12" fmla="*/ 830 w 1979"/>
              <a:gd name="T13" fmla="*/ 0 h 2084"/>
            </a:gdLst>
            <a:ahLst/>
            <a:cxnLst>
              <a:cxn ang="0">
                <a:pos x="T0" y="T1"/>
              </a:cxn>
              <a:cxn ang="0">
                <a:pos x="T2" y="T3"/>
              </a:cxn>
              <a:cxn ang="0">
                <a:pos x="T4" y="T5"/>
              </a:cxn>
              <a:cxn ang="0">
                <a:pos x="T6" y="T7"/>
              </a:cxn>
              <a:cxn ang="0">
                <a:pos x="T8" y="T9"/>
              </a:cxn>
              <a:cxn ang="0">
                <a:pos x="T10" y="T11"/>
              </a:cxn>
              <a:cxn ang="0">
                <a:pos x="T12" y="T13"/>
              </a:cxn>
            </a:cxnLst>
            <a:rect l="0" t="0" r="r" b="b"/>
            <a:pathLst>
              <a:path w="1979" h="2084">
                <a:moveTo>
                  <a:pt x="830" y="0"/>
                </a:moveTo>
                <a:lnTo>
                  <a:pt x="1979" y="1268"/>
                </a:lnTo>
                <a:lnTo>
                  <a:pt x="1239" y="2084"/>
                </a:lnTo>
                <a:lnTo>
                  <a:pt x="407" y="2084"/>
                </a:lnTo>
                <a:lnTo>
                  <a:pt x="1147" y="1268"/>
                </a:lnTo>
                <a:lnTo>
                  <a:pt x="0" y="0"/>
                </a:lnTo>
                <a:lnTo>
                  <a:pt x="830" y="0"/>
                </a:lnTo>
                <a:close/>
              </a:path>
            </a:pathLst>
          </a:custGeom>
          <a:solidFill>
            <a:srgbClr val="08202A">
              <a:alpha val="20000"/>
            </a:srgbClr>
          </a:solidFill>
          <a:ln>
            <a:noFill/>
          </a:ln>
        </p:spPr>
        <p:txBody>
          <a:bodyPr vert="horz" wrap="square" lIns="91440" tIns="45720" rIns="91440" bIns="45720" numCol="1" anchor="t" anchorCtr="0" compatLnSpc="1"/>
          <a:lstStyle/>
          <a:p>
            <a:endParaRPr lang="zh-CN" altLang="en-US">
              <a:solidFill>
                <a:prstClr val="black"/>
              </a:solidFill>
              <a:latin typeface="Agency FB"/>
              <a:ea typeface="微软雅黑"/>
            </a:endParaRPr>
          </a:p>
        </p:txBody>
      </p:sp>
      <p:sp>
        <p:nvSpPr>
          <p:cNvPr id="22" name="文本框 21">
            <a:extLst>
              <a:ext uri="{FF2B5EF4-FFF2-40B4-BE49-F238E27FC236}">
                <a16:creationId xmlns:a16="http://schemas.microsoft.com/office/drawing/2014/main" id="{39C89413-AF3E-2CE5-9549-1F6A23C18D3E}"/>
              </a:ext>
            </a:extLst>
          </p:cNvPr>
          <p:cNvSpPr txBox="1"/>
          <p:nvPr/>
        </p:nvSpPr>
        <p:spPr>
          <a:xfrm>
            <a:off x="2040890" y="1365885"/>
            <a:ext cx="9340850" cy="615553"/>
          </a:xfrm>
          <a:prstGeom prst="rect">
            <a:avLst/>
          </a:prstGeom>
          <a:noFill/>
        </p:spPr>
        <p:txBody>
          <a:bodyPr wrap="square" lIns="0" tIns="0" rIns="0" bIns="0" rtlCol="0">
            <a:spAutoFit/>
          </a:bodyPr>
          <a:lstStyle/>
          <a:p>
            <a:pPr algn="r"/>
            <a:r>
              <a:rPr lang="zh-CN" altLang="en-US" sz="4000" dirty="0">
                <a:solidFill>
                  <a:prstClr val="black">
                    <a:lumMod val="85000"/>
                    <a:lumOff val="15000"/>
                  </a:prstClr>
                </a:solidFill>
                <a:latin typeface="Agency FB"/>
                <a:ea typeface="微软雅黑"/>
              </a:rPr>
              <a:t>机器学习简要介绍</a:t>
            </a:r>
          </a:p>
        </p:txBody>
      </p:sp>
      <p:sp>
        <p:nvSpPr>
          <p:cNvPr id="23" name="文本框 22">
            <a:extLst>
              <a:ext uri="{FF2B5EF4-FFF2-40B4-BE49-F238E27FC236}">
                <a16:creationId xmlns:a16="http://schemas.microsoft.com/office/drawing/2014/main" id="{7EE2E6E2-A18C-8CF2-B7FA-B903DD1D0803}"/>
              </a:ext>
            </a:extLst>
          </p:cNvPr>
          <p:cNvSpPr txBox="1"/>
          <p:nvPr/>
        </p:nvSpPr>
        <p:spPr>
          <a:xfrm>
            <a:off x="753505" y="686844"/>
            <a:ext cx="1590179" cy="1384995"/>
          </a:xfrm>
          <a:prstGeom prst="rect">
            <a:avLst/>
          </a:prstGeom>
          <a:noFill/>
        </p:spPr>
        <p:txBody>
          <a:bodyPr wrap="none" lIns="0" tIns="0" rIns="0" bIns="0" rtlCol="0" anchor="b">
            <a:spAutoFit/>
          </a:bodyPr>
          <a:lstStyle/>
          <a:p>
            <a:r>
              <a:rPr lang="en-US" altLang="zh-CN" sz="9000" b="1" dirty="0">
                <a:solidFill>
                  <a:prstClr val="white"/>
                </a:solidFill>
                <a:latin typeface="Agency FB"/>
                <a:ea typeface="微软雅黑"/>
              </a:rPr>
              <a:t> </a:t>
            </a:r>
            <a:r>
              <a:rPr lang="en-US" altLang="zh-CN" sz="9000" dirty="0">
                <a:solidFill>
                  <a:prstClr val="white"/>
                </a:solidFill>
                <a:latin typeface="微软雅黑" panose="020B0503020204020204" pitchFamily="34" charset="-122"/>
                <a:ea typeface="微软雅黑" panose="020B0503020204020204" pitchFamily="34" charset="-122"/>
              </a:rPr>
              <a:t>01</a:t>
            </a:r>
          </a:p>
        </p:txBody>
      </p:sp>
      <p:sp>
        <p:nvSpPr>
          <p:cNvPr id="24" name="Freeform 6">
            <a:extLst>
              <a:ext uri="{FF2B5EF4-FFF2-40B4-BE49-F238E27FC236}">
                <a16:creationId xmlns:a16="http://schemas.microsoft.com/office/drawing/2014/main" id="{9E269015-A515-F884-CA45-ABD67627273A}"/>
              </a:ext>
            </a:extLst>
          </p:cNvPr>
          <p:cNvSpPr/>
          <p:nvPr/>
        </p:nvSpPr>
        <p:spPr>
          <a:xfrm>
            <a:off x="1302755" y="3445498"/>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01</a:t>
            </a:r>
          </a:p>
        </p:txBody>
      </p:sp>
      <p:sp>
        <p:nvSpPr>
          <p:cNvPr id="25" name="Freeform 6">
            <a:extLst>
              <a:ext uri="{FF2B5EF4-FFF2-40B4-BE49-F238E27FC236}">
                <a16:creationId xmlns:a16="http://schemas.microsoft.com/office/drawing/2014/main" id="{5D732A76-6E76-2899-9E54-B411ED7E299C}"/>
              </a:ext>
            </a:extLst>
          </p:cNvPr>
          <p:cNvSpPr/>
          <p:nvPr/>
        </p:nvSpPr>
        <p:spPr>
          <a:xfrm>
            <a:off x="6549125" y="3442790"/>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02</a:t>
            </a:r>
          </a:p>
        </p:txBody>
      </p:sp>
      <p:sp>
        <p:nvSpPr>
          <p:cNvPr id="26" name="Freeform 6">
            <a:extLst>
              <a:ext uri="{FF2B5EF4-FFF2-40B4-BE49-F238E27FC236}">
                <a16:creationId xmlns:a16="http://schemas.microsoft.com/office/drawing/2014/main" id="{B960742E-DFEE-52EC-013D-8CC8DDCD1B38}"/>
              </a:ext>
            </a:extLst>
          </p:cNvPr>
          <p:cNvSpPr/>
          <p:nvPr/>
        </p:nvSpPr>
        <p:spPr>
          <a:xfrm>
            <a:off x="1324345" y="4560623"/>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03</a:t>
            </a:r>
          </a:p>
        </p:txBody>
      </p:sp>
      <p:sp>
        <p:nvSpPr>
          <p:cNvPr id="27" name="Freeform 6">
            <a:extLst>
              <a:ext uri="{FF2B5EF4-FFF2-40B4-BE49-F238E27FC236}">
                <a16:creationId xmlns:a16="http://schemas.microsoft.com/office/drawing/2014/main" id="{3DB827BD-B153-ECA2-0023-C7F4134156B8}"/>
              </a:ext>
            </a:extLst>
          </p:cNvPr>
          <p:cNvSpPr/>
          <p:nvPr/>
        </p:nvSpPr>
        <p:spPr>
          <a:xfrm>
            <a:off x="6582145" y="4603635"/>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E7E6E6">
                  <a:lumMod val="75000"/>
                </a:srgbClr>
              </a:gs>
              <a:gs pos="100000">
                <a:srgbClr val="E7E6E6">
                  <a:lumMod val="50000"/>
                </a:srgbClr>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04</a:t>
            </a:r>
          </a:p>
        </p:txBody>
      </p:sp>
      <p:sp>
        <p:nvSpPr>
          <p:cNvPr id="28" name="矩形 27">
            <a:extLst>
              <a:ext uri="{FF2B5EF4-FFF2-40B4-BE49-F238E27FC236}">
                <a16:creationId xmlns:a16="http://schemas.microsoft.com/office/drawing/2014/main" id="{378F7709-F9B9-7700-EC04-0F6D388A82D9}"/>
              </a:ext>
            </a:extLst>
          </p:cNvPr>
          <p:cNvSpPr/>
          <p:nvPr/>
        </p:nvSpPr>
        <p:spPr>
          <a:xfrm>
            <a:off x="2526030" y="3723958"/>
            <a:ext cx="572643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定义</a:t>
            </a:r>
          </a:p>
        </p:txBody>
      </p:sp>
      <p:sp>
        <p:nvSpPr>
          <p:cNvPr id="29" name="矩形 28">
            <a:extLst>
              <a:ext uri="{FF2B5EF4-FFF2-40B4-BE49-F238E27FC236}">
                <a16:creationId xmlns:a16="http://schemas.microsoft.com/office/drawing/2014/main" id="{FAAE9D06-65F7-069E-F443-B5BA2B219B77}"/>
              </a:ext>
            </a:extLst>
          </p:cNvPr>
          <p:cNvSpPr/>
          <p:nvPr/>
        </p:nvSpPr>
        <p:spPr>
          <a:xfrm>
            <a:off x="7800340" y="3676015"/>
            <a:ext cx="5333365"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应用领域</a:t>
            </a:r>
          </a:p>
        </p:txBody>
      </p:sp>
      <p:sp>
        <p:nvSpPr>
          <p:cNvPr id="30" name="矩形 29">
            <a:extLst>
              <a:ext uri="{FF2B5EF4-FFF2-40B4-BE49-F238E27FC236}">
                <a16:creationId xmlns:a16="http://schemas.microsoft.com/office/drawing/2014/main" id="{698D4AA0-07C9-D214-C9A1-3E4C346B2743}"/>
              </a:ext>
            </a:extLst>
          </p:cNvPr>
          <p:cNvSpPr/>
          <p:nvPr/>
        </p:nvSpPr>
        <p:spPr>
          <a:xfrm>
            <a:off x="2570480" y="4793699"/>
            <a:ext cx="522986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开发流程</a:t>
            </a:r>
          </a:p>
        </p:txBody>
      </p:sp>
      <p:sp>
        <p:nvSpPr>
          <p:cNvPr id="31" name="矩形 30">
            <a:extLst>
              <a:ext uri="{FF2B5EF4-FFF2-40B4-BE49-F238E27FC236}">
                <a16:creationId xmlns:a16="http://schemas.microsoft.com/office/drawing/2014/main" id="{64B6F20C-B382-2C6A-6027-388BA14D5DBF}"/>
              </a:ext>
            </a:extLst>
          </p:cNvPr>
          <p:cNvSpPr/>
          <p:nvPr/>
        </p:nvSpPr>
        <p:spPr>
          <a:xfrm>
            <a:off x="7879080" y="4836879"/>
            <a:ext cx="5507355"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rPr>
              <a:t>算法分类</a:t>
            </a:r>
          </a:p>
        </p:txBody>
      </p:sp>
      <p:cxnSp>
        <p:nvCxnSpPr>
          <p:cNvPr id="32" name="直接连接符 31">
            <a:extLst>
              <a:ext uri="{FF2B5EF4-FFF2-40B4-BE49-F238E27FC236}">
                <a16:creationId xmlns:a16="http://schemas.microsoft.com/office/drawing/2014/main" id="{47C9A8A7-5D2D-2527-5985-C60011CBBEE9}"/>
              </a:ext>
            </a:extLst>
          </p:cNvPr>
          <p:cNvCxnSpPr/>
          <p:nvPr/>
        </p:nvCxnSpPr>
        <p:spPr>
          <a:xfrm flipV="1">
            <a:off x="2245360" y="4187825"/>
            <a:ext cx="3505835" cy="23495"/>
          </a:xfrm>
          <a:prstGeom prst="line">
            <a:avLst/>
          </a:prstGeom>
          <a:noFill/>
          <a:ln w="6350" cap="flat" cmpd="sng" algn="ctr">
            <a:solidFill>
              <a:sysClr val="window" lastClr="FFFFFF">
                <a:lumMod val="75000"/>
              </a:sysClr>
            </a:solidFill>
            <a:prstDash val="solid"/>
            <a:miter lim="800000"/>
          </a:ln>
          <a:effectLst/>
        </p:spPr>
      </p:cxnSp>
      <p:cxnSp>
        <p:nvCxnSpPr>
          <p:cNvPr id="33" name="直接连接符 32">
            <a:extLst>
              <a:ext uri="{FF2B5EF4-FFF2-40B4-BE49-F238E27FC236}">
                <a16:creationId xmlns:a16="http://schemas.microsoft.com/office/drawing/2014/main" id="{C28D8DCD-65FF-EFD1-13BE-7E632C071B71}"/>
              </a:ext>
            </a:extLst>
          </p:cNvPr>
          <p:cNvCxnSpPr/>
          <p:nvPr/>
        </p:nvCxnSpPr>
        <p:spPr>
          <a:xfrm>
            <a:off x="7491730" y="4165600"/>
            <a:ext cx="3154045" cy="8255"/>
          </a:xfrm>
          <a:prstGeom prst="line">
            <a:avLst/>
          </a:prstGeom>
          <a:noFill/>
          <a:ln w="6350" cap="flat" cmpd="sng" algn="ctr">
            <a:solidFill>
              <a:sysClr val="window" lastClr="FFFFFF">
                <a:lumMod val="75000"/>
              </a:sysClr>
            </a:solidFill>
            <a:prstDash val="solid"/>
            <a:miter lim="800000"/>
          </a:ln>
          <a:effectLst/>
        </p:spPr>
      </p:cxnSp>
      <p:cxnSp>
        <p:nvCxnSpPr>
          <p:cNvPr id="34" name="直接连接符 33">
            <a:extLst>
              <a:ext uri="{FF2B5EF4-FFF2-40B4-BE49-F238E27FC236}">
                <a16:creationId xmlns:a16="http://schemas.microsoft.com/office/drawing/2014/main" id="{1EBD35CE-219E-1153-BF41-53ED35A15A66}"/>
              </a:ext>
            </a:extLst>
          </p:cNvPr>
          <p:cNvCxnSpPr/>
          <p:nvPr/>
        </p:nvCxnSpPr>
        <p:spPr>
          <a:xfrm flipV="1">
            <a:off x="2289810" y="5268361"/>
            <a:ext cx="4208780" cy="17780"/>
          </a:xfrm>
          <a:prstGeom prst="line">
            <a:avLst/>
          </a:prstGeom>
          <a:noFill/>
          <a:ln w="6350" cap="flat" cmpd="sng" algn="ctr">
            <a:solidFill>
              <a:sysClr val="window" lastClr="FFFFFF">
                <a:lumMod val="75000"/>
              </a:sysClr>
            </a:solidFill>
            <a:prstDash val="solid"/>
            <a:miter lim="800000"/>
          </a:ln>
          <a:effectLst/>
        </p:spPr>
      </p:cxnSp>
      <p:cxnSp>
        <p:nvCxnSpPr>
          <p:cNvPr id="35" name="直接连接符 34">
            <a:extLst>
              <a:ext uri="{FF2B5EF4-FFF2-40B4-BE49-F238E27FC236}">
                <a16:creationId xmlns:a16="http://schemas.microsoft.com/office/drawing/2014/main" id="{9B826C6A-42B2-FE45-572C-852B1193A93E}"/>
              </a:ext>
            </a:extLst>
          </p:cNvPr>
          <p:cNvCxnSpPr/>
          <p:nvPr/>
        </p:nvCxnSpPr>
        <p:spPr>
          <a:xfrm flipV="1">
            <a:off x="7456170" y="5322336"/>
            <a:ext cx="3421380" cy="9525"/>
          </a:xfrm>
          <a:prstGeom prst="line">
            <a:avLst/>
          </a:prstGeom>
          <a:noFill/>
          <a:ln w="6350" cap="flat" cmpd="sng" algn="ctr">
            <a:solidFill>
              <a:sysClr val="window" lastClr="FFFFFF">
                <a:lumMod val="75000"/>
              </a:sysClr>
            </a:solidFill>
            <a:prstDash val="solid"/>
            <a:miter lim="800000"/>
          </a:ln>
          <a:effectLst/>
        </p:spPr>
      </p:cxnSp>
      <p:sp>
        <p:nvSpPr>
          <p:cNvPr id="36" name="Freeform 6">
            <a:extLst>
              <a:ext uri="{FF2B5EF4-FFF2-40B4-BE49-F238E27FC236}">
                <a16:creationId xmlns:a16="http://schemas.microsoft.com/office/drawing/2014/main" id="{FDE6ADE5-4EA2-6501-5B80-5F4559CF1EEA}"/>
              </a:ext>
            </a:extLst>
          </p:cNvPr>
          <p:cNvSpPr/>
          <p:nvPr/>
        </p:nvSpPr>
        <p:spPr>
          <a:xfrm>
            <a:off x="1323872" y="5676031"/>
            <a:ext cx="834665" cy="83466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gradFill flip="none" rotWithShape="1">
            <a:gsLst>
              <a:gs pos="0">
                <a:srgbClr val="526269"/>
              </a:gs>
              <a:gs pos="100000">
                <a:srgbClr val="2D414A"/>
              </a:gs>
            </a:gsLst>
            <a:lin ang="2700000" scaled="1"/>
            <a:tileRect/>
          </a:gradFill>
          <a:ln w="6350" cap="flat" cmpd="sng" algn="ctr">
            <a:noFill/>
            <a:prstDash val="solid"/>
            <a:miter lim="800000"/>
          </a:ln>
          <a:effectLst>
            <a:outerShdw blurRad="228600" dist="127000" dir="2700000" sx="95000" sy="95000" algn="t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Agency FB"/>
                <a:ea typeface="微软雅黑"/>
                <a:cs typeface="+mn-ea"/>
                <a:sym typeface="+mn-lt"/>
              </a:rPr>
              <a:t>05</a:t>
            </a:r>
          </a:p>
        </p:txBody>
      </p:sp>
      <p:sp>
        <p:nvSpPr>
          <p:cNvPr id="37" name="矩形 36">
            <a:extLst>
              <a:ext uri="{FF2B5EF4-FFF2-40B4-BE49-F238E27FC236}">
                <a16:creationId xmlns:a16="http://schemas.microsoft.com/office/drawing/2014/main" id="{B58EA552-A081-2BAD-FA95-941B5BF5881E}"/>
              </a:ext>
            </a:extLst>
          </p:cNvPr>
          <p:cNvSpPr/>
          <p:nvPr/>
        </p:nvSpPr>
        <p:spPr>
          <a:xfrm>
            <a:off x="2570007" y="5909107"/>
            <a:ext cx="5229860" cy="368935"/>
          </a:xfrm>
          <a:prstGeom prst="rect">
            <a:avLst/>
          </a:prstGeom>
        </p:spPr>
        <p:txBody>
          <a:bodyPr wrap="square" lIns="0" tIns="0" rIns="0" bIns="0" anchor="ctr">
            <a:spAutoFit/>
          </a:bodyPr>
          <a:lstStyle/>
          <a:p>
            <a:r>
              <a:rPr lang="zh-CN" altLang="en-US" sz="2400" dirty="0">
                <a:solidFill>
                  <a:prstClr val="black">
                    <a:lumMod val="85000"/>
                    <a:lumOff val="15000"/>
                  </a:prstClr>
                </a:solidFill>
                <a:latin typeface="Agency FB"/>
                <a:ea typeface="微软雅黑"/>
              </a:rPr>
              <a:t>机器学习工具</a:t>
            </a:r>
          </a:p>
        </p:txBody>
      </p:sp>
      <p:cxnSp>
        <p:nvCxnSpPr>
          <p:cNvPr id="38" name="直接连接符 37">
            <a:extLst>
              <a:ext uri="{FF2B5EF4-FFF2-40B4-BE49-F238E27FC236}">
                <a16:creationId xmlns:a16="http://schemas.microsoft.com/office/drawing/2014/main" id="{5D4A5DFE-882E-89C0-38D8-9A4B44D33B70}"/>
              </a:ext>
            </a:extLst>
          </p:cNvPr>
          <p:cNvCxnSpPr/>
          <p:nvPr/>
        </p:nvCxnSpPr>
        <p:spPr>
          <a:xfrm flipV="1">
            <a:off x="2289337" y="6383769"/>
            <a:ext cx="4208780" cy="17780"/>
          </a:xfrm>
          <a:prstGeom prst="line">
            <a:avLst/>
          </a:prstGeom>
          <a:noFill/>
          <a:ln w="6350" cap="flat" cmpd="sng" algn="ctr">
            <a:solidFill>
              <a:sysClr val="window" lastClr="FFFFFF">
                <a:lumMod val="75000"/>
              </a:sysClr>
            </a:solidFill>
            <a:prstDash val="solid"/>
            <a:miter lim="800000"/>
          </a:ln>
          <a:effectLst/>
        </p:spPr>
      </p:cxnSp>
    </p:spTree>
    <p:extLst>
      <p:ext uri="{BB962C8B-B14F-4D97-AF65-F5344CB8AC3E}">
        <p14:creationId xmlns:p14="http://schemas.microsoft.com/office/powerpoint/2010/main" val="1082196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2D2875-1346-9E17-95D0-E9EA472FA591}"/>
              </a:ext>
            </a:extLst>
          </p:cNvPr>
          <p:cNvSpPr>
            <a:spLocks noGrp="1"/>
          </p:cNvSpPr>
          <p:nvPr>
            <p:ph idx="1"/>
          </p:nvPr>
        </p:nvSpPr>
        <p:spPr>
          <a:xfrm>
            <a:off x="838200" y="1253331"/>
            <a:ext cx="10515600" cy="4351338"/>
          </a:xfrm>
        </p:spPr>
        <p:txBody>
          <a:bodyPr>
            <a:normAutofit fontScale="92500" lnSpcReduction="10000"/>
          </a:bodyPr>
          <a:lstStyle/>
          <a:p>
            <a:pPr algn="l">
              <a:lnSpc>
                <a:spcPct val="150000"/>
              </a:lnSpc>
            </a:pPr>
            <a:r>
              <a:rPr lang="zh-CN" altLang="en-US" b="1" i="0" dirty="0">
                <a:solidFill>
                  <a:srgbClr val="000000"/>
                </a:solidFill>
                <a:effectLst/>
                <a:latin typeface="-apple-system"/>
              </a:rPr>
              <a:t>使用场景：</a:t>
            </a:r>
          </a:p>
          <a:p>
            <a:pPr algn="l">
              <a:lnSpc>
                <a:spcPct val="150000"/>
              </a:lnSpc>
              <a:buFont typeface="Arial" panose="020B0604020202020204" pitchFamily="34" charset="0"/>
              <a:buChar char="•"/>
            </a:pPr>
            <a:r>
              <a:rPr lang="zh-CN" altLang="en-US" b="0" i="0" dirty="0">
                <a:solidFill>
                  <a:srgbClr val="000000"/>
                </a:solidFill>
                <a:effectLst/>
                <a:latin typeface="-apple-system"/>
              </a:rPr>
              <a:t>分类和回归问题：随机森林适用于分类和回归任务，对于多类别分类和复杂非线性关系的问题表现良好。</a:t>
            </a:r>
          </a:p>
          <a:p>
            <a:pPr algn="l">
              <a:lnSpc>
                <a:spcPct val="150000"/>
              </a:lnSpc>
              <a:buFont typeface="Arial" panose="020B0604020202020204" pitchFamily="34" charset="0"/>
              <a:buChar char="•"/>
            </a:pPr>
            <a:r>
              <a:rPr lang="zh-CN" altLang="en-US" b="0" i="0" dirty="0">
                <a:solidFill>
                  <a:srgbClr val="000000"/>
                </a:solidFill>
                <a:effectLst/>
                <a:latin typeface="-apple-system"/>
              </a:rPr>
              <a:t>大规模数据集：由于随机森林可以并行化处理，因此适用于大规模数据集的训练和预测。</a:t>
            </a:r>
          </a:p>
          <a:p>
            <a:pPr algn="l">
              <a:lnSpc>
                <a:spcPct val="150000"/>
              </a:lnSpc>
              <a:buFont typeface="Arial" panose="020B0604020202020204" pitchFamily="34" charset="0"/>
              <a:buChar char="•"/>
            </a:pPr>
            <a:r>
              <a:rPr lang="zh-CN" altLang="en-US" b="0" i="0" dirty="0">
                <a:solidFill>
                  <a:srgbClr val="000000"/>
                </a:solidFill>
                <a:effectLst/>
                <a:latin typeface="-apple-system"/>
              </a:rPr>
              <a:t>处理高维数据：随机森林在处理高维数据时具有良好的性能，可以自动选择重要特征</a:t>
            </a:r>
            <a:r>
              <a:rPr lang="zh-CN" altLang="en-US" dirty="0">
                <a:solidFill>
                  <a:srgbClr val="000000"/>
                </a:solidFill>
                <a:latin typeface="-apple-system"/>
              </a:rPr>
              <a:t>，不需要降维</a:t>
            </a:r>
            <a:r>
              <a:rPr lang="zh-CN" altLang="en-US" b="0" i="0" dirty="0">
                <a:solidFill>
                  <a:srgbClr val="000000"/>
                </a:solidFill>
                <a:effectLst/>
                <a:latin typeface="-apple-system"/>
              </a:rPr>
              <a:t>。</a:t>
            </a:r>
            <a:endParaRPr lang="zh-CN" altLang="en-US" dirty="0"/>
          </a:p>
        </p:txBody>
      </p:sp>
    </p:spTree>
    <p:extLst>
      <p:ext uri="{BB962C8B-B14F-4D97-AF65-F5344CB8AC3E}">
        <p14:creationId xmlns:p14="http://schemas.microsoft.com/office/powerpoint/2010/main" val="1678619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D9376C-C5ED-DF08-A23B-3B6DAB7975DF}"/>
              </a:ext>
            </a:extLst>
          </p:cNvPr>
          <p:cNvSpPr>
            <a:spLocks noGrp="1"/>
          </p:cNvSpPr>
          <p:nvPr>
            <p:ph idx="1"/>
          </p:nvPr>
        </p:nvSpPr>
        <p:spPr>
          <a:xfrm>
            <a:off x="683654" y="1060147"/>
            <a:ext cx="10515600" cy="4351338"/>
          </a:xfrm>
        </p:spPr>
        <p:txBody>
          <a:bodyPr>
            <a:normAutofit/>
          </a:bodyPr>
          <a:lstStyle/>
          <a:p>
            <a:pPr marL="0" indent="0">
              <a:lnSpc>
                <a:spcPct val="150000"/>
              </a:lnSpc>
              <a:buNone/>
            </a:pPr>
            <a:r>
              <a:rPr lang="zh-CN" altLang="en-US" sz="2400" dirty="0">
                <a:latin typeface="+mn-ea"/>
              </a:rPr>
              <a:t>支持向量机（</a:t>
            </a:r>
            <a:r>
              <a:rPr lang="en-US" altLang="zh-CN" sz="2400" dirty="0">
                <a:latin typeface="+mn-ea"/>
              </a:rPr>
              <a:t>Support Vector Machine</a:t>
            </a:r>
            <a:r>
              <a:rPr lang="zh-CN" altLang="en-US" sz="2400" dirty="0">
                <a:latin typeface="+mn-ea"/>
              </a:rPr>
              <a:t>，</a:t>
            </a:r>
            <a:r>
              <a:rPr lang="en-US" altLang="zh-CN" sz="2400" dirty="0">
                <a:latin typeface="+mn-ea"/>
              </a:rPr>
              <a:t>SVM</a:t>
            </a:r>
            <a:r>
              <a:rPr lang="zh-CN" altLang="en-US" sz="2400" dirty="0">
                <a:latin typeface="+mn-ea"/>
              </a:rPr>
              <a:t>）是一种强大的监督学习算法，用于分类和回归任务。</a:t>
            </a:r>
            <a:r>
              <a:rPr lang="en-US" altLang="zh-CN" sz="2400" dirty="0">
                <a:latin typeface="+mn-ea"/>
              </a:rPr>
              <a:t>SVM </a:t>
            </a:r>
            <a:r>
              <a:rPr lang="zh-CN" altLang="en-US" sz="2400" dirty="0">
                <a:latin typeface="+mn-ea"/>
              </a:rPr>
              <a:t>的原理基于统计学习理论中的结构风险最小化原则，旨在找到一个最优的超平面或者决策边界，将不同类别的样本分隔开。</a:t>
            </a:r>
          </a:p>
        </p:txBody>
      </p:sp>
      <p:pic>
        <p:nvPicPr>
          <p:cNvPr id="5" name="图片 4">
            <a:extLst>
              <a:ext uri="{FF2B5EF4-FFF2-40B4-BE49-F238E27FC236}">
                <a16:creationId xmlns:a16="http://schemas.microsoft.com/office/drawing/2014/main" id="{C8F3CB73-2971-F024-5E4C-991C392A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119" y="2887350"/>
            <a:ext cx="7861887" cy="3970650"/>
          </a:xfrm>
          <a:prstGeom prst="rect">
            <a:avLst/>
          </a:prstGeom>
        </p:spPr>
      </p:pic>
      <p:sp>
        <p:nvSpPr>
          <p:cNvPr id="4" name="标题 1">
            <a:extLst>
              <a:ext uri="{FF2B5EF4-FFF2-40B4-BE49-F238E27FC236}">
                <a16:creationId xmlns:a16="http://schemas.microsoft.com/office/drawing/2014/main" id="{E0A1B6C1-05D0-5109-869A-C3246D60BEC9}"/>
              </a:ext>
            </a:extLst>
          </p:cNvPr>
          <p:cNvSpPr txBox="1">
            <a:spLocks/>
          </p:cNvSpPr>
          <p:nvPr/>
        </p:nvSpPr>
        <p:spPr>
          <a:xfrm>
            <a:off x="68365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Calibri" panose="020F0502020204030204" pitchFamily="34" charset="0"/>
                <a:cs typeface="Calibri" panose="020F0502020204030204" pitchFamily="34" charset="0"/>
              </a:rPr>
              <a:t>3.5  </a:t>
            </a:r>
            <a:r>
              <a:rPr lang="zh-CN" altLang="en-US" b="1" dirty="0">
                <a:latin typeface="Calibri" panose="020F0502020204030204" pitchFamily="34" charset="0"/>
                <a:cs typeface="Calibri" panose="020F0502020204030204" pitchFamily="34" charset="0"/>
              </a:rPr>
              <a:t>支持向量机</a:t>
            </a:r>
            <a:endParaRPr lang="zh-CN" altLang="en-US" b="1" dirty="0">
              <a:ea typeface="+mn-ea"/>
            </a:endParaRPr>
          </a:p>
        </p:txBody>
      </p:sp>
    </p:spTree>
    <p:extLst>
      <p:ext uri="{BB962C8B-B14F-4D97-AF65-F5344CB8AC3E}">
        <p14:creationId xmlns:p14="http://schemas.microsoft.com/office/powerpoint/2010/main" val="2458675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63CC965-2208-8F03-68B8-17A1922319F9}"/>
              </a:ext>
            </a:extLst>
          </p:cNvPr>
          <p:cNvPicPr>
            <a:picLocks noChangeAspect="1"/>
          </p:cNvPicPr>
          <p:nvPr/>
        </p:nvPicPr>
        <p:blipFill>
          <a:blip r:embed="rId2"/>
          <a:stretch>
            <a:fillRect/>
          </a:stretch>
        </p:blipFill>
        <p:spPr>
          <a:xfrm>
            <a:off x="1381976" y="266236"/>
            <a:ext cx="9428048" cy="6325528"/>
          </a:xfrm>
          <a:prstGeom prst="rect">
            <a:avLst/>
          </a:prstGeom>
        </p:spPr>
      </p:pic>
      <p:sp>
        <p:nvSpPr>
          <p:cNvPr id="5" name="文本框 4">
            <a:extLst>
              <a:ext uri="{FF2B5EF4-FFF2-40B4-BE49-F238E27FC236}">
                <a16:creationId xmlns:a16="http://schemas.microsoft.com/office/drawing/2014/main" id="{254CDD03-647B-2AA4-4A7B-B5EDDF5E781D}"/>
              </a:ext>
            </a:extLst>
          </p:cNvPr>
          <p:cNvSpPr txBox="1"/>
          <p:nvPr/>
        </p:nvSpPr>
        <p:spPr>
          <a:xfrm>
            <a:off x="6561606" y="6068544"/>
            <a:ext cx="4248418" cy="523220"/>
          </a:xfrm>
          <a:prstGeom prst="rect">
            <a:avLst/>
          </a:prstGeom>
          <a:noFill/>
        </p:spPr>
        <p:txBody>
          <a:bodyPr wrap="square">
            <a:spAutoFit/>
          </a:bodyPr>
          <a:lstStyle/>
          <a:p>
            <a:r>
              <a:rPr lang="zh-CN" altLang="en-US" sz="2800" b="0" i="0" dirty="0">
                <a:solidFill>
                  <a:srgbClr val="212121"/>
                </a:solidFill>
                <a:effectLst/>
                <a:latin typeface="+mn-ea"/>
              </a:rPr>
              <a:t>支持向量机准确率</a:t>
            </a:r>
            <a:r>
              <a:rPr lang="en-US" altLang="zh-CN" sz="2800" b="0" i="0" dirty="0">
                <a:solidFill>
                  <a:srgbClr val="212121"/>
                </a:solidFill>
                <a:effectLst/>
                <a:latin typeface="+mn-ea"/>
              </a:rPr>
              <a:t>: 0.8905</a:t>
            </a:r>
            <a:endParaRPr lang="zh-CN" altLang="en-US" sz="2800" dirty="0">
              <a:latin typeface="+mn-ea"/>
            </a:endParaRPr>
          </a:p>
        </p:txBody>
      </p:sp>
    </p:spTree>
    <p:extLst>
      <p:ext uri="{BB962C8B-B14F-4D97-AF65-F5344CB8AC3E}">
        <p14:creationId xmlns:p14="http://schemas.microsoft.com/office/powerpoint/2010/main" val="3557699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4C4606-F043-5D8B-F26A-69356E6C9DFF}"/>
              </a:ext>
            </a:extLst>
          </p:cNvPr>
          <p:cNvSpPr>
            <a:spLocks noGrp="1"/>
          </p:cNvSpPr>
          <p:nvPr>
            <p:ph idx="1"/>
          </p:nvPr>
        </p:nvSpPr>
        <p:spPr>
          <a:xfrm>
            <a:off x="236113" y="327741"/>
            <a:ext cx="11719774" cy="6202518"/>
          </a:xfrm>
        </p:spPr>
        <p:txBody>
          <a:bodyPr>
            <a:noAutofit/>
          </a:bodyPr>
          <a:lstStyle/>
          <a:p>
            <a:pPr algn="l">
              <a:lnSpc>
                <a:spcPct val="120000"/>
              </a:lnSpc>
            </a:pPr>
            <a:r>
              <a:rPr lang="zh-CN" altLang="en-US" sz="2400" b="1" i="0" dirty="0">
                <a:solidFill>
                  <a:srgbClr val="000000"/>
                </a:solidFill>
                <a:effectLst/>
                <a:latin typeface="+mn-ea"/>
              </a:rPr>
              <a:t>优点：</a:t>
            </a:r>
          </a:p>
          <a:p>
            <a:pPr marL="0" indent="0" algn="l">
              <a:lnSpc>
                <a:spcPct val="120000"/>
              </a:lnSpc>
              <a:buNone/>
            </a:pPr>
            <a:r>
              <a:rPr lang="zh-CN" altLang="en-US" sz="2400" b="0" i="0" dirty="0">
                <a:solidFill>
                  <a:srgbClr val="000000"/>
                </a:solidFill>
                <a:effectLst/>
                <a:latin typeface="+mn-ea"/>
              </a:rPr>
              <a:t>在高维空间中有效：</a:t>
            </a:r>
            <a:r>
              <a:rPr lang="en-US" altLang="zh-CN" sz="2400" b="0" i="0" dirty="0">
                <a:solidFill>
                  <a:srgbClr val="000000"/>
                </a:solidFill>
                <a:effectLst/>
                <a:latin typeface="+mn-ea"/>
              </a:rPr>
              <a:t>SVM </a:t>
            </a:r>
            <a:r>
              <a:rPr lang="zh-CN" altLang="en-US" sz="2400" b="0" i="0" dirty="0">
                <a:solidFill>
                  <a:srgbClr val="000000"/>
                </a:solidFill>
                <a:effectLst/>
                <a:latin typeface="+mn-ea"/>
              </a:rPr>
              <a:t>在高维空间中处理样本时具有良好的性能，可以处理具有复杂特征的问题。</a:t>
            </a:r>
          </a:p>
          <a:p>
            <a:pPr marL="0" indent="0" algn="l">
              <a:lnSpc>
                <a:spcPct val="120000"/>
              </a:lnSpc>
              <a:buNone/>
            </a:pPr>
            <a:r>
              <a:rPr lang="zh-CN" altLang="en-US" sz="2400" b="0" i="0" dirty="0">
                <a:solidFill>
                  <a:srgbClr val="000000"/>
                </a:solidFill>
                <a:effectLst/>
                <a:latin typeface="+mn-ea"/>
              </a:rPr>
              <a:t>可以解决非线性问题：通过使用不同的核函数，</a:t>
            </a:r>
            <a:r>
              <a:rPr lang="en-US" altLang="zh-CN" sz="2400" b="0" i="0" dirty="0">
                <a:solidFill>
                  <a:srgbClr val="000000"/>
                </a:solidFill>
                <a:effectLst/>
                <a:latin typeface="+mn-ea"/>
              </a:rPr>
              <a:t>SVM </a:t>
            </a:r>
            <a:r>
              <a:rPr lang="zh-CN" altLang="en-US" sz="2400" b="0" i="0" dirty="0">
                <a:solidFill>
                  <a:srgbClr val="000000"/>
                </a:solidFill>
                <a:effectLst/>
                <a:latin typeface="+mn-ea"/>
              </a:rPr>
              <a:t>可以学习和处理非线性关系。</a:t>
            </a:r>
          </a:p>
          <a:p>
            <a:pPr marL="0" indent="0" algn="l">
              <a:lnSpc>
                <a:spcPct val="120000"/>
              </a:lnSpc>
              <a:buNone/>
            </a:pPr>
            <a:r>
              <a:rPr lang="zh-CN" altLang="en-US" sz="2400" b="0" i="0" dirty="0">
                <a:solidFill>
                  <a:srgbClr val="000000"/>
                </a:solidFill>
                <a:effectLst/>
                <a:latin typeface="+mn-ea"/>
              </a:rPr>
              <a:t>泛化能力强：</a:t>
            </a:r>
            <a:r>
              <a:rPr lang="en-US" altLang="zh-CN" sz="2400" b="0" i="0" dirty="0">
                <a:solidFill>
                  <a:srgbClr val="000000"/>
                </a:solidFill>
                <a:effectLst/>
                <a:latin typeface="+mn-ea"/>
              </a:rPr>
              <a:t>SVM </a:t>
            </a:r>
            <a:r>
              <a:rPr lang="zh-CN" altLang="en-US" sz="2400" b="0" i="0" dirty="0">
                <a:solidFill>
                  <a:srgbClr val="000000"/>
                </a:solidFill>
                <a:effectLst/>
                <a:latin typeface="+mn-ea"/>
              </a:rPr>
              <a:t>通过最大化间隔来选择决策边界，有助于减少过拟合的风险。</a:t>
            </a:r>
          </a:p>
          <a:p>
            <a:pPr algn="l">
              <a:lnSpc>
                <a:spcPct val="120000"/>
              </a:lnSpc>
            </a:pPr>
            <a:r>
              <a:rPr lang="zh-CN" altLang="en-US" sz="2400" b="1" i="0" dirty="0">
                <a:solidFill>
                  <a:srgbClr val="000000"/>
                </a:solidFill>
                <a:effectLst/>
                <a:latin typeface="+mn-ea"/>
              </a:rPr>
              <a:t>缺点：</a:t>
            </a:r>
          </a:p>
          <a:p>
            <a:pPr marL="0" indent="0" algn="l">
              <a:lnSpc>
                <a:spcPct val="120000"/>
              </a:lnSpc>
              <a:buNone/>
            </a:pPr>
            <a:r>
              <a:rPr lang="zh-CN" altLang="en-US" sz="2400" b="0" i="0" dirty="0">
                <a:solidFill>
                  <a:srgbClr val="000000"/>
                </a:solidFill>
                <a:effectLst/>
                <a:latin typeface="+mn-ea"/>
              </a:rPr>
              <a:t>对大规模数据集和高维数据敏感：</a:t>
            </a:r>
            <a:r>
              <a:rPr lang="en-US" altLang="zh-CN" sz="2400" b="0" i="0" dirty="0">
                <a:solidFill>
                  <a:srgbClr val="000000"/>
                </a:solidFill>
                <a:effectLst/>
                <a:latin typeface="+mn-ea"/>
              </a:rPr>
              <a:t>SVM </a:t>
            </a:r>
            <a:r>
              <a:rPr lang="zh-CN" altLang="en-US" sz="2400" b="0" i="0" dirty="0">
                <a:solidFill>
                  <a:srgbClr val="000000"/>
                </a:solidFill>
                <a:effectLst/>
                <a:latin typeface="+mn-ea"/>
              </a:rPr>
              <a:t>对于大规模数据集和高维数据集的训练和预测需要较长的时间和较大的计算资源。</a:t>
            </a:r>
          </a:p>
          <a:p>
            <a:pPr marL="0" indent="0" algn="l">
              <a:lnSpc>
                <a:spcPct val="120000"/>
              </a:lnSpc>
              <a:buNone/>
            </a:pPr>
            <a:r>
              <a:rPr lang="zh-CN" altLang="en-US" sz="2400" b="0" i="0" dirty="0">
                <a:solidFill>
                  <a:srgbClr val="000000"/>
                </a:solidFill>
                <a:effectLst/>
                <a:latin typeface="+mn-ea"/>
              </a:rPr>
              <a:t>参数调节困难：</a:t>
            </a:r>
            <a:r>
              <a:rPr lang="en-US" altLang="zh-CN" sz="2400" b="0" i="0" dirty="0">
                <a:solidFill>
                  <a:srgbClr val="000000"/>
                </a:solidFill>
                <a:effectLst/>
                <a:latin typeface="+mn-ea"/>
              </a:rPr>
              <a:t>SVM </a:t>
            </a:r>
            <a:r>
              <a:rPr lang="zh-CN" altLang="en-US" sz="2400" b="0" i="0" dirty="0">
                <a:solidFill>
                  <a:srgbClr val="000000"/>
                </a:solidFill>
                <a:effectLst/>
                <a:latin typeface="+mn-ea"/>
              </a:rPr>
              <a:t>中的参数选择对于模型的性能和泛化能力至关重要，但调节这些参数可能需要一些经验和领域知识。</a:t>
            </a:r>
          </a:p>
          <a:p>
            <a:pPr marL="0" indent="0" algn="l">
              <a:lnSpc>
                <a:spcPct val="120000"/>
              </a:lnSpc>
              <a:buNone/>
            </a:pPr>
            <a:r>
              <a:rPr lang="zh-CN" altLang="en-US" sz="2400" b="0" i="0" dirty="0">
                <a:solidFill>
                  <a:srgbClr val="000000"/>
                </a:solidFill>
                <a:effectLst/>
                <a:latin typeface="+mn-ea"/>
              </a:rPr>
              <a:t>不适用于非常噪声的数据集：</a:t>
            </a:r>
            <a:r>
              <a:rPr lang="en-US" altLang="zh-CN" sz="2400" b="0" i="0" dirty="0">
                <a:solidFill>
                  <a:srgbClr val="000000"/>
                </a:solidFill>
                <a:effectLst/>
                <a:latin typeface="+mn-ea"/>
              </a:rPr>
              <a:t>SVM </a:t>
            </a:r>
            <a:r>
              <a:rPr lang="zh-CN" altLang="en-US" sz="2400" b="0" i="0" dirty="0">
                <a:solidFill>
                  <a:srgbClr val="000000"/>
                </a:solidFill>
                <a:effectLst/>
                <a:latin typeface="+mn-ea"/>
              </a:rPr>
              <a:t>对于噪声较多的数据集可能过于敏感，可能导致错误的分类。</a:t>
            </a:r>
          </a:p>
        </p:txBody>
      </p:sp>
    </p:spTree>
    <p:extLst>
      <p:ext uri="{BB962C8B-B14F-4D97-AF65-F5344CB8AC3E}">
        <p14:creationId xmlns:p14="http://schemas.microsoft.com/office/powerpoint/2010/main" val="979132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EE0940-FBD0-0C8A-1547-094B92F62BD4}"/>
              </a:ext>
            </a:extLst>
          </p:cNvPr>
          <p:cNvSpPr>
            <a:spLocks noGrp="1"/>
          </p:cNvSpPr>
          <p:nvPr>
            <p:ph idx="1"/>
          </p:nvPr>
        </p:nvSpPr>
        <p:spPr>
          <a:xfrm>
            <a:off x="838200" y="1877218"/>
            <a:ext cx="10515600" cy="3103563"/>
          </a:xfrm>
        </p:spPr>
        <p:txBody>
          <a:bodyPr/>
          <a:lstStyle/>
          <a:p>
            <a:pPr algn="l">
              <a:lnSpc>
                <a:spcPct val="120000"/>
              </a:lnSpc>
            </a:pPr>
            <a:r>
              <a:rPr lang="zh-CN" altLang="en-US" sz="2800" b="1" i="0" dirty="0">
                <a:solidFill>
                  <a:srgbClr val="000000"/>
                </a:solidFill>
                <a:effectLst/>
                <a:latin typeface="+mn-ea"/>
              </a:rPr>
              <a:t>使用场景：</a:t>
            </a:r>
          </a:p>
          <a:p>
            <a:pPr algn="l">
              <a:lnSpc>
                <a:spcPct val="120000"/>
              </a:lnSpc>
              <a:buFont typeface="Arial" panose="020B0604020202020204" pitchFamily="34" charset="0"/>
              <a:buChar char="•"/>
            </a:pPr>
            <a:r>
              <a:rPr lang="zh-CN" altLang="en-US" sz="2800" b="0" i="0" dirty="0">
                <a:solidFill>
                  <a:srgbClr val="000000"/>
                </a:solidFill>
                <a:effectLst/>
                <a:latin typeface="+mn-ea"/>
              </a:rPr>
              <a:t>二分类问题：</a:t>
            </a:r>
            <a:r>
              <a:rPr lang="en-US" altLang="zh-CN" sz="2800" b="0" i="0" dirty="0">
                <a:solidFill>
                  <a:srgbClr val="000000"/>
                </a:solidFill>
                <a:effectLst/>
                <a:latin typeface="+mn-ea"/>
              </a:rPr>
              <a:t>SVM </a:t>
            </a:r>
            <a:r>
              <a:rPr lang="zh-CN" altLang="en-US" sz="2800" b="0" i="0" dirty="0">
                <a:solidFill>
                  <a:srgbClr val="000000"/>
                </a:solidFill>
                <a:effectLst/>
                <a:latin typeface="+mn-ea"/>
              </a:rPr>
              <a:t>在二分类问题中表现出色，尤其在数据集维度较低或具有明显分隔边界的情况下。</a:t>
            </a:r>
          </a:p>
          <a:p>
            <a:pPr algn="l">
              <a:lnSpc>
                <a:spcPct val="120000"/>
              </a:lnSpc>
              <a:buFont typeface="Arial" panose="020B0604020202020204" pitchFamily="34" charset="0"/>
              <a:buChar char="•"/>
            </a:pPr>
            <a:r>
              <a:rPr lang="zh-CN" altLang="en-US" sz="2800" b="0" i="0" dirty="0">
                <a:solidFill>
                  <a:srgbClr val="000000"/>
                </a:solidFill>
                <a:effectLst/>
                <a:latin typeface="+mn-ea"/>
              </a:rPr>
              <a:t>文本分类、图像分类和人脸识别：</a:t>
            </a:r>
            <a:r>
              <a:rPr lang="en-US" altLang="zh-CN" sz="2800" b="0" i="0" dirty="0">
                <a:solidFill>
                  <a:srgbClr val="000000"/>
                </a:solidFill>
                <a:effectLst/>
                <a:latin typeface="+mn-ea"/>
              </a:rPr>
              <a:t>SVM </a:t>
            </a:r>
            <a:r>
              <a:rPr lang="zh-CN" altLang="en-US" sz="2800" b="0" i="0" dirty="0">
                <a:solidFill>
                  <a:srgbClr val="000000"/>
                </a:solidFill>
                <a:effectLst/>
                <a:latin typeface="+mn-ea"/>
              </a:rPr>
              <a:t>在处理高维特征的任务中也有出色的应用，如文本分类、图像分类和人脸识别等。</a:t>
            </a:r>
          </a:p>
          <a:p>
            <a:pPr marL="0" indent="0">
              <a:buNone/>
            </a:pPr>
            <a:endParaRPr lang="zh-CN" altLang="en-US" dirty="0"/>
          </a:p>
        </p:txBody>
      </p:sp>
    </p:spTree>
    <p:extLst>
      <p:ext uri="{BB962C8B-B14F-4D97-AF65-F5344CB8AC3E}">
        <p14:creationId xmlns:p14="http://schemas.microsoft.com/office/powerpoint/2010/main" val="2487269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B3164752-91EA-5B3A-D5D1-73FDABA3DA50}"/>
              </a:ext>
            </a:extLst>
          </p:cNvPr>
          <p:cNvGraphicFramePr>
            <a:graphicFrameLocks noGrp="1"/>
          </p:cNvGraphicFramePr>
          <p:nvPr>
            <p:ph idx="1"/>
            <p:extLst>
              <p:ext uri="{D42A27DB-BD31-4B8C-83A1-F6EECF244321}">
                <p14:modId xmlns:p14="http://schemas.microsoft.com/office/powerpoint/2010/main" val="1821686529"/>
              </p:ext>
            </p:extLst>
          </p:nvPr>
        </p:nvGraphicFramePr>
        <p:xfrm>
          <a:off x="1672912" y="1931850"/>
          <a:ext cx="8846176" cy="2994300"/>
        </p:xfrm>
        <a:graphic>
          <a:graphicData uri="http://schemas.openxmlformats.org/drawingml/2006/table">
            <a:tbl>
              <a:tblPr firstRow="1" bandRow="1">
                <a:tableStyleId>{74C1A8A3-306A-4EB7-A6B1-4F7E0EB9C5D6}</a:tableStyleId>
              </a:tblPr>
              <a:tblGrid>
                <a:gridCol w="2211544">
                  <a:extLst>
                    <a:ext uri="{9D8B030D-6E8A-4147-A177-3AD203B41FA5}">
                      <a16:colId xmlns:a16="http://schemas.microsoft.com/office/drawing/2014/main" val="770160256"/>
                    </a:ext>
                  </a:extLst>
                </a:gridCol>
                <a:gridCol w="2211544">
                  <a:extLst>
                    <a:ext uri="{9D8B030D-6E8A-4147-A177-3AD203B41FA5}">
                      <a16:colId xmlns:a16="http://schemas.microsoft.com/office/drawing/2014/main" val="1078537587"/>
                    </a:ext>
                  </a:extLst>
                </a:gridCol>
                <a:gridCol w="2211544">
                  <a:extLst>
                    <a:ext uri="{9D8B030D-6E8A-4147-A177-3AD203B41FA5}">
                      <a16:colId xmlns:a16="http://schemas.microsoft.com/office/drawing/2014/main" val="3633764800"/>
                    </a:ext>
                  </a:extLst>
                </a:gridCol>
                <a:gridCol w="2211544">
                  <a:extLst>
                    <a:ext uri="{9D8B030D-6E8A-4147-A177-3AD203B41FA5}">
                      <a16:colId xmlns:a16="http://schemas.microsoft.com/office/drawing/2014/main" val="790137166"/>
                    </a:ext>
                  </a:extLst>
                </a:gridCol>
              </a:tblGrid>
              <a:tr h="499050">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分类算法</a:t>
                      </a:r>
                    </a:p>
                  </a:txBody>
                  <a:tcPr marL="4763" marR="4763" marT="4763" marB="0" anchor="b"/>
                </a:tc>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准确率</a:t>
                      </a:r>
                    </a:p>
                  </a:txBody>
                  <a:tcPr marL="4763" marR="4763" marT="4763" marB="0" anchor="b"/>
                </a:tc>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训练时间 </a:t>
                      </a:r>
                      <a:r>
                        <a:rPr lang="en-US" altLang="zh-CN" sz="2800" b="0" i="0" u="none" strike="noStrike">
                          <a:solidFill>
                            <a:srgbClr val="000000"/>
                          </a:solidFill>
                          <a:effectLst/>
                          <a:latin typeface="等线" panose="02010600030101010101" pitchFamily="2" charset="-122"/>
                          <a:ea typeface="等线" panose="02010600030101010101" pitchFamily="2" charset="-122"/>
                        </a:rPr>
                        <a:t>(</a:t>
                      </a:r>
                      <a:r>
                        <a:rPr lang="en-US" sz="2800" b="0" i="0" u="none" strike="noStrike">
                          <a:solidFill>
                            <a:srgbClr val="000000"/>
                          </a:solidFill>
                          <a:effectLst/>
                          <a:latin typeface="等线" panose="02010600030101010101" pitchFamily="2" charset="-122"/>
                          <a:ea typeface="等线" panose="02010600030101010101" pitchFamily="2" charset="-122"/>
                        </a:rPr>
                        <a:t>s)</a:t>
                      </a:r>
                    </a:p>
                  </a:txBody>
                  <a:tcPr marL="4763" marR="4763" marT="4763" marB="0" anchor="b"/>
                </a:tc>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预测时间 </a:t>
                      </a:r>
                      <a:r>
                        <a:rPr lang="en-US" altLang="zh-CN" sz="2800" b="0" i="0" u="none" strike="noStrike">
                          <a:solidFill>
                            <a:srgbClr val="000000"/>
                          </a:solidFill>
                          <a:effectLst/>
                          <a:latin typeface="等线" panose="02010600030101010101" pitchFamily="2" charset="-122"/>
                          <a:ea typeface="等线" panose="02010600030101010101" pitchFamily="2" charset="-122"/>
                        </a:rPr>
                        <a:t>(</a:t>
                      </a:r>
                      <a:r>
                        <a:rPr lang="en-US" sz="2800" b="0" i="0" u="none" strike="noStrike">
                          <a:solidFill>
                            <a:srgbClr val="000000"/>
                          </a:solidFill>
                          <a:effectLst/>
                          <a:latin typeface="等线" panose="02010600030101010101" pitchFamily="2" charset="-122"/>
                          <a:ea typeface="等线" panose="02010600030101010101" pitchFamily="2" charset="-122"/>
                        </a:rPr>
                        <a:t>s)</a:t>
                      </a:r>
                    </a:p>
                  </a:txBody>
                  <a:tcPr marL="4763" marR="4763" marT="4763" marB="0" anchor="b"/>
                </a:tc>
                <a:extLst>
                  <a:ext uri="{0D108BD9-81ED-4DB2-BD59-A6C34878D82A}">
                    <a16:rowId xmlns:a16="http://schemas.microsoft.com/office/drawing/2014/main" val="3270042575"/>
                  </a:ext>
                </a:extLst>
              </a:tr>
              <a:tr h="499050">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支持向量机</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0.8905</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419.145885</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279.511573</a:t>
                      </a:r>
                    </a:p>
                  </a:txBody>
                  <a:tcPr marL="4763" marR="4763" marT="4763" marB="0" anchor="b"/>
                </a:tc>
                <a:extLst>
                  <a:ext uri="{0D108BD9-81ED-4DB2-BD59-A6C34878D82A}">
                    <a16:rowId xmlns:a16="http://schemas.microsoft.com/office/drawing/2014/main" val="1055234226"/>
                  </a:ext>
                </a:extLst>
              </a:tr>
              <a:tr h="499050">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随机森林</a:t>
                      </a:r>
                    </a:p>
                  </a:txBody>
                  <a:tcPr marL="4763" marR="4763" marT="4763" marB="0" anchor="b"/>
                </a:tc>
                <a:tc>
                  <a:txBody>
                    <a:bodyPr/>
                    <a:lstStyle/>
                    <a:p>
                      <a:pPr algn="r" fontAlgn="b"/>
                      <a:r>
                        <a:rPr lang="en-US" altLang="zh-CN" sz="2800" b="0" i="0" u="none" strike="noStrike" dirty="0">
                          <a:solidFill>
                            <a:srgbClr val="000000"/>
                          </a:solidFill>
                          <a:effectLst/>
                          <a:latin typeface="等线" panose="02010600030101010101" pitchFamily="2" charset="-122"/>
                          <a:ea typeface="等线" panose="02010600030101010101" pitchFamily="2" charset="-122"/>
                        </a:rPr>
                        <a:t>0.8854</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77.639878</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0.577737</a:t>
                      </a:r>
                    </a:p>
                  </a:txBody>
                  <a:tcPr marL="4763" marR="4763" marT="4763" marB="0" anchor="b"/>
                </a:tc>
                <a:extLst>
                  <a:ext uri="{0D108BD9-81ED-4DB2-BD59-A6C34878D82A}">
                    <a16:rowId xmlns:a16="http://schemas.microsoft.com/office/drawing/2014/main" val="3405956003"/>
                  </a:ext>
                </a:extLst>
              </a:tr>
              <a:tr h="499050">
                <a:tc>
                  <a:txBody>
                    <a:bodyPr/>
                    <a:lstStyle/>
                    <a:p>
                      <a:pPr algn="l" fontAlgn="b"/>
                      <a:r>
                        <a:rPr lang="en-US" sz="2800" b="0" i="0" u="none" strike="noStrike">
                          <a:solidFill>
                            <a:srgbClr val="000000"/>
                          </a:solidFill>
                          <a:effectLst/>
                          <a:latin typeface="等线" panose="02010600030101010101" pitchFamily="2" charset="-122"/>
                          <a:ea typeface="等线" panose="02010600030101010101" pitchFamily="2" charset="-122"/>
                        </a:rPr>
                        <a:t>KNN</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0.8571</a:t>
                      </a:r>
                    </a:p>
                  </a:txBody>
                  <a:tcPr marL="4763" marR="4763" marT="4763" marB="0" anchor="b"/>
                </a:tc>
                <a:tc>
                  <a:txBody>
                    <a:bodyPr/>
                    <a:lstStyle/>
                    <a:p>
                      <a:pPr algn="r" fontAlgn="b"/>
                      <a:r>
                        <a:rPr lang="en-US" altLang="zh-CN" sz="2800" b="0" i="0" u="none" strike="noStrike" dirty="0">
                          <a:solidFill>
                            <a:srgbClr val="000000"/>
                          </a:solidFill>
                          <a:effectLst/>
                          <a:latin typeface="等线" panose="02010600030101010101" pitchFamily="2" charset="-122"/>
                          <a:ea typeface="等线" panose="02010600030101010101" pitchFamily="2" charset="-122"/>
                        </a:rPr>
                        <a:t>0.31597</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48.537325</a:t>
                      </a:r>
                    </a:p>
                  </a:txBody>
                  <a:tcPr marL="4763" marR="4763" marT="4763" marB="0" anchor="b"/>
                </a:tc>
                <a:extLst>
                  <a:ext uri="{0D108BD9-81ED-4DB2-BD59-A6C34878D82A}">
                    <a16:rowId xmlns:a16="http://schemas.microsoft.com/office/drawing/2014/main" val="2332787816"/>
                  </a:ext>
                </a:extLst>
              </a:tr>
              <a:tr h="499050">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决策树</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0.7909</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47.474089</a:t>
                      </a:r>
                    </a:p>
                  </a:txBody>
                  <a:tcPr marL="4763" marR="4763" marT="4763" marB="0" anchor="b"/>
                </a:tc>
                <a:tc>
                  <a:txBody>
                    <a:bodyPr/>
                    <a:lstStyle/>
                    <a:p>
                      <a:pPr algn="r" fontAlgn="b"/>
                      <a:r>
                        <a:rPr lang="en-US" altLang="zh-CN" sz="2800" b="0" i="0" u="none" strike="noStrike" dirty="0">
                          <a:solidFill>
                            <a:srgbClr val="000000"/>
                          </a:solidFill>
                          <a:effectLst/>
                          <a:latin typeface="等线" panose="02010600030101010101" pitchFamily="2" charset="-122"/>
                          <a:ea typeface="等线" panose="02010600030101010101" pitchFamily="2" charset="-122"/>
                        </a:rPr>
                        <a:t>0.025409</a:t>
                      </a:r>
                    </a:p>
                  </a:txBody>
                  <a:tcPr marL="4763" marR="4763" marT="4763" marB="0" anchor="b"/>
                </a:tc>
                <a:extLst>
                  <a:ext uri="{0D108BD9-81ED-4DB2-BD59-A6C34878D82A}">
                    <a16:rowId xmlns:a16="http://schemas.microsoft.com/office/drawing/2014/main" val="1734629735"/>
                  </a:ext>
                </a:extLst>
              </a:tr>
              <a:tr h="499050">
                <a:tc>
                  <a:txBody>
                    <a:bodyPr/>
                    <a:lstStyle/>
                    <a:p>
                      <a:pPr algn="l" fontAlgn="b"/>
                      <a:r>
                        <a:rPr lang="zh-CN" altLang="en-US" sz="2800" b="0" i="0" u="none" strike="noStrike">
                          <a:solidFill>
                            <a:srgbClr val="000000"/>
                          </a:solidFill>
                          <a:effectLst/>
                          <a:latin typeface="等线" panose="02010600030101010101" pitchFamily="2" charset="-122"/>
                          <a:ea typeface="等线" panose="02010600030101010101" pitchFamily="2" charset="-122"/>
                        </a:rPr>
                        <a:t>朴素贝叶斯</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0.5753</a:t>
                      </a:r>
                    </a:p>
                  </a:txBody>
                  <a:tcPr marL="4763" marR="4763" marT="4763" marB="0" anchor="b"/>
                </a:tc>
                <a:tc>
                  <a:txBody>
                    <a:bodyPr/>
                    <a:lstStyle/>
                    <a:p>
                      <a:pPr algn="r" fontAlgn="b"/>
                      <a:r>
                        <a:rPr lang="en-US" altLang="zh-CN" sz="2800" b="0" i="0" u="none" strike="noStrike">
                          <a:solidFill>
                            <a:srgbClr val="000000"/>
                          </a:solidFill>
                          <a:effectLst/>
                          <a:latin typeface="等线" panose="02010600030101010101" pitchFamily="2" charset="-122"/>
                          <a:ea typeface="等线" panose="02010600030101010101" pitchFamily="2" charset="-122"/>
                        </a:rPr>
                        <a:t>0.933243</a:t>
                      </a:r>
                    </a:p>
                  </a:txBody>
                  <a:tcPr marL="4763" marR="4763" marT="4763" marB="0" anchor="b"/>
                </a:tc>
                <a:tc>
                  <a:txBody>
                    <a:bodyPr/>
                    <a:lstStyle/>
                    <a:p>
                      <a:pPr algn="r" fontAlgn="b"/>
                      <a:r>
                        <a:rPr lang="en-US" altLang="zh-CN" sz="2800" b="0" i="0" u="none" strike="noStrike" dirty="0">
                          <a:solidFill>
                            <a:srgbClr val="000000"/>
                          </a:solidFill>
                          <a:effectLst/>
                          <a:latin typeface="等线" panose="02010600030101010101" pitchFamily="2" charset="-122"/>
                          <a:ea typeface="等线" panose="02010600030101010101" pitchFamily="2" charset="-122"/>
                        </a:rPr>
                        <a:t>0.517503</a:t>
                      </a:r>
                    </a:p>
                  </a:txBody>
                  <a:tcPr marL="4763" marR="4763" marT="4763" marB="0" anchor="b"/>
                </a:tc>
                <a:extLst>
                  <a:ext uri="{0D108BD9-81ED-4DB2-BD59-A6C34878D82A}">
                    <a16:rowId xmlns:a16="http://schemas.microsoft.com/office/drawing/2014/main" val="3104963999"/>
                  </a:ext>
                </a:extLst>
              </a:tr>
            </a:tbl>
          </a:graphicData>
        </a:graphic>
      </p:graphicFrame>
      <p:sp>
        <p:nvSpPr>
          <p:cNvPr id="2" name="文本框 1">
            <a:extLst>
              <a:ext uri="{FF2B5EF4-FFF2-40B4-BE49-F238E27FC236}">
                <a16:creationId xmlns:a16="http://schemas.microsoft.com/office/drawing/2014/main" id="{4A33DA97-D132-27DD-EF2E-7D8A96433822}"/>
              </a:ext>
            </a:extLst>
          </p:cNvPr>
          <p:cNvSpPr txBox="1"/>
          <p:nvPr/>
        </p:nvSpPr>
        <p:spPr>
          <a:xfrm>
            <a:off x="1750219" y="621507"/>
            <a:ext cx="2893218" cy="769441"/>
          </a:xfrm>
          <a:prstGeom prst="rect">
            <a:avLst/>
          </a:prstGeom>
          <a:noFill/>
        </p:spPr>
        <p:txBody>
          <a:bodyPr wrap="square" rtlCol="0">
            <a:spAutoFit/>
          </a:bodyPr>
          <a:lstStyle/>
          <a:p>
            <a:r>
              <a:rPr lang="zh-CN" altLang="en-US" sz="4400" b="1" dirty="0"/>
              <a:t>总结</a:t>
            </a:r>
          </a:p>
        </p:txBody>
      </p:sp>
    </p:spTree>
    <p:extLst>
      <p:ext uri="{BB962C8B-B14F-4D97-AF65-F5344CB8AC3E}">
        <p14:creationId xmlns:p14="http://schemas.microsoft.com/office/powerpoint/2010/main" val="862190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753215-912C-FD88-5CD9-B86328F5631B}"/>
              </a:ext>
            </a:extLst>
          </p:cNvPr>
          <p:cNvSpPr txBox="1"/>
          <p:nvPr/>
        </p:nvSpPr>
        <p:spPr>
          <a:xfrm>
            <a:off x="4746902" y="2198370"/>
            <a:ext cx="2698195" cy="1230630"/>
          </a:xfrm>
          <a:prstGeom prst="rect">
            <a:avLst/>
          </a:prstGeom>
          <a:noFill/>
        </p:spPr>
        <p:txBody>
          <a:bodyPr wrap="square" lIns="0" tIns="0" rIns="0" bIns="0" rtlCol="0" anchor="ctr">
            <a:spAutoFit/>
          </a:bodyPr>
          <a:lstStyle/>
          <a:p>
            <a:r>
              <a:rPr lang="zh-CN" altLang="en-US" sz="8000" b="1" dirty="0">
                <a:latin typeface="微软雅黑" panose="020B0503020204020204" pitchFamily="34" charset="-122"/>
                <a:ea typeface="微软雅黑" panose="020B0503020204020204" pitchFamily="34" charset="-122"/>
                <a:cs typeface="微软雅黑" panose="020B0503020204020204" pitchFamily="34" charset="-122"/>
              </a:rPr>
              <a:t>谢谢！</a:t>
            </a:r>
          </a:p>
        </p:txBody>
      </p:sp>
    </p:spTree>
    <p:extLst>
      <p:ext uri="{BB962C8B-B14F-4D97-AF65-F5344CB8AC3E}">
        <p14:creationId xmlns:p14="http://schemas.microsoft.com/office/powerpoint/2010/main" val="5777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iterate type="lt">
                                    <p:tmPct val="0"/>
                                  </p:iterate>
                                  <p:childTnLst>
                                    <p:set>
                                      <p:cBhvr>
                                        <p:cTn id="6" dur="1000" fill="hold">
                                          <p:stCondLst>
                                            <p:cond delay="0"/>
                                          </p:stCondLst>
                                        </p:cTn>
                                        <p:tgtEl>
                                          <p:spTgt spid="5"/>
                                        </p:tgtEl>
                                        <p:attrNameLst>
                                          <p:attrName>style.visibility</p:attrName>
                                        </p:attrNameLst>
                                      </p:cBhvr>
                                      <p:to>
                                        <p:strVal val="visible"/>
                                      </p:to>
                                    </p:set>
                                    <p:animEffect transition="in" filter="box(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F40CF-9D25-C59B-4976-F0A4233B8BF8}"/>
              </a:ext>
            </a:extLst>
          </p:cNvPr>
          <p:cNvSpPr>
            <a:spLocks noGrp="1"/>
          </p:cNvSpPr>
          <p:nvPr>
            <p:ph type="title"/>
          </p:nvPr>
        </p:nvSpPr>
        <p:spPr>
          <a:xfrm>
            <a:off x="7128456" y="1966554"/>
            <a:ext cx="3149956" cy="2924892"/>
          </a:xfrm>
        </p:spPr>
        <p:txBody>
          <a:bodyPr>
            <a:normAutofit fontScale="90000"/>
          </a:bodyPr>
          <a:lstStyle/>
          <a:p>
            <a:pPr>
              <a:lnSpc>
                <a:spcPct val="150000"/>
              </a:lnSpc>
            </a:pPr>
            <a:r>
              <a:rPr lang="zh-CN" altLang="en-US" sz="2800" dirty="0">
                <a:latin typeface="+mn-ea"/>
                <a:ea typeface="+mn-ea"/>
              </a:rPr>
              <a:t>功能：</a:t>
            </a:r>
            <a:br>
              <a:rPr lang="zh-CN" altLang="en-US" sz="2800" dirty="0">
                <a:latin typeface="+mn-ea"/>
                <a:ea typeface="+mn-ea"/>
              </a:rPr>
            </a:br>
            <a:r>
              <a:rPr lang="en-US" altLang="zh-CN" sz="2800" dirty="0">
                <a:latin typeface="+mn-ea"/>
                <a:ea typeface="+mn-ea"/>
              </a:rPr>
              <a:t>1. </a:t>
            </a:r>
            <a:r>
              <a:rPr lang="zh-CN" altLang="en-US" sz="2800" dirty="0">
                <a:latin typeface="+mn-ea"/>
                <a:ea typeface="+mn-ea"/>
              </a:rPr>
              <a:t>信息检索</a:t>
            </a:r>
            <a:br>
              <a:rPr lang="en-US" altLang="zh-CN" sz="2800" dirty="0">
                <a:latin typeface="+mn-ea"/>
                <a:ea typeface="+mn-ea"/>
              </a:rPr>
            </a:br>
            <a:r>
              <a:rPr lang="en-US" altLang="zh-CN" sz="2800" dirty="0">
                <a:latin typeface="+mn-ea"/>
                <a:ea typeface="+mn-ea"/>
              </a:rPr>
              <a:t>2. </a:t>
            </a:r>
            <a:r>
              <a:rPr lang="zh-CN" altLang="en-US" sz="2800" dirty="0">
                <a:latin typeface="+mn-ea"/>
                <a:ea typeface="+mn-ea"/>
              </a:rPr>
              <a:t>指导与建议</a:t>
            </a:r>
            <a:br>
              <a:rPr lang="zh-CN" altLang="en-US" sz="2800" dirty="0">
                <a:latin typeface="+mn-ea"/>
                <a:ea typeface="+mn-ea"/>
              </a:rPr>
            </a:br>
            <a:r>
              <a:rPr lang="en-US" altLang="zh-CN" sz="2800" dirty="0">
                <a:latin typeface="+mn-ea"/>
                <a:ea typeface="+mn-ea"/>
              </a:rPr>
              <a:t>3. </a:t>
            </a:r>
            <a:r>
              <a:rPr lang="zh-CN" altLang="en-US" sz="2800" dirty="0">
                <a:latin typeface="+mn-ea"/>
                <a:ea typeface="+mn-ea"/>
              </a:rPr>
              <a:t>闲聊和娱乐</a:t>
            </a:r>
            <a:br>
              <a:rPr lang="en-US" altLang="zh-CN" sz="2800" dirty="0">
                <a:latin typeface="+mn-ea"/>
                <a:ea typeface="+mn-ea"/>
              </a:rPr>
            </a:br>
            <a:r>
              <a:rPr lang="en-US" altLang="zh-CN" sz="2800" dirty="0">
                <a:latin typeface="+mn-ea"/>
                <a:ea typeface="+mn-ea"/>
              </a:rPr>
              <a:t>……</a:t>
            </a:r>
            <a:endParaRPr lang="zh-CN" altLang="en-US" sz="2800" dirty="0">
              <a:latin typeface="+mn-ea"/>
              <a:ea typeface="+mn-ea"/>
            </a:endParaRPr>
          </a:p>
        </p:txBody>
      </p:sp>
      <p:pic>
        <p:nvPicPr>
          <p:cNvPr id="5" name="内容占位符 4">
            <a:extLst>
              <a:ext uri="{FF2B5EF4-FFF2-40B4-BE49-F238E27FC236}">
                <a16:creationId xmlns:a16="http://schemas.microsoft.com/office/drawing/2014/main" id="{4C314FF1-026A-2CBA-EAA3-8BFDF6702569}"/>
              </a:ext>
            </a:extLst>
          </p:cNvPr>
          <p:cNvPicPr>
            <a:picLocks noGrp="1" noChangeAspect="1"/>
          </p:cNvPicPr>
          <p:nvPr>
            <p:ph idx="1"/>
          </p:nvPr>
        </p:nvPicPr>
        <p:blipFill>
          <a:blip r:embed="rId2"/>
          <a:stretch>
            <a:fillRect/>
          </a:stretch>
        </p:blipFill>
        <p:spPr>
          <a:xfrm>
            <a:off x="2023058" y="1323407"/>
            <a:ext cx="1923605" cy="2567217"/>
          </a:xfrm>
        </p:spPr>
      </p:pic>
      <p:pic>
        <p:nvPicPr>
          <p:cNvPr id="7" name="图片 6">
            <a:extLst>
              <a:ext uri="{FF2B5EF4-FFF2-40B4-BE49-F238E27FC236}">
                <a16:creationId xmlns:a16="http://schemas.microsoft.com/office/drawing/2014/main" id="{0DB58CAF-50D9-0AB6-44A7-9387A2BF24D2}"/>
              </a:ext>
            </a:extLst>
          </p:cNvPr>
          <p:cNvPicPr>
            <a:picLocks noChangeAspect="1"/>
          </p:cNvPicPr>
          <p:nvPr/>
        </p:nvPicPr>
        <p:blipFill>
          <a:blip r:embed="rId3"/>
          <a:stretch>
            <a:fillRect/>
          </a:stretch>
        </p:blipFill>
        <p:spPr>
          <a:xfrm>
            <a:off x="1913588" y="3821728"/>
            <a:ext cx="2142546" cy="2666622"/>
          </a:xfrm>
          <a:prstGeom prst="rect">
            <a:avLst/>
          </a:prstGeom>
        </p:spPr>
      </p:pic>
      <p:sp>
        <p:nvSpPr>
          <p:cNvPr id="9" name="文本框 8">
            <a:extLst>
              <a:ext uri="{FF2B5EF4-FFF2-40B4-BE49-F238E27FC236}">
                <a16:creationId xmlns:a16="http://schemas.microsoft.com/office/drawing/2014/main" id="{2A5EE0B3-5FB0-72C2-DF27-7052EB0CB98C}"/>
              </a:ext>
            </a:extLst>
          </p:cNvPr>
          <p:cNvSpPr txBox="1"/>
          <p:nvPr/>
        </p:nvSpPr>
        <p:spPr>
          <a:xfrm>
            <a:off x="923320" y="556392"/>
            <a:ext cx="7550641" cy="584775"/>
          </a:xfrm>
          <a:prstGeom prst="rect">
            <a:avLst/>
          </a:prstGeom>
          <a:noFill/>
        </p:spPr>
        <p:txBody>
          <a:bodyPr wrap="square">
            <a:spAutoFit/>
          </a:bodyPr>
          <a:lstStyle/>
          <a:p>
            <a:r>
              <a:rPr lang="en-US" altLang="zh-CN" sz="3200" b="0" i="0" dirty="0">
                <a:solidFill>
                  <a:srgbClr val="000000"/>
                </a:solidFill>
                <a:effectLst/>
                <a:latin typeface="Calibri" panose="020F0502020204030204" pitchFamily="34" charset="0"/>
                <a:cs typeface="Calibri" panose="020F0502020204030204" pitchFamily="34" charset="0"/>
              </a:rPr>
              <a:t>Large Language Model (LLM) </a:t>
            </a:r>
            <a:r>
              <a:rPr lang="zh-CN" altLang="en-US" sz="3200" dirty="0">
                <a:solidFill>
                  <a:srgbClr val="000000"/>
                </a:solidFill>
                <a:latin typeface="+mn-ea"/>
              </a:rPr>
              <a:t>大语言模型</a:t>
            </a:r>
            <a:endParaRPr lang="zh-CN" altLang="en-US" sz="3200" dirty="0">
              <a:latin typeface="+mn-ea"/>
            </a:endParaRPr>
          </a:p>
        </p:txBody>
      </p:sp>
      <p:sp>
        <p:nvSpPr>
          <p:cNvPr id="3" name="箭头: 右 2">
            <a:extLst>
              <a:ext uri="{FF2B5EF4-FFF2-40B4-BE49-F238E27FC236}">
                <a16:creationId xmlns:a16="http://schemas.microsoft.com/office/drawing/2014/main" id="{436160E4-2F6F-9B65-EF80-20F614D5A4C6}"/>
              </a:ext>
            </a:extLst>
          </p:cNvPr>
          <p:cNvSpPr/>
          <p:nvPr/>
        </p:nvSpPr>
        <p:spPr>
          <a:xfrm>
            <a:off x="4629955" y="3065172"/>
            <a:ext cx="1923605" cy="95303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616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BF7A9-7F6C-AA8B-73D5-FC2E7E921D54}"/>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1.1  Definition</a:t>
            </a:r>
            <a:endParaRPr lang="zh-CN" altLang="en-US"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78736A7A-6745-E60C-9108-397EC36572B4}"/>
              </a:ext>
            </a:extLst>
          </p:cNvPr>
          <p:cNvSpPr>
            <a:spLocks noGrp="1"/>
          </p:cNvSpPr>
          <p:nvPr>
            <p:ph idx="1"/>
          </p:nvPr>
        </p:nvSpPr>
        <p:spPr>
          <a:xfrm>
            <a:off x="838200" y="1429556"/>
            <a:ext cx="6953518" cy="4997002"/>
          </a:xfrm>
        </p:spPr>
        <p:txBody>
          <a:bodyPr>
            <a:normAutofit fontScale="92500" lnSpcReduction="20000"/>
          </a:bodyPr>
          <a:lstStyle/>
          <a:p>
            <a:pPr>
              <a:lnSpc>
                <a:spcPct val="150000"/>
              </a:lnSpc>
            </a:pPr>
            <a:r>
              <a:rPr lang="en-US" altLang="zh-CN" dirty="0">
                <a:latin typeface="Calibri" panose="020F0502020204030204" pitchFamily="34" charset="0"/>
                <a:cs typeface="Calibri" panose="020F0502020204030204" pitchFamily="34" charset="0"/>
              </a:rPr>
              <a:t>Machine learning (ML) is a field of study in artificial intelligence concerned with the development and study of statistical algorithms that can effectively generalize and thus perform tasks without explicit instructions.</a:t>
            </a:r>
          </a:p>
          <a:p>
            <a:pPr>
              <a:lnSpc>
                <a:spcPct val="150000"/>
              </a:lnSpc>
            </a:pPr>
            <a:r>
              <a:rPr lang="zh-CN" altLang="en-US" dirty="0">
                <a:latin typeface="+mn-ea"/>
                <a:cs typeface="Calibri" panose="020F0502020204030204" pitchFamily="34" charset="0"/>
              </a:rPr>
              <a:t>机器学习（</a:t>
            </a:r>
            <a:r>
              <a:rPr lang="en-US" altLang="zh-CN" dirty="0">
                <a:latin typeface="Calibri" panose="020F0502020204030204" pitchFamily="34" charset="0"/>
                <a:cs typeface="Calibri" panose="020F0502020204030204" pitchFamily="34" charset="0"/>
              </a:rPr>
              <a:t>ML</a:t>
            </a:r>
            <a:r>
              <a:rPr lang="zh-CN" altLang="en-US" dirty="0">
                <a:latin typeface="+mn-ea"/>
                <a:cs typeface="Calibri" panose="020F0502020204030204" pitchFamily="34" charset="0"/>
              </a:rPr>
              <a:t>）是人工智能的一个研究领域，涉及统计算法的开发和研究，这些算法可以有效地泛化，从而在没有明确指令的情况下执行任务。</a:t>
            </a:r>
          </a:p>
        </p:txBody>
      </p:sp>
      <p:pic>
        <p:nvPicPr>
          <p:cNvPr id="5" name="图片 4">
            <a:extLst>
              <a:ext uri="{FF2B5EF4-FFF2-40B4-BE49-F238E27FC236}">
                <a16:creationId xmlns:a16="http://schemas.microsoft.com/office/drawing/2014/main" id="{8B735AF8-187D-9466-EEF7-CB760F6BD46B}"/>
              </a:ext>
            </a:extLst>
          </p:cNvPr>
          <p:cNvPicPr>
            <a:picLocks noChangeAspect="1"/>
          </p:cNvPicPr>
          <p:nvPr/>
        </p:nvPicPr>
        <p:blipFill>
          <a:blip r:embed="rId2"/>
          <a:stretch>
            <a:fillRect/>
          </a:stretch>
        </p:blipFill>
        <p:spPr>
          <a:xfrm>
            <a:off x="7936107" y="1958328"/>
            <a:ext cx="3648277" cy="2941344"/>
          </a:xfrm>
          <a:prstGeom prst="rect">
            <a:avLst/>
          </a:prstGeom>
        </p:spPr>
      </p:pic>
    </p:spTree>
    <p:extLst>
      <p:ext uri="{BB962C8B-B14F-4D97-AF65-F5344CB8AC3E}">
        <p14:creationId xmlns:p14="http://schemas.microsoft.com/office/powerpoint/2010/main" val="275719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0BC3E0-D668-40A3-85F0-82A2EDEC9ED3}"/>
              </a:ext>
            </a:extLst>
          </p:cNvPr>
          <p:cNvSpPr>
            <a:spLocks noGrp="1"/>
          </p:cNvSpPr>
          <p:nvPr>
            <p:ph idx="1"/>
          </p:nvPr>
        </p:nvSpPr>
        <p:spPr>
          <a:xfrm>
            <a:off x="481347" y="1736107"/>
            <a:ext cx="7632343" cy="4531387"/>
          </a:xfrm>
        </p:spPr>
        <p:txBody>
          <a:bodyPr>
            <a:noAutofit/>
          </a:bodyPr>
          <a:lstStyle/>
          <a:p>
            <a:pPr>
              <a:lnSpc>
                <a:spcPct val="160000"/>
              </a:lnSpc>
            </a:pPr>
            <a:r>
              <a:rPr lang="en-US" altLang="zh-CN" b="1" i="0" dirty="0">
                <a:solidFill>
                  <a:srgbClr val="000000"/>
                </a:solidFill>
                <a:effectLst/>
                <a:latin typeface="Calibri-Bold"/>
              </a:rPr>
              <a:t>Artificial Intelligence (1950s) </a:t>
            </a:r>
            <a:r>
              <a:rPr lang="en-US" altLang="zh-CN" b="0" i="0" dirty="0">
                <a:solidFill>
                  <a:srgbClr val="000000"/>
                </a:solidFill>
                <a:effectLst/>
                <a:latin typeface="Calibri" panose="020F0502020204030204" pitchFamily="34" charset="0"/>
              </a:rPr>
              <a:t>– Giving intelligence to machine</a:t>
            </a:r>
            <a:r>
              <a:rPr lang="en-US" altLang="zh-CN" dirty="0"/>
              <a:t> </a:t>
            </a:r>
          </a:p>
          <a:p>
            <a:pPr>
              <a:lnSpc>
                <a:spcPct val="160000"/>
              </a:lnSpc>
            </a:pPr>
            <a:r>
              <a:rPr lang="en-US" altLang="zh-CN" b="1" i="0" dirty="0">
                <a:solidFill>
                  <a:srgbClr val="000000"/>
                </a:solidFill>
                <a:effectLst/>
                <a:latin typeface="Calibri-Bold"/>
              </a:rPr>
              <a:t>Machine Learning (1980s) </a:t>
            </a:r>
            <a:r>
              <a:rPr lang="en-US" altLang="zh-CN" b="0" i="0" dirty="0">
                <a:solidFill>
                  <a:srgbClr val="000000"/>
                </a:solidFill>
                <a:effectLst/>
                <a:latin typeface="Calibri" panose="020F0502020204030204" pitchFamily="34" charset="0"/>
              </a:rPr>
              <a:t>– realizing artificial intelligence</a:t>
            </a:r>
          </a:p>
          <a:p>
            <a:pPr>
              <a:lnSpc>
                <a:spcPct val="160000"/>
              </a:lnSpc>
            </a:pPr>
            <a:r>
              <a:rPr lang="en-US" altLang="zh-CN" b="1" i="0" dirty="0">
                <a:solidFill>
                  <a:srgbClr val="000000"/>
                </a:solidFill>
                <a:effectLst/>
                <a:latin typeface="Calibri-Bold"/>
              </a:rPr>
              <a:t>Deep Learning (2006) </a:t>
            </a:r>
            <a:r>
              <a:rPr lang="en-US" altLang="zh-CN" b="0" i="0" dirty="0">
                <a:solidFill>
                  <a:srgbClr val="000000"/>
                </a:solidFill>
                <a:effectLst/>
                <a:latin typeface="Calibri" panose="020F0502020204030204" pitchFamily="34" charset="0"/>
              </a:rPr>
              <a:t>–for higher prediction accuracy</a:t>
            </a:r>
            <a:r>
              <a:rPr lang="en-US" altLang="zh-CN" dirty="0"/>
              <a:t> </a:t>
            </a:r>
            <a:br>
              <a:rPr lang="en-US" altLang="zh-CN" dirty="0"/>
            </a:br>
            <a:br>
              <a:rPr lang="en-US" altLang="zh-CN" dirty="0"/>
            </a:br>
            <a:endParaRPr lang="zh-CN" altLang="en-US" dirty="0"/>
          </a:p>
        </p:txBody>
      </p:sp>
      <p:pic>
        <p:nvPicPr>
          <p:cNvPr id="10" name="图片 9">
            <a:extLst>
              <a:ext uri="{FF2B5EF4-FFF2-40B4-BE49-F238E27FC236}">
                <a16:creationId xmlns:a16="http://schemas.microsoft.com/office/drawing/2014/main" id="{527361B5-165A-9DE3-3AC1-4D892CD93516}"/>
              </a:ext>
            </a:extLst>
          </p:cNvPr>
          <p:cNvPicPr>
            <a:picLocks noChangeAspect="1"/>
          </p:cNvPicPr>
          <p:nvPr/>
        </p:nvPicPr>
        <p:blipFill>
          <a:blip r:embed="rId2"/>
          <a:stretch>
            <a:fillRect/>
          </a:stretch>
        </p:blipFill>
        <p:spPr>
          <a:xfrm>
            <a:off x="7965582" y="1961488"/>
            <a:ext cx="3970535" cy="3202393"/>
          </a:xfrm>
          <a:prstGeom prst="rect">
            <a:avLst/>
          </a:prstGeom>
        </p:spPr>
      </p:pic>
      <p:sp>
        <p:nvSpPr>
          <p:cNvPr id="2" name="文本框 1">
            <a:extLst>
              <a:ext uri="{FF2B5EF4-FFF2-40B4-BE49-F238E27FC236}">
                <a16:creationId xmlns:a16="http://schemas.microsoft.com/office/drawing/2014/main" id="{F85B3BBB-DA1D-FABE-A61D-0188430D43D5}"/>
              </a:ext>
            </a:extLst>
          </p:cNvPr>
          <p:cNvSpPr txBox="1"/>
          <p:nvPr/>
        </p:nvSpPr>
        <p:spPr>
          <a:xfrm>
            <a:off x="481346" y="772732"/>
            <a:ext cx="8772123" cy="707886"/>
          </a:xfrm>
          <a:prstGeom prst="rect">
            <a:avLst/>
          </a:prstGeom>
          <a:noFill/>
        </p:spPr>
        <p:txBody>
          <a:bodyPr wrap="square" rtlCol="0">
            <a:spAutoFit/>
          </a:bodyPr>
          <a:lstStyle/>
          <a:p>
            <a:r>
              <a:rPr lang="en-US" altLang="zh-CN" sz="4000" b="1" i="0" dirty="0">
                <a:solidFill>
                  <a:srgbClr val="000000"/>
                </a:solidFill>
                <a:effectLst/>
                <a:latin typeface="Calibri" panose="020F0502020204030204" pitchFamily="34" charset="0"/>
                <a:cs typeface="Calibri" panose="020F0502020204030204" pitchFamily="34" charset="0"/>
              </a:rPr>
              <a:t>Evolution of Artificial Intelligence</a:t>
            </a:r>
            <a:endParaRPr lang="zh-CN" alt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137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3B362FAF-4E33-9C10-E795-28C6B6752997}"/>
              </a:ext>
            </a:extLst>
          </p:cNvPr>
          <p:cNvPicPr>
            <a:picLocks noGrp="1" noChangeAspect="1"/>
          </p:cNvPicPr>
          <p:nvPr>
            <p:ph idx="1"/>
          </p:nvPr>
        </p:nvPicPr>
        <p:blipFill>
          <a:blip r:embed="rId2"/>
          <a:stretch>
            <a:fillRect/>
          </a:stretch>
        </p:blipFill>
        <p:spPr>
          <a:xfrm>
            <a:off x="838200" y="1258608"/>
            <a:ext cx="10515600" cy="4340783"/>
          </a:xfrm>
        </p:spPr>
      </p:pic>
      <p:sp>
        <p:nvSpPr>
          <p:cNvPr id="2" name="文本框 1">
            <a:extLst>
              <a:ext uri="{FF2B5EF4-FFF2-40B4-BE49-F238E27FC236}">
                <a16:creationId xmlns:a16="http://schemas.microsoft.com/office/drawing/2014/main" id="{4D9B67A6-3430-639C-D18B-5F53ED27CF17}"/>
              </a:ext>
            </a:extLst>
          </p:cNvPr>
          <p:cNvSpPr txBox="1"/>
          <p:nvPr/>
        </p:nvSpPr>
        <p:spPr>
          <a:xfrm>
            <a:off x="481346" y="772732"/>
            <a:ext cx="8772123" cy="707886"/>
          </a:xfrm>
          <a:prstGeom prst="rect">
            <a:avLst/>
          </a:prstGeom>
          <a:noFill/>
        </p:spPr>
        <p:txBody>
          <a:bodyPr wrap="square" rtlCol="0">
            <a:spAutoFit/>
          </a:bodyPr>
          <a:lstStyle/>
          <a:p>
            <a:r>
              <a:rPr lang="en-US" altLang="zh-CN" sz="4000" b="1" i="0" dirty="0">
                <a:solidFill>
                  <a:srgbClr val="000000"/>
                </a:solidFill>
                <a:effectLst/>
                <a:latin typeface="Calibri" panose="020F0502020204030204" pitchFamily="34" charset="0"/>
                <a:cs typeface="Calibri" panose="020F0502020204030204" pitchFamily="34" charset="0"/>
              </a:rPr>
              <a:t>1.2  </a:t>
            </a:r>
            <a:r>
              <a:rPr lang="zh-CN" altLang="en-US" sz="4000" b="1" i="0" dirty="0">
                <a:solidFill>
                  <a:srgbClr val="000000"/>
                </a:solidFill>
                <a:effectLst/>
                <a:latin typeface="Calibri" panose="020F0502020204030204" pitchFamily="34" charset="0"/>
                <a:cs typeface="Calibri" panose="020F0502020204030204" pitchFamily="34" charset="0"/>
              </a:rPr>
              <a:t>应用领域</a:t>
            </a:r>
            <a:endParaRPr lang="zh-CN" alt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624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3AF2BCD-5104-23FB-5D86-BEDE4E1075F2}"/>
              </a:ext>
            </a:extLst>
          </p:cNvPr>
          <p:cNvSpPr txBox="1">
            <a:spLocks noGrp="1"/>
          </p:cNvSpPr>
          <p:nvPr>
            <p:ph idx="1"/>
          </p:nvPr>
        </p:nvSpPr>
        <p:spPr>
          <a:xfrm>
            <a:off x="2178139" y="1796683"/>
            <a:ext cx="7835721" cy="1106970"/>
          </a:xfrm>
          <a:prstGeom prst="rect">
            <a:avLst/>
          </a:prstGeom>
          <a:noFill/>
        </p:spPr>
        <p:txBody>
          <a:bodyPr wrap="square">
            <a:spAutoFit/>
          </a:bodyPr>
          <a:lstStyle/>
          <a:p>
            <a:r>
              <a:rPr lang="zh-CN" altLang="en-US" sz="3200" dirty="0">
                <a:latin typeface="+mn-ea"/>
              </a:rPr>
              <a:t>机器学习：数据中学习 </a:t>
            </a:r>
            <a:r>
              <a:rPr lang="en-US" altLang="zh-CN" sz="3200" dirty="0">
                <a:latin typeface="+mn-ea"/>
              </a:rPr>
              <a:t>-&gt; </a:t>
            </a:r>
            <a:r>
              <a:rPr lang="zh-CN" altLang="en-US" sz="3200" dirty="0">
                <a:latin typeface="+mn-ea"/>
              </a:rPr>
              <a:t>模型 </a:t>
            </a:r>
            <a:r>
              <a:rPr lang="en-US" altLang="zh-CN" sz="3200" dirty="0">
                <a:latin typeface="+mn-ea"/>
              </a:rPr>
              <a:t>-&gt; </a:t>
            </a:r>
            <a:r>
              <a:rPr lang="zh-CN" altLang="en-US" sz="3200" dirty="0">
                <a:latin typeface="+mn-ea"/>
              </a:rPr>
              <a:t>预测</a:t>
            </a:r>
            <a:endParaRPr lang="en-US" altLang="zh-CN" sz="3200" dirty="0">
              <a:latin typeface="+mn-ea"/>
            </a:endParaRPr>
          </a:p>
          <a:p>
            <a:r>
              <a:rPr lang="zh-CN" altLang="en-US" sz="3200" dirty="0">
                <a:latin typeface="+mn-ea"/>
              </a:rPr>
              <a:t>人：           经验中总结 </a:t>
            </a:r>
            <a:r>
              <a:rPr lang="en-US" altLang="zh-CN" sz="3200" dirty="0">
                <a:latin typeface="+mn-ea"/>
              </a:rPr>
              <a:t>-&gt; </a:t>
            </a:r>
            <a:r>
              <a:rPr lang="zh-CN" altLang="en-US" sz="3200" dirty="0">
                <a:latin typeface="+mn-ea"/>
              </a:rPr>
              <a:t>规律 </a:t>
            </a:r>
            <a:r>
              <a:rPr lang="en-US" altLang="zh-CN" sz="3200" dirty="0">
                <a:latin typeface="+mn-ea"/>
              </a:rPr>
              <a:t>-&gt; </a:t>
            </a:r>
            <a:r>
              <a:rPr lang="zh-CN" altLang="en-US" sz="3200" dirty="0">
                <a:latin typeface="+mn-ea"/>
              </a:rPr>
              <a:t>预测</a:t>
            </a:r>
          </a:p>
        </p:txBody>
      </p:sp>
      <p:sp>
        <p:nvSpPr>
          <p:cNvPr id="3" name="文本框 2">
            <a:extLst>
              <a:ext uri="{FF2B5EF4-FFF2-40B4-BE49-F238E27FC236}">
                <a16:creationId xmlns:a16="http://schemas.microsoft.com/office/drawing/2014/main" id="{F8146761-2C3A-0887-0F48-84102FB3192C}"/>
              </a:ext>
            </a:extLst>
          </p:cNvPr>
          <p:cNvSpPr txBox="1"/>
          <p:nvPr/>
        </p:nvSpPr>
        <p:spPr>
          <a:xfrm>
            <a:off x="784000" y="772732"/>
            <a:ext cx="8772123" cy="707886"/>
          </a:xfrm>
          <a:prstGeom prst="rect">
            <a:avLst/>
          </a:prstGeom>
          <a:noFill/>
        </p:spPr>
        <p:txBody>
          <a:bodyPr wrap="square" rtlCol="0">
            <a:spAutoFit/>
          </a:bodyPr>
          <a:lstStyle/>
          <a:p>
            <a:r>
              <a:rPr lang="en-US" altLang="zh-CN" sz="4000" b="1" i="0" dirty="0">
                <a:solidFill>
                  <a:srgbClr val="000000"/>
                </a:solidFill>
                <a:effectLst/>
                <a:latin typeface="Calibri" panose="020F0502020204030204" pitchFamily="34" charset="0"/>
                <a:cs typeface="Calibri" panose="020F0502020204030204" pitchFamily="34" charset="0"/>
              </a:rPr>
              <a:t>1.3  </a:t>
            </a:r>
            <a:r>
              <a:rPr lang="zh-CN" altLang="en-US" sz="4000" b="1" i="0" dirty="0">
                <a:solidFill>
                  <a:srgbClr val="000000"/>
                </a:solidFill>
                <a:effectLst/>
                <a:latin typeface="Calibri" panose="020F0502020204030204" pitchFamily="34" charset="0"/>
                <a:cs typeface="Calibri" panose="020F0502020204030204" pitchFamily="34" charset="0"/>
              </a:rPr>
              <a:t>机器学习开发流程</a:t>
            </a:r>
            <a:endParaRPr lang="zh-CN" altLang="en-US" sz="4000" b="1" dirty="0">
              <a:latin typeface="Calibri" panose="020F0502020204030204" pitchFamily="34" charset="0"/>
              <a:cs typeface="Calibri" panose="020F0502020204030204" pitchFamily="34" charset="0"/>
            </a:endParaRPr>
          </a:p>
        </p:txBody>
      </p:sp>
      <p:sp>
        <p:nvSpPr>
          <p:cNvPr id="5" name="内容占位符 2">
            <a:extLst>
              <a:ext uri="{FF2B5EF4-FFF2-40B4-BE49-F238E27FC236}">
                <a16:creationId xmlns:a16="http://schemas.microsoft.com/office/drawing/2014/main" id="{62069AA9-CC5F-6F11-7F25-B7286710BFDF}"/>
              </a:ext>
            </a:extLst>
          </p:cNvPr>
          <p:cNvSpPr txBox="1">
            <a:spLocks/>
          </p:cNvSpPr>
          <p:nvPr/>
        </p:nvSpPr>
        <p:spPr>
          <a:xfrm>
            <a:off x="1476241" y="3219718"/>
            <a:ext cx="6315478" cy="3219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1</a:t>
            </a:r>
            <a:r>
              <a:rPr lang="zh-CN" altLang="en-US" dirty="0"/>
              <a:t>、获取数据</a:t>
            </a:r>
            <a:endParaRPr lang="en-US" altLang="zh-CN" dirty="0"/>
          </a:p>
          <a:p>
            <a:r>
              <a:rPr lang="en-US" altLang="zh-CN" dirty="0"/>
              <a:t>2</a:t>
            </a:r>
            <a:r>
              <a:rPr lang="zh-CN" altLang="en-US" dirty="0"/>
              <a:t>、数据处理</a:t>
            </a:r>
            <a:endParaRPr lang="en-US" altLang="zh-CN" dirty="0"/>
          </a:p>
          <a:p>
            <a:r>
              <a:rPr lang="en-US" altLang="zh-CN" dirty="0"/>
              <a:t>3</a:t>
            </a:r>
            <a:r>
              <a:rPr lang="zh-CN" altLang="en-US" dirty="0"/>
              <a:t>、特征工程</a:t>
            </a:r>
            <a:endParaRPr lang="en-US" altLang="zh-CN" dirty="0"/>
          </a:p>
          <a:p>
            <a:r>
              <a:rPr lang="en-US" altLang="zh-CN" dirty="0"/>
              <a:t>4</a:t>
            </a:r>
            <a:r>
              <a:rPr lang="zh-CN" altLang="en-US" dirty="0"/>
              <a:t>、机器学习算法训练 </a:t>
            </a:r>
            <a:r>
              <a:rPr lang="en-US" altLang="zh-CN" dirty="0"/>
              <a:t>-&gt; </a:t>
            </a:r>
            <a:r>
              <a:rPr lang="zh-CN" altLang="en-US" dirty="0"/>
              <a:t>模型</a:t>
            </a:r>
            <a:endParaRPr lang="en-US" altLang="zh-CN" dirty="0"/>
          </a:p>
          <a:p>
            <a:r>
              <a:rPr lang="en-US" altLang="zh-CN" dirty="0"/>
              <a:t>5</a:t>
            </a:r>
            <a:r>
              <a:rPr lang="zh-CN" altLang="en-US" dirty="0"/>
              <a:t>、模型评估</a:t>
            </a:r>
            <a:endParaRPr lang="en-US" altLang="zh-CN" dirty="0"/>
          </a:p>
          <a:p>
            <a:r>
              <a:rPr lang="en-US" altLang="zh-CN" dirty="0"/>
              <a:t>6</a:t>
            </a:r>
            <a:r>
              <a:rPr lang="zh-CN" altLang="en-US" dirty="0"/>
              <a:t>、应用</a:t>
            </a:r>
          </a:p>
        </p:txBody>
      </p:sp>
    </p:spTree>
    <p:extLst>
      <p:ext uri="{BB962C8B-B14F-4D97-AF65-F5344CB8AC3E}">
        <p14:creationId xmlns:p14="http://schemas.microsoft.com/office/powerpoint/2010/main" val="1608112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2486</Words>
  <Application>Microsoft Office PowerPoint</Application>
  <PresentationFormat>宽屏</PresentationFormat>
  <Paragraphs>236</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-apple-system</vt:lpstr>
      <vt:lpstr>Calibri-Bold</vt:lpstr>
      <vt:lpstr>等线</vt:lpstr>
      <vt:lpstr>等线 Light</vt:lpstr>
      <vt:lpstr>微软雅黑</vt:lpstr>
      <vt:lpstr>Agency FB</vt:lpstr>
      <vt:lpstr>Arial</vt:lpstr>
      <vt:lpstr>Calibri</vt:lpstr>
      <vt:lpstr>Office 主题​​</vt:lpstr>
      <vt:lpstr>机器学习概述</vt:lpstr>
      <vt:lpstr>PowerPoint 演示文稿</vt:lpstr>
      <vt:lpstr>PowerPoint 演示文稿</vt:lpstr>
      <vt:lpstr>PowerPoint 演示文稿</vt:lpstr>
      <vt:lpstr>功能： 1. 信息检索 2. 指导与建议 3. 闲聊和娱乐 ……</vt:lpstr>
      <vt:lpstr>1.1  Definition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数据集</vt:lpstr>
      <vt:lpstr>Fashion-MNIST 数据集</vt:lpstr>
      <vt:lpstr>PowerPoint 演示文稿</vt:lpstr>
      <vt:lpstr>PowerPoint 演示文稿</vt:lpstr>
      <vt:lpstr>PowerPoint 演示文稿</vt:lpstr>
      <vt:lpstr>PowerPoint 演示文稿</vt:lpstr>
      <vt:lpstr>PowerPoint 演示文稿</vt:lpstr>
      <vt:lpstr>3.1  K-近邻算法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1179116732@qq.com</dc:creator>
  <cp:lastModifiedBy>1179116732@qq.com</cp:lastModifiedBy>
  <cp:revision>36</cp:revision>
  <dcterms:created xsi:type="dcterms:W3CDTF">2023-11-04T07:13:55Z</dcterms:created>
  <dcterms:modified xsi:type="dcterms:W3CDTF">2023-11-05T17:03:07Z</dcterms:modified>
</cp:coreProperties>
</file>