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8" r:id="rId3"/>
    <p:sldId id="275" r:id="rId4"/>
    <p:sldId id="260" r:id="rId5"/>
    <p:sldId id="274" r:id="rId6"/>
    <p:sldId id="262" r:id="rId7"/>
    <p:sldId id="293" r:id="rId8"/>
    <p:sldId id="294" r:id="rId9"/>
    <p:sldId id="295" r:id="rId10"/>
    <p:sldId id="296" r:id="rId11"/>
    <p:sldId id="297" r:id="rId12"/>
    <p:sldId id="300" r:id="rId13"/>
    <p:sldId id="313" r:id="rId14"/>
    <p:sldId id="298" r:id="rId15"/>
    <p:sldId id="299" r:id="rId16"/>
    <p:sldId id="301" r:id="rId17"/>
    <p:sldId id="302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276" r:id="rId26"/>
  </p:sldIdLst>
  <p:sldSz cx="12192000" cy="6858000"/>
  <p:notesSz cx="6858000" cy="9144000"/>
  <p:embeddedFontLst>
    <p:embeddedFont>
      <p:font typeface="等线" panose="02010600030101010101" charset="0"/>
      <p:regular r:id="rId31"/>
      <p:bold r:id="rId32"/>
    </p:embeddedFont>
    <p:embeddedFont>
      <p:font typeface="等线 Light" panose="02010600030101010101" charset="0"/>
      <p:regular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48" y="388"/>
      </p:cViewPr>
      <p:guideLst>
        <p:guide orient="horz" pos="2152"/>
        <p:guide pos="37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pptstore.net/author/jiangji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256" y="-762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3648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Technology share</a:t>
            </a:r>
            <a:endParaRPr lang="en-US" altLang="zh-CN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5200" y="4718045"/>
            <a:ext cx="164338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</a:rPr>
              <a:t>Report: </a:t>
            </a:r>
            <a:r>
              <a:rPr lang="zh-CN" altLang="en-US" dirty="0" smtClean="0">
                <a:solidFill>
                  <a:srgbClr val="48A2A0"/>
                </a:solidFill>
              </a:rPr>
              <a:t>郭柱明</a:t>
            </a:r>
            <a:endParaRPr lang="zh-CN" altLang="en-US" dirty="0" smtClean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77165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2018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37438" y="3888180"/>
            <a:ext cx="60342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图数据库与关系图谱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01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使用方式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5510" y="1403350"/>
            <a:ext cx="222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作为独立应用使用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2354580"/>
            <a:ext cx="6182995" cy="32092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81500" y="1403350"/>
            <a:ext cx="4227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交互界面 http://120.92.100.60:64210/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995" y="2354580"/>
            <a:ext cx="23558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可以使用</a:t>
            </a:r>
            <a:r>
              <a:rPr lang="zh-CN" altLang="en-US" sz="2400" b="1"/>
              <a:t>交互</a:t>
            </a:r>
            <a:r>
              <a:rPr lang="zh-CN" altLang="en-US" sz="2400"/>
              <a:t>界面查询图结构的</a:t>
            </a:r>
            <a:r>
              <a:rPr lang="zh-CN" altLang="en-US" sz="2400" b="1"/>
              <a:t>视觉效果</a:t>
            </a:r>
            <a:r>
              <a:rPr lang="zh-CN" altLang="en-US" sz="2400"/>
              <a:t> 更直观 可以给多个项目提供服务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01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使用方式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935" y="1365250"/>
            <a:ext cx="354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作为独立应用使用  例子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384425" y="2509520"/>
            <a:ext cx="64636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g.V().Has("&lt;name&gt;","Casablanca")</a:t>
            </a:r>
            <a:endParaRPr lang="zh-CN" altLang="en-US"/>
          </a:p>
          <a:p>
            <a:pPr algn="l"/>
            <a:r>
              <a:rPr lang="zh-CN" altLang="en-US"/>
              <a:t>  .Out("&lt;/film/film/starring&gt;").Out("&lt;/film/performance/actor&gt;")</a:t>
            </a:r>
            <a:endParaRPr lang="zh-CN" altLang="en-US"/>
          </a:p>
          <a:p>
            <a:pPr algn="l"/>
            <a:r>
              <a:rPr lang="zh-CN" altLang="en-US"/>
              <a:t>  .Out("&lt;name&gt;").All()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9580" y="4411345"/>
            <a:ext cx="80124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上面的意思是查询</a:t>
            </a:r>
            <a:r>
              <a:rPr lang="zh-CN" altLang="en-US" sz="2000">
                <a:sym typeface="+mn-ea"/>
              </a:rPr>
              <a:t>Casablanca这个人主演过的电影中所有的演员的名字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46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cayley基础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935" y="1365250"/>
            <a:ext cx="7966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作为独立应用使用  交互式界面 可视化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35" y="2263775"/>
            <a:ext cx="676402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46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cayley基础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8710" y="1374140"/>
            <a:ext cx="247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作为第三方包使用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315" y="1887220"/>
            <a:ext cx="6285865" cy="39903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6300" y="2677160"/>
            <a:ext cx="34753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可以使用官方提供的</a:t>
            </a:r>
            <a:r>
              <a:rPr lang="en-US" altLang="zh-CN" sz="2000"/>
              <a:t>go</a:t>
            </a:r>
            <a:r>
              <a:rPr lang="zh-CN" altLang="en-US" sz="2000"/>
              <a:t>语言</a:t>
            </a:r>
            <a:r>
              <a:rPr lang="en-US" altLang="zh-CN" sz="2000"/>
              <a:t>api </a:t>
            </a:r>
            <a:r>
              <a:rPr lang="zh-CN" altLang="en-US" sz="2000"/>
              <a:t>开发更敏捷 不需要频繁</a:t>
            </a:r>
            <a:r>
              <a:rPr lang="en-US" altLang="zh-CN" sz="2000"/>
              <a:t>http</a:t>
            </a:r>
            <a:r>
              <a:rPr lang="zh-CN" altLang="en-US" sz="2000"/>
              <a:t>请求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46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cayley基础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8710" y="1374140"/>
            <a:ext cx="247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作为第三方包使用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30165" y="1461770"/>
            <a:ext cx="232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 world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315" y="2135505"/>
            <a:ext cx="8650605" cy="391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27330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用户关系图谱项目背景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0890" y="1725295"/>
            <a:ext cx="6671945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我们个人云有用户上亿 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日常活跃用户百万甚至千万 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已有的文档数据大到上百TB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现在是大数据时代 这个项目旨在充分利用我们掌握的用户关系数据 进行</a:t>
            </a:r>
            <a:r>
              <a:rPr lang="zh-CN" altLang="en-US" sz="2000" b="1"/>
              <a:t>用户画像</a:t>
            </a:r>
            <a:r>
              <a:rPr lang="zh-CN" altLang="en-US" sz="2000"/>
              <a:t> 进一步做好友推荐甚至广告推荐的工作 充分利用大数据的潜在价值 而正所谓</a:t>
            </a:r>
            <a:r>
              <a:rPr lang="zh-CN" altLang="en-US" sz="2000" b="1"/>
              <a:t>图数据库</a:t>
            </a:r>
            <a:r>
              <a:rPr lang="zh-CN" altLang="en-US" sz="2000"/>
              <a:t>是大数据时代的高铁 所以使用图数据库作为项目基础也是理所当然的了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2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关系图谱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9525" y="938530"/>
            <a:ext cx="6125210" cy="4074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6320" y="1461770"/>
            <a:ext cx="39408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直接关系</a:t>
            </a:r>
            <a:endParaRPr lang="zh-CN" altLang="en-US"/>
          </a:p>
          <a:p>
            <a:pPr algn="l"/>
            <a:r>
              <a:rPr lang="en-US" altLang="zh-CN"/>
              <a:t>1. 分享文件</a:t>
            </a:r>
            <a:endParaRPr lang="en-US" altLang="zh-CN"/>
          </a:p>
          <a:p>
            <a:pPr algn="l"/>
            <a:r>
              <a:rPr lang="en-US" altLang="zh-CN"/>
              <a:t>2. 邀请进入群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间接关系</a:t>
            </a:r>
            <a:endParaRPr lang="zh-CN" altLang="en-US"/>
          </a:p>
          <a:p>
            <a:pPr algn="l"/>
            <a:r>
              <a:rPr lang="en-US" altLang="zh-CN"/>
              <a:t>1. 处于同一个群</a:t>
            </a:r>
            <a:endParaRPr lang="en-US" altLang="zh-CN"/>
          </a:p>
          <a:p>
            <a:pPr algn="l"/>
            <a:r>
              <a:rPr lang="en-US" altLang="zh-CN"/>
              <a:t>2. 被分享了同一个文件</a:t>
            </a:r>
            <a:endParaRPr lang="en-US" altLang="zh-CN"/>
          </a:p>
          <a:p>
            <a:pPr algn="l"/>
            <a:r>
              <a:rPr lang="en-US" altLang="zh-CN"/>
              <a:t>3. 群成员与被分享了群内文件的群外人员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6921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缓存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2935" y="1362710"/>
            <a:ext cx="273748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暂时的缓存策略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 nginx负载均衡</a:t>
            </a:r>
            <a:endParaRPr lang="en-US" altLang="zh-CN"/>
          </a:p>
          <a:p>
            <a:pPr algn="l"/>
            <a:r>
              <a:rPr lang="en-US" altLang="zh-CN"/>
              <a:t>2. rabbitMQ消息队列缓存</a:t>
            </a:r>
            <a:endParaRPr lang="en-US" altLang="zh-CN"/>
          </a:p>
          <a:p>
            <a:pPr algn="l"/>
            <a:r>
              <a:rPr lang="en-US" altLang="zh-CN"/>
              <a:t>3. mongodb集群</a:t>
            </a:r>
            <a:endParaRPr lang="en-US" altLang="zh-CN"/>
          </a:p>
          <a:p>
            <a:pPr algn="l"/>
            <a:r>
              <a:rPr lang="en-US" altLang="zh-CN"/>
              <a:t>4. 服务器集群等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008495" y="1873885"/>
            <a:ext cx="2364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rabbitMQ</a:t>
            </a:r>
            <a:r>
              <a:rPr lang="zh-CN" altLang="en-US"/>
              <a:t>并行化工作 生产者消费者模式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0" y="3486150"/>
            <a:ext cx="3847465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33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cayley原理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2970530"/>
            <a:ext cx="10704830" cy="2266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42060" y="1890395"/>
            <a:ext cx="238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cayley</a:t>
            </a:r>
            <a:r>
              <a:rPr lang="zh-CN" altLang="en-US"/>
              <a:t>查询的基本原理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33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cayley原理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4140" y="13881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构造态射数组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1050" y="2566035"/>
            <a:ext cx="26689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morphism态射</a:t>
            </a:r>
            <a:r>
              <a:rPr lang="zh-CN" altLang="en-US"/>
              <a:t>在范畴论中就是一个函数变换的抽象过程 cayley中的态射我们可以理解是我们每一个out int has等等指向下一个节点迭代的函数封装 我们每一个指向下一个的迭代(in out等)都转换为一个morphism态射 然后存在path中的stack态射数组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0" y="2016125"/>
            <a:ext cx="5552440" cy="1457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1160" y="4146550"/>
            <a:ext cx="45288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其中Reversal返回的态射是一个反向的态射(比如out的反向态射就是in) 这就是cayley实现无向图的原因 每个态射都包含一个它的反向态射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Apply为执行这个态射的具体函数 这个函数返回值中得到的shape中就表示了执行态射后得到的节点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介绍图数据库跟cayley</a:t>
            </a:r>
            <a:endParaRPr lang="en-US" altLang="zh-CN" sz="120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图数据库优缺点</a:t>
            </a:r>
            <a:endParaRPr lang="en-US" altLang="zh-CN" sz="120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02" y="4787269"/>
            <a:ext cx="20161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cayley基础</a:t>
            </a:r>
            <a:endParaRPr lang="en-US" altLang="zh-CN" sz="120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9055229" y="448736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four</a:t>
            </a:r>
            <a:endParaRPr lang="zh-CN" altLang="en-US" dirty="0"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99273" y="4812354"/>
            <a:ext cx="20161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关系图谱</a:t>
            </a:r>
            <a:endParaRPr lang="en-US" altLang="zh-CN" sz="1200" smtClean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33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cayley原理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4620" y="1316355"/>
            <a:ext cx="194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构造shape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4270" y="1982470"/>
            <a:ext cx="3751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shape顾名思义就是我们查询路径的一种表现形式 表示了我们使用path查询始末的一条抽象路径 如上面的查询抽象的一个shape就是</a:t>
            </a:r>
            <a:r>
              <a:rPr lang="en-US" altLang="zh-CN"/>
              <a:t>	</a:t>
            </a:r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3238500"/>
            <a:ext cx="123825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70" y="1861185"/>
            <a:ext cx="5447665" cy="2542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7260" y="5167630"/>
            <a:ext cx="4892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shape在cayley中只是一个接口 但凡实现了这个接口中的方法的结构体都是shape 具体的形式非常多样和复杂 我们这里不做详细研究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33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cayley原理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500" y="1442085"/>
            <a:ext cx="231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态射和</a:t>
            </a:r>
            <a:r>
              <a:rPr lang="en-US" altLang="zh-CN"/>
              <a:t>shape</a:t>
            </a:r>
            <a:r>
              <a:rPr lang="zh-CN" altLang="en-US"/>
              <a:t>关系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230" y="3036570"/>
            <a:ext cx="8867140" cy="223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33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cayley原理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6510" y="1238885"/>
            <a:ext cx="3184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构造迭代器和迭代链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0890" y="2214245"/>
            <a:ext cx="35071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Iterator迭代器</a:t>
            </a:r>
            <a:r>
              <a:rPr lang="zh-CN" altLang="en-US"/>
              <a:t>这个概念我们可以理解</a:t>
            </a:r>
            <a:r>
              <a:rPr lang="zh-CN" altLang="en-US" b="1"/>
              <a:t>只负责某一部分计算工作的组件</a:t>
            </a:r>
            <a:r>
              <a:rPr lang="zh-CN" altLang="en-US"/>
              <a:t> cayley的查询设计是由若干个迭代器嵌套或者依次排列组合成的 呈现一个</a:t>
            </a:r>
            <a:r>
              <a:rPr lang="zh-CN" altLang="en-US" b="1"/>
              <a:t>分布式结构</a:t>
            </a:r>
            <a:r>
              <a:rPr lang="zh-CN" altLang="en-US"/>
              <a:t> 组合成的最终迭代器叫做IterateChain迭代器链 跟上面的shape一样 迭代的种类也是多种多样的 在这个分布式结构中的迭代器种类也不是都是类型一样的 所以宏观上我们不必关系具体使用了何种迭代器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1035" y="3129280"/>
            <a:ext cx="6590665" cy="1468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7040" y="1934210"/>
            <a:ext cx="380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迭代器示意图</a:t>
            </a:r>
            <a:r>
              <a:rPr lang="en-US" altLang="zh-CN"/>
              <a:t>(</a:t>
            </a:r>
            <a:r>
              <a:rPr lang="zh-CN" altLang="en-US"/>
              <a:t>具体结构未必正确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439410" y="5273675"/>
            <a:ext cx="4653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FF0000"/>
                </a:solidFill>
              </a:rPr>
              <a:t>分而治之的思想</a:t>
            </a:r>
            <a:endParaRPr lang="zh-CN" altLang="en-US" sz="4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33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cayley原理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3425" y="2851150"/>
            <a:ext cx="5260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更多详细信息请见我博客</a:t>
            </a:r>
            <a:r>
              <a:rPr lang="en-US" altLang="zh-CN"/>
              <a:t>: https://gzm1997.github.io/tags/cayley/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1"/>
          </p:cNvPr>
          <p:cNvSpPr txBox="1"/>
          <p:nvPr/>
        </p:nvSpPr>
        <p:spPr>
          <a:xfrm>
            <a:off x="9044440" y="6279634"/>
            <a:ext cx="1882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https://gzm1997.github.io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cayley</a:t>
            </a:r>
            <a:r>
              <a:rPr lang="zh-CN" altLang="en-US" sz="1200" dirty="0"/>
              <a:t>图数据是由若干谷歌成员创造的图数据库 开源免费</a:t>
            </a:r>
            <a:endParaRPr lang="en-US" altLang="zh-CN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4046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cayley</a:t>
            </a:r>
            <a:r>
              <a:rPr lang="zh-CN" altLang="en-US" sz="2000" b="1" dirty="0"/>
              <a:t>介绍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35985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cayley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作者之一 巴拉克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米切纳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983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5410" y="1529715"/>
            <a:ext cx="4271645" cy="4286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940" y="1815465"/>
            <a:ext cx="658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主要研究图数据库，分布式系统，机器学习</a:t>
            </a:r>
            <a:r>
              <a:rPr lang="en-US" altLang="zh-CN" sz="2400"/>
              <a:t>	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687705" y="3244850"/>
            <a:ext cx="5121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https://www.youtube.com/watch?v=0oOwrBEeQss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6921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88110" y="1249045"/>
            <a:ext cx="60877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根据巴拉克</a:t>
            </a:r>
            <a:r>
              <a:rPr lang="en-US" altLang="zh-CN" sz="2800"/>
              <a:t>·</a:t>
            </a:r>
            <a:r>
              <a:rPr lang="zh-CN" altLang="en-US" sz="2800"/>
              <a:t>米切纳所说 图数据优点有</a:t>
            </a:r>
            <a:endParaRPr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2710180" y="2103755"/>
            <a:ext cx="54102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3917315" y="2136775"/>
            <a:ext cx="377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可以更简单地表示更复杂的数据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10180" y="2953385"/>
            <a:ext cx="54102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3917315" y="2986405"/>
            <a:ext cx="377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可以更灵活地改变你要存储的关系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115435" y="3780790"/>
            <a:ext cx="338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可以更易于自定义关系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710180" y="3780790"/>
            <a:ext cx="54102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835400" y="4636135"/>
            <a:ext cx="394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可以支持一些涉及图计算的算法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710180" y="4603115"/>
            <a:ext cx="54102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6921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26820" y="969010"/>
            <a:ext cx="3724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cayley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图数据的优缺点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0070" y="2123440"/>
            <a:ext cx="54102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63525" y="1847215"/>
            <a:ext cx="4594860" cy="42475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17260" y="1847215"/>
            <a:ext cx="4594860" cy="4247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8640" y="2098040"/>
            <a:ext cx="402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支持http接口以及REPL交互式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0070" y="3151505"/>
            <a:ext cx="479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支持多种语言进行查询 Gizmo MQL等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8640" y="4340860"/>
            <a:ext cx="478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支持多种后端存储 sql nosql等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8640" y="5327650"/>
            <a:ext cx="478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开源免费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60160" y="2123440"/>
            <a:ext cx="390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不合适存储传统的表格式数据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9525" y="3727450"/>
            <a:ext cx="390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不合适存储key-value类型数据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59525" y="5327650"/>
            <a:ext cx="390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非遍历查询上不占优势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46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cayley基础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5070" y="1741170"/>
            <a:ext cx="3667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最小单位是节点</a:t>
            </a:r>
            <a:r>
              <a:rPr lang="en-US" altLang="zh-CN" sz="2400"/>
              <a:t>node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195070" y="2573020"/>
            <a:ext cx="3667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2.</a:t>
            </a:r>
            <a:r>
              <a:rPr lang="zh-CN" altLang="en-US" sz="2400"/>
              <a:t>逻辑单位是四元组</a:t>
            </a:r>
            <a:r>
              <a:rPr lang="en-US" altLang="zh-CN" sz="2400"/>
              <a:t>quads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46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cayley基础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0075" y="4955540"/>
            <a:ext cx="160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例子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7310" y="3703320"/>
            <a:ext cx="6298565" cy="2703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20" y="513715"/>
            <a:ext cx="5149215" cy="2467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06245" y="1563370"/>
            <a:ext cx="1505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四元组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4046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cayley基础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9535" y="1277620"/>
            <a:ext cx="124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引用计数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740" y="2755265"/>
            <a:ext cx="1950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底层存储</a:t>
            </a:r>
            <a:r>
              <a:rPr lang="zh-CN" altLang="en-US" sz="2400"/>
              <a:t>上是使用</a:t>
            </a:r>
            <a:r>
              <a:rPr lang="zh-CN" altLang="en-US" sz="2400" b="1"/>
              <a:t>引用计数</a:t>
            </a:r>
            <a:r>
              <a:rPr lang="zh-CN" altLang="en-US" sz="2400"/>
              <a:t>的方式来设计的 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4670" y="2755265"/>
            <a:ext cx="6996430" cy="285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WPS 演示</Application>
  <PresentationFormat>宽屏</PresentationFormat>
  <Paragraphs>323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Gotham Rounded Medium</vt:lpstr>
      <vt:lpstr>等线</vt:lpstr>
      <vt:lpstr>Vrinda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D6PQXP2</cp:lastModifiedBy>
  <cp:revision>160</cp:revision>
  <dcterms:created xsi:type="dcterms:W3CDTF">2016-01-19T08:46:00Z</dcterms:created>
  <dcterms:modified xsi:type="dcterms:W3CDTF">2018-08-21T01:32:20Z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