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5"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3F9AC2-76D9-4B6B-91B4-C7C668AA9150}">
  <a:tblStyle styleId="{2C3F9AC2-76D9-4B6B-91B4-C7C668AA915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bc2f5e0374_0_5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bc2f5e0374_0_55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1bc2f5e0374_0_55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tr-T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bc2f5e0374_0_6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bc2f5e0374_0_6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1bc2f5e0374_0_6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tr-T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F3A586C-A190-43BA-C92F-C8E018B998B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D46A0631-D66B-8C75-CFCB-9491E9E7E5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776FFFA9-4991-2EDA-625E-2D293E2EC730}"/>
              </a:ext>
            </a:extLst>
          </p:cNvPr>
          <p:cNvSpPr>
            <a:spLocks noGrp="1"/>
          </p:cNvSpPr>
          <p:nvPr>
            <p:ph type="dt" sz="half" idx="10"/>
          </p:nvPr>
        </p:nvSpPr>
        <p:spPr/>
        <p:txBody>
          <a:bodyPr/>
          <a:lstStyle/>
          <a:p>
            <a:endParaRPr lang="tr-TR"/>
          </a:p>
        </p:txBody>
      </p:sp>
      <p:sp>
        <p:nvSpPr>
          <p:cNvPr id="5" name="Alt Bilgi Yer Tutucusu 4">
            <a:extLst>
              <a:ext uri="{FF2B5EF4-FFF2-40B4-BE49-F238E27FC236}">
                <a16:creationId xmlns:a16="http://schemas.microsoft.com/office/drawing/2014/main" id="{9BC01074-257C-4630-2CC6-DA5DAA65E0B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B99724F-3C97-5B44-6599-66AD4D1C252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TR" smtClean="0"/>
              <a:t>‹#›</a:t>
            </a:fld>
            <a:endParaRPr lang="tr-TR"/>
          </a:p>
        </p:txBody>
      </p:sp>
    </p:spTree>
    <p:extLst>
      <p:ext uri="{BB962C8B-B14F-4D97-AF65-F5344CB8AC3E}">
        <p14:creationId xmlns:p14="http://schemas.microsoft.com/office/powerpoint/2010/main" val="354055543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96DC75-8EFF-22C1-CF60-3283BC0E3804}"/>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FB3F62D-9D3E-7527-02CB-6457546000A8}"/>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D4B8124-C488-B2FF-7C93-D865156DB61D}"/>
              </a:ext>
            </a:extLst>
          </p:cNvPr>
          <p:cNvSpPr>
            <a:spLocks noGrp="1"/>
          </p:cNvSpPr>
          <p:nvPr>
            <p:ph type="dt" sz="half" idx="10"/>
          </p:nvPr>
        </p:nvSpPr>
        <p:spPr/>
        <p:txBody>
          <a:bodyPr/>
          <a:lstStyle/>
          <a:p>
            <a:endParaRPr lang="tr-TR"/>
          </a:p>
        </p:txBody>
      </p:sp>
      <p:sp>
        <p:nvSpPr>
          <p:cNvPr id="5" name="Alt Bilgi Yer Tutucusu 4">
            <a:extLst>
              <a:ext uri="{FF2B5EF4-FFF2-40B4-BE49-F238E27FC236}">
                <a16:creationId xmlns:a16="http://schemas.microsoft.com/office/drawing/2014/main" id="{F2C4F185-37E4-E18C-3D54-480307A9052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BD9F957-08F1-4975-CBCD-FB1FB336184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TR" smtClean="0"/>
              <a:t>‹#›</a:t>
            </a:fld>
            <a:endParaRPr lang="tr-TR"/>
          </a:p>
        </p:txBody>
      </p:sp>
    </p:spTree>
    <p:extLst>
      <p:ext uri="{BB962C8B-B14F-4D97-AF65-F5344CB8AC3E}">
        <p14:creationId xmlns:p14="http://schemas.microsoft.com/office/powerpoint/2010/main" val="12691788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3A036538-03AB-5861-6148-2BB65DEF6118}"/>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ACB0C357-DD28-1D78-A968-90E386768CA1}"/>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697D9D7-32F9-CDC9-2A55-A4FC476B71FF}"/>
              </a:ext>
            </a:extLst>
          </p:cNvPr>
          <p:cNvSpPr>
            <a:spLocks noGrp="1"/>
          </p:cNvSpPr>
          <p:nvPr>
            <p:ph type="dt" sz="half" idx="10"/>
          </p:nvPr>
        </p:nvSpPr>
        <p:spPr/>
        <p:txBody>
          <a:bodyPr/>
          <a:lstStyle/>
          <a:p>
            <a:endParaRPr lang="tr-TR"/>
          </a:p>
        </p:txBody>
      </p:sp>
      <p:sp>
        <p:nvSpPr>
          <p:cNvPr id="5" name="Alt Bilgi Yer Tutucusu 4">
            <a:extLst>
              <a:ext uri="{FF2B5EF4-FFF2-40B4-BE49-F238E27FC236}">
                <a16:creationId xmlns:a16="http://schemas.microsoft.com/office/drawing/2014/main" id="{DA4F544A-22DF-136C-0639-E85F9EA802A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F0A645D-C6FB-DC53-1FC2-B8A68D08BBE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TR" smtClean="0"/>
              <a:t>‹#›</a:t>
            </a:fld>
            <a:endParaRPr lang="tr-TR"/>
          </a:p>
        </p:txBody>
      </p:sp>
    </p:spTree>
    <p:extLst>
      <p:ext uri="{BB962C8B-B14F-4D97-AF65-F5344CB8AC3E}">
        <p14:creationId xmlns:p14="http://schemas.microsoft.com/office/powerpoint/2010/main" val="263949155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175980-0C3C-AB8B-8664-60D7FFF64F9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FA8DE2CE-A5F4-BD6E-108A-C1C825D12C56}"/>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5C8BCD6-0F0F-EDF2-FCB2-1B0442EDC70A}"/>
              </a:ext>
            </a:extLst>
          </p:cNvPr>
          <p:cNvSpPr>
            <a:spLocks noGrp="1"/>
          </p:cNvSpPr>
          <p:nvPr>
            <p:ph type="dt" sz="half" idx="10"/>
          </p:nvPr>
        </p:nvSpPr>
        <p:spPr/>
        <p:txBody>
          <a:bodyPr/>
          <a:lstStyle/>
          <a:p>
            <a:endParaRPr lang="tr-TR"/>
          </a:p>
        </p:txBody>
      </p:sp>
      <p:sp>
        <p:nvSpPr>
          <p:cNvPr id="5" name="Alt Bilgi Yer Tutucusu 4">
            <a:extLst>
              <a:ext uri="{FF2B5EF4-FFF2-40B4-BE49-F238E27FC236}">
                <a16:creationId xmlns:a16="http://schemas.microsoft.com/office/drawing/2014/main" id="{40616804-BB27-DA69-FECA-7397D93B1C5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8A0D733-ADE5-8787-22E8-7998155771E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TR" smtClean="0"/>
              <a:t>‹#›</a:t>
            </a:fld>
            <a:endParaRPr lang="tr-TR"/>
          </a:p>
        </p:txBody>
      </p:sp>
    </p:spTree>
    <p:extLst>
      <p:ext uri="{BB962C8B-B14F-4D97-AF65-F5344CB8AC3E}">
        <p14:creationId xmlns:p14="http://schemas.microsoft.com/office/powerpoint/2010/main" val="1803251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D314F3-C303-6C01-29B7-740ADE7DD9AD}"/>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482B53AD-AFE6-677E-CDD1-A5815BF7D2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819BF2FB-ECC1-A346-35A8-966C2B1F1FD0}"/>
              </a:ext>
            </a:extLst>
          </p:cNvPr>
          <p:cNvSpPr>
            <a:spLocks noGrp="1"/>
          </p:cNvSpPr>
          <p:nvPr>
            <p:ph type="dt" sz="half" idx="10"/>
          </p:nvPr>
        </p:nvSpPr>
        <p:spPr/>
        <p:txBody>
          <a:bodyPr/>
          <a:lstStyle/>
          <a:p>
            <a:endParaRPr lang="tr-TR"/>
          </a:p>
        </p:txBody>
      </p:sp>
      <p:sp>
        <p:nvSpPr>
          <p:cNvPr id="5" name="Alt Bilgi Yer Tutucusu 4">
            <a:extLst>
              <a:ext uri="{FF2B5EF4-FFF2-40B4-BE49-F238E27FC236}">
                <a16:creationId xmlns:a16="http://schemas.microsoft.com/office/drawing/2014/main" id="{54A61D22-0B46-DB44-32B9-26F2B9BAA39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C51A02C-C4B6-D934-9F9D-B7F0BBE647D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TR" smtClean="0"/>
              <a:t>‹#›</a:t>
            </a:fld>
            <a:endParaRPr lang="tr-TR"/>
          </a:p>
        </p:txBody>
      </p:sp>
    </p:spTree>
    <p:extLst>
      <p:ext uri="{BB962C8B-B14F-4D97-AF65-F5344CB8AC3E}">
        <p14:creationId xmlns:p14="http://schemas.microsoft.com/office/powerpoint/2010/main" val="23392108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098C29A-4A98-62E7-33A2-22F64CE7DD5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238BAAB-D876-A91B-D2FC-81FC62FC00B0}"/>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CAE55B5A-299C-76C5-6AE3-B0DE4E975DB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C523386-BE5A-3290-95C6-3AC4C53831C0}"/>
              </a:ext>
            </a:extLst>
          </p:cNvPr>
          <p:cNvSpPr>
            <a:spLocks noGrp="1"/>
          </p:cNvSpPr>
          <p:nvPr>
            <p:ph type="dt" sz="half" idx="10"/>
          </p:nvPr>
        </p:nvSpPr>
        <p:spPr/>
        <p:txBody>
          <a:bodyPr/>
          <a:lstStyle/>
          <a:p>
            <a:endParaRPr lang="tr-TR"/>
          </a:p>
        </p:txBody>
      </p:sp>
      <p:sp>
        <p:nvSpPr>
          <p:cNvPr id="6" name="Alt Bilgi Yer Tutucusu 5">
            <a:extLst>
              <a:ext uri="{FF2B5EF4-FFF2-40B4-BE49-F238E27FC236}">
                <a16:creationId xmlns:a16="http://schemas.microsoft.com/office/drawing/2014/main" id="{7EA9886D-2517-D499-8E41-B8D447C6169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DD7A01D-DB46-A608-8530-4B106357645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TR" smtClean="0"/>
              <a:t>‹#›</a:t>
            </a:fld>
            <a:endParaRPr lang="tr-TR"/>
          </a:p>
        </p:txBody>
      </p:sp>
    </p:spTree>
    <p:extLst>
      <p:ext uri="{BB962C8B-B14F-4D97-AF65-F5344CB8AC3E}">
        <p14:creationId xmlns:p14="http://schemas.microsoft.com/office/powerpoint/2010/main" val="414351196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CD3D26-5AF9-3419-C48F-293DC2F98D13}"/>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4A742D0-69B4-6F81-D253-33C556B010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F3A16700-2DE5-C724-B0D8-951C73797D88}"/>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1D21645-D5DD-87C4-8FC2-207B4A8A0A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239ACAC0-2891-E9BE-B4A2-37CD010B16F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222DE6FF-1470-030C-ADF9-C1A516081307}"/>
              </a:ext>
            </a:extLst>
          </p:cNvPr>
          <p:cNvSpPr>
            <a:spLocks noGrp="1"/>
          </p:cNvSpPr>
          <p:nvPr>
            <p:ph type="dt" sz="half" idx="10"/>
          </p:nvPr>
        </p:nvSpPr>
        <p:spPr/>
        <p:txBody>
          <a:bodyPr/>
          <a:lstStyle/>
          <a:p>
            <a:endParaRPr lang="tr-TR"/>
          </a:p>
        </p:txBody>
      </p:sp>
      <p:sp>
        <p:nvSpPr>
          <p:cNvPr id="8" name="Alt Bilgi Yer Tutucusu 7">
            <a:extLst>
              <a:ext uri="{FF2B5EF4-FFF2-40B4-BE49-F238E27FC236}">
                <a16:creationId xmlns:a16="http://schemas.microsoft.com/office/drawing/2014/main" id="{F8D7C45A-CBE3-F4F9-EBB6-B453263D19CE}"/>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B318EFBB-565A-1E05-0AF6-D9CC00507E2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TR" smtClean="0"/>
              <a:t>‹#›</a:t>
            </a:fld>
            <a:endParaRPr lang="tr-TR"/>
          </a:p>
        </p:txBody>
      </p:sp>
    </p:spTree>
    <p:extLst>
      <p:ext uri="{BB962C8B-B14F-4D97-AF65-F5344CB8AC3E}">
        <p14:creationId xmlns:p14="http://schemas.microsoft.com/office/powerpoint/2010/main" val="188597749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6E515C-A690-9EEA-9E49-216216460AA6}"/>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5ACCC809-B3F9-A7DE-27BD-10D6CACB3D60}"/>
              </a:ext>
            </a:extLst>
          </p:cNvPr>
          <p:cNvSpPr>
            <a:spLocks noGrp="1"/>
          </p:cNvSpPr>
          <p:nvPr>
            <p:ph type="dt" sz="half" idx="10"/>
          </p:nvPr>
        </p:nvSpPr>
        <p:spPr/>
        <p:txBody>
          <a:bodyPr/>
          <a:lstStyle/>
          <a:p>
            <a:endParaRPr lang="tr-TR"/>
          </a:p>
        </p:txBody>
      </p:sp>
      <p:sp>
        <p:nvSpPr>
          <p:cNvPr id="4" name="Alt Bilgi Yer Tutucusu 3">
            <a:extLst>
              <a:ext uri="{FF2B5EF4-FFF2-40B4-BE49-F238E27FC236}">
                <a16:creationId xmlns:a16="http://schemas.microsoft.com/office/drawing/2014/main" id="{E1298E96-F987-40F7-B8CC-0393FF3819EF}"/>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99AB562-F752-D44D-8ED2-72E4F9208FB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TR" smtClean="0"/>
              <a:t>‹#›</a:t>
            </a:fld>
            <a:endParaRPr lang="tr-TR"/>
          </a:p>
        </p:txBody>
      </p:sp>
    </p:spTree>
    <p:extLst>
      <p:ext uri="{BB962C8B-B14F-4D97-AF65-F5344CB8AC3E}">
        <p14:creationId xmlns:p14="http://schemas.microsoft.com/office/powerpoint/2010/main" val="198527957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984DF9B-E32F-748C-CF47-7E7C10632CC5}"/>
              </a:ext>
            </a:extLst>
          </p:cNvPr>
          <p:cNvSpPr>
            <a:spLocks noGrp="1"/>
          </p:cNvSpPr>
          <p:nvPr>
            <p:ph type="dt" sz="half" idx="10"/>
          </p:nvPr>
        </p:nvSpPr>
        <p:spPr/>
        <p:txBody>
          <a:bodyPr/>
          <a:lstStyle/>
          <a:p>
            <a:endParaRPr lang="tr-TR"/>
          </a:p>
        </p:txBody>
      </p:sp>
      <p:sp>
        <p:nvSpPr>
          <p:cNvPr id="3" name="Alt Bilgi Yer Tutucusu 2">
            <a:extLst>
              <a:ext uri="{FF2B5EF4-FFF2-40B4-BE49-F238E27FC236}">
                <a16:creationId xmlns:a16="http://schemas.microsoft.com/office/drawing/2014/main" id="{3AAB52A0-52C3-64BC-6791-7A60FD2DF682}"/>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456E1D1F-80CE-F714-E55A-AFAC4F0F98F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TR" smtClean="0"/>
              <a:t>‹#›</a:t>
            </a:fld>
            <a:endParaRPr lang="tr-TR"/>
          </a:p>
        </p:txBody>
      </p:sp>
    </p:spTree>
    <p:extLst>
      <p:ext uri="{BB962C8B-B14F-4D97-AF65-F5344CB8AC3E}">
        <p14:creationId xmlns:p14="http://schemas.microsoft.com/office/powerpoint/2010/main" val="166665544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87B9F3-4FCD-583A-3CDF-11354F71530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49A2A2B0-93AB-8FF9-EC2D-1204C93F76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C416A85A-29D5-A538-765E-682D838EE8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04B3BAE-6111-7B00-C559-39758DCC273D}"/>
              </a:ext>
            </a:extLst>
          </p:cNvPr>
          <p:cNvSpPr>
            <a:spLocks noGrp="1"/>
          </p:cNvSpPr>
          <p:nvPr>
            <p:ph type="dt" sz="half" idx="10"/>
          </p:nvPr>
        </p:nvSpPr>
        <p:spPr/>
        <p:txBody>
          <a:bodyPr/>
          <a:lstStyle/>
          <a:p>
            <a:endParaRPr lang="tr-TR"/>
          </a:p>
        </p:txBody>
      </p:sp>
      <p:sp>
        <p:nvSpPr>
          <p:cNvPr id="6" name="Alt Bilgi Yer Tutucusu 5">
            <a:extLst>
              <a:ext uri="{FF2B5EF4-FFF2-40B4-BE49-F238E27FC236}">
                <a16:creationId xmlns:a16="http://schemas.microsoft.com/office/drawing/2014/main" id="{AD67CD41-735A-8AB3-483C-B9478AA9152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1ADBE13-6BBB-B785-0E46-9DCD9C70BE4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TR" smtClean="0"/>
              <a:t>‹#›</a:t>
            </a:fld>
            <a:endParaRPr lang="tr-TR"/>
          </a:p>
        </p:txBody>
      </p:sp>
    </p:spTree>
    <p:extLst>
      <p:ext uri="{BB962C8B-B14F-4D97-AF65-F5344CB8AC3E}">
        <p14:creationId xmlns:p14="http://schemas.microsoft.com/office/powerpoint/2010/main" val="41561162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207D65-5E64-7A7B-C8BF-F0782EE8FB4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13DEB964-9B84-ADA2-9B0C-CAA725EC6E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4FD5B63-4095-BFFD-1AAC-D24E7B74A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6DE4B35-885C-BAE9-E250-F86086801F56}"/>
              </a:ext>
            </a:extLst>
          </p:cNvPr>
          <p:cNvSpPr>
            <a:spLocks noGrp="1"/>
          </p:cNvSpPr>
          <p:nvPr>
            <p:ph type="dt" sz="half" idx="10"/>
          </p:nvPr>
        </p:nvSpPr>
        <p:spPr/>
        <p:txBody>
          <a:bodyPr/>
          <a:lstStyle/>
          <a:p>
            <a:endParaRPr lang="tr-TR"/>
          </a:p>
        </p:txBody>
      </p:sp>
      <p:sp>
        <p:nvSpPr>
          <p:cNvPr id="6" name="Alt Bilgi Yer Tutucusu 5">
            <a:extLst>
              <a:ext uri="{FF2B5EF4-FFF2-40B4-BE49-F238E27FC236}">
                <a16:creationId xmlns:a16="http://schemas.microsoft.com/office/drawing/2014/main" id="{6A486AAE-FCFB-1FB7-5DF1-FC09E440ACB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FD1726E-1422-5FDD-D361-09FCC9F57A6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tr-TR" smtClean="0"/>
              <a:t>‹#›</a:t>
            </a:fld>
            <a:endParaRPr lang="tr-TR"/>
          </a:p>
        </p:txBody>
      </p:sp>
    </p:spTree>
    <p:extLst>
      <p:ext uri="{BB962C8B-B14F-4D97-AF65-F5344CB8AC3E}">
        <p14:creationId xmlns:p14="http://schemas.microsoft.com/office/powerpoint/2010/main" val="78332562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9B37AA01-A5BF-10C7-C879-5C4473965A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F4F65618-BE26-1272-711B-3008C837D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EB905A3-3B2D-59B3-3740-45385E7660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tr-TR"/>
          </a:p>
        </p:txBody>
      </p:sp>
      <p:sp>
        <p:nvSpPr>
          <p:cNvPr id="5" name="Alt Bilgi Yer Tutucusu 4">
            <a:extLst>
              <a:ext uri="{FF2B5EF4-FFF2-40B4-BE49-F238E27FC236}">
                <a16:creationId xmlns:a16="http://schemas.microsoft.com/office/drawing/2014/main" id="{BC19B3D9-3431-C527-B2DB-E6CDCEFB2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8AC5CAEF-7603-AA79-2934-0790F3F416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tr-TR" smtClean="0"/>
              <a:t>‹#›</a:t>
            </a:fld>
            <a:endParaRPr lang="tr-TR"/>
          </a:p>
        </p:txBody>
      </p:sp>
    </p:spTree>
    <p:extLst>
      <p:ext uri="{BB962C8B-B14F-4D97-AF65-F5344CB8AC3E}">
        <p14:creationId xmlns:p14="http://schemas.microsoft.com/office/powerpoint/2010/main" val="3686816758"/>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tr-TR" dirty="0">
                <a:latin typeface="Times New Roman"/>
                <a:ea typeface="Times New Roman"/>
                <a:cs typeface="Times New Roman"/>
                <a:sym typeface="Times New Roman"/>
              </a:rPr>
              <a:t>CAR PRICE PREDICTION </a:t>
            </a:r>
            <a:endParaRPr dirty="0">
              <a:latin typeface="Times New Roman"/>
              <a:ea typeface="Times New Roman"/>
              <a:cs typeface="Times New Roman"/>
              <a:sym typeface="Times New Roman"/>
            </a:endParaRPr>
          </a:p>
        </p:txBody>
      </p:sp>
      <p:sp>
        <p:nvSpPr>
          <p:cNvPr id="97" name="Google Shape;97;p13"/>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400"/>
              <a:buNone/>
            </a:pPr>
            <a:r>
              <a:rPr lang="tr-TR">
                <a:latin typeface="Times New Roman"/>
                <a:ea typeface="Times New Roman"/>
                <a:cs typeface="Times New Roman"/>
                <a:sym typeface="Times New Roman"/>
              </a:rPr>
              <a:t>Gizem &amp; Başaran &amp; 20SOFT1041</a:t>
            </a:r>
            <a:endParaRPr>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5000"/>
              </a:lnSpc>
              <a:spcBef>
                <a:spcPts val="0"/>
              </a:spcBef>
              <a:spcAft>
                <a:spcPts val="0"/>
              </a:spcAft>
              <a:buClr>
                <a:schemeClr val="lt1"/>
              </a:buClr>
              <a:buSzPts val="3000"/>
              <a:buFont typeface="Calibri"/>
              <a:buNone/>
            </a:pPr>
            <a:r>
              <a:rPr lang="tr-TR">
                <a:latin typeface="Times New Roman"/>
                <a:ea typeface="Times New Roman"/>
                <a:cs typeface="Times New Roman"/>
                <a:sym typeface="Times New Roman"/>
              </a:rPr>
              <a:t>Results (Interpretation)</a:t>
            </a:r>
            <a:endParaRPr>
              <a:latin typeface="Times New Roman"/>
              <a:ea typeface="Times New Roman"/>
              <a:cs typeface="Times New Roman"/>
              <a:sym typeface="Times New Roman"/>
            </a:endParaRPr>
          </a:p>
        </p:txBody>
      </p:sp>
      <p:sp>
        <p:nvSpPr>
          <p:cNvPr id="160" name="Google Shape;160;p22"/>
          <p:cNvSpPr txBox="1">
            <a:spLocks noGrp="1"/>
          </p:cNvSpPr>
          <p:nvPr>
            <p:ph idx="1"/>
          </p:nvPr>
        </p:nvSpPr>
        <p:spPr>
          <a:prstGeom prst="rect">
            <a:avLst/>
          </a:prstGeom>
          <a:noFill/>
          <a:ln>
            <a:noFill/>
          </a:ln>
        </p:spPr>
        <p:txBody>
          <a:bodyPr spcFirstLastPara="1" wrap="square" lIns="91425" tIns="45700" rIns="91425" bIns="45700" anchor="t" anchorCtr="0">
            <a:normAutofit fontScale="92500"/>
          </a:bodyPr>
          <a:lstStyle/>
          <a:p>
            <a:pPr marL="0" lvl="0" indent="0" algn="l" rtl="0">
              <a:lnSpc>
                <a:spcPct val="95000"/>
              </a:lnSpc>
              <a:spcBef>
                <a:spcPts val="0"/>
              </a:spcBef>
              <a:spcAft>
                <a:spcPts val="0"/>
              </a:spcAft>
              <a:buClr>
                <a:schemeClr val="lt1"/>
              </a:buClr>
              <a:buSzPts val="3000"/>
              <a:buNone/>
            </a:pPr>
            <a:r>
              <a:rPr lang="tr-TR">
                <a:latin typeface="Times New Roman"/>
                <a:ea typeface="Times New Roman"/>
                <a:cs typeface="Times New Roman"/>
                <a:sym typeface="Times New Roman"/>
              </a:rPr>
              <a:t>Linear regression, the coefficients can provide information about the strength and direction of the relationship between each feature and the target variable.</a:t>
            </a:r>
            <a:endParaRPr>
              <a:latin typeface="Times New Roman"/>
              <a:ea typeface="Times New Roman"/>
              <a:cs typeface="Times New Roman"/>
              <a:sym typeface="Times New Roman"/>
            </a:endParaRPr>
          </a:p>
          <a:p>
            <a:pPr marL="0" lvl="0" indent="0" algn="l" rtl="0">
              <a:lnSpc>
                <a:spcPct val="95000"/>
              </a:lnSpc>
              <a:spcBef>
                <a:spcPts val="0"/>
              </a:spcBef>
              <a:spcAft>
                <a:spcPts val="0"/>
              </a:spcAft>
              <a:buClr>
                <a:schemeClr val="lt1"/>
              </a:buClr>
              <a:buSzPts val="3000"/>
              <a:buNone/>
            </a:pPr>
            <a:endParaRPr>
              <a:latin typeface="Times New Roman"/>
              <a:ea typeface="Times New Roman"/>
              <a:cs typeface="Times New Roman"/>
              <a:sym typeface="Times New Roman"/>
            </a:endParaRPr>
          </a:p>
          <a:p>
            <a:pPr marL="0" lvl="0" indent="0" algn="l" rtl="0">
              <a:lnSpc>
                <a:spcPct val="95000"/>
              </a:lnSpc>
              <a:spcBef>
                <a:spcPts val="0"/>
              </a:spcBef>
              <a:spcAft>
                <a:spcPts val="0"/>
              </a:spcAft>
              <a:buClr>
                <a:schemeClr val="lt1"/>
              </a:buClr>
              <a:buSzPts val="3000"/>
              <a:buNone/>
            </a:pPr>
            <a:r>
              <a:rPr lang="tr-TR">
                <a:latin typeface="Times New Roman"/>
                <a:ea typeface="Times New Roman"/>
                <a:cs typeface="Times New Roman"/>
                <a:sym typeface="Times New Roman"/>
              </a:rPr>
              <a:t>random forests, can provide a measure of feature importance, which can indicate which features are the most important predictors of the target variable. </a:t>
            </a:r>
            <a:endParaRPr>
              <a:latin typeface="Times New Roman"/>
              <a:ea typeface="Times New Roman"/>
              <a:cs typeface="Times New Roman"/>
              <a:sym typeface="Times New Roman"/>
            </a:endParaRPr>
          </a:p>
          <a:p>
            <a:pPr marL="0" lvl="0" indent="0" algn="l" rtl="0">
              <a:lnSpc>
                <a:spcPct val="95000"/>
              </a:lnSpc>
              <a:spcBef>
                <a:spcPts val="0"/>
              </a:spcBef>
              <a:spcAft>
                <a:spcPts val="0"/>
              </a:spcAft>
              <a:buClr>
                <a:schemeClr val="lt1"/>
              </a:buClr>
              <a:buSzPts val="3000"/>
              <a:buNone/>
            </a:pPr>
            <a:endParaRPr>
              <a:latin typeface="Times New Roman"/>
              <a:ea typeface="Times New Roman"/>
              <a:cs typeface="Times New Roman"/>
              <a:sym typeface="Times New Roman"/>
            </a:endParaRPr>
          </a:p>
          <a:p>
            <a:pPr marL="0" lvl="0" indent="0" algn="l" rtl="0">
              <a:lnSpc>
                <a:spcPct val="95000"/>
              </a:lnSpc>
              <a:spcBef>
                <a:spcPts val="0"/>
              </a:spcBef>
              <a:spcAft>
                <a:spcPts val="0"/>
              </a:spcAft>
              <a:buClr>
                <a:schemeClr val="lt1"/>
              </a:buClr>
              <a:buSzPts val="3000"/>
              <a:buFont typeface="Calibri"/>
              <a:buNone/>
            </a:pPr>
            <a:r>
              <a:rPr lang="tr-TR">
                <a:latin typeface="Times New Roman"/>
                <a:ea typeface="Times New Roman"/>
                <a:cs typeface="Times New Roman"/>
                <a:sym typeface="Times New Roman"/>
              </a:rPr>
              <a:t>The accuracy of the model can give you an idea of how well the model is able to predict the target variable. You can use different evaluation metrics, such as mean absolute error or root mean squared error, to measure the accuracy of the model.</a:t>
            </a:r>
            <a:endParaRPr>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5000"/>
              </a:lnSpc>
              <a:spcBef>
                <a:spcPts val="0"/>
              </a:spcBef>
              <a:spcAft>
                <a:spcPts val="0"/>
              </a:spcAft>
              <a:buClr>
                <a:schemeClr val="lt1"/>
              </a:buClr>
              <a:buSzPts val="3000"/>
              <a:buFont typeface="Calibri"/>
              <a:buNone/>
            </a:pPr>
            <a:r>
              <a:rPr lang="tr-TR">
                <a:latin typeface="Times New Roman"/>
                <a:ea typeface="Times New Roman"/>
                <a:cs typeface="Times New Roman"/>
                <a:sym typeface="Times New Roman"/>
              </a:rPr>
              <a:t>Prediction Examples</a:t>
            </a:r>
          </a:p>
        </p:txBody>
      </p:sp>
      <p:sp>
        <p:nvSpPr>
          <p:cNvPr id="4" name="Rectangle 3">
            <a:extLst>
              <a:ext uri="{FF2B5EF4-FFF2-40B4-BE49-F238E27FC236}">
                <a16:creationId xmlns:a16="http://schemas.microsoft.com/office/drawing/2014/main" id="{0628FB4A-0B20-CE9F-3ADB-3DFFEC9E3EC0}"/>
              </a:ext>
            </a:extLst>
          </p:cNvPr>
          <p:cNvSpPr>
            <a:spLocks noGrp="1" noChangeArrowheads="1"/>
          </p:cNvSpPr>
          <p:nvPr>
            <p:ph idx="1"/>
          </p:nvPr>
        </p:nvSpPr>
        <p:spPr bwMode="auto">
          <a:xfrm>
            <a:off x="1280159" y="2528511"/>
            <a:ext cx="8680269"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prediction: 366599.48, target value: [350000]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prediction: 502965.82, target value: [450000]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prediction: 1157524.28, target value: [930000]</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prediction: 823426.73, target value: [685000]</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prediction: 332507.89, target value: [325000]</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prediction: 502965.82, target value: [450000]</a:t>
            </a:r>
            <a:r>
              <a:rPr kumimoji="0" lang="tr-TR" altLang="tr-TR"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BCCD97-B315-AFF6-95C1-E57307D66F16}"/>
              </a:ext>
            </a:extLst>
          </p:cNvPr>
          <p:cNvSpPr>
            <a:spLocks noGrp="1"/>
          </p:cNvSpPr>
          <p:nvPr>
            <p:ph type="title"/>
          </p:nvPr>
        </p:nvSpPr>
        <p:spPr>
          <a:xfrm>
            <a:off x="1280160" y="433686"/>
            <a:ext cx="9628500" cy="1362000"/>
          </a:xfrm>
        </p:spPr>
        <p:txBody>
          <a:bodyPr/>
          <a:lstStyle/>
          <a:p>
            <a:r>
              <a:rPr lang="tr-TR" dirty="0"/>
              <a:t>     </a:t>
            </a:r>
          </a:p>
        </p:txBody>
      </p:sp>
      <p:sp>
        <p:nvSpPr>
          <p:cNvPr id="3" name="Metin Yer Tutucusu 2">
            <a:extLst>
              <a:ext uri="{FF2B5EF4-FFF2-40B4-BE49-F238E27FC236}">
                <a16:creationId xmlns:a16="http://schemas.microsoft.com/office/drawing/2014/main" id="{896AB47F-891C-2390-5132-F111157FAA37}"/>
              </a:ext>
            </a:extLst>
          </p:cNvPr>
          <p:cNvSpPr>
            <a:spLocks noGrp="1"/>
          </p:cNvSpPr>
          <p:nvPr>
            <p:ph idx="1"/>
          </p:nvPr>
        </p:nvSpPr>
        <p:spPr/>
        <p:txBody>
          <a:bodyPr>
            <a:normAutofit/>
          </a:bodyPr>
          <a:lstStyle/>
          <a:p>
            <a:pPr marL="114300" indent="0" algn="ctr">
              <a:buNone/>
            </a:pPr>
            <a:r>
              <a:rPr lang="tr-TR" sz="4000" dirty="0"/>
              <a:t>THANKS FOR LISTENING</a:t>
            </a:r>
          </a:p>
        </p:txBody>
      </p:sp>
    </p:spTree>
    <p:extLst>
      <p:ext uri="{BB962C8B-B14F-4D97-AF65-F5344CB8AC3E}">
        <p14:creationId xmlns:p14="http://schemas.microsoft.com/office/powerpoint/2010/main" val="227974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5000"/>
              </a:lnSpc>
              <a:spcBef>
                <a:spcPts val="0"/>
              </a:spcBef>
              <a:spcAft>
                <a:spcPts val="0"/>
              </a:spcAft>
              <a:buClr>
                <a:schemeClr val="lt1"/>
              </a:buClr>
              <a:buSzPts val="3000"/>
              <a:buFont typeface="Calibri"/>
              <a:buNone/>
            </a:pPr>
            <a:r>
              <a:rPr lang="tr-TR">
                <a:latin typeface="Times New Roman"/>
                <a:ea typeface="Times New Roman"/>
                <a:cs typeface="Times New Roman"/>
                <a:sym typeface="Times New Roman"/>
              </a:rPr>
              <a:t>Content</a:t>
            </a:r>
            <a:endParaRPr>
              <a:latin typeface="Times New Roman"/>
              <a:ea typeface="Times New Roman"/>
              <a:cs typeface="Times New Roman"/>
              <a:sym typeface="Times New Roman"/>
            </a:endParaRPr>
          </a:p>
        </p:txBody>
      </p:sp>
      <p:sp>
        <p:nvSpPr>
          <p:cNvPr id="103" name="Google Shape;103;p1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457200" lvl="0" indent="-368300" algn="l" rtl="0">
              <a:lnSpc>
                <a:spcPct val="100000"/>
              </a:lnSpc>
              <a:spcBef>
                <a:spcPts val="0"/>
              </a:spcBef>
              <a:spcAft>
                <a:spcPts val="0"/>
              </a:spcAft>
              <a:buClr>
                <a:schemeClr val="dk2"/>
              </a:buClr>
              <a:buSzPts val="2200"/>
              <a:buFont typeface="Times New Roman"/>
              <a:buChar char="●"/>
            </a:pPr>
            <a:r>
              <a:rPr lang="tr-TR">
                <a:solidFill>
                  <a:schemeClr val="dk2"/>
                </a:solidFill>
                <a:latin typeface="Times New Roman"/>
                <a:ea typeface="Times New Roman"/>
                <a:cs typeface="Times New Roman"/>
                <a:sym typeface="Times New Roman"/>
              </a:rPr>
              <a:t>Goal</a:t>
            </a:r>
            <a:endParaRPr>
              <a:solidFill>
                <a:schemeClr val="dk2"/>
              </a:solidFill>
              <a:latin typeface="Times New Roman"/>
              <a:ea typeface="Times New Roman"/>
              <a:cs typeface="Times New Roman"/>
              <a:sym typeface="Times New Roman"/>
            </a:endParaRPr>
          </a:p>
          <a:p>
            <a:pPr marL="457200" lvl="0" indent="-368300" algn="l" rtl="0">
              <a:lnSpc>
                <a:spcPct val="100000"/>
              </a:lnSpc>
              <a:spcBef>
                <a:spcPts val="0"/>
              </a:spcBef>
              <a:spcAft>
                <a:spcPts val="0"/>
              </a:spcAft>
              <a:buClr>
                <a:schemeClr val="dk2"/>
              </a:buClr>
              <a:buSzPts val="2200"/>
              <a:buFont typeface="Times New Roman"/>
              <a:buChar char="●"/>
            </a:pPr>
            <a:r>
              <a:rPr lang="tr-TR">
                <a:solidFill>
                  <a:schemeClr val="dk2"/>
                </a:solidFill>
                <a:latin typeface="Times New Roman"/>
                <a:ea typeface="Times New Roman"/>
                <a:cs typeface="Times New Roman"/>
                <a:sym typeface="Times New Roman"/>
              </a:rPr>
              <a:t>Dataset Information</a:t>
            </a:r>
            <a:endParaRPr>
              <a:solidFill>
                <a:schemeClr val="dk2"/>
              </a:solidFill>
              <a:latin typeface="Times New Roman"/>
              <a:ea typeface="Times New Roman"/>
              <a:cs typeface="Times New Roman"/>
              <a:sym typeface="Times New Roman"/>
            </a:endParaRPr>
          </a:p>
          <a:p>
            <a:pPr marL="457200" lvl="0" indent="-368300" algn="l" rtl="0">
              <a:lnSpc>
                <a:spcPct val="95000"/>
              </a:lnSpc>
              <a:spcBef>
                <a:spcPts val="0"/>
              </a:spcBef>
              <a:spcAft>
                <a:spcPts val="0"/>
              </a:spcAft>
              <a:buClr>
                <a:schemeClr val="dk2"/>
              </a:buClr>
              <a:buSzPts val="2200"/>
              <a:buFont typeface="Times New Roman"/>
              <a:buChar char="●"/>
            </a:pPr>
            <a:r>
              <a:rPr lang="tr-TR">
                <a:solidFill>
                  <a:schemeClr val="dk2"/>
                </a:solidFill>
                <a:latin typeface="Times New Roman"/>
                <a:ea typeface="Times New Roman"/>
                <a:cs typeface="Times New Roman"/>
                <a:sym typeface="Times New Roman"/>
              </a:rPr>
              <a:t>Data Mining Functions and Algorithms</a:t>
            </a:r>
            <a:endParaRPr>
              <a:solidFill>
                <a:schemeClr val="dk2"/>
              </a:solidFill>
              <a:latin typeface="Times New Roman"/>
              <a:ea typeface="Times New Roman"/>
              <a:cs typeface="Times New Roman"/>
              <a:sym typeface="Times New Roman"/>
            </a:endParaRPr>
          </a:p>
          <a:p>
            <a:pPr marL="457200" lvl="0" indent="-368300" algn="l" rtl="0">
              <a:lnSpc>
                <a:spcPct val="95000"/>
              </a:lnSpc>
              <a:spcBef>
                <a:spcPts val="0"/>
              </a:spcBef>
              <a:spcAft>
                <a:spcPts val="0"/>
              </a:spcAft>
              <a:buClr>
                <a:schemeClr val="dk2"/>
              </a:buClr>
              <a:buSzPts val="2200"/>
              <a:buFont typeface="Times New Roman"/>
              <a:buChar char="●"/>
            </a:pPr>
            <a:r>
              <a:rPr lang="tr-TR">
                <a:solidFill>
                  <a:schemeClr val="dk2"/>
                </a:solidFill>
                <a:latin typeface="Times New Roman"/>
                <a:ea typeface="Times New Roman"/>
                <a:cs typeface="Times New Roman"/>
                <a:sym typeface="Times New Roman"/>
              </a:rPr>
              <a:t>Results</a:t>
            </a:r>
            <a:endParaRPr>
              <a:solidFill>
                <a:schemeClr val="dk2"/>
              </a:solidFill>
              <a:latin typeface="Times New Roman"/>
              <a:ea typeface="Times New Roman"/>
              <a:cs typeface="Times New Roman"/>
              <a:sym typeface="Times New Roman"/>
            </a:endParaRPr>
          </a:p>
          <a:p>
            <a:pPr marL="457200" lvl="0" indent="-368300" algn="l" rtl="0">
              <a:lnSpc>
                <a:spcPct val="95000"/>
              </a:lnSpc>
              <a:spcBef>
                <a:spcPts val="0"/>
              </a:spcBef>
              <a:spcAft>
                <a:spcPts val="0"/>
              </a:spcAft>
              <a:buClr>
                <a:schemeClr val="dk2"/>
              </a:buClr>
              <a:buSzPts val="2200"/>
              <a:buFont typeface="Times New Roman"/>
              <a:buChar char="●"/>
            </a:pPr>
            <a:r>
              <a:rPr lang="tr-TR">
                <a:solidFill>
                  <a:schemeClr val="dk2"/>
                </a:solidFill>
                <a:latin typeface="Times New Roman"/>
                <a:ea typeface="Times New Roman"/>
                <a:cs typeface="Times New Roman"/>
                <a:sym typeface="Times New Roman"/>
              </a:rPr>
              <a:t>Prediction Examples</a:t>
            </a:r>
            <a:endParaRPr>
              <a:solidFill>
                <a:schemeClr val="dk2"/>
              </a:solidFill>
              <a:latin typeface="Times New Roman"/>
              <a:ea typeface="Times New Roman"/>
              <a:cs typeface="Times New Roman"/>
              <a:sym typeface="Times New Roman"/>
            </a:endParaRPr>
          </a:p>
          <a:p>
            <a:pPr marL="0" lvl="0" indent="0" algn="l" rtl="0">
              <a:lnSpc>
                <a:spcPct val="95000"/>
              </a:lnSpc>
              <a:spcBef>
                <a:spcPts val="0"/>
              </a:spcBef>
              <a:spcAft>
                <a:spcPts val="0"/>
              </a:spcAft>
              <a:buNone/>
            </a:pPr>
            <a:endParaRPr>
              <a:solidFill>
                <a:schemeClr val="dk2"/>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5000"/>
              </a:lnSpc>
              <a:spcBef>
                <a:spcPts val="0"/>
              </a:spcBef>
              <a:spcAft>
                <a:spcPts val="0"/>
              </a:spcAft>
              <a:buClr>
                <a:schemeClr val="lt1"/>
              </a:buClr>
              <a:buSzPts val="3000"/>
              <a:buFont typeface="Calibri"/>
              <a:buNone/>
            </a:pPr>
            <a:r>
              <a:rPr lang="tr-TR">
                <a:latin typeface="Times New Roman"/>
                <a:ea typeface="Times New Roman"/>
                <a:cs typeface="Times New Roman"/>
                <a:sym typeface="Times New Roman"/>
              </a:rPr>
              <a:t>The Goal of the Study</a:t>
            </a:r>
            <a:endParaRPr>
              <a:latin typeface="Times New Roman"/>
              <a:ea typeface="Times New Roman"/>
              <a:cs typeface="Times New Roman"/>
              <a:sym typeface="Times New Roman"/>
            </a:endParaRPr>
          </a:p>
        </p:txBody>
      </p:sp>
      <p:sp>
        <p:nvSpPr>
          <p:cNvPr id="109" name="Google Shape;109;p15"/>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ctr" rtl="0">
              <a:lnSpc>
                <a:spcPct val="115000"/>
              </a:lnSpc>
              <a:spcBef>
                <a:spcPts val="0"/>
              </a:spcBef>
              <a:spcAft>
                <a:spcPts val="0"/>
              </a:spcAft>
              <a:buClr>
                <a:schemeClr val="dk2"/>
              </a:buClr>
              <a:buSzPts val="1100"/>
              <a:buFont typeface="Arial"/>
              <a:buNone/>
            </a:pPr>
            <a:endParaRPr/>
          </a:p>
          <a:p>
            <a:pPr marL="0" lvl="0" indent="0" algn="l" rtl="0">
              <a:lnSpc>
                <a:spcPct val="115000"/>
              </a:lnSpc>
              <a:spcBef>
                <a:spcPts val="0"/>
              </a:spcBef>
              <a:spcAft>
                <a:spcPts val="0"/>
              </a:spcAft>
              <a:buClr>
                <a:schemeClr val="dk2"/>
              </a:buClr>
              <a:buSzPts val="1100"/>
              <a:buFont typeface="Arial"/>
              <a:buNone/>
            </a:pPr>
            <a:r>
              <a:rPr lang="tr-TR" sz="2300">
                <a:solidFill>
                  <a:schemeClr val="dk2"/>
                </a:solidFill>
                <a:latin typeface="Times New Roman"/>
                <a:ea typeface="Times New Roman"/>
                <a:cs typeface="Times New Roman"/>
                <a:sym typeface="Times New Roman"/>
              </a:rPr>
              <a:t>Estimate the selling price of the vehicles with Linear Regression and Random Forest Algorithms.</a:t>
            </a:r>
            <a:endParaRPr sz="2300">
              <a:solidFill>
                <a:schemeClr val="dk2"/>
              </a:solidFill>
              <a:latin typeface="Times New Roman"/>
              <a:ea typeface="Times New Roman"/>
              <a:cs typeface="Times New Roman"/>
              <a:sym typeface="Times New Roman"/>
            </a:endParaRPr>
          </a:p>
          <a:p>
            <a:pPr marL="228600" lvl="0" indent="-88900" algn="l" rtl="0">
              <a:lnSpc>
                <a:spcPct val="100000"/>
              </a:lnSpc>
              <a:spcBef>
                <a:spcPts val="0"/>
              </a:spcBef>
              <a:spcAft>
                <a:spcPts val="0"/>
              </a:spcAft>
              <a:buClr>
                <a:schemeClr val="dk1"/>
              </a:buClr>
              <a:buSzPts val="22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5000"/>
              </a:lnSpc>
              <a:spcBef>
                <a:spcPts val="0"/>
              </a:spcBef>
              <a:spcAft>
                <a:spcPts val="0"/>
              </a:spcAft>
              <a:buClr>
                <a:schemeClr val="lt1"/>
              </a:buClr>
              <a:buSzPts val="3000"/>
              <a:buFont typeface="Calibri"/>
              <a:buNone/>
            </a:pPr>
            <a:r>
              <a:rPr lang="tr-TR">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115" name="Google Shape;115;p16"/>
          <p:cNvSpPr txBox="1">
            <a:spLocks noGrp="1"/>
          </p:cNvSpPr>
          <p:nvPr>
            <p:ph idx="1"/>
          </p:nvPr>
        </p:nvSpPr>
        <p:spPr>
          <a:xfrm>
            <a:off x="1280150" y="5662710"/>
            <a:ext cx="9628500" cy="514200"/>
          </a:xfrm>
          <a:prstGeom prst="rect">
            <a:avLst/>
          </a:prstGeom>
          <a:noFill/>
          <a:ln>
            <a:noFill/>
          </a:ln>
        </p:spPr>
        <p:txBody>
          <a:bodyPr spcFirstLastPara="1" wrap="square" lIns="91425" tIns="45700" rIns="91425" bIns="45700" anchor="t" anchorCtr="0">
            <a:normAutofit lnSpcReduction="10000"/>
          </a:bodyPr>
          <a:lstStyle/>
          <a:p>
            <a:pPr marL="139700" lvl="0" indent="0" algn="l" rtl="0">
              <a:lnSpc>
                <a:spcPct val="100000"/>
              </a:lnSpc>
              <a:spcBef>
                <a:spcPts val="0"/>
              </a:spcBef>
              <a:spcAft>
                <a:spcPts val="0"/>
              </a:spcAft>
              <a:buClr>
                <a:schemeClr val="dk1"/>
              </a:buClr>
              <a:buSzPts val="2200"/>
              <a:buNone/>
            </a:pPr>
            <a:r>
              <a:rPr lang="tr-TR">
                <a:latin typeface="Times New Roman"/>
                <a:ea typeface="Times New Roman"/>
                <a:cs typeface="Times New Roman"/>
                <a:sym typeface="Times New Roman"/>
              </a:rPr>
              <a:t>Vehicle dataset has 8 attributes and 4340 instances.</a:t>
            </a:r>
            <a:endParaRPr>
              <a:latin typeface="Times New Roman"/>
              <a:ea typeface="Times New Roman"/>
              <a:cs typeface="Times New Roman"/>
              <a:sym typeface="Times New Roman"/>
            </a:endParaRPr>
          </a:p>
        </p:txBody>
      </p:sp>
      <p:pic>
        <p:nvPicPr>
          <p:cNvPr id="116" name="Google Shape;116;p16"/>
          <p:cNvPicPr preferRelativeResize="0"/>
          <p:nvPr/>
        </p:nvPicPr>
        <p:blipFill rotWithShape="1">
          <a:blip r:embed="rId3">
            <a:alphaModFix/>
          </a:blip>
          <a:srcRect l="6111" t="40344" r="22495" b="27013"/>
          <a:stretch/>
        </p:blipFill>
        <p:spPr>
          <a:xfrm>
            <a:off x="430988" y="2127250"/>
            <a:ext cx="11326828" cy="32366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5000"/>
              </a:lnSpc>
              <a:spcBef>
                <a:spcPts val="0"/>
              </a:spcBef>
              <a:spcAft>
                <a:spcPts val="0"/>
              </a:spcAft>
              <a:buClr>
                <a:schemeClr val="lt1"/>
              </a:buClr>
              <a:buSzPts val="3000"/>
              <a:buFont typeface="Calibri"/>
              <a:buNone/>
            </a:pPr>
            <a:r>
              <a:rPr lang="tr-TR">
                <a:latin typeface="Times New Roman"/>
                <a:ea typeface="Times New Roman"/>
                <a:cs typeface="Times New Roman"/>
                <a:sym typeface="Times New Roman"/>
              </a:rPr>
              <a:t>Data Mining Functions and Algorithms</a:t>
            </a:r>
            <a:endParaRPr>
              <a:latin typeface="Times New Roman"/>
              <a:ea typeface="Times New Roman"/>
              <a:cs typeface="Times New Roman"/>
              <a:sym typeface="Times New Roman"/>
            </a:endParaRPr>
          </a:p>
        </p:txBody>
      </p:sp>
      <p:sp>
        <p:nvSpPr>
          <p:cNvPr id="122" name="Google Shape;122;p17"/>
          <p:cNvSpPr txBox="1">
            <a:spLocks noGrp="1"/>
          </p:cNvSpPr>
          <p:nvPr>
            <p:ph idx="1"/>
          </p:nvPr>
        </p:nvSpPr>
        <p:spPr>
          <a:xfrm>
            <a:off x="493050" y="2190750"/>
            <a:ext cx="11086500" cy="39861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2"/>
              </a:buClr>
              <a:buSzPts val="1100"/>
              <a:buFont typeface="Arial"/>
              <a:buNone/>
            </a:pPr>
            <a:r>
              <a:rPr lang="tr-TR">
                <a:solidFill>
                  <a:schemeClr val="dk2"/>
                </a:solidFill>
                <a:latin typeface="Times New Roman"/>
                <a:ea typeface="Times New Roman"/>
                <a:cs typeface="Times New Roman"/>
                <a:sym typeface="Times New Roman"/>
              </a:rPr>
              <a:t>I applied the algorithm I chose by choosing Classify and Random Forest from Weka. Then i applied Linear Regression using pandas, numpy, LinearRegression libraries using python.</a:t>
            </a:r>
            <a:endParaRPr>
              <a:solidFill>
                <a:schemeClr val="dk2"/>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2"/>
              </a:buClr>
              <a:buSzPts val="1100"/>
              <a:buFont typeface="Arial"/>
              <a:buNone/>
            </a:pPr>
            <a:r>
              <a:rPr lang="tr-TR">
                <a:solidFill>
                  <a:schemeClr val="dk2"/>
                </a:solidFill>
                <a:latin typeface="Times New Roman"/>
                <a:ea typeface="Times New Roman"/>
                <a:cs typeface="Times New Roman"/>
                <a:sym typeface="Times New Roman"/>
              </a:rPr>
              <a:t>I removed these object features to feature selection part; seller_type, owner, fuel, name, transmission.</a:t>
            </a:r>
            <a:endParaRPr>
              <a:solidFill>
                <a:schemeClr val="dk2"/>
              </a:solidFill>
              <a:latin typeface="Times New Roman"/>
              <a:ea typeface="Times New Roman"/>
              <a:cs typeface="Times New Roman"/>
              <a:sym typeface="Times New Roman"/>
            </a:endParaRPr>
          </a:p>
          <a:p>
            <a:pPr marL="228600" lvl="0" indent="-88900" algn="l" rtl="0">
              <a:lnSpc>
                <a:spcPct val="100000"/>
              </a:lnSpc>
              <a:spcBef>
                <a:spcPts val="0"/>
              </a:spcBef>
              <a:spcAft>
                <a:spcPts val="0"/>
              </a:spcAft>
              <a:buClr>
                <a:schemeClr val="dk1"/>
              </a:buClr>
              <a:buSzPts val="2200"/>
              <a:buNone/>
            </a:pPr>
            <a:endParaRPr>
              <a:latin typeface="Times New Roman"/>
              <a:ea typeface="Times New Roman"/>
              <a:cs typeface="Times New Roman"/>
              <a:sym typeface="Times New Roman"/>
            </a:endParaRPr>
          </a:p>
        </p:txBody>
      </p:sp>
      <p:pic>
        <p:nvPicPr>
          <p:cNvPr id="123" name="Google Shape;123;p17"/>
          <p:cNvPicPr preferRelativeResize="0"/>
          <p:nvPr/>
        </p:nvPicPr>
        <p:blipFill rotWithShape="1">
          <a:blip r:embed="rId3">
            <a:alphaModFix/>
          </a:blip>
          <a:srcRect l="14451" t="30361" r="6189" b="12515"/>
          <a:stretch/>
        </p:blipFill>
        <p:spPr>
          <a:xfrm>
            <a:off x="2973275" y="3621925"/>
            <a:ext cx="6209590" cy="2862575"/>
          </a:xfrm>
          <a:prstGeom prst="rect">
            <a:avLst/>
          </a:prstGeom>
          <a:noFill/>
          <a:ln>
            <a:noFill/>
          </a:ln>
        </p:spPr>
      </p:pic>
      <p:sp>
        <p:nvSpPr>
          <p:cNvPr id="124" name="Google Shape;124;p17"/>
          <p:cNvSpPr/>
          <p:nvPr/>
        </p:nvSpPr>
        <p:spPr>
          <a:xfrm>
            <a:off x="3750225" y="4198475"/>
            <a:ext cx="747000" cy="298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7"/>
          <p:cNvSpPr/>
          <p:nvPr/>
        </p:nvSpPr>
        <p:spPr>
          <a:xfrm>
            <a:off x="3750225" y="5319050"/>
            <a:ext cx="1882500" cy="10908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5000"/>
              </a:lnSpc>
              <a:spcBef>
                <a:spcPts val="0"/>
              </a:spcBef>
              <a:spcAft>
                <a:spcPts val="0"/>
              </a:spcAft>
              <a:buClr>
                <a:schemeClr val="lt1"/>
              </a:buClr>
              <a:buSzPts val="3000"/>
              <a:buFont typeface="Calibri"/>
              <a:buNone/>
            </a:pPr>
            <a:r>
              <a:rPr lang="tr-TR">
                <a:latin typeface="Times New Roman"/>
                <a:ea typeface="Times New Roman"/>
                <a:cs typeface="Times New Roman"/>
                <a:sym typeface="Times New Roman"/>
              </a:rPr>
              <a:t>Results (Quality Measurements)</a:t>
            </a:r>
            <a:endParaRPr>
              <a:latin typeface="Times New Roman"/>
              <a:ea typeface="Times New Roman"/>
              <a:cs typeface="Times New Roman"/>
              <a:sym typeface="Times New Roman"/>
            </a:endParaRPr>
          </a:p>
        </p:txBody>
      </p:sp>
      <p:sp>
        <p:nvSpPr>
          <p:cNvPr id="131" name="Google Shape;131;p18"/>
          <p:cNvSpPr txBox="1">
            <a:spLocks noGrp="1"/>
          </p:cNvSpPr>
          <p:nvPr>
            <p:ph idx="1"/>
          </p:nvPr>
        </p:nvSpPr>
        <p:spPr>
          <a:xfrm>
            <a:off x="268950" y="2190750"/>
            <a:ext cx="11519700" cy="4189200"/>
          </a:xfrm>
          <a:prstGeom prst="rect">
            <a:avLst/>
          </a:prstGeom>
          <a:noFill/>
          <a:ln>
            <a:noFill/>
          </a:ln>
        </p:spPr>
        <p:txBody>
          <a:bodyPr spcFirstLastPara="1" wrap="square" lIns="91425" tIns="45700" rIns="91425" bIns="45700" anchor="t" anchorCtr="0">
            <a:normAutofit/>
          </a:bodyPr>
          <a:lstStyle/>
          <a:p>
            <a:pPr marL="228600" lvl="0" indent="-88900" algn="l" rtl="0">
              <a:lnSpc>
                <a:spcPct val="100000"/>
              </a:lnSpc>
              <a:spcBef>
                <a:spcPts val="0"/>
              </a:spcBef>
              <a:spcAft>
                <a:spcPts val="0"/>
              </a:spcAft>
              <a:buClr>
                <a:schemeClr val="dk1"/>
              </a:buClr>
              <a:buSzPts val="2200"/>
              <a:buNone/>
            </a:pPr>
            <a:r>
              <a:rPr lang="tr-TR">
                <a:latin typeface="Times New Roman"/>
                <a:ea typeface="Times New Roman"/>
                <a:cs typeface="Times New Roman"/>
                <a:sym typeface="Times New Roman"/>
              </a:rPr>
              <a:t>   Quality measurements that may be relevant include the age of the car, the mileage, number of user and the functionality of the various systems and components. In my dataset quality measurements; year, km_driven, owner..</a:t>
            </a:r>
            <a:endParaRPr>
              <a:latin typeface="Times New Roman"/>
              <a:ea typeface="Times New Roman"/>
              <a:cs typeface="Times New Roman"/>
              <a:sym typeface="Times New Roman"/>
            </a:endParaRPr>
          </a:p>
          <a:p>
            <a:pPr marL="228600" lvl="0" indent="-88900" algn="l" rtl="0">
              <a:lnSpc>
                <a:spcPct val="100000"/>
              </a:lnSpc>
              <a:spcBef>
                <a:spcPts val="0"/>
              </a:spcBef>
              <a:spcAft>
                <a:spcPts val="0"/>
              </a:spcAft>
              <a:buClr>
                <a:schemeClr val="dk1"/>
              </a:buClr>
              <a:buSzPts val="2200"/>
              <a:buNone/>
            </a:pPr>
            <a:endParaRPr>
              <a:latin typeface="Times New Roman"/>
              <a:ea typeface="Times New Roman"/>
              <a:cs typeface="Times New Roman"/>
              <a:sym typeface="Times New Roman"/>
            </a:endParaRPr>
          </a:p>
        </p:txBody>
      </p:sp>
      <p:pic>
        <p:nvPicPr>
          <p:cNvPr id="132" name="Google Shape;132;p18"/>
          <p:cNvPicPr preferRelativeResize="0"/>
          <p:nvPr/>
        </p:nvPicPr>
        <p:blipFill rotWithShape="1">
          <a:blip r:embed="rId3">
            <a:alphaModFix/>
          </a:blip>
          <a:srcRect r="1332"/>
          <a:stretch/>
        </p:blipFill>
        <p:spPr>
          <a:xfrm>
            <a:off x="2833375" y="3455500"/>
            <a:ext cx="6056625" cy="31484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5000"/>
              </a:lnSpc>
              <a:spcBef>
                <a:spcPts val="0"/>
              </a:spcBef>
              <a:spcAft>
                <a:spcPts val="0"/>
              </a:spcAft>
              <a:buClr>
                <a:schemeClr val="lt1"/>
              </a:buClr>
              <a:buSzPts val="3000"/>
              <a:buFont typeface="Calibri"/>
              <a:buNone/>
            </a:pPr>
            <a:r>
              <a:rPr lang="tr-TR">
                <a:latin typeface="Times New Roman"/>
                <a:ea typeface="Times New Roman"/>
                <a:cs typeface="Times New Roman"/>
                <a:sym typeface="Times New Roman"/>
              </a:rPr>
              <a:t>Results (Numeric)</a:t>
            </a:r>
            <a:endParaRPr>
              <a:latin typeface="Times New Roman"/>
              <a:ea typeface="Times New Roman"/>
              <a:cs typeface="Times New Roman"/>
              <a:sym typeface="Times New Roman"/>
            </a:endParaRPr>
          </a:p>
        </p:txBody>
      </p:sp>
      <p:graphicFrame>
        <p:nvGraphicFramePr>
          <p:cNvPr id="138" name="Google Shape;138;p19"/>
          <p:cNvGraphicFramePr/>
          <p:nvPr/>
        </p:nvGraphicFramePr>
        <p:xfrm>
          <a:off x="952500" y="2476500"/>
          <a:ext cx="3000000" cy="3000000"/>
        </p:xfrm>
        <a:graphic>
          <a:graphicData uri="http://schemas.openxmlformats.org/drawingml/2006/table">
            <a:tbl>
              <a:tblPr>
                <a:noFill/>
                <a:tableStyleId>{2C3F9AC2-76D9-4B6B-91B4-C7C668AA9150}</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609600">
                <a:tc>
                  <a:txBody>
                    <a:bodyPr/>
                    <a:lstStyle/>
                    <a:p>
                      <a:pPr marL="0" lvl="0" indent="0" algn="l" rtl="0">
                        <a:lnSpc>
                          <a:spcPct val="115000"/>
                        </a:lnSpc>
                        <a:spcBef>
                          <a:spcPts val="0"/>
                        </a:spcBef>
                        <a:spcAft>
                          <a:spcPts val="0"/>
                        </a:spcAft>
                        <a:buNone/>
                      </a:pPr>
                      <a:r>
                        <a:rPr lang="tr-TR" sz="2200" b="1">
                          <a:solidFill>
                            <a:schemeClr val="dk2"/>
                          </a:solidFill>
                          <a:latin typeface="Times New Roman"/>
                          <a:ea typeface="Times New Roman"/>
                          <a:cs typeface="Times New Roman"/>
                          <a:sym typeface="Times New Roman"/>
                        </a:rPr>
                        <a:t>Linear Regression:   </a:t>
                      </a:r>
                      <a:r>
                        <a:rPr lang="tr-TR" sz="2200">
                          <a:solidFill>
                            <a:schemeClr val="dk2"/>
                          </a:solidFill>
                          <a:latin typeface="Times New Roman"/>
                          <a:ea typeface="Times New Roman"/>
                          <a:cs typeface="Times New Roman"/>
                          <a:sym typeface="Times New Roman"/>
                        </a:rPr>
                        <a:t>           </a:t>
                      </a:r>
                      <a:endParaRPr/>
                    </a:p>
                  </a:txBody>
                  <a:tcPr marL="91425" marR="91425" marT="91425" marB="91425"/>
                </a:tc>
                <a:tc>
                  <a:txBody>
                    <a:bodyPr/>
                    <a:lstStyle/>
                    <a:p>
                      <a:pPr marL="0" lvl="0" indent="0" algn="l" rtl="0">
                        <a:spcBef>
                          <a:spcPts val="0"/>
                        </a:spcBef>
                        <a:spcAft>
                          <a:spcPts val="0"/>
                        </a:spcAft>
                        <a:buNone/>
                      </a:pPr>
                      <a:r>
                        <a:rPr lang="tr-TR" sz="2200" b="1">
                          <a:latin typeface="Times New Roman"/>
                          <a:ea typeface="Times New Roman"/>
                          <a:cs typeface="Times New Roman"/>
                          <a:sym typeface="Times New Roman"/>
                        </a:rPr>
                        <a:t>Random Forest:</a:t>
                      </a:r>
                      <a:endParaRPr sz="22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609600">
                <a:tc>
                  <a:txBody>
                    <a:bodyPr/>
                    <a:lstStyle/>
                    <a:p>
                      <a:pPr marL="0" lvl="0" indent="0" algn="l" rtl="0">
                        <a:lnSpc>
                          <a:spcPct val="115000"/>
                        </a:lnSpc>
                        <a:spcBef>
                          <a:spcPts val="0"/>
                        </a:spcBef>
                        <a:spcAft>
                          <a:spcPts val="0"/>
                        </a:spcAft>
                        <a:buClr>
                          <a:schemeClr val="dk2"/>
                        </a:buClr>
                        <a:buSzPts val="1100"/>
                        <a:buFont typeface="Arial"/>
                        <a:buNone/>
                      </a:pPr>
                      <a:r>
                        <a:rPr lang="tr-TR" sz="2200">
                          <a:solidFill>
                            <a:schemeClr val="dk2"/>
                          </a:solidFill>
                          <a:latin typeface="Times New Roman"/>
                          <a:ea typeface="Times New Roman"/>
                          <a:cs typeface="Times New Roman"/>
                          <a:sym typeface="Times New Roman"/>
                        </a:rPr>
                        <a:t>MAE:</a:t>
                      </a:r>
                      <a:endParaRPr sz="2200">
                        <a:solidFill>
                          <a:schemeClr val="dk2"/>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2"/>
                        </a:buClr>
                        <a:buSzPts val="1100"/>
                        <a:buFont typeface="Arial"/>
                        <a:buNone/>
                      </a:pPr>
                      <a:r>
                        <a:rPr lang="tr-TR" sz="2200">
                          <a:solidFill>
                            <a:schemeClr val="dk2"/>
                          </a:solidFill>
                          <a:latin typeface="Times New Roman"/>
                          <a:ea typeface="Times New Roman"/>
                          <a:cs typeface="Times New Roman"/>
                          <a:sym typeface="Times New Roman"/>
                        </a:rPr>
                        <a:t>0.9937753386731192</a:t>
                      </a:r>
                      <a:endParaRPr/>
                    </a:p>
                  </a:txBody>
                  <a:tcPr marL="91425" marR="91425" marT="91425" marB="91425"/>
                </a:tc>
                <a:tc>
                  <a:txBody>
                    <a:bodyPr/>
                    <a:lstStyle/>
                    <a:p>
                      <a:pPr marL="0" lvl="0" indent="0" algn="l" rtl="0">
                        <a:lnSpc>
                          <a:spcPct val="115000"/>
                        </a:lnSpc>
                        <a:spcBef>
                          <a:spcPts val="0"/>
                        </a:spcBef>
                        <a:spcAft>
                          <a:spcPts val="0"/>
                        </a:spcAft>
                        <a:buClr>
                          <a:schemeClr val="dk2"/>
                        </a:buClr>
                        <a:buSzPts val="1100"/>
                        <a:buFont typeface="Arial"/>
                        <a:buNone/>
                      </a:pPr>
                      <a:r>
                        <a:rPr lang="tr-TR" sz="2200">
                          <a:solidFill>
                            <a:schemeClr val="dk2"/>
                          </a:solidFill>
                          <a:latin typeface="Times New Roman"/>
                          <a:ea typeface="Times New Roman"/>
                          <a:cs typeface="Times New Roman"/>
                          <a:sym typeface="Times New Roman"/>
                        </a:rPr>
                        <a:t>MAE:</a:t>
                      </a:r>
                      <a:endParaRPr sz="2200">
                        <a:solidFill>
                          <a:schemeClr val="dk2"/>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tr-TR" sz="2200">
                          <a:solidFill>
                            <a:schemeClr val="dk2"/>
                          </a:solidFill>
                          <a:latin typeface="Times New Roman"/>
                          <a:ea typeface="Times New Roman"/>
                          <a:cs typeface="Times New Roman"/>
                          <a:sym typeface="Times New Roman"/>
                        </a:rPr>
                        <a:t>0.1468</a:t>
                      </a:r>
                      <a:endParaRPr sz="2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609600">
                <a:tc>
                  <a:txBody>
                    <a:bodyPr/>
                    <a:lstStyle/>
                    <a:p>
                      <a:pPr marL="0" lvl="0" indent="0" algn="l" rtl="0">
                        <a:lnSpc>
                          <a:spcPct val="115000"/>
                        </a:lnSpc>
                        <a:spcBef>
                          <a:spcPts val="0"/>
                        </a:spcBef>
                        <a:spcAft>
                          <a:spcPts val="0"/>
                        </a:spcAft>
                        <a:buClr>
                          <a:schemeClr val="dk2"/>
                        </a:buClr>
                        <a:buSzPts val="1100"/>
                        <a:buFont typeface="Arial"/>
                        <a:buNone/>
                      </a:pPr>
                      <a:r>
                        <a:rPr lang="tr-TR" sz="2200">
                          <a:solidFill>
                            <a:schemeClr val="dk2"/>
                          </a:solidFill>
                          <a:latin typeface="Times New Roman"/>
                          <a:ea typeface="Times New Roman"/>
                          <a:cs typeface="Times New Roman"/>
                          <a:sym typeface="Times New Roman"/>
                        </a:rPr>
                        <a:t>MSE: </a:t>
                      </a:r>
                      <a:endParaRPr sz="2200">
                        <a:solidFill>
                          <a:schemeClr val="dk2"/>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2"/>
                        </a:buClr>
                        <a:buSzPts val="1100"/>
                        <a:buFont typeface="Arial"/>
                        <a:buNone/>
                      </a:pPr>
                      <a:r>
                        <a:rPr lang="tr-TR" sz="2200">
                          <a:solidFill>
                            <a:schemeClr val="dk2"/>
                          </a:solidFill>
                          <a:latin typeface="Times New Roman"/>
                          <a:ea typeface="Times New Roman"/>
                          <a:cs typeface="Times New Roman"/>
                          <a:sym typeface="Times New Roman"/>
                        </a:rPr>
                        <a:t>2.162871527787962</a:t>
                      </a:r>
                      <a:endParaRPr/>
                    </a:p>
                  </a:txBody>
                  <a:tcPr marL="91425" marR="91425" marT="91425" marB="91425"/>
                </a:tc>
                <a:tc>
                  <a:txBody>
                    <a:bodyPr/>
                    <a:lstStyle/>
                    <a:p>
                      <a:pPr marL="0" lvl="0" indent="0" algn="l" rtl="0">
                        <a:lnSpc>
                          <a:spcPct val="115000"/>
                        </a:lnSpc>
                        <a:spcBef>
                          <a:spcPts val="0"/>
                        </a:spcBef>
                        <a:spcAft>
                          <a:spcPts val="0"/>
                        </a:spcAft>
                        <a:buClr>
                          <a:schemeClr val="dk2"/>
                        </a:buClr>
                        <a:buSzPts val="1100"/>
                        <a:buFont typeface="Arial"/>
                        <a:buNone/>
                      </a:pPr>
                      <a:r>
                        <a:rPr lang="tr-TR" sz="2200">
                          <a:solidFill>
                            <a:schemeClr val="dk2"/>
                          </a:solidFill>
                          <a:latin typeface="Times New Roman"/>
                          <a:ea typeface="Times New Roman"/>
                          <a:cs typeface="Times New Roman"/>
                          <a:sym typeface="Times New Roman"/>
                        </a:rPr>
                        <a:t>MSE:</a:t>
                      </a:r>
                      <a:endParaRPr sz="2200">
                        <a:solidFill>
                          <a:schemeClr val="dk2"/>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tr-TR" sz="2200">
                          <a:solidFill>
                            <a:schemeClr val="dk2"/>
                          </a:solidFill>
                          <a:latin typeface="Times New Roman"/>
                          <a:ea typeface="Times New Roman"/>
                          <a:cs typeface="Times New Roman"/>
                          <a:sym typeface="Times New Roman"/>
                        </a:rPr>
                        <a:t>0.2866</a:t>
                      </a:r>
                      <a:endParaRPr sz="2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609600">
                <a:tc>
                  <a:txBody>
                    <a:bodyPr/>
                    <a:lstStyle/>
                    <a:p>
                      <a:pPr marL="0" lvl="0" indent="0" algn="l" rtl="0">
                        <a:lnSpc>
                          <a:spcPct val="115000"/>
                        </a:lnSpc>
                        <a:spcBef>
                          <a:spcPts val="0"/>
                        </a:spcBef>
                        <a:spcAft>
                          <a:spcPts val="0"/>
                        </a:spcAft>
                        <a:buClr>
                          <a:schemeClr val="dk2"/>
                        </a:buClr>
                        <a:buSzPts val="1100"/>
                        <a:buFont typeface="Arial"/>
                        <a:buNone/>
                      </a:pPr>
                      <a:r>
                        <a:rPr lang="tr-TR" sz="2200">
                          <a:solidFill>
                            <a:schemeClr val="dk2"/>
                          </a:solidFill>
                          <a:latin typeface="Times New Roman"/>
                          <a:ea typeface="Times New Roman"/>
                          <a:cs typeface="Times New Roman"/>
                          <a:sym typeface="Times New Roman"/>
                        </a:rPr>
                        <a:t>RMSE:</a:t>
                      </a:r>
                      <a:endParaRPr sz="2200">
                        <a:solidFill>
                          <a:schemeClr val="dk2"/>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2"/>
                        </a:buClr>
                        <a:buSzPts val="1100"/>
                        <a:buFont typeface="Arial"/>
                        <a:buNone/>
                      </a:pPr>
                      <a:r>
                        <a:rPr lang="tr-TR" sz="2200">
                          <a:solidFill>
                            <a:schemeClr val="dk2"/>
                          </a:solidFill>
                          <a:latin typeface="Times New Roman"/>
                          <a:ea typeface="Times New Roman"/>
                          <a:cs typeface="Times New Roman"/>
                          <a:sym typeface="Times New Roman"/>
                        </a:rPr>
                        <a:t>1.4706704347976682</a:t>
                      </a:r>
                      <a:endParaRPr/>
                    </a:p>
                  </a:txBody>
                  <a:tcPr marL="91425" marR="91425" marT="91425" marB="91425"/>
                </a:tc>
                <a:tc>
                  <a:txBody>
                    <a:bodyPr/>
                    <a:lstStyle/>
                    <a:p>
                      <a:pPr marL="0" lvl="0" indent="0" algn="l" rtl="0">
                        <a:lnSpc>
                          <a:spcPct val="115000"/>
                        </a:lnSpc>
                        <a:spcBef>
                          <a:spcPts val="0"/>
                        </a:spcBef>
                        <a:spcAft>
                          <a:spcPts val="0"/>
                        </a:spcAft>
                        <a:buNone/>
                      </a:pPr>
                      <a:r>
                        <a:rPr lang="tr-TR" sz="2200">
                          <a:solidFill>
                            <a:schemeClr val="dk2"/>
                          </a:solidFill>
                          <a:latin typeface="Times New Roman"/>
                          <a:ea typeface="Times New Roman"/>
                          <a:cs typeface="Times New Roman"/>
                          <a:sym typeface="Times New Roman"/>
                        </a:rPr>
                        <a:t>RMSE:</a:t>
                      </a:r>
                      <a:endParaRPr sz="2200">
                        <a:solidFill>
                          <a:schemeClr val="dk2"/>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2"/>
                        </a:buClr>
                        <a:buSzPts val="1100"/>
                        <a:buFont typeface="Arial"/>
                        <a:buNone/>
                      </a:pPr>
                      <a:r>
                        <a:rPr lang="tr-TR" sz="2200">
                          <a:solidFill>
                            <a:schemeClr val="dk2"/>
                          </a:solidFill>
                          <a:latin typeface="Times New Roman"/>
                          <a:ea typeface="Times New Roman"/>
                          <a:cs typeface="Times New Roman"/>
                          <a:sym typeface="Times New Roman"/>
                        </a:rPr>
                        <a:t>0.5354</a:t>
                      </a:r>
                      <a:endParaRPr sz="2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609600">
                <a:tc>
                  <a:txBody>
                    <a:bodyPr/>
                    <a:lstStyle/>
                    <a:p>
                      <a:pPr marL="0" lvl="0" indent="0" algn="l" rtl="0">
                        <a:spcBef>
                          <a:spcPts val="0"/>
                        </a:spcBef>
                        <a:spcAft>
                          <a:spcPts val="0"/>
                        </a:spcAft>
                        <a:buNone/>
                      </a:pPr>
                      <a:r>
                        <a:rPr lang="tr-TR" sz="2200">
                          <a:solidFill>
                            <a:schemeClr val="dk2"/>
                          </a:solidFill>
                          <a:latin typeface="Times New Roman"/>
                          <a:ea typeface="Times New Roman"/>
                          <a:cs typeface="Times New Roman"/>
                          <a:sym typeface="Times New Roman"/>
                        </a:rPr>
                        <a:t>Accuracy: 85 %</a:t>
                      </a:r>
                      <a:endParaRPr sz="22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tr-TR" sz="2200">
                          <a:solidFill>
                            <a:schemeClr val="dk2"/>
                          </a:solidFill>
                          <a:latin typeface="Times New Roman"/>
                          <a:ea typeface="Times New Roman"/>
                          <a:cs typeface="Times New Roman"/>
                          <a:sym typeface="Times New Roman"/>
                        </a:rPr>
                        <a:t>Accuracy: 70 %</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tr-TR">
                <a:latin typeface="Times New Roman"/>
                <a:ea typeface="Times New Roman"/>
                <a:cs typeface="Times New Roman"/>
                <a:sym typeface="Times New Roman"/>
              </a:rPr>
              <a:t>Random Forest Numeric Results in Weka</a:t>
            </a:r>
            <a:endParaRPr>
              <a:latin typeface="Times New Roman"/>
              <a:ea typeface="Times New Roman"/>
              <a:cs typeface="Times New Roman"/>
              <a:sym typeface="Times New Roman"/>
            </a:endParaRPr>
          </a:p>
        </p:txBody>
      </p:sp>
      <p:sp>
        <p:nvSpPr>
          <p:cNvPr id="145" name="Google Shape;145;p20"/>
          <p:cNvSpPr txBox="1">
            <a:spLocks noGrp="1"/>
          </p:cNvSpPr>
          <p:nvPr>
            <p:ph idx="1"/>
          </p:nvPr>
        </p:nvSpPr>
        <p:spPr>
          <a:prstGeom prst="rect">
            <a:avLst/>
          </a:prstGeom>
        </p:spPr>
        <p:txBody>
          <a:bodyPr spcFirstLastPara="1" wrap="square" lIns="91425" tIns="45700" rIns="91425" bIns="45700" anchor="t" anchorCtr="0">
            <a:normAutofit/>
          </a:bodyPr>
          <a:lstStyle/>
          <a:p>
            <a:pPr marL="0" lvl="0" indent="0" algn="l" rtl="0">
              <a:spcBef>
                <a:spcPts val="1500"/>
              </a:spcBef>
              <a:spcAft>
                <a:spcPts val="0"/>
              </a:spcAft>
              <a:buNone/>
            </a:pPr>
            <a:r>
              <a:rPr lang="tr-TR"/>
              <a:t>  </a:t>
            </a:r>
            <a:endParaRPr/>
          </a:p>
        </p:txBody>
      </p:sp>
      <p:pic>
        <p:nvPicPr>
          <p:cNvPr id="146" name="Google Shape;146;p20"/>
          <p:cNvPicPr preferRelativeResize="0"/>
          <p:nvPr/>
        </p:nvPicPr>
        <p:blipFill rotWithShape="1">
          <a:blip r:embed="rId3">
            <a:alphaModFix/>
          </a:blip>
          <a:srcRect l="18407" t="30718" r="24266" b="30936"/>
          <a:stretch/>
        </p:blipFill>
        <p:spPr>
          <a:xfrm>
            <a:off x="670763" y="2037525"/>
            <a:ext cx="10847273" cy="4534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tr-TR">
                <a:latin typeface="Times New Roman"/>
                <a:ea typeface="Times New Roman"/>
                <a:cs typeface="Times New Roman"/>
                <a:sym typeface="Times New Roman"/>
              </a:rPr>
              <a:t>Confusion Matrix</a:t>
            </a:r>
            <a:endParaRPr>
              <a:latin typeface="Times New Roman"/>
              <a:ea typeface="Times New Roman"/>
              <a:cs typeface="Times New Roman"/>
              <a:sym typeface="Times New Roman"/>
            </a:endParaRPr>
          </a:p>
        </p:txBody>
      </p:sp>
      <p:sp>
        <p:nvSpPr>
          <p:cNvPr id="153" name="Google Shape;153;p21"/>
          <p:cNvSpPr txBox="1">
            <a:spLocks noGrp="1"/>
          </p:cNvSpPr>
          <p:nvPr>
            <p:ph idx="1"/>
          </p:nvPr>
        </p:nvSpPr>
        <p:spPr>
          <a:prstGeom prst="rect">
            <a:avLst/>
          </a:prstGeom>
        </p:spPr>
        <p:txBody>
          <a:bodyPr spcFirstLastPara="1" wrap="square" lIns="91425" tIns="45700" rIns="91425" bIns="45700" anchor="t" anchorCtr="0">
            <a:normAutofit/>
          </a:bodyPr>
          <a:lstStyle/>
          <a:p>
            <a:pPr marL="0" lvl="0" indent="0" algn="l" rtl="0">
              <a:spcBef>
                <a:spcPts val="1500"/>
              </a:spcBef>
              <a:spcAft>
                <a:spcPts val="0"/>
              </a:spcAft>
              <a:buNone/>
            </a:pPr>
            <a:r>
              <a:rPr lang="tr-TR"/>
              <a:t>  </a:t>
            </a:r>
            <a:endParaRPr/>
          </a:p>
        </p:txBody>
      </p:sp>
      <p:pic>
        <p:nvPicPr>
          <p:cNvPr id="154" name="Google Shape;154;p21"/>
          <p:cNvPicPr preferRelativeResize="0"/>
          <p:nvPr/>
        </p:nvPicPr>
        <p:blipFill rotWithShape="1">
          <a:blip r:embed="rId3">
            <a:alphaModFix/>
          </a:blip>
          <a:srcRect l="18681" t="68626" r="52996" b="15251"/>
          <a:stretch/>
        </p:blipFill>
        <p:spPr>
          <a:xfrm>
            <a:off x="1489473" y="2544937"/>
            <a:ext cx="9213051" cy="3277725"/>
          </a:xfrm>
          <a:prstGeom prst="rect">
            <a:avLst/>
          </a:prstGeom>
          <a:noFill/>
          <a:ln>
            <a:noFill/>
          </a:ln>
        </p:spPr>
      </p:pic>
    </p:spTree>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373</Words>
  <Application>Microsoft Office PowerPoint</Application>
  <PresentationFormat>Geniş ekran</PresentationFormat>
  <Paragraphs>56</Paragraphs>
  <Slides>12</Slides>
  <Notes>11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12</vt:i4>
      </vt:variant>
    </vt:vector>
  </HeadingPairs>
  <TitlesOfParts>
    <vt:vector size="17" baseType="lpstr">
      <vt:lpstr>Arial</vt:lpstr>
      <vt:lpstr>Calibri</vt:lpstr>
      <vt:lpstr>Calibri Light</vt:lpstr>
      <vt:lpstr>Times New Roman</vt:lpstr>
      <vt:lpstr>Office Teması</vt:lpstr>
      <vt:lpstr>CAR PRICE PREDICTION </vt:lpstr>
      <vt:lpstr>Content</vt:lpstr>
      <vt:lpstr>The Goal of the Study</vt:lpstr>
      <vt:lpstr>Dataset</vt:lpstr>
      <vt:lpstr>Data Mining Functions and Algorithms</vt:lpstr>
      <vt:lpstr>Results (Quality Measurements)</vt:lpstr>
      <vt:lpstr>Results (Numeric)</vt:lpstr>
      <vt:lpstr>Random Forest Numeric Results in Weka</vt:lpstr>
      <vt:lpstr>Confusion Matrix</vt:lpstr>
      <vt:lpstr>Results (Interpretation)</vt:lpstr>
      <vt:lpstr>Prediction Examples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gizem başaran</dc:creator>
  <cp:lastModifiedBy>gizem başaran</cp:lastModifiedBy>
  <cp:revision>2</cp:revision>
  <dcterms:modified xsi:type="dcterms:W3CDTF">2023-02-22T11:36:22Z</dcterms:modified>
</cp:coreProperties>
</file>