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70" r:id="rId5"/>
    <p:sldId id="271" r:id="rId6"/>
    <p:sldId id="259" r:id="rId7"/>
    <p:sldId id="265" r:id="rId8"/>
    <p:sldId id="261" r:id="rId9"/>
    <p:sldId id="262" r:id="rId10"/>
    <p:sldId id="269" r:id="rId11"/>
    <p:sldId id="268" r:id="rId12"/>
    <p:sldId id="266" r:id="rId13"/>
    <p:sldId id="264" r:id="rId14"/>
    <p:sldId id="272"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BBBF39-C039-876C-30B1-742507B5CCC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F7B1461-D303-63E6-CFED-8F32AAF0A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77A78DE-21D3-3D7E-DF62-54F2E3551D6A}"/>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5" name="Alt Bilgi Yer Tutucusu 4">
            <a:extLst>
              <a:ext uri="{FF2B5EF4-FFF2-40B4-BE49-F238E27FC236}">
                <a16:creationId xmlns:a16="http://schemas.microsoft.com/office/drawing/2014/main" id="{0E0F143E-11C5-D2B7-7904-78A842DBB4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203C735-E59C-0DEE-C8C0-86FEF81E0F5E}"/>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236292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4B103D-96A7-B0CC-311D-CEA2E2F36C5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7FECB55-9D2C-C5CD-B1B4-C3DE73D5DE2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915EB04-71A5-F7BD-3F07-765835E5AB16}"/>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5" name="Alt Bilgi Yer Tutucusu 4">
            <a:extLst>
              <a:ext uri="{FF2B5EF4-FFF2-40B4-BE49-F238E27FC236}">
                <a16:creationId xmlns:a16="http://schemas.microsoft.com/office/drawing/2014/main" id="{3B8FF82E-FAE2-96F5-8241-33C777483F2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E98FDB-D990-0FB3-CA5A-ED0FC9802AB9}"/>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386961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F0EEE05-1A03-B7F2-B23A-873130EDDF9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625F8D7-0806-845F-D730-B08F5B4450B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485A7BA-CB45-7D9D-D599-05644F404A21}"/>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5" name="Alt Bilgi Yer Tutucusu 4">
            <a:extLst>
              <a:ext uri="{FF2B5EF4-FFF2-40B4-BE49-F238E27FC236}">
                <a16:creationId xmlns:a16="http://schemas.microsoft.com/office/drawing/2014/main" id="{23D89AEF-09A4-098D-589E-103A1F02158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736CB78-2184-BAB9-6DE3-474A5898E29C}"/>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295664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D1D18A-5F96-F7CE-5338-F047BF00F8B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46B0C1A-0CE3-5896-E3D1-E40CFA29AF9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CC18086-AF73-B2B8-8DFF-AF85E616A79F}"/>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5" name="Alt Bilgi Yer Tutucusu 4">
            <a:extLst>
              <a:ext uri="{FF2B5EF4-FFF2-40B4-BE49-F238E27FC236}">
                <a16:creationId xmlns:a16="http://schemas.microsoft.com/office/drawing/2014/main" id="{171B169B-C3E6-C684-A512-DAF04D73794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0F2580A-22EF-3E71-5231-1AD83D1AC546}"/>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11626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003D92-9C4C-37B4-B38D-50C83EA207A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B3CCDE8-C998-FA9D-6DF2-2D51AB11E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388476F-40C0-F4C1-F081-FC2EDAD88249}"/>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5" name="Alt Bilgi Yer Tutucusu 4">
            <a:extLst>
              <a:ext uri="{FF2B5EF4-FFF2-40B4-BE49-F238E27FC236}">
                <a16:creationId xmlns:a16="http://schemas.microsoft.com/office/drawing/2014/main" id="{39075BD8-3856-9DFD-8971-CF26954833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293AFEC-B6D7-4D28-667B-114A1F2E1DBC}"/>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207412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F02E0F-CB5A-5387-E94B-5B9814212EE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45A642A-26E8-6009-1D11-A15A94016CC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E895B28-F571-6F92-624B-087A5E78B4E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6172F58-6CD4-8840-9646-057056B2CC8D}"/>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6" name="Alt Bilgi Yer Tutucusu 5">
            <a:extLst>
              <a:ext uri="{FF2B5EF4-FFF2-40B4-BE49-F238E27FC236}">
                <a16:creationId xmlns:a16="http://schemas.microsoft.com/office/drawing/2014/main" id="{A2B5E7AD-7E43-A51D-157B-F04101D117F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EFFDDA-B87A-4B5E-9168-37987D306FCE}"/>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230066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DFF9A3-7C46-EE8F-DCDF-C0BAA0BC61C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72D0502-F61C-FFC8-012B-003BDA1EF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179EAC4-5622-D47B-2926-7099B73979F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E3A6301-8588-24A0-6C8A-20B5F6DB2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32BA4E8-E800-85C5-A7A3-92C4A7151AD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B362423-7EDA-709A-E05C-EDD3BBA5FDDD}"/>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8" name="Alt Bilgi Yer Tutucusu 7">
            <a:extLst>
              <a:ext uri="{FF2B5EF4-FFF2-40B4-BE49-F238E27FC236}">
                <a16:creationId xmlns:a16="http://schemas.microsoft.com/office/drawing/2014/main" id="{475FC706-0D6D-4832-6C11-9B7346A923D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69D0738-55DE-2FFE-F76E-4756561D7B3B}"/>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218694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B082CD-3A81-EAC3-49BF-E167873B32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B5FCF88-F609-B311-6718-DD63C8C573DE}"/>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4" name="Alt Bilgi Yer Tutucusu 3">
            <a:extLst>
              <a:ext uri="{FF2B5EF4-FFF2-40B4-BE49-F238E27FC236}">
                <a16:creationId xmlns:a16="http://schemas.microsoft.com/office/drawing/2014/main" id="{4C71F51E-A0A0-D53D-12CA-AD23F9C2813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F16548A-124D-0DD6-1624-26156D45D316}"/>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408661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857EF03-13CA-A121-BE8E-56EF606D909B}"/>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3" name="Alt Bilgi Yer Tutucusu 2">
            <a:extLst>
              <a:ext uri="{FF2B5EF4-FFF2-40B4-BE49-F238E27FC236}">
                <a16:creationId xmlns:a16="http://schemas.microsoft.com/office/drawing/2014/main" id="{5BA1F749-71F7-D3B9-B63E-F6CDDC0E096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66698D7-08B8-2A14-D917-62B608F48BF2}"/>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416574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D132C-D584-5534-8187-2F55C11290B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045037A-6AEB-6D40-E9AB-66A54F1CF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3F2B72A-B88A-6D87-0585-C16449DF1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13EDFD1-FDF5-353D-436D-3CEB3521DC26}"/>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6" name="Alt Bilgi Yer Tutucusu 5">
            <a:extLst>
              <a:ext uri="{FF2B5EF4-FFF2-40B4-BE49-F238E27FC236}">
                <a16:creationId xmlns:a16="http://schemas.microsoft.com/office/drawing/2014/main" id="{0BB527CD-3B8E-78E3-94DD-7BFD6DED027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36294BF-357D-5031-37B8-7A75F5ECA09E}"/>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275874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CE3106-78F3-D70E-B131-D98867D975E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BE15A8-3CDB-E250-FFB1-B3138C7777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3E84A31-4384-1856-3313-00746526A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12C49B4-0F73-11D7-BD6B-20AF31963005}"/>
              </a:ext>
            </a:extLst>
          </p:cNvPr>
          <p:cNvSpPr>
            <a:spLocks noGrp="1"/>
          </p:cNvSpPr>
          <p:nvPr>
            <p:ph type="dt" sz="half" idx="10"/>
          </p:nvPr>
        </p:nvSpPr>
        <p:spPr/>
        <p:txBody>
          <a:bodyPr/>
          <a:lstStyle/>
          <a:p>
            <a:fld id="{D91AF7BC-CABF-4614-A13C-4470C705858D}" type="datetimeFigureOut">
              <a:rPr lang="tr-TR" smtClean="0"/>
              <a:t>11.01.2023</a:t>
            </a:fld>
            <a:endParaRPr lang="tr-TR"/>
          </a:p>
        </p:txBody>
      </p:sp>
      <p:sp>
        <p:nvSpPr>
          <p:cNvPr id="6" name="Alt Bilgi Yer Tutucusu 5">
            <a:extLst>
              <a:ext uri="{FF2B5EF4-FFF2-40B4-BE49-F238E27FC236}">
                <a16:creationId xmlns:a16="http://schemas.microsoft.com/office/drawing/2014/main" id="{1C5576F1-DA45-040B-9BBD-7364BAE3AD1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F54D993-BA34-8551-CA59-0B8349AB8DF3}"/>
              </a:ext>
            </a:extLst>
          </p:cNvPr>
          <p:cNvSpPr>
            <a:spLocks noGrp="1"/>
          </p:cNvSpPr>
          <p:nvPr>
            <p:ph type="sldNum" sz="quarter" idx="12"/>
          </p:nvPr>
        </p:nvSpPr>
        <p:spPr/>
        <p:txBody>
          <a:bodyPr/>
          <a:lstStyle/>
          <a:p>
            <a:fld id="{DD95EE69-8946-41F2-A636-D9EA84399F82}" type="slidenum">
              <a:rPr lang="tr-TR" smtClean="0"/>
              <a:t>‹#›</a:t>
            </a:fld>
            <a:endParaRPr lang="tr-TR"/>
          </a:p>
        </p:txBody>
      </p:sp>
    </p:spTree>
    <p:extLst>
      <p:ext uri="{BB962C8B-B14F-4D97-AF65-F5344CB8AC3E}">
        <p14:creationId xmlns:p14="http://schemas.microsoft.com/office/powerpoint/2010/main" val="278653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2002E40-EF64-1C39-ADCE-4FE8DB5AF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959A8E2-3B14-B1B4-B38B-EC72E44B1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826836E-FEE8-7960-A1DF-5ED521F04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AF7BC-CABF-4614-A13C-4470C705858D}" type="datetimeFigureOut">
              <a:rPr lang="tr-TR" smtClean="0"/>
              <a:t>11.01.2023</a:t>
            </a:fld>
            <a:endParaRPr lang="tr-TR"/>
          </a:p>
        </p:txBody>
      </p:sp>
      <p:sp>
        <p:nvSpPr>
          <p:cNvPr id="5" name="Alt Bilgi Yer Tutucusu 4">
            <a:extLst>
              <a:ext uri="{FF2B5EF4-FFF2-40B4-BE49-F238E27FC236}">
                <a16:creationId xmlns:a16="http://schemas.microsoft.com/office/drawing/2014/main" id="{7872333C-B973-807F-6803-8A1789D27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CFE01A69-86BF-D325-14D9-5B0544A1B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5EE69-8946-41F2-A636-D9EA84399F82}" type="slidenum">
              <a:rPr lang="tr-TR" smtClean="0"/>
              <a:t>‹#›</a:t>
            </a:fld>
            <a:endParaRPr lang="tr-TR"/>
          </a:p>
        </p:txBody>
      </p:sp>
    </p:spTree>
    <p:extLst>
      <p:ext uri="{BB962C8B-B14F-4D97-AF65-F5344CB8AC3E}">
        <p14:creationId xmlns:p14="http://schemas.microsoft.com/office/powerpoint/2010/main" val="25808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D70614-A35E-E1CC-DE5E-23B02B4245D9}"/>
              </a:ext>
            </a:extLst>
          </p:cNvPr>
          <p:cNvSpPr>
            <a:spLocks noGrp="1"/>
          </p:cNvSpPr>
          <p:nvPr>
            <p:ph type="ctrTitle"/>
          </p:nvPr>
        </p:nvSpPr>
        <p:spPr/>
        <p:txBody>
          <a:bodyPr/>
          <a:lstStyle/>
          <a:p>
            <a:r>
              <a:rPr lang="tr-TR" b="1" dirty="0">
                <a:latin typeface="Times New Roman" panose="02020603050405020304" pitchFamily="18" charset="0"/>
                <a:cs typeface="Times New Roman" panose="02020603050405020304" pitchFamily="18" charset="0"/>
              </a:rPr>
              <a:t>SENTIMENT ANALYSIS</a:t>
            </a:r>
          </a:p>
        </p:txBody>
      </p:sp>
      <p:sp>
        <p:nvSpPr>
          <p:cNvPr id="3" name="Alt Başlık 2">
            <a:extLst>
              <a:ext uri="{FF2B5EF4-FFF2-40B4-BE49-F238E27FC236}">
                <a16:creationId xmlns:a16="http://schemas.microsoft.com/office/drawing/2014/main" id="{B342BCD8-FFEA-F64B-93A9-2719BFE72564}"/>
              </a:ext>
            </a:extLst>
          </p:cNvPr>
          <p:cNvSpPr>
            <a:spLocks noGrp="1"/>
          </p:cNvSpPr>
          <p:nvPr>
            <p:ph type="subTitle" idx="1"/>
          </p:nvPr>
        </p:nvSpPr>
        <p:spPr>
          <a:xfrm>
            <a:off x="1524000" y="4376479"/>
            <a:ext cx="9144000" cy="1655762"/>
          </a:xfrm>
        </p:spPr>
        <p:txBody>
          <a:bodyPr/>
          <a:lstStyle/>
          <a:p>
            <a:r>
              <a:rPr lang="tr-TR" dirty="0">
                <a:latin typeface="Times New Roman" panose="02020603050405020304" pitchFamily="18" charset="0"/>
                <a:cs typeface="Times New Roman" panose="02020603050405020304" pitchFamily="18" charset="0"/>
              </a:rPr>
              <a:t>Gizem BAŞARAN</a:t>
            </a:r>
          </a:p>
          <a:p>
            <a:r>
              <a:rPr lang="tr-TR" dirty="0">
                <a:latin typeface="Times New Roman" panose="02020603050405020304" pitchFamily="18" charset="0"/>
                <a:cs typeface="Times New Roman" panose="02020603050405020304" pitchFamily="18" charset="0"/>
              </a:rPr>
              <a:t>20SOFT1041</a:t>
            </a:r>
          </a:p>
        </p:txBody>
      </p:sp>
    </p:spTree>
    <p:extLst>
      <p:ext uri="{BB962C8B-B14F-4D97-AF65-F5344CB8AC3E}">
        <p14:creationId xmlns:p14="http://schemas.microsoft.com/office/powerpoint/2010/main" val="196104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D62BE9-0CCE-DFF0-3DD2-37861D02456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ADVANTAGES</a:t>
            </a:r>
          </a:p>
        </p:txBody>
      </p:sp>
      <p:sp>
        <p:nvSpPr>
          <p:cNvPr id="3" name="İçerik Yer Tutucusu 2">
            <a:extLst>
              <a:ext uri="{FF2B5EF4-FFF2-40B4-BE49-F238E27FC236}">
                <a16:creationId xmlns:a16="http://schemas.microsoft.com/office/drawing/2014/main" id="{E2618FF6-383F-EDAC-A9E7-AAE4E28AC9FD}"/>
              </a:ext>
            </a:extLst>
          </p:cNvPr>
          <p:cNvSpPr>
            <a:spLocks noGrp="1"/>
          </p:cNvSpPr>
          <p:nvPr>
            <p:ph idx="1"/>
          </p:nvPr>
        </p:nvSpPr>
        <p:spPr/>
        <p:txBody>
          <a:bodyPr/>
          <a:lstStyle/>
          <a:p>
            <a:pPr algn="l">
              <a:buFont typeface="Arial" panose="020B0604020202020204" pitchFamily="34" charset="0"/>
              <a:buChar char="•"/>
            </a:pPr>
            <a:r>
              <a:rPr lang="tr-TR" b="0" i="0" dirty="0">
                <a:solidFill>
                  <a:srgbClr val="303133"/>
                </a:solidFill>
                <a:effectLst/>
                <a:latin typeface="Times New Roman" panose="02020603050405020304" pitchFamily="18" charset="0"/>
                <a:cs typeface="Times New Roman" panose="02020603050405020304" pitchFamily="18" charset="0"/>
              </a:rPr>
              <a:t>E</a:t>
            </a:r>
            <a:r>
              <a:rPr lang="en-US" b="0" i="0" dirty="0" err="1">
                <a:solidFill>
                  <a:srgbClr val="303133"/>
                </a:solidFill>
                <a:effectLst/>
                <a:latin typeface="Times New Roman" panose="02020603050405020304" pitchFamily="18" charset="0"/>
                <a:cs typeface="Times New Roman" panose="02020603050405020304" pitchFamily="18" charset="0"/>
              </a:rPr>
              <a:t>asy</a:t>
            </a:r>
            <a:r>
              <a:rPr lang="en-US" b="0" i="0" dirty="0">
                <a:solidFill>
                  <a:srgbClr val="303133"/>
                </a:solidFill>
                <a:effectLst/>
                <a:latin typeface="Times New Roman" panose="02020603050405020304" pitchFamily="18" charset="0"/>
                <a:cs typeface="Times New Roman" panose="02020603050405020304" pitchFamily="18" charset="0"/>
              </a:rPr>
              <a:t> to implement as you only have to calculate probability.</a:t>
            </a:r>
          </a:p>
          <a:p>
            <a:pPr algn="l">
              <a:buFont typeface="Arial" panose="020B0604020202020204" pitchFamily="34" charset="0"/>
              <a:buChar char="•"/>
            </a:pPr>
            <a:r>
              <a:rPr lang="tr-TR" b="0" i="0" dirty="0">
                <a:solidFill>
                  <a:srgbClr val="303133"/>
                </a:solidFill>
                <a:effectLst/>
                <a:latin typeface="Times New Roman" panose="02020603050405020304" pitchFamily="18" charset="0"/>
                <a:cs typeface="Times New Roman" panose="02020603050405020304" pitchFamily="18" charset="0"/>
              </a:rPr>
              <a:t>U</a:t>
            </a:r>
            <a:r>
              <a:rPr lang="en-US" b="0" i="0" dirty="0">
                <a:solidFill>
                  <a:srgbClr val="303133"/>
                </a:solidFill>
                <a:effectLst/>
                <a:latin typeface="Times New Roman" panose="02020603050405020304" pitchFamily="18" charset="0"/>
                <a:cs typeface="Times New Roman" panose="02020603050405020304" pitchFamily="18" charset="0"/>
              </a:rPr>
              <a:t>se this algorithm on both continuous and discrete data.</a:t>
            </a:r>
          </a:p>
          <a:p>
            <a:pPr algn="l">
              <a:buFont typeface="Arial" panose="020B0604020202020204" pitchFamily="34" charset="0"/>
              <a:buChar char="•"/>
            </a:pPr>
            <a:r>
              <a:rPr lang="tr-TR" b="0" i="0" dirty="0">
                <a:solidFill>
                  <a:srgbClr val="303133"/>
                </a:solidFill>
                <a:effectLst/>
                <a:latin typeface="Times New Roman" panose="02020603050405020304" pitchFamily="18" charset="0"/>
                <a:cs typeface="Times New Roman" panose="02020603050405020304" pitchFamily="18" charset="0"/>
              </a:rPr>
              <a:t>S</a:t>
            </a:r>
            <a:r>
              <a:rPr lang="en-US" b="0" i="0" dirty="0" err="1">
                <a:solidFill>
                  <a:srgbClr val="303133"/>
                </a:solidFill>
                <a:effectLst/>
                <a:latin typeface="Times New Roman" panose="02020603050405020304" pitchFamily="18" charset="0"/>
                <a:cs typeface="Times New Roman" panose="02020603050405020304" pitchFamily="18" charset="0"/>
              </a:rPr>
              <a:t>imple</a:t>
            </a:r>
            <a:r>
              <a:rPr lang="en-US" b="0" i="0" dirty="0">
                <a:solidFill>
                  <a:srgbClr val="303133"/>
                </a:solidFill>
                <a:effectLst/>
                <a:latin typeface="Times New Roman" panose="02020603050405020304" pitchFamily="18" charset="0"/>
                <a:cs typeface="Times New Roman" panose="02020603050405020304" pitchFamily="18" charset="0"/>
              </a:rPr>
              <a:t> and can be used for predicting real-time applications.</a:t>
            </a:r>
          </a:p>
          <a:p>
            <a:pPr algn="l">
              <a:buFont typeface="Arial" panose="020B0604020202020204" pitchFamily="34" charset="0"/>
              <a:buChar char="•"/>
            </a:pPr>
            <a:r>
              <a:rPr lang="tr-TR" b="0" i="0" dirty="0">
                <a:solidFill>
                  <a:srgbClr val="303133"/>
                </a:solidFill>
                <a:effectLst/>
                <a:latin typeface="Times New Roman" panose="02020603050405020304" pitchFamily="18" charset="0"/>
                <a:cs typeface="Times New Roman" panose="02020603050405020304" pitchFamily="18" charset="0"/>
              </a:rPr>
              <a:t>H</a:t>
            </a:r>
            <a:r>
              <a:rPr lang="en-US" b="0" i="0" dirty="0" err="1">
                <a:solidFill>
                  <a:srgbClr val="303133"/>
                </a:solidFill>
                <a:effectLst/>
                <a:latin typeface="Times New Roman" panose="02020603050405020304" pitchFamily="18" charset="0"/>
                <a:cs typeface="Times New Roman" panose="02020603050405020304" pitchFamily="18" charset="0"/>
              </a:rPr>
              <a:t>ighly</a:t>
            </a:r>
            <a:r>
              <a:rPr lang="en-US" b="0" i="0" dirty="0">
                <a:solidFill>
                  <a:srgbClr val="303133"/>
                </a:solidFill>
                <a:effectLst/>
                <a:latin typeface="Times New Roman" panose="02020603050405020304" pitchFamily="18" charset="0"/>
                <a:cs typeface="Times New Roman" panose="02020603050405020304" pitchFamily="18" charset="0"/>
              </a:rPr>
              <a:t> scalable and can easily handle large datasets.</a:t>
            </a:r>
          </a:p>
          <a:p>
            <a:endParaRPr lang="tr-TR" dirty="0"/>
          </a:p>
        </p:txBody>
      </p:sp>
    </p:spTree>
    <p:extLst>
      <p:ext uri="{BB962C8B-B14F-4D97-AF65-F5344CB8AC3E}">
        <p14:creationId xmlns:p14="http://schemas.microsoft.com/office/powerpoint/2010/main" val="188256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7221BD-8BBC-78AB-EB1A-12DA876C410E}"/>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DISADVANTAGES</a:t>
            </a:r>
          </a:p>
        </p:txBody>
      </p:sp>
      <p:sp>
        <p:nvSpPr>
          <p:cNvPr id="3" name="İçerik Yer Tutucusu 2">
            <a:extLst>
              <a:ext uri="{FF2B5EF4-FFF2-40B4-BE49-F238E27FC236}">
                <a16:creationId xmlns:a16="http://schemas.microsoft.com/office/drawing/2014/main" id="{4B40B02A-8523-D588-390F-E44E8A9A8833}"/>
              </a:ext>
            </a:extLst>
          </p:cNvPr>
          <p:cNvSpPr>
            <a:spLocks noGrp="1"/>
          </p:cNvSpPr>
          <p:nvPr>
            <p:ph idx="1"/>
          </p:nvPr>
        </p:nvSpPr>
        <p:spPr/>
        <p:txBody>
          <a:bodyPr/>
          <a:lstStyle/>
          <a:p>
            <a:pPr algn="l">
              <a:buFont typeface="Arial" panose="020B0604020202020204" pitchFamily="34" charset="0"/>
              <a:buChar char="•"/>
            </a:pPr>
            <a:r>
              <a:rPr lang="en-US" b="0" i="0" dirty="0">
                <a:solidFill>
                  <a:srgbClr val="303133"/>
                </a:solidFill>
                <a:effectLst/>
                <a:latin typeface="Times New Roman" panose="02020603050405020304" pitchFamily="18" charset="0"/>
                <a:cs typeface="Times New Roman" panose="02020603050405020304" pitchFamily="18" charset="0"/>
              </a:rPr>
              <a:t>This algorithm may have a lesser prediction accuracy than the other probability algorithms.</a:t>
            </a:r>
            <a:endParaRPr lang="tr-TR" b="0" i="0" dirty="0">
              <a:solidFill>
                <a:srgbClr val="3031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03133"/>
                </a:solidFill>
                <a:effectLst/>
                <a:latin typeface="Times New Roman" panose="02020603050405020304" pitchFamily="18" charset="0"/>
                <a:cs typeface="Times New Roman" panose="02020603050405020304" pitchFamily="18" charset="0"/>
              </a:rPr>
              <a:t>Regression is not possible with this. </a:t>
            </a:r>
            <a:endParaRPr lang="tr-TR" b="0" i="0" dirty="0">
              <a:solidFill>
                <a:srgbClr val="3031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03133"/>
                </a:solidFill>
                <a:effectLst/>
                <a:latin typeface="Times New Roman" panose="02020603050405020304" pitchFamily="18" charset="0"/>
                <a:cs typeface="Times New Roman" panose="02020603050405020304" pitchFamily="18" charset="0"/>
              </a:rPr>
              <a:t>The Naive Bayes technique can only be used to classify textual input; it cannot be used to forecast numerical values.</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80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CBA12F-BE2E-2EDD-C228-CE0127A1062F}"/>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PREDICTION WITH 79% ACCURACY</a:t>
            </a:r>
          </a:p>
        </p:txBody>
      </p:sp>
      <p:pic>
        <p:nvPicPr>
          <p:cNvPr id="5" name="İçerik Yer Tutucusu 4">
            <a:extLst>
              <a:ext uri="{FF2B5EF4-FFF2-40B4-BE49-F238E27FC236}">
                <a16:creationId xmlns:a16="http://schemas.microsoft.com/office/drawing/2014/main" id="{E46FAFCF-07A2-1CBE-D333-EE082D64F98D}"/>
              </a:ext>
            </a:extLst>
          </p:cNvPr>
          <p:cNvPicPr>
            <a:picLocks noGrp="1" noChangeAspect="1"/>
          </p:cNvPicPr>
          <p:nvPr>
            <p:ph idx="1"/>
          </p:nvPr>
        </p:nvPicPr>
        <p:blipFill rotWithShape="1">
          <a:blip r:embed="rId2"/>
          <a:srcRect l="6513" t="59398" r="36434" b="27951"/>
          <a:stretch/>
        </p:blipFill>
        <p:spPr>
          <a:xfrm>
            <a:off x="838201" y="2052465"/>
            <a:ext cx="10283890" cy="1282769"/>
          </a:xfrm>
        </p:spPr>
      </p:pic>
      <p:pic>
        <p:nvPicPr>
          <p:cNvPr id="7" name="Resim 6">
            <a:extLst>
              <a:ext uri="{FF2B5EF4-FFF2-40B4-BE49-F238E27FC236}">
                <a16:creationId xmlns:a16="http://schemas.microsoft.com/office/drawing/2014/main" id="{521AF64A-4352-62FC-F8D3-B410F4D8D6B0}"/>
              </a:ext>
            </a:extLst>
          </p:cNvPr>
          <p:cNvPicPr>
            <a:picLocks noChangeAspect="1"/>
          </p:cNvPicPr>
          <p:nvPr/>
        </p:nvPicPr>
        <p:blipFill rotWithShape="1">
          <a:blip r:embed="rId3"/>
          <a:srcRect l="16437" t="63340" r="48930" b="19505"/>
          <a:stretch/>
        </p:blipFill>
        <p:spPr>
          <a:xfrm>
            <a:off x="772886" y="3522767"/>
            <a:ext cx="4405604" cy="1227517"/>
          </a:xfrm>
          <a:prstGeom prst="rect">
            <a:avLst/>
          </a:prstGeom>
        </p:spPr>
      </p:pic>
    </p:spTree>
    <p:extLst>
      <p:ext uri="{BB962C8B-B14F-4D97-AF65-F5344CB8AC3E}">
        <p14:creationId xmlns:p14="http://schemas.microsoft.com/office/powerpoint/2010/main" val="163413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60D320-E98D-C6B2-6EC3-B4D297C10ADD}"/>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CONCLUSION</a:t>
            </a:r>
          </a:p>
        </p:txBody>
      </p:sp>
      <p:sp>
        <p:nvSpPr>
          <p:cNvPr id="3" name="İçerik Yer Tutucusu 2">
            <a:extLst>
              <a:ext uri="{FF2B5EF4-FFF2-40B4-BE49-F238E27FC236}">
                <a16:creationId xmlns:a16="http://schemas.microsoft.com/office/drawing/2014/main" id="{F36AB02E-D25F-A3C4-8B19-0E9BA0A97D6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Thanks to this project, I learned and applied the methods of pre-processing, feature selection and data accuracy analysis necessary to train and test a dataset and teach the model to the model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used</a:t>
            </a:r>
            <a:r>
              <a:rPr lang="tr-TR" dirty="0">
                <a:latin typeface="Times New Roman" panose="02020603050405020304" pitchFamily="18" charset="0"/>
                <a:cs typeface="Times New Roman" panose="02020603050405020304" pitchFamily="18" charset="0"/>
              </a:rPr>
              <a:t> </a:t>
            </a:r>
            <a:r>
              <a:rPr lang="tr-TR">
                <a:latin typeface="Times New Roman" panose="02020603050405020304" pitchFamily="18" charset="0"/>
                <a:cs typeface="Times New Roman" panose="02020603050405020304" pitchFamily="18" charset="0"/>
              </a:rPr>
              <a:t>classifier</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a:t>
            </a:r>
            <a:r>
              <a:rPr lang="tr-TR" dirty="0">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ython</a:t>
            </a:r>
            <a:r>
              <a:rPr lang="en-US" dirty="0">
                <a:latin typeface="Times New Roman" panose="02020603050405020304" pitchFamily="18" charset="0"/>
                <a:cs typeface="Times New Roman" panose="02020603050405020304" pitchFamily="18" charset="0"/>
              </a:rPr>
              <a:t> libraries and </a:t>
            </a:r>
            <a:r>
              <a:rPr lang="tr-TR" dirty="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eka.</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64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5820B9-6ED4-BE82-460C-371F121047DA}"/>
              </a:ext>
            </a:extLst>
          </p:cNvPr>
          <p:cNvSpPr>
            <a:spLocks noGrp="1"/>
          </p:cNvSpPr>
          <p:nvPr>
            <p:ph type="title"/>
          </p:nvPr>
        </p:nvSpPr>
        <p:spPr>
          <a:xfrm>
            <a:off x="838200" y="2675731"/>
            <a:ext cx="10515600" cy="1325563"/>
          </a:xfrm>
        </p:spPr>
        <p:txBody>
          <a:bodyPr/>
          <a:lstStyle/>
          <a:p>
            <a:r>
              <a:rPr lang="tr-TR" b="1" dirty="0">
                <a:latin typeface="Times New Roman" panose="02020603050405020304" pitchFamily="18" charset="0"/>
                <a:cs typeface="Times New Roman" panose="02020603050405020304" pitchFamily="18" charset="0"/>
              </a:rPr>
              <a:t>THANKS FOR LISTENING</a:t>
            </a:r>
          </a:p>
        </p:txBody>
      </p:sp>
      <p:sp>
        <p:nvSpPr>
          <p:cNvPr id="3" name="İçerik Yer Tutucusu 2">
            <a:extLst>
              <a:ext uri="{FF2B5EF4-FFF2-40B4-BE49-F238E27FC236}">
                <a16:creationId xmlns:a16="http://schemas.microsoft.com/office/drawing/2014/main" id="{71EBF94E-916E-5DDF-3C50-8657D8D024DB}"/>
              </a:ext>
            </a:extLst>
          </p:cNvPr>
          <p:cNvSpPr>
            <a:spLocks noGrp="1"/>
          </p:cNvSpPr>
          <p:nvPr>
            <p:ph idx="1"/>
          </p:nvPr>
        </p:nvSpPr>
        <p:spPr/>
        <p:txBody>
          <a:bodyPr/>
          <a:lstStyle/>
          <a:p>
            <a:pPr marL="0" indent="0">
              <a:buNone/>
            </a:pPr>
            <a:r>
              <a:rPr lang="tr-TR" dirty="0"/>
              <a:t>   </a:t>
            </a:r>
          </a:p>
        </p:txBody>
      </p:sp>
    </p:spTree>
    <p:extLst>
      <p:ext uri="{BB962C8B-B14F-4D97-AF65-F5344CB8AC3E}">
        <p14:creationId xmlns:p14="http://schemas.microsoft.com/office/powerpoint/2010/main" val="48706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CC8091-5627-E4E6-1A96-FACAC70E4BC7}"/>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DATASET INFORMATION</a:t>
            </a:r>
          </a:p>
        </p:txBody>
      </p:sp>
      <p:sp>
        <p:nvSpPr>
          <p:cNvPr id="3" name="İçerik Yer Tutucusu 2">
            <a:extLst>
              <a:ext uri="{FF2B5EF4-FFF2-40B4-BE49-F238E27FC236}">
                <a16:creationId xmlns:a16="http://schemas.microsoft.com/office/drawing/2014/main" id="{02CF7421-03C0-3AAA-32F2-1EFC044D24DE}"/>
              </a:ext>
            </a:extLst>
          </p:cNvPr>
          <p:cNvSpPr>
            <a:spLocks noGrp="1"/>
          </p:cNvSpPr>
          <p:nvPr>
            <p:ph idx="1"/>
          </p:nvPr>
        </p:nvSpPr>
        <p:spPr/>
        <p:txBody>
          <a:bodyPr/>
          <a:lstStyle/>
          <a:p>
            <a:r>
              <a:rPr lang="tr-TR" dirty="0">
                <a:solidFill>
                  <a:srgbClr val="3C4043"/>
                </a:solidFill>
                <a:latin typeface="Times New Roman" panose="02020603050405020304" pitchFamily="18" charset="0"/>
                <a:cs typeface="Times New Roman" panose="02020603050405020304" pitchFamily="18" charset="0"/>
              </a:rPr>
              <a:t>T</a:t>
            </a:r>
            <a:r>
              <a:rPr lang="en-US" b="0" i="0" dirty="0">
                <a:solidFill>
                  <a:srgbClr val="3C4043"/>
                </a:solidFill>
                <a:effectLst/>
                <a:latin typeface="Times New Roman" panose="02020603050405020304" pitchFamily="18" charset="0"/>
                <a:cs typeface="Times New Roman" panose="02020603050405020304" pitchFamily="18" charset="0"/>
              </a:rPr>
              <a:t>his is the dataset </a:t>
            </a:r>
            <a:r>
              <a:rPr lang="en-US" b="0" i="0" dirty="0" err="1">
                <a:solidFill>
                  <a:srgbClr val="3C4043"/>
                </a:solidFill>
                <a:effectLst/>
                <a:latin typeface="Times New Roman" panose="02020603050405020304" pitchFamily="18" charset="0"/>
                <a:cs typeface="Times New Roman" panose="02020603050405020304" pitchFamily="18" charset="0"/>
              </a:rPr>
              <a:t>i</a:t>
            </a:r>
            <a:r>
              <a:rPr lang="en-US" b="0" i="0" dirty="0">
                <a:solidFill>
                  <a:srgbClr val="3C4043"/>
                </a:solidFill>
                <a:effectLst/>
                <a:latin typeface="Times New Roman" panose="02020603050405020304" pitchFamily="18" charset="0"/>
                <a:cs typeface="Times New Roman" panose="02020603050405020304" pitchFamily="18" charset="0"/>
              </a:rPr>
              <a:t> chose from </a:t>
            </a:r>
            <a:r>
              <a:rPr lang="tr-TR" dirty="0">
                <a:solidFill>
                  <a:srgbClr val="3C4043"/>
                </a:solidFill>
                <a:latin typeface="Times New Roman" panose="02020603050405020304" pitchFamily="18" charset="0"/>
                <a:cs typeface="Times New Roman" panose="02020603050405020304" pitchFamily="18" charset="0"/>
              </a:rPr>
              <a:t>K</a:t>
            </a:r>
            <a:r>
              <a:rPr lang="en-US" b="0" i="0" dirty="0" err="1">
                <a:solidFill>
                  <a:srgbClr val="3C4043"/>
                </a:solidFill>
                <a:effectLst/>
                <a:latin typeface="Times New Roman" panose="02020603050405020304" pitchFamily="18" charset="0"/>
                <a:cs typeface="Times New Roman" panose="02020603050405020304" pitchFamily="18" charset="0"/>
              </a:rPr>
              <a:t>aggle</a:t>
            </a:r>
            <a:r>
              <a:rPr lang="en-US" b="0" i="0" dirty="0">
                <a:solidFill>
                  <a:srgbClr val="3C4043"/>
                </a:solidFill>
                <a:effectLst/>
                <a:latin typeface="Times New Roman" panose="02020603050405020304" pitchFamily="18" charset="0"/>
                <a:cs typeface="Times New Roman" panose="02020603050405020304" pitchFamily="18" charset="0"/>
              </a:rPr>
              <a:t>. It contains 1,600,000 tweets extracted using the twitter </a:t>
            </a:r>
            <a:r>
              <a:rPr lang="en-US" b="0" i="0" dirty="0" err="1">
                <a:solidFill>
                  <a:srgbClr val="3C4043"/>
                </a:solidFill>
                <a:effectLst/>
                <a:latin typeface="Times New Roman" panose="02020603050405020304" pitchFamily="18" charset="0"/>
                <a:cs typeface="Times New Roman" panose="02020603050405020304" pitchFamily="18" charset="0"/>
              </a:rPr>
              <a:t>api</a:t>
            </a:r>
            <a:r>
              <a:rPr lang="en-US" b="0" i="0" dirty="0">
                <a:solidFill>
                  <a:srgbClr val="3C4043"/>
                </a:solidFill>
                <a:effectLst/>
                <a:latin typeface="Times New Roman" panose="02020603050405020304" pitchFamily="18" charset="0"/>
                <a:cs typeface="Times New Roman" panose="02020603050405020304" pitchFamily="18" charset="0"/>
              </a:rPr>
              <a:t>. </a:t>
            </a:r>
            <a:endParaRPr lang="tr-TR" dirty="0">
              <a:solidFill>
                <a:srgbClr val="3C4043"/>
              </a:solidFill>
              <a:latin typeface="Times New Roman" panose="02020603050405020304" pitchFamily="18" charset="0"/>
              <a:cs typeface="Times New Roman" panose="02020603050405020304" pitchFamily="18" charset="0"/>
            </a:endParaRPr>
          </a:p>
          <a:p>
            <a:r>
              <a:rPr lang="en-US" b="0" i="0" dirty="0">
                <a:solidFill>
                  <a:srgbClr val="3C4043"/>
                </a:solidFill>
                <a:effectLst/>
                <a:latin typeface="Times New Roman" panose="02020603050405020304" pitchFamily="18" charset="0"/>
                <a:cs typeface="Times New Roman" panose="02020603050405020304" pitchFamily="18" charset="0"/>
              </a:rPr>
              <a:t>The tweets have been annotated</a:t>
            </a:r>
            <a:r>
              <a:rPr lang="tr-TR" b="0" i="0" dirty="0">
                <a:solidFill>
                  <a:srgbClr val="3C4043"/>
                </a:solidFill>
                <a:effectLst/>
                <a:latin typeface="Times New Roman" panose="02020603050405020304" pitchFamily="18" charset="0"/>
                <a:cs typeface="Times New Roman" panose="02020603050405020304" pitchFamily="18" charset="0"/>
              </a:rPr>
              <a:t> </a:t>
            </a:r>
            <a:r>
              <a:rPr lang="en-US" b="0" i="0" dirty="0">
                <a:solidFill>
                  <a:srgbClr val="3C4043"/>
                </a:solidFill>
                <a:effectLst/>
                <a:latin typeface="Times New Roman" panose="02020603050405020304" pitchFamily="18" charset="0"/>
                <a:cs typeface="Times New Roman" panose="02020603050405020304" pitchFamily="18" charset="0"/>
              </a:rPr>
              <a:t>(0 = negative, 4 = positive) and they can be used to detect sentiment</a:t>
            </a:r>
            <a:r>
              <a:rPr lang="tr-TR" b="0" i="0" dirty="0">
                <a:solidFill>
                  <a:srgbClr val="3C4043"/>
                </a:solidFill>
                <a:effectLst/>
                <a:latin typeface="Times New Roman" panose="02020603050405020304" pitchFamily="18" charset="0"/>
                <a:cs typeface="Times New Roman" panose="02020603050405020304" pitchFamily="18" charset="0"/>
              </a:rPr>
              <a:t>.</a:t>
            </a:r>
          </a:p>
          <a:p>
            <a:endParaRPr lang="tr-TR" dirty="0">
              <a:solidFill>
                <a:srgbClr val="3C4043"/>
              </a:solidFill>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C1D33D5B-4038-7485-2313-9AB136293CCE}"/>
              </a:ext>
            </a:extLst>
          </p:cNvPr>
          <p:cNvPicPr>
            <a:picLocks noChangeAspect="1"/>
          </p:cNvPicPr>
          <p:nvPr/>
        </p:nvPicPr>
        <p:blipFill rotWithShape="1">
          <a:blip r:embed="rId2"/>
          <a:srcRect t="28889" r="28906" b="46805"/>
          <a:stretch/>
        </p:blipFill>
        <p:spPr>
          <a:xfrm>
            <a:off x="676275" y="3752851"/>
            <a:ext cx="10677525" cy="2053732"/>
          </a:xfrm>
          <a:prstGeom prst="rect">
            <a:avLst/>
          </a:prstGeom>
        </p:spPr>
      </p:pic>
    </p:spTree>
    <p:extLst>
      <p:ext uri="{BB962C8B-B14F-4D97-AF65-F5344CB8AC3E}">
        <p14:creationId xmlns:p14="http://schemas.microsoft.com/office/powerpoint/2010/main" val="129421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E7C559-0339-7732-6510-038CA108D655}"/>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USED PYTHON LIBRARIES</a:t>
            </a:r>
          </a:p>
        </p:txBody>
      </p:sp>
      <p:sp>
        <p:nvSpPr>
          <p:cNvPr id="3" name="İçerik Yer Tutucusu 2">
            <a:extLst>
              <a:ext uri="{FF2B5EF4-FFF2-40B4-BE49-F238E27FC236}">
                <a16:creationId xmlns:a16="http://schemas.microsoft.com/office/drawing/2014/main" id="{1028DC51-8883-652D-FAA2-8C71DFDB36FA}"/>
              </a:ext>
            </a:extLst>
          </p:cNvPr>
          <p:cNvSpPr>
            <a:spLocks noGrp="1"/>
          </p:cNvSpPr>
          <p:nvPr>
            <p:ph idx="1"/>
          </p:nvPr>
        </p:nvSpPr>
        <p:spPr/>
        <p:txBody>
          <a:bodyPr>
            <a:normAutofit/>
          </a:bodyPr>
          <a:lstStyle/>
          <a:p>
            <a:pPr>
              <a:buFont typeface="Wingdings" panose="05000000000000000000" pitchFamily="2" charset="2"/>
              <a:buChar char="ü"/>
            </a:pPr>
            <a:r>
              <a:rPr lang="tr-TR" dirty="0" err="1">
                <a:latin typeface="Times New Roman" panose="02020603050405020304" pitchFamily="18" charset="0"/>
                <a:cs typeface="Times New Roman" panose="02020603050405020304" pitchFamily="18" charset="0"/>
              </a:rPr>
              <a:t>numpy</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dirty="0" err="1">
                <a:latin typeface="Times New Roman" panose="02020603050405020304" pitchFamily="18" charset="0"/>
                <a:cs typeface="Times New Roman" panose="02020603050405020304" pitchFamily="18" charset="0"/>
              </a:rPr>
              <a:t>pandas</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re</a:t>
            </a:r>
          </a:p>
          <a:p>
            <a:pPr>
              <a:buFont typeface="Wingdings" panose="05000000000000000000" pitchFamily="2" charset="2"/>
              <a:buChar char="ü"/>
            </a:pPr>
            <a:r>
              <a:rPr lang="tr-TR" dirty="0" err="1">
                <a:latin typeface="Times New Roman" panose="02020603050405020304" pitchFamily="18" charset="0"/>
                <a:cs typeface="Times New Roman" panose="02020603050405020304" pitchFamily="18" charset="0"/>
              </a:rPr>
              <a:t>pickle</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dirty="0" err="1">
                <a:latin typeface="Times New Roman" panose="02020603050405020304" pitchFamily="18" charset="0"/>
                <a:cs typeface="Times New Roman" panose="02020603050405020304" pitchFamily="18" charset="0"/>
              </a:rPr>
              <a:t>sklearn</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96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43417D-C600-4797-D875-F29227241B31}"/>
              </a:ext>
            </a:extLst>
          </p:cNvPr>
          <p:cNvSpPr>
            <a:spLocks noGrp="1"/>
          </p:cNvSpPr>
          <p:nvPr>
            <p:ph type="title"/>
          </p:nvPr>
        </p:nvSpPr>
        <p:spPr/>
        <p:txBody>
          <a:bodyPr/>
          <a:lstStyle/>
          <a:p>
            <a:r>
              <a:rPr lang="tr-TR" dirty="0"/>
              <a:t>  </a:t>
            </a:r>
          </a:p>
        </p:txBody>
      </p:sp>
      <p:sp>
        <p:nvSpPr>
          <p:cNvPr id="3" name="İçerik Yer Tutucusu 2">
            <a:extLst>
              <a:ext uri="{FF2B5EF4-FFF2-40B4-BE49-F238E27FC236}">
                <a16:creationId xmlns:a16="http://schemas.microsoft.com/office/drawing/2014/main" id="{AD11A08A-FB43-1453-68B7-9BE96A85482F}"/>
              </a:ext>
            </a:extLst>
          </p:cNvPr>
          <p:cNvSpPr>
            <a:spLocks noGrp="1"/>
          </p:cNvSpPr>
          <p:nvPr>
            <p:ph idx="1"/>
          </p:nvPr>
        </p:nvSpPr>
        <p:spPr>
          <a:xfrm>
            <a:off x="838200" y="365125"/>
            <a:ext cx="10515600" cy="5811838"/>
          </a:xfrm>
        </p:spPr>
        <p:txBody>
          <a:bodyPr/>
          <a:lstStyle/>
          <a:p>
            <a:r>
              <a:rPr lang="en-US" b="1" dirty="0">
                <a:latin typeface="Times New Roman" panose="02020603050405020304" pitchFamily="18" charset="0"/>
                <a:cs typeface="Times New Roman" panose="02020603050405020304" pitchFamily="18" charset="0"/>
              </a:rPr>
              <a:t>NumPy</a:t>
            </a:r>
            <a:r>
              <a:rPr lang="tr-TR"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used to process numerical data arrays. It offers capabilities for vector and matrix arithmetic, as well as tools for modifying and manipulating arrays, like reshaping, slicing, and sorting, to conduct mathematical operations on large arrays of data.</a:t>
            </a:r>
            <a:endParaRPr lang="tr-TR" dirty="0">
              <a:latin typeface="Times New Roman" panose="02020603050405020304" pitchFamily="18" charset="0"/>
              <a:cs typeface="Times New Roman" panose="02020603050405020304" pitchFamily="18" charset="0"/>
            </a:endParaRPr>
          </a:p>
          <a:p>
            <a:r>
              <a:rPr lang="tr-TR" b="1" dirty="0" err="1">
                <a:latin typeface="Times New Roman" panose="02020603050405020304" pitchFamily="18" charset="0"/>
                <a:cs typeface="Times New Roman" panose="02020603050405020304" pitchFamily="18" charset="0"/>
              </a:rPr>
              <a:t>Pandas</a:t>
            </a:r>
            <a:r>
              <a:rPr lang="tr-TR"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tr-TR" dirty="0" err="1">
                <a:latin typeface="Times New Roman" panose="02020603050405020304" pitchFamily="18" charset="0"/>
                <a:cs typeface="Times New Roman" panose="02020603050405020304" pitchFamily="18" charset="0"/>
              </a:rPr>
              <a:t>For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storing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modifying</a:t>
            </a:r>
            <a:r>
              <a:rPr lang="tr-TR" dirty="0">
                <a:latin typeface="Times New Roman" panose="02020603050405020304" pitchFamily="18" charset="0"/>
                <a:cs typeface="Times New Roman" panose="02020603050405020304" pitchFamily="18" charset="0"/>
              </a:rPr>
              <a:t> data in a tabular </a:t>
            </a:r>
            <a:r>
              <a:rPr lang="tr-TR" dirty="0" err="1">
                <a:latin typeface="Times New Roman" panose="02020603050405020304" pitchFamily="18" charset="0"/>
                <a:cs typeface="Times New Roman" panose="02020603050405020304" pitchFamily="18" charset="0"/>
              </a:rPr>
              <a:t>manner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use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Series data </a:t>
            </a:r>
            <a:r>
              <a:rPr lang="tr-TR" dirty="0" err="1">
                <a:latin typeface="Times New Roman" panose="02020603050405020304" pitchFamily="18" charset="0"/>
                <a:cs typeface="Times New Roman" panose="02020603050405020304" pitchFamily="18" charset="0"/>
              </a:rPr>
              <a:t>structures</a:t>
            </a:r>
            <a:r>
              <a:rPr lang="tr-TR"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Tools </a:t>
            </a:r>
            <a:r>
              <a:rPr lang="tr-TR" dirty="0" err="1">
                <a:latin typeface="Times New Roman" panose="02020603050405020304" pitchFamily="18" charset="0"/>
                <a:cs typeface="Times New Roman" panose="02020603050405020304" pitchFamily="18" charset="0"/>
              </a:rPr>
              <a:t>for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reading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writing</a:t>
            </a:r>
            <a:r>
              <a:rPr lang="tr-TR" dirty="0">
                <a:latin typeface="Times New Roman" panose="02020603050405020304" pitchFamily="18" charset="0"/>
                <a:cs typeface="Times New Roman" panose="02020603050405020304" pitchFamily="18" charset="0"/>
              </a:rPr>
              <a:t> data in CSV, Excel, JSON,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SQL file </a:t>
            </a:r>
            <a:r>
              <a:rPr lang="tr-TR" dirty="0" err="1">
                <a:latin typeface="Times New Roman" panose="02020603050405020304" pitchFamily="18" charset="0"/>
                <a:cs typeface="Times New Roman" panose="02020603050405020304" pitchFamily="18" charset="0"/>
              </a:rPr>
              <a:t>formats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among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others</a:t>
            </a:r>
            <a:r>
              <a:rPr lang="tr-TR"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Operations </a:t>
            </a:r>
            <a:r>
              <a:rPr lang="tr-TR" dirty="0" err="1">
                <a:latin typeface="Times New Roman" panose="02020603050405020304" pitchFamily="18" charset="0"/>
                <a:cs typeface="Times New Roman" panose="02020603050405020304" pitchFamily="18" charset="0"/>
              </a:rPr>
              <a:t>for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handling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missing</a:t>
            </a:r>
            <a:r>
              <a:rPr lang="tr-TR" dirty="0">
                <a:latin typeface="Times New Roman" panose="02020603050405020304" pitchFamily="18" charset="0"/>
                <a:cs typeface="Times New Roman" panose="02020603050405020304" pitchFamily="18" charset="0"/>
              </a:rPr>
              <a:t> data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handling</a:t>
            </a:r>
            <a:r>
              <a:rPr lang="tr-TR" dirty="0">
                <a:latin typeface="Times New Roman" panose="02020603050405020304" pitchFamily="18" charset="0"/>
                <a:cs typeface="Times New Roman" panose="02020603050405020304" pitchFamily="18" charset="0"/>
              </a:rPr>
              <a:t> it </a:t>
            </a:r>
          </a:p>
          <a:p>
            <a:pPr>
              <a:buFont typeface="Wingdings" panose="05000000000000000000" pitchFamily="2" charset="2"/>
              <a:buChar char="Ø"/>
            </a:pPr>
            <a:r>
              <a:rPr lang="tr-TR" dirty="0" err="1">
                <a:latin typeface="Times New Roman" panose="02020603050405020304" pitchFamily="18" charset="0"/>
                <a:cs typeface="Times New Roman" panose="02020603050405020304" pitchFamily="18" charset="0"/>
              </a:rPr>
              <a:t>Merging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combining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several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datasets</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3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C59E27-8922-2FAF-E7AE-739115833718}"/>
              </a:ext>
            </a:extLst>
          </p:cNvPr>
          <p:cNvSpPr>
            <a:spLocks noGrp="1"/>
          </p:cNvSpPr>
          <p:nvPr>
            <p:ph type="title"/>
          </p:nvPr>
        </p:nvSpPr>
        <p:spPr/>
        <p:txBody>
          <a:bodyPr/>
          <a:lstStyle/>
          <a:p>
            <a:r>
              <a:rPr lang="tr-TR" dirty="0"/>
              <a:t> </a:t>
            </a:r>
          </a:p>
        </p:txBody>
      </p:sp>
      <p:sp>
        <p:nvSpPr>
          <p:cNvPr id="3" name="İçerik Yer Tutucusu 2">
            <a:extLst>
              <a:ext uri="{FF2B5EF4-FFF2-40B4-BE49-F238E27FC236}">
                <a16:creationId xmlns:a16="http://schemas.microsoft.com/office/drawing/2014/main" id="{67FB9E33-8914-102A-FD7F-3FC14E5A2F64}"/>
              </a:ext>
            </a:extLst>
          </p:cNvPr>
          <p:cNvSpPr>
            <a:spLocks noGrp="1"/>
          </p:cNvSpPr>
          <p:nvPr>
            <p:ph idx="1"/>
          </p:nvPr>
        </p:nvSpPr>
        <p:spPr>
          <a:xfrm>
            <a:off x="838200" y="833377"/>
            <a:ext cx="10515600" cy="5343586"/>
          </a:xfrm>
        </p:spPr>
        <p:txBody>
          <a:bodyPr/>
          <a:lstStyle/>
          <a:p>
            <a:r>
              <a:rPr lang="tr-TR" b="1" dirty="0" err="1">
                <a:latin typeface="Times New Roman" panose="02020603050405020304" pitchFamily="18" charset="0"/>
                <a:cs typeface="Times New Roman" panose="02020603050405020304" pitchFamily="18" charset="0"/>
              </a:rPr>
              <a:t>Pickle</a:t>
            </a:r>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his library provide piece of code is saving the classifier object in a binary file, so that it can be loaded and used again later without having to retrain the model.</a:t>
            </a:r>
            <a:endParaRPr lang="tr-TR" dirty="0">
              <a:latin typeface="Times New Roman" panose="02020603050405020304" pitchFamily="18" charset="0"/>
              <a:cs typeface="Times New Roman" panose="02020603050405020304" pitchFamily="18" charset="0"/>
            </a:endParaRPr>
          </a:p>
          <a:p>
            <a:r>
              <a:rPr lang="tr-TR" b="1" dirty="0" err="1">
                <a:latin typeface="Times New Roman" panose="02020603050405020304" pitchFamily="18" charset="0"/>
                <a:cs typeface="Times New Roman" panose="02020603050405020304" pitchFamily="18" charset="0"/>
              </a:rPr>
              <a:t>Sklearn</a:t>
            </a:r>
            <a:r>
              <a:rPr lang="tr-TR"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provides a selection of efficient tools for machine learning and statistical modeling including classification, regression, clustering and dimensionality reduction via a consistence interface in Python.</a:t>
            </a: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G</a:t>
            </a:r>
            <a:r>
              <a:rPr lang="en-US" dirty="0" err="1">
                <a:latin typeface="Times New Roman" panose="02020603050405020304" pitchFamily="18" charset="0"/>
                <a:cs typeface="Times New Roman" panose="02020603050405020304" pitchFamily="18" charset="0"/>
              </a:rPr>
              <a:t>enerates</a:t>
            </a:r>
            <a:r>
              <a:rPr lang="en-US" dirty="0">
                <a:latin typeface="Times New Roman" panose="02020603050405020304" pitchFamily="18" charset="0"/>
                <a:cs typeface="Times New Roman" panose="02020603050405020304" pitchFamily="18" charset="0"/>
              </a:rPr>
              <a:t> a report that shows the precision, recall, f1-score, and support for each class of a classification problem, based on true and predicted labels.</a:t>
            </a:r>
          </a:p>
          <a:p>
            <a:r>
              <a:rPr lang="en-US" dirty="0">
                <a:latin typeface="Times New Roman" panose="02020603050405020304" pitchFamily="18" charset="0"/>
                <a:cs typeface="Times New Roman" panose="02020603050405020304" pitchFamily="18" charset="0"/>
              </a:rPr>
              <a:t>Both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classification_report</a:t>
            </a:r>
            <a:r>
              <a:rPr lang="en-US" dirty="0">
                <a:latin typeface="Times New Roman" panose="02020603050405020304" pitchFamily="18" charset="0"/>
                <a:cs typeface="Times New Roman" panose="02020603050405020304" pitchFamily="18" charset="0"/>
              </a:rPr>
              <a:t> are commonly used during the model evaluation process.</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15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962F68-6AB5-173A-AFA6-205A2116147A}"/>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PREPROCCESING</a:t>
            </a:r>
          </a:p>
        </p:txBody>
      </p:sp>
      <p:sp>
        <p:nvSpPr>
          <p:cNvPr id="3" name="İçerik Yer Tutucusu 2">
            <a:extLst>
              <a:ext uri="{FF2B5EF4-FFF2-40B4-BE49-F238E27FC236}">
                <a16:creationId xmlns:a16="http://schemas.microsoft.com/office/drawing/2014/main" id="{9A0DD90E-7139-6C12-750F-3458B3C27C75}"/>
              </a:ext>
            </a:extLst>
          </p:cNvPr>
          <p:cNvSpPr>
            <a:spLocks noGrp="1"/>
          </p:cNvSpPr>
          <p:nvPr>
            <p:ph idx="1"/>
          </p:nvPr>
        </p:nvSpPr>
        <p:spPr/>
        <p:txBody>
          <a:bodyPr>
            <a:normAutofit lnSpcReduction="10000"/>
          </a:bodyPr>
          <a:lstStyle/>
          <a:p>
            <a:pPr>
              <a:buFont typeface="Wingdings" panose="05000000000000000000" pitchFamily="2" charset="2"/>
              <a:buChar char="ü"/>
            </a:pPr>
            <a:r>
              <a:rPr lang="tr-TR" b="0" i="0" dirty="0">
                <a:solidFill>
                  <a:srgbClr val="292929"/>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Lower casing</a:t>
            </a:r>
            <a:endParaRPr lang="tr-TR" b="0" i="0" dirty="0">
              <a:solidFill>
                <a:srgbClr val="2929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b="0" i="0" dirty="0">
                <a:solidFill>
                  <a:srgbClr val="292929"/>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Tokenization</a:t>
            </a:r>
          </a:p>
          <a:p>
            <a:pPr>
              <a:buFont typeface="Wingdings" panose="05000000000000000000" pitchFamily="2" charset="2"/>
              <a:buChar char="ü"/>
            </a:pPr>
            <a:r>
              <a:rPr lang="tr-TR" b="0" i="0" dirty="0">
                <a:solidFill>
                  <a:srgbClr val="292929"/>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Lemmatization</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 C</a:t>
            </a:r>
            <a:r>
              <a:rPr lang="en-US" dirty="0" err="1">
                <a:latin typeface="Times New Roman" panose="02020603050405020304" pitchFamily="18" charset="0"/>
                <a:cs typeface="Times New Roman" panose="02020603050405020304" pitchFamily="18" charset="0"/>
              </a:rPr>
              <a:t>onvert</a:t>
            </a:r>
            <a:r>
              <a:rPr lang="en-US" dirty="0">
                <a:latin typeface="Times New Roman" panose="02020603050405020304" pitchFamily="18" charset="0"/>
                <a:cs typeface="Times New Roman" panose="02020603050405020304" pitchFamily="18" charset="0"/>
              </a:rPr>
              <a:t> all </a:t>
            </a:r>
            <a:r>
              <a:rPr lang="en-US" dirty="0" err="1">
                <a:latin typeface="Times New Roman" panose="02020603050405020304" pitchFamily="18" charset="0"/>
                <a:cs typeface="Times New Roman" panose="02020603050405020304" pitchFamily="18" charset="0"/>
              </a:rPr>
              <a:t>urls</a:t>
            </a:r>
            <a:r>
              <a:rPr lang="en-US" dirty="0">
                <a:latin typeface="Times New Roman" panose="02020603050405020304" pitchFamily="18" charset="0"/>
                <a:cs typeface="Times New Roman" panose="02020603050405020304" pitchFamily="18" charset="0"/>
              </a:rPr>
              <a:t> to sting «UR</a:t>
            </a:r>
            <a:r>
              <a:rPr lang="tr-TR" dirty="0">
                <a:latin typeface="Times New Roman" panose="02020603050405020304" pitchFamily="18" charset="0"/>
                <a:cs typeface="Times New Roman" panose="02020603050405020304" pitchFamily="18" charset="0"/>
              </a:rPr>
              <a:t>L» </a:t>
            </a: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Convert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all</a:t>
            </a:r>
            <a:r>
              <a:rPr lang="tr-TR" dirty="0">
                <a:latin typeface="Times New Roman" panose="02020603050405020304" pitchFamily="18" charset="0"/>
                <a:cs typeface="Times New Roman" panose="02020603050405020304" pitchFamily="18" charset="0"/>
              </a:rPr>
              <a:t> @username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«USERNAME»</a:t>
            </a: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 C</a:t>
            </a:r>
            <a:r>
              <a:rPr lang="en-US" dirty="0" err="1">
                <a:latin typeface="Times New Roman" panose="02020603050405020304" pitchFamily="18" charset="0"/>
                <a:cs typeface="Times New Roman" panose="02020603050405020304" pitchFamily="18" charset="0"/>
              </a:rPr>
              <a:t>orrect</a:t>
            </a:r>
            <a:r>
              <a:rPr lang="en-US" dirty="0">
                <a:latin typeface="Times New Roman" panose="02020603050405020304" pitchFamily="18" charset="0"/>
                <a:cs typeface="Times New Roman" panose="02020603050405020304" pitchFamily="18" charset="0"/>
              </a:rPr>
              <a:t> all multiple white spaces to a single white space</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 C</a:t>
            </a:r>
            <a:r>
              <a:rPr lang="en-US" dirty="0" err="1">
                <a:latin typeface="Times New Roman" panose="02020603050405020304" pitchFamily="18" charset="0"/>
                <a:cs typeface="Times New Roman" panose="02020603050405020304" pitchFamily="18" charset="0"/>
              </a:rPr>
              <a:t>onvert</a:t>
            </a:r>
            <a:r>
              <a:rPr lang="en-US" dirty="0">
                <a:latin typeface="Times New Roman" panose="02020603050405020304" pitchFamily="18" charset="0"/>
                <a:cs typeface="Times New Roman" panose="02020603050405020304" pitchFamily="18" charset="0"/>
              </a:rPr>
              <a:t> "#topic" to just </a:t>
            </a:r>
            <a:r>
              <a:rPr lang="tr-T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topic«</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b="0" i="0" dirty="0">
                <a:solidFill>
                  <a:srgbClr val="292929"/>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Stop words removal</a:t>
            </a:r>
            <a:r>
              <a:rPr lang="tr-TR" dirty="0">
                <a:solidFill>
                  <a:srgbClr val="292929"/>
                </a:solidFill>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Remove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punctuations</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16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3BDA31-1EBD-F3C6-AD7F-996D3011F700}"/>
              </a:ext>
            </a:extLst>
          </p:cNvPr>
          <p:cNvSpPr>
            <a:spLocks noGrp="1"/>
          </p:cNvSpPr>
          <p:nvPr>
            <p:ph type="title"/>
          </p:nvPr>
        </p:nvSpPr>
        <p:spPr/>
        <p:txBody>
          <a:bodyPr/>
          <a:lstStyle/>
          <a:p>
            <a:r>
              <a:rPr lang="tr-TR" dirty="0"/>
              <a:t> </a:t>
            </a:r>
          </a:p>
        </p:txBody>
      </p:sp>
      <p:pic>
        <p:nvPicPr>
          <p:cNvPr id="5" name="İçerik Yer Tutucusu 4">
            <a:extLst>
              <a:ext uri="{FF2B5EF4-FFF2-40B4-BE49-F238E27FC236}">
                <a16:creationId xmlns:a16="http://schemas.microsoft.com/office/drawing/2014/main" id="{4ABC2F51-950C-D06B-4933-22E53506C96B}"/>
              </a:ext>
            </a:extLst>
          </p:cNvPr>
          <p:cNvPicPr>
            <a:picLocks noGrp="1" noChangeAspect="1"/>
          </p:cNvPicPr>
          <p:nvPr>
            <p:ph idx="1"/>
          </p:nvPr>
        </p:nvPicPr>
        <p:blipFill rotWithShape="1">
          <a:blip r:embed="rId2"/>
          <a:srcRect l="5573" t="39743" r="27726" b="25948"/>
          <a:stretch/>
        </p:blipFill>
        <p:spPr>
          <a:xfrm>
            <a:off x="355692" y="1768151"/>
            <a:ext cx="11480616" cy="3321697"/>
          </a:xfrm>
        </p:spPr>
      </p:pic>
    </p:spTree>
    <p:extLst>
      <p:ext uri="{BB962C8B-B14F-4D97-AF65-F5344CB8AC3E}">
        <p14:creationId xmlns:p14="http://schemas.microsoft.com/office/powerpoint/2010/main" val="262460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446B83-FA2E-7451-018D-B96DB3D4B6BE}"/>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FEATURES EXTRACTION</a:t>
            </a:r>
          </a:p>
        </p:txBody>
      </p:sp>
      <p:sp>
        <p:nvSpPr>
          <p:cNvPr id="3" name="İçerik Yer Tutucusu 2">
            <a:extLst>
              <a:ext uri="{FF2B5EF4-FFF2-40B4-BE49-F238E27FC236}">
                <a16:creationId xmlns:a16="http://schemas.microsoft.com/office/drawing/2014/main" id="{328EACF3-723D-A039-8E2F-6834DD79B36B}"/>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TfidfVectorizer</a:t>
            </a:r>
            <a:r>
              <a:rPr lang="en-US" dirty="0">
                <a:latin typeface="Times New Roman" panose="02020603050405020304" pitchFamily="18" charset="0"/>
                <a:cs typeface="Times New Roman" panose="02020603050405020304" pitchFamily="18" charset="0"/>
              </a:rPr>
              <a:t> is a feature extraction method used to convert a collection of raw documents to a matrix of TF-IDF features. This class is equivalent to </a:t>
            </a:r>
            <a:r>
              <a:rPr lang="en-US" dirty="0" err="1">
                <a:latin typeface="Times New Roman" panose="02020603050405020304" pitchFamily="18" charset="0"/>
                <a:cs typeface="Times New Roman" panose="02020603050405020304" pitchFamily="18" charset="0"/>
              </a:rPr>
              <a:t>CountVectorizer</a:t>
            </a:r>
            <a:r>
              <a:rPr lang="en-US" dirty="0">
                <a:latin typeface="Times New Roman" panose="02020603050405020304" pitchFamily="18" charset="0"/>
                <a:cs typeface="Times New Roman" panose="02020603050405020304" pitchFamily="18" charset="0"/>
              </a:rPr>
              <a:t> followed by </a:t>
            </a:r>
            <a:r>
              <a:rPr lang="en-US" dirty="0" err="1">
                <a:latin typeface="Times New Roman" panose="02020603050405020304" pitchFamily="18" charset="0"/>
                <a:cs typeface="Times New Roman" panose="02020603050405020304" pitchFamily="18" charset="0"/>
              </a:rPr>
              <a:t>TfidfTransformer</a:t>
            </a:r>
            <a:r>
              <a:rPr lang="en-US" dirty="0">
                <a:latin typeface="Times New Roman" panose="02020603050405020304" pitchFamily="18" charset="0"/>
                <a:cs typeface="Times New Roman" panose="02020603050405020304" pitchFamily="18" charset="0"/>
              </a:rPr>
              <a:t>. TF-IDF stands for Term Frequency-Inverse Document Frequency, is a statistical measure used to evaluate how important a word is to a document in a collection of documents. It is often used as a weighting factor in text retrieval and text mining. The importance increases proportionally to the number of times a word appears in the document but is offset by the frequency of the word in the corpus.</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49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DB90D8-12A1-F2D4-A27D-1B2FDD8CC0EF}"/>
              </a:ext>
            </a:extLst>
          </p:cNvPr>
          <p:cNvSpPr>
            <a:spLocks noGrp="1"/>
          </p:cNvSpPr>
          <p:nvPr>
            <p:ph type="title"/>
          </p:nvPr>
        </p:nvSpPr>
        <p:spPr>
          <a:xfrm>
            <a:off x="838200" y="191504"/>
            <a:ext cx="10515600" cy="1325563"/>
          </a:xfrm>
        </p:spPr>
        <p:txBody>
          <a:bodyPr/>
          <a:lstStyle/>
          <a:p>
            <a:r>
              <a:rPr lang="tr-TR" b="1" dirty="0">
                <a:latin typeface="Times New Roman" panose="02020603050405020304" pitchFamily="18" charset="0"/>
                <a:cs typeface="Times New Roman" panose="02020603050405020304" pitchFamily="18" charset="0"/>
              </a:rPr>
              <a:t>NAIVE BAYES</a:t>
            </a:r>
          </a:p>
        </p:txBody>
      </p:sp>
      <p:sp>
        <p:nvSpPr>
          <p:cNvPr id="3" name="İçerik Yer Tutucusu 2">
            <a:extLst>
              <a:ext uri="{FF2B5EF4-FFF2-40B4-BE49-F238E27FC236}">
                <a16:creationId xmlns:a16="http://schemas.microsoft.com/office/drawing/2014/main" id="{F2DB001A-CE3B-9E62-A218-DE3AA3A9B398}"/>
              </a:ext>
            </a:extLst>
          </p:cNvPr>
          <p:cNvSpPr>
            <a:spLocks noGrp="1"/>
          </p:cNvSpPr>
          <p:nvPr>
            <p:ph idx="1"/>
          </p:nvPr>
        </p:nvSpPr>
        <p:spPr>
          <a:xfrm>
            <a:off x="838200" y="1365813"/>
            <a:ext cx="10515600" cy="5123887"/>
          </a:xfrm>
        </p:spPr>
        <p:txBody>
          <a:bodyPr>
            <a:normAutofit fontScale="92500" lnSpcReduction="10000"/>
          </a:bodyPr>
          <a:lstStyle/>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P(A|B) = P(A) * P(B|A)/P(B)</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Where we are calculating the probability of class A when predictor B is already provided.</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P(B) = prior probability of B</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P(A) = prior probability of class A</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P(B|A) = occurrence of predictor B given class A probability</a:t>
            </a:r>
          </a:p>
          <a:p>
            <a:pPr marL="0" indent="0">
              <a:buNone/>
            </a:pP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MultinomialNB</a:t>
            </a:r>
            <a:r>
              <a:rPr lang="en-US" dirty="0">
                <a:latin typeface="Times New Roman" panose="02020603050405020304" pitchFamily="18" charset="0"/>
                <a:cs typeface="Times New Roman" panose="02020603050405020304" pitchFamily="18" charset="0"/>
              </a:rPr>
              <a:t> is a class for performing multinomial naive Bayes classification. Multinomial naive Bayes is a variant of the naive Bayes algorithm that is particularly suited for text classification problems with discrete features, such as word counts or term frequencies.</a:t>
            </a: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importing this class for creating an instance of the </a:t>
            </a:r>
            <a:r>
              <a:rPr lang="en-US" dirty="0" err="1">
                <a:latin typeface="Times New Roman" panose="02020603050405020304" pitchFamily="18" charset="0"/>
                <a:cs typeface="Times New Roman" panose="02020603050405020304" pitchFamily="18" charset="0"/>
              </a:rPr>
              <a:t>MultinomialNB</a:t>
            </a:r>
            <a:r>
              <a:rPr lang="en-US" dirty="0">
                <a:latin typeface="Times New Roman" panose="02020603050405020304" pitchFamily="18" charset="0"/>
                <a:cs typeface="Times New Roman" panose="02020603050405020304" pitchFamily="18" charset="0"/>
              </a:rPr>
              <a:t> classifier and can be used it to train, predict and evaluate classification performance on </a:t>
            </a:r>
            <a:r>
              <a:rPr lang="tr-TR" dirty="0" err="1">
                <a:latin typeface="Times New Roman" panose="02020603050405020304" pitchFamily="18" charset="0"/>
                <a:cs typeface="Times New Roman" panose="02020603050405020304" pitchFamily="18" charset="0"/>
              </a:rPr>
              <a:t>my</a:t>
            </a:r>
            <a:r>
              <a:rPr lang="en-US" dirty="0">
                <a:latin typeface="Times New Roman" panose="02020603050405020304" pitchFamily="18" charset="0"/>
                <a:cs typeface="Times New Roman" panose="02020603050405020304" pitchFamily="18" charset="0"/>
              </a:rPr>
              <a:t> dataset.</a:t>
            </a:r>
            <a:endParaRPr lang="tr-TR" dirty="0">
              <a:latin typeface="Times New Roman" panose="02020603050405020304" pitchFamily="18" charset="0"/>
              <a:cs typeface="Times New Roman" panose="02020603050405020304" pitchFamily="18" charset="0"/>
            </a:endParaRPr>
          </a:p>
        </p:txBody>
      </p:sp>
      <p:sp>
        <p:nvSpPr>
          <p:cNvPr id="4" name="Dikdörtgen 3">
            <a:extLst>
              <a:ext uri="{FF2B5EF4-FFF2-40B4-BE49-F238E27FC236}">
                <a16:creationId xmlns:a16="http://schemas.microsoft.com/office/drawing/2014/main" id="{4E99BF8E-9073-BF44-8A89-F83B7275973C}"/>
              </a:ext>
            </a:extLst>
          </p:cNvPr>
          <p:cNvSpPr/>
          <p:nvPr/>
        </p:nvSpPr>
        <p:spPr>
          <a:xfrm>
            <a:off x="838200" y="1362638"/>
            <a:ext cx="10189028" cy="20520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9385220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2366</TotalTime>
  <Words>731</Words>
  <Application>Microsoft Office PowerPoint</Application>
  <PresentationFormat>Geniş ekran</PresentationFormat>
  <Paragraphs>60</Paragraphs>
  <Slides>14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vt:lpstr>
      <vt:lpstr>Calibri</vt:lpstr>
      <vt:lpstr>Calibri Light</vt:lpstr>
      <vt:lpstr>Times New Roman</vt:lpstr>
      <vt:lpstr>Wingdings</vt:lpstr>
      <vt:lpstr>Office Teması</vt:lpstr>
      <vt:lpstr>SENTIMENT ANALYSIS</vt:lpstr>
      <vt:lpstr>DATASET INFORMATION</vt:lpstr>
      <vt:lpstr>USED PYTHON LIBRARIES</vt:lpstr>
      <vt:lpstr>  </vt:lpstr>
      <vt:lpstr> </vt:lpstr>
      <vt:lpstr>PREPROCCESING</vt:lpstr>
      <vt:lpstr> </vt:lpstr>
      <vt:lpstr>FEATURES EXTRACTION</vt:lpstr>
      <vt:lpstr>NAIVE BAYES</vt:lpstr>
      <vt:lpstr>ADVANTAGES</vt:lpstr>
      <vt:lpstr>DISADVANTAGES</vt:lpstr>
      <vt:lpstr>PREDICTION WITH 79% ACCURACY</vt:lpstr>
      <vt:lpstr>CONCLUSION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Gizem BASARAN</dc:creator>
  <cp:lastModifiedBy>Gizem BASARAN</cp:lastModifiedBy>
  <cp:revision>5</cp:revision>
  <dcterms:created xsi:type="dcterms:W3CDTF">2023-01-09T22:14:10Z</dcterms:created>
  <dcterms:modified xsi:type="dcterms:W3CDTF">2023-01-11T20:44:36Z</dcterms:modified>
</cp:coreProperties>
</file>