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27432000" cy="3657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p:scale>
          <a:sx n="38" d="100"/>
          <a:sy n="38" d="100"/>
        </p:scale>
        <p:origin x="1472" y="-2824"/>
      </p:cViewPr>
      <p:guideLst>
        <p:guide orient="horz" pos="3687"/>
        <p:guide orient="horz" pos="320"/>
        <p:guide orient="horz" pos="22400"/>
        <p:guide orient="horz"/>
        <p:guide pos="364"/>
        <p:guide pos="1691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50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0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0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0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0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0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0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0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Shape 5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000" b="0" i="0" u="none" strike="noStrike" cap="none">
              <a:solidFill>
                <a:schemeClr val="dk1"/>
              </a:solidFill>
              <a:latin typeface="Calibri"/>
              <a:ea typeface="Calibri"/>
              <a:cs typeface="Calibri"/>
              <a:sym typeface="Calibri"/>
            </a:endParaRPr>
          </a:p>
        </p:txBody>
      </p:sp>
      <p:sp>
        <p:nvSpPr>
          <p:cNvPr id="60" name="Shape 6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tandard 4 columns">
  <p:cSld name="1_Standard 4 columns">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565119" y="6528688"/>
            <a:ext cx="12956288" cy="765388"/>
          </a:xfrm>
          <a:prstGeom prst="rect">
            <a:avLst/>
          </a:prstGeom>
          <a:noFill/>
          <a:ln>
            <a:noFill/>
          </a:ln>
        </p:spPr>
        <p:txBody>
          <a:bodyPr spcFirstLastPara="1" wrap="square" lIns="196100" tIns="196100" rIns="196100" bIns="196100" anchor="t" anchorCtr="0"/>
          <a:lstStyle>
            <a:lvl1pPr marL="457200" marR="0" lvl="0" indent="-228600" algn="l" rtl="0">
              <a:spcBef>
                <a:spcPts val="480"/>
              </a:spcBef>
              <a:spcAft>
                <a:spcPts val="0"/>
              </a:spcAft>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371600" marR="0" lvl="2"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576465" y="5882179"/>
            <a:ext cx="12946062" cy="697033"/>
          </a:xfrm>
          <a:prstGeom prst="rect">
            <a:avLst/>
          </a:prstGeom>
          <a:noFill/>
          <a:ln>
            <a:noFill/>
          </a:ln>
        </p:spPr>
        <p:txBody>
          <a:bodyPr spcFirstLastPara="1" wrap="square" lIns="78425" tIns="78425" rIns="78425" bIns="78425" anchor="ctr" anchorCtr="0"/>
          <a:lstStyle>
            <a:lvl1pPr marL="457200" marR="0" lvl="0" indent="-228600" algn="ctr" rtl="0">
              <a:spcBef>
                <a:spcPts val="700"/>
              </a:spcBef>
              <a:spcAft>
                <a:spcPts val="0"/>
              </a:spcAft>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914400" marR="0" lvl="1"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1371600" marR="0" lvl="2" indent="-857250" algn="l" rtl="0">
              <a:spcBef>
                <a:spcPts val="1980"/>
              </a:spcBef>
              <a:spcAft>
                <a:spcPts val="0"/>
              </a:spcAft>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1828800" marR="0" lvl="3"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2286000" marR="0" lvl="4"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3"/>
          </p:nvPr>
        </p:nvSpPr>
        <p:spPr>
          <a:xfrm>
            <a:off x="576462" y="15823039"/>
            <a:ext cx="12949224" cy="697033"/>
          </a:xfrm>
          <a:prstGeom prst="rect">
            <a:avLst/>
          </a:prstGeom>
          <a:noFill/>
          <a:ln>
            <a:noFill/>
          </a:ln>
        </p:spPr>
        <p:txBody>
          <a:bodyPr spcFirstLastPara="1" wrap="square" lIns="78425" tIns="78425" rIns="78425" bIns="78425" anchor="ctr" anchorCtr="0"/>
          <a:lstStyle>
            <a:lvl1pPr marL="457200" marR="0" lvl="0" indent="-228600" algn="ctr" rtl="0">
              <a:spcBef>
                <a:spcPts val="700"/>
              </a:spcBef>
              <a:spcAft>
                <a:spcPts val="0"/>
              </a:spcAft>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914400" marR="0" lvl="1"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1371600" marR="0" lvl="2" indent="-857250" algn="l" rtl="0">
              <a:spcBef>
                <a:spcPts val="1980"/>
              </a:spcBef>
              <a:spcAft>
                <a:spcPts val="0"/>
              </a:spcAft>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1828800" marR="0" lvl="3"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2286000" marR="0" lvl="4"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4"/>
          </p:nvPr>
        </p:nvSpPr>
        <p:spPr>
          <a:xfrm>
            <a:off x="13856717" y="5882179"/>
            <a:ext cx="12945893" cy="697033"/>
          </a:xfrm>
          <a:prstGeom prst="rect">
            <a:avLst/>
          </a:prstGeom>
          <a:noFill/>
          <a:ln>
            <a:noFill/>
          </a:ln>
        </p:spPr>
        <p:txBody>
          <a:bodyPr spcFirstLastPara="1" wrap="square" lIns="78425" tIns="78425" rIns="78425" bIns="78425" anchor="ctr" anchorCtr="0"/>
          <a:lstStyle>
            <a:lvl1pPr marL="457200" marR="0" lvl="0" indent="-228600" algn="ctr" rtl="0">
              <a:spcBef>
                <a:spcPts val="700"/>
              </a:spcBef>
              <a:spcAft>
                <a:spcPts val="0"/>
              </a:spcAft>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914400" marR="0" lvl="1"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1371600" marR="0" lvl="2" indent="-857250" algn="l" rtl="0">
              <a:spcBef>
                <a:spcPts val="1980"/>
              </a:spcBef>
              <a:spcAft>
                <a:spcPts val="0"/>
              </a:spcAft>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1828800" marR="0" lvl="3"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2286000" marR="0" lvl="4"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5"/>
          </p:nvPr>
        </p:nvSpPr>
        <p:spPr>
          <a:xfrm>
            <a:off x="13856717" y="6528688"/>
            <a:ext cx="12945893" cy="765388"/>
          </a:xfrm>
          <a:prstGeom prst="rect">
            <a:avLst/>
          </a:prstGeom>
          <a:noFill/>
          <a:ln>
            <a:noFill/>
          </a:ln>
        </p:spPr>
        <p:txBody>
          <a:bodyPr spcFirstLastPara="1" wrap="square" lIns="196100" tIns="196100" rIns="196100" bIns="196100" anchor="t" anchorCtr="0"/>
          <a:lstStyle>
            <a:lvl1pPr marL="457200" marR="0" lvl="0" indent="-228600" algn="l" rtl="0">
              <a:spcBef>
                <a:spcPts val="480"/>
              </a:spcBef>
              <a:spcAft>
                <a:spcPts val="0"/>
              </a:spcAft>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371600" marR="0" lvl="2"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6"/>
          </p:nvPr>
        </p:nvSpPr>
        <p:spPr>
          <a:xfrm>
            <a:off x="13856717" y="15842331"/>
            <a:ext cx="12942337" cy="697033"/>
          </a:xfrm>
          <a:prstGeom prst="rect">
            <a:avLst/>
          </a:prstGeom>
          <a:noFill/>
          <a:ln>
            <a:noFill/>
          </a:ln>
        </p:spPr>
        <p:txBody>
          <a:bodyPr spcFirstLastPara="1" wrap="square" lIns="78425" tIns="78425" rIns="78425" bIns="78425" anchor="ctr" anchorCtr="0"/>
          <a:lstStyle>
            <a:lvl1pPr marL="457200" marR="0" lvl="0" indent="-228600" algn="ctr" rtl="0">
              <a:spcBef>
                <a:spcPts val="700"/>
              </a:spcBef>
              <a:spcAft>
                <a:spcPts val="0"/>
              </a:spcAft>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914400" marR="0" lvl="1"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1371600" marR="0" lvl="2" indent="-857250" algn="l" rtl="0">
              <a:spcBef>
                <a:spcPts val="1980"/>
              </a:spcBef>
              <a:spcAft>
                <a:spcPts val="0"/>
              </a:spcAft>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1828800" marR="0" lvl="3"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2286000" marR="0" lvl="4"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7"/>
          </p:nvPr>
        </p:nvSpPr>
        <p:spPr>
          <a:xfrm>
            <a:off x="13856717" y="16535289"/>
            <a:ext cx="12947298" cy="765388"/>
          </a:xfrm>
          <a:prstGeom prst="rect">
            <a:avLst/>
          </a:prstGeom>
          <a:noFill/>
          <a:ln>
            <a:noFill/>
          </a:ln>
        </p:spPr>
        <p:txBody>
          <a:bodyPr spcFirstLastPara="1" wrap="square" lIns="196100" tIns="196100" rIns="196100" bIns="196100" anchor="t" anchorCtr="0"/>
          <a:lstStyle>
            <a:lvl1pPr marL="457200" marR="0" lvl="0" indent="-228600" algn="l" rtl="0">
              <a:spcBef>
                <a:spcPts val="480"/>
              </a:spcBef>
              <a:spcAft>
                <a:spcPts val="0"/>
              </a:spcAft>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371600" marR="0" lvl="2"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8"/>
          </p:nvPr>
        </p:nvSpPr>
        <p:spPr>
          <a:xfrm>
            <a:off x="13856717" y="28517575"/>
            <a:ext cx="12935856" cy="697033"/>
          </a:xfrm>
          <a:prstGeom prst="rect">
            <a:avLst/>
          </a:prstGeom>
          <a:noFill/>
          <a:ln>
            <a:noFill/>
          </a:ln>
        </p:spPr>
        <p:txBody>
          <a:bodyPr spcFirstLastPara="1" wrap="square" lIns="78425" tIns="78425" rIns="78425" bIns="78425" anchor="ctr" anchorCtr="0"/>
          <a:lstStyle>
            <a:lvl1pPr marL="457200" marR="0" lvl="0" indent="-228600" algn="ctr" rtl="0">
              <a:spcBef>
                <a:spcPts val="700"/>
              </a:spcBef>
              <a:spcAft>
                <a:spcPts val="0"/>
              </a:spcAft>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914400" marR="0" lvl="1"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1371600" marR="0" lvl="2" indent="-857250" algn="l" rtl="0">
              <a:spcBef>
                <a:spcPts val="1980"/>
              </a:spcBef>
              <a:spcAft>
                <a:spcPts val="0"/>
              </a:spcAft>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1828800" marR="0" lvl="3"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2286000" marR="0" lvl="4"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9"/>
          </p:nvPr>
        </p:nvSpPr>
        <p:spPr>
          <a:xfrm>
            <a:off x="13856717" y="29227622"/>
            <a:ext cx="12942337" cy="765388"/>
          </a:xfrm>
          <a:prstGeom prst="rect">
            <a:avLst/>
          </a:prstGeom>
          <a:noFill/>
          <a:ln>
            <a:noFill/>
          </a:ln>
        </p:spPr>
        <p:txBody>
          <a:bodyPr spcFirstLastPara="1" wrap="square" lIns="196100" tIns="196100" rIns="196100" bIns="196100" anchor="t" anchorCtr="0"/>
          <a:lstStyle>
            <a:lvl1pPr marL="457200" marR="0" lvl="0" indent="-228600" algn="l" rtl="0">
              <a:spcBef>
                <a:spcPts val="480"/>
              </a:spcBef>
              <a:spcAft>
                <a:spcPts val="0"/>
              </a:spcAft>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371600" marR="0" lvl="2"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13"/>
          </p:nvPr>
        </p:nvSpPr>
        <p:spPr>
          <a:xfrm>
            <a:off x="565119" y="16517588"/>
            <a:ext cx="12957406" cy="765388"/>
          </a:xfrm>
          <a:prstGeom prst="rect">
            <a:avLst/>
          </a:prstGeom>
          <a:noFill/>
          <a:ln>
            <a:noFill/>
          </a:ln>
        </p:spPr>
        <p:txBody>
          <a:bodyPr spcFirstLastPara="1" wrap="square" lIns="196100" tIns="196100" rIns="196100" bIns="196100" anchor="t" anchorCtr="0"/>
          <a:lstStyle>
            <a:lvl1pPr marL="457200" marR="0" lvl="0" indent="-228600" algn="l" rtl="0">
              <a:spcBef>
                <a:spcPts val="480"/>
              </a:spcBef>
              <a:spcAft>
                <a:spcPts val="0"/>
              </a:spcAft>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371600" marR="0" lvl="2"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14"/>
          </p:nvPr>
        </p:nvSpPr>
        <p:spPr>
          <a:xfrm>
            <a:off x="3505967" y="3554370"/>
            <a:ext cx="20420066" cy="1300652"/>
          </a:xfrm>
          <a:prstGeom prst="rect">
            <a:avLst/>
          </a:prstGeom>
          <a:noFill/>
          <a:ln>
            <a:noFill/>
          </a:ln>
        </p:spPr>
        <p:txBody>
          <a:bodyPr spcFirstLastPara="1" wrap="square" lIns="95625" tIns="47800" rIns="95625" bIns="47800" anchor="t" anchorCtr="0"/>
          <a:lstStyle>
            <a:lvl1pPr marL="457200" marR="0" lvl="0" indent="-228600" algn="ctr" rtl="0">
              <a:spcBef>
                <a:spcPts val="1260"/>
              </a:spcBef>
              <a:spcAft>
                <a:spcPts val="0"/>
              </a:spcAft>
              <a:buClr>
                <a:schemeClr val="lt1"/>
              </a:buClr>
              <a:buSzPts val="6300"/>
              <a:buFont typeface="Arial"/>
              <a:buNone/>
              <a:defRPr sz="6300" b="0" i="0" u="none" strike="noStrike" cap="none">
                <a:solidFill>
                  <a:schemeClr val="lt1"/>
                </a:solidFill>
                <a:latin typeface="Calibri"/>
                <a:ea typeface="Calibri"/>
                <a:cs typeface="Calibri"/>
                <a:sym typeface="Calibri"/>
              </a:defRPr>
            </a:lvl1pPr>
            <a:lvl2pPr marL="914400" marR="0" lvl="1"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2pPr>
            <a:lvl3pPr marL="1371600" marR="0" lvl="2"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3pPr>
            <a:lvl4pPr marL="1828800" marR="0" lvl="3"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4pPr>
            <a:lvl5pPr marL="2286000" marR="0" lvl="4"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15"/>
          </p:nvPr>
        </p:nvSpPr>
        <p:spPr>
          <a:xfrm>
            <a:off x="3505967" y="2253718"/>
            <a:ext cx="20420066" cy="1300652"/>
          </a:xfrm>
          <a:prstGeom prst="rect">
            <a:avLst/>
          </a:prstGeom>
          <a:noFill/>
          <a:ln>
            <a:noFill/>
          </a:ln>
        </p:spPr>
        <p:txBody>
          <a:bodyPr spcFirstLastPara="1" wrap="square" lIns="95625" tIns="47800" rIns="95625" bIns="47800" anchor="t" anchorCtr="1"/>
          <a:lstStyle>
            <a:lvl1pPr marL="457200" marR="0" lvl="0" indent="-228600" algn="ctr" rtl="0">
              <a:spcBef>
                <a:spcPts val="1840"/>
              </a:spcBef>
              <a:spcAft>
                <a:spcPts val="0"/>
              </a:spcAft>
              <a:buClr>
                <a:schemeClr val="lt1"/>
              </a:buClr>
              <a:buSzPts val="9200"/>
              <a:buFont typeface="Arial"/>
              <a:buNone/>
              <a:defRPr sz="9200" b="0" i="0" u="none" strike="noStrike" cap="none">
                <a:solidFill>
                  <a:schemeClr val="lt1"/>
                </a:solidFill>
                <a:latin typeface="Calibri"/>
                <a:ea typeface="Calibri"/>
                <a:cs typeface="Calibri"/>
                <a:sym typeface="Calibri"/>
              </a:defRPr>
            </a:lvl1pPr>
            <a:lvl2pPr marL="914400" marR="0" lvl="1"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2pPr>
            <a:lvl3pPr marL="1371600" marR="0" lvl="2"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3pPr>
            <a:lvl4pPr marL="1828800" marR="0" lvl="3"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4pPr>
            <a:lvl5pPr marL="2286000" marR="0" lvl="4"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16"/>
          </p:nvPr>
        </p:nvSpPr>
        <p:spPr>
          <a:xfrm>
            <a:off x="3505967" y="589524"/>
            <a:ext cx="20420066" cy="1664193"/>
          </a:xfrm>
          <a:prstGeom prst="rect">
            <a:avLst/>
          </a:prstGeom>
          <a:noFill/>
          <a:ln>
            <a:noFill/>
          </a:ln>
        </p:spPr>
        <p:txBody>
          <a:bodyPr spcFirstLastPara="1" wrap="square" lIns="95625" tIns="47800" rIns="95625" bIns="47800" anchor="t" anchorCtr="1"/>
          <a:lstStyle>
            <a:lvl1pPr marL="457200" marR="0" lvl="0" indent="-228600" algn="ctr" rtl="0">
              <a:spcBef>
                <a:spcPts val="2400"/>
              </a:spcBef>
              <a:spcAft>
                <a:spcPts val="0"/>
              </a:spcAft>
              <a:buClr>
                <a:schemeClr val="lt1"/>
              </a:buClr>
              <a:buSzPts val="12000"/>
              <a:buFont typeface="Arial"/>
              <a:buNone/>
              <a:defRPr sz="12000" b="1" i="0" u="none" strike="noStrike" cap="none">
                <a:solidFill>
                  <a:schemeClr val="lt1"/>
                </a:solidFill>
                <a:latin typeface="Calibri"/>
                <a:ea typeface="Calibri"/>
                <a:cs typeface="Calibri"/>
                <a:sym typeface="Calibri"/>
              </a:defRPr>
            </a:lvl1pPr>
            <a:lvl2pPr marL="914400" marR="0" lvl="1"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2pPr>
            <a:lvl3pPr marL="1371600" marR="0" lvl="2"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3pPr>
            <a:lvl4pPr marL="1828800" marR="0" lvl="3"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4pPr>
            <a:lvl5pPr marL="2286000" marR="0" lvl="4" indent="-228600" algn="l" rtl="0">
              <a:spcBef>
                <a:spcPts val="1500"/>
              </a:spcBef>
              <a:spcAft>
                <a:spcPts val="0"/>
              </a:spcAft>
              <a:buClr>
                <a:schemeClr val="dk1"/>
              </a:buClr>
              <a:buSzPts val="7500"/>
              <a:buFont typeface="Arial"/>
              <a:buNone/>
              <a:defRPr sz="7500" b="0" i="0" u="none" strike="noStrike" cap="none">
                <a:solidFill>
                  <a:schemeClr val="dk1"/>
                </a:solidFill>
                <a:latin typeface="Calibri"/>
                <a:ea typeface="Calibri"/>
                <a:cs typeface="Calibri"/>
                <a:sym typeface="Calibri"/>
              </a:defRPr>
            </a:lvl5pPr>
            <a:lvl6pPr marL="2743200" marR="0" lvl="5"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3200400" marR="0" lvl="6"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3657600" marR="0" lvl="7"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4114800" marR="0" lvl="8" indent="-755650" algn="l" rtl="0">
              <a:spcBef>
                <a:spcPts val="166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9"/>
        <p:cNvGrpSpPr/>
        <p:nvPr/>
      </p:nvGrpSpPr>
      <p:grpSpPr>
        <a:xfrm>
          <a:off x="0" y="0"/>
          <a:ext cx="0" cy="0"/>
          <a:chOff x="0" y="0"/>
          <a:chExt cx="0" cy="0"/>
        </a:xfrm>
      </p:grpSpPr>
      <p:sp>
        <p:nvSpPr>
          <p:cNvPr id="10" name="Shape 10"/>
          <p:cNvSpPr/>
          <p:nvPr/>
        </p:nvSpPr>
        <p:spPr>
          <a:xfrm>
            <a:off x="0" y="0"/>
            <a:ext cx="27432000" cy="5334000"/>
          </a:xfrm>
          <a:prstGeom prst="rect">
            <a:avLst/>
          </a:prstGeom>
          <a:solidFill>
            <a:srgbClr val="57068C"/>
          </a:solidFill>
          <a:ln w="9525" cap="flat" cmpd="sng">
            <a:solidFill>
              <a:schemeClr val="dk1"/>
            </a:solidFill>
            <a:prstDash val="solid"/>
            <a:miter lim="800000"/>
            <a:headEnd type="none" w="sm" len="sm"/>
            <a:tailEnd type="none" w="sm" len="sm"/>
          </a:ln>
        </p:spPr>
        <p:txBody>
          <a:bodyPr spcFirstLastPara="1" wrap="square" lIns="78425" tIns="39200" rIns="78425" bIns="39200" anchor="ctr" anchorCtr="0">
            <a:noAutofit/>
          </a:bodyPr>
          <a:lstStyle/>
          <a:p>
            <a:pPr marL="0" marR="0" lvl="0" indent="0" algn="l" rtl="0">
              <a:spcBef>
                <a:spcPts val="0"/>
              </a:spcBef>
              <a:spcAft>
                <a:spcPts val="0"/>
              </a:spcAft>
              <a:buNone/>
            </a:pPr>
            <a:endParaRPr sz="7400" b="0" i="0" u="none" strike="noStrike" cap="none">
              <a:solidFill>
                <a:schemeClr val="dk1"/>
              </a:solidFill>
              <a:latin typeface="Calibri"/>
              <a:ea typeface="Calibri"/>
              <a:cs typeface="Calibri"/>
              <a:sym typeface="Calibri"/>
            </a:endParaRPr>
          </a:p>
        </p:txBody>
      </p:sp>
      <p:sp>
        <p:nvSpPr>
          <p:cNvPr id="11" name="Shape 11"/>
          <p:cNvSpPr/>
          <p:nvPr/>
        </p:nvSpPr>
        <p:spPr>
          <a:xfrm>
            <a:off x="0" y="5339294"/>
            <a:ext cx="27432000" cy="169333"/>
          </a:xfrm>
          <a:prstGeom prst="rect">
            <a:avLst/>
          </a:prstGeom>
          <a:solidFill>
            <a:srgbClr val="2C3F71"/>
          </a:solidFill>
          <a:ln>
            <a:noFill/>
          </a:ln>
        </p:spPr>
        <p:txBody>
          <a:bodyPr spcFirstLastPara="1" wrap="square" lIns="78425" tIns="39200" rIns="78425" bIns="39200" anchor="ctr" anchorCtr="0">
            <a:noAutofit/>
          </a:bodyPr>
          <a:lstStyle/>
          <a:p>
            <a:pPr marL="0" marR="0" lvl="0" indent="0" algn="l" rtl="0">
              <a:spcBef>
                <a:spcPts val="0"/>
              </a:spcBef>
              <a:spcAft>
                <a:spcPts val="0"/>
              </a:spcAft>
              <a:buNone/>
            </a:pPr>
            <a:endParaRPr sz="7400" b="0" i="0" u="none" strike="noStrike" cap="none">
              <a:solidFill>
                <a:schemeClr val="dk1"/>
              </a:solidFill>
              <a:latin typeface="Calibri"/>
              <a:ea typeface="Calibri"/>
              <a:cs typeface="Calibri"/>
              <a:sym typeface="Calibri"/>
            </a:endParaRPr>
          </a:p>
        </p:txBody>
      </p:sp>
      <p:grpSp>
        <p:nvGrpSpPr>
          <p:cNvPr id="12" name="Shape 12"/>
          <p:cNvGrpSpPr/>
          <p:nvPr/>
        </p:nvGrpSpPr>
        <p:grpSpPr>
          <a:xfrm>
            <a:off x="-12658121" y="-48127"/>
            <a:ext cx="12259294" cy="36624125"/>
            <a:chOff x="-11225189" y="-1"/>
            <a:chExt cx="11018865" cy="32918401"/>
          </a:xfrm>
        </p:grpSpPr>
        <p:sp>
          <p:nvSpPr>
            <p:cNvPr id="13" name="Shape 13"/>
            <p:cNvSpPr/>
            <p:nvPr/>
          </p:nvSpPr>
          <p:spPr>
            <a:xfrm>
              <a:off x="-11216136" y="-1"/>
              <a:ext cx="11009812" cy="32918401"/>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lnSpc>
                  <a:spcPct val="100000"/>
                </a:lnSpc>
                <a:spcBef>
                  <a:spcPts val="0"/>
                </a:spcBef>
                <a:spcAft>
                  <a:spcPts val="0"/>
                </a:spcAft>
                <a:buClr>
                  <a:srgbClr val="FF0000"/>
                </a:buClr>
                <a:buSzPts val="3200"/>
                <a:buFont typeface="Trebuchet MS"/>
                <a:buNone/>
              </a:pPr>
              <a:r>
                <a:rPr lang="en-US" sz="3200" b="1" i="0" u="none" strike="noStrike" cap="none">
                  <a:solidFill>
                    <a:srgbClr val="FF0000"/>
                  </a:solidFill>
                  <a:latin typeface="Trebuchet MS"/>
                  <a:ea typeface="Trebuchet MS"/>
                  <a:cs typeface="Trebuchet MS"/>
                  <a:sym typeface="Trebuchet MS"/>
                </a:rPr>
                <a:t>(—THIS SIDEBAR DOES NOT PRINT—)</a:t>
              </a:r>
              <a:endParaRPr sz="32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DESIGN GUIDE</a:t>
              </a:r>
              <a:endParaRPr/>
            </a:p>
            <a:p>
              <a:pPr marL="0" marR="0" lvl="0" indent="0" algn="ctr" rtl="0">
                <a:spcBef>
                  <a:spcPts val="0"/>
                </a:spcBef>
                <a:spcAft>
                  <a:spcPts val="0"/>
                </a:spcAft>
                <a:buNone/>
              </a:pPr>
              <a:endParaRPr sz="28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This PowerPoint 2007 template produces a 30”x40” presentation poster. You can use it to create your research poster and save valuable time placing titles, subtitles, text, and graphics. </a:t>
              </a:r>
              <a:endParaRPr/>
            </a:p>
            <a:p>
              <a:pPr marL="0" marR="0" lvl="0" indent="0" algn="l" rtl="0">
                <a:spcBef>
                  <a:spcPts val="0"/>
                </a:spcBef>
                <a:spcAft>
                  <a:spcPts val="0"/>
                </a:spcAft>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i="0" u="none" strike="noStrike" cap="none">
                  <a:solidFill>
                    <a:srgbClr val="FFC000"/>
                  </a:solidFill>
                  <a:latin typeface="Trebuchet MS"/>
                  <a:ea typeface="Trebuchet MS"/>
                  <a:cs typeface="Trebuchet MS"/>
                  <a:sym typeface="Trebuchet MS"/>
                </a:rPr>
                <a:t>PosterPresentations.com</a:t>
              </a:r>
              <a:r>
                <a:rPr lang="en-US" sz="2800" b="1" i="0" u="none" strike="noStrike" cap="none">
                  <a:solidFill>
                    <a:schemeClr val="lt1"/>
                  </a:solidFill>
                  <a:latin typeface="Trebuchet MS"/>
                  <a:ea typeface="Trebuchet MS"/>
                  <a:cs typeface="Trebuchet MS"/>
                  <a:sym typeface="Trebuchet MS"/>
                </a:rPr>
                <a:t> </a:t>
              </a:r>
              <a:r>
                <a:rPr lang="en-US" sz="2800" b="0" i="0" u="none" strike="noStrike" cap="none">
                  <a:solidFill>
                    <a:schemeClr val="lt1"/>
                  </a:solidFill>
                  <a:latin typeface="Trebuchet MS"/>
                  <a:ea typeface="Trebuchet MS"/>
                  <a:cs typeface="Trebuchet MS"/>
                  <a:sym typeface="Trebuchet MS"/>
                </a:rPr>
                <a:t>and click on HELP DESK.</a:t>
              </a:r>
              <a:endParaRPr/>
            </a:p>
            <a:p>
              <a:pPr marL="0" marR="0" lvl="0" indent="0" algn="l" rtl="0">
                <a:spcBef>
                  <a:spcPts val="0"/>
                </a:spcBef>
                <a:spcAft>
                  <a:spcPts val="0"/>
                </a:spcAft>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When you are ready to print your poster, go online to PosterPresentations.com</a:t>
              </a:r>
              <a:br>
                <a:rPr lang="en-US" sz="2800" b="0" i="0" u="none" strike="noStrike" cap="none">
                  <a:solidFill>
                    <a:schemeClr val="lt1"/>
                  </a:solidFill>
                  <a:latin typeface="Trebuchet MS"/>
                  <a:ea typeface="Trebuchet MS"/>
                  <a:cs typeface="Trebuchet MS"/>
                  <a:sym typeface="Trebuchet MS"/>
                </a:rPr>
              </a:b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Need assistance? Call us at </a:t>
              </a:r>
              <a:r>
                <a:rPr lang="en-US" sz="2800" b="0" i="0" u="none" strike="noStrike" cap="none">
                  <a:solidFill>
                    <a:srgbClr val="FFC000"/>
                  </a:solidFill>
                  <a:latin typeface="Trebuchet MS"/>
                  <a:ea typeface="Trebuchet MS"/>
                  <a:cs typeface="Trebuchet MS"/>
                  <a:sym typeface="Trebuchet MS"/>
                </a:rPr>
                <a:t>1.510.649.3001</a:t>
              </a:r>
              <a:endParaRPr/>
            </a:p>
            <a:p>
              <a:pPr marL="0" marR="0" lvl="0" indent="0" algn="l" rtl="0">
                <a:spcBef>
                  <a:spcPts val="0"/>
                </a:spcBef>
                <a:spcAft>
                  <a:spcPts val="0"/>
                </a:spcAft>
                <a:buNone/>
              </a:pPr>
              <a:endParaRPr sz="3600" b="1" i="0" u="none" strike="noStrike" cap="none">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24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QUICK START</a:t>
              </a:r>
              <a:endParaRPr/>
            </a:p>
            <a:p>
              <a:pPr marL="0" marR="0" lvl="0" indent="0" algn="ctr" rtl="0">
                <a:spcBef>
                  <a:spcPts val="0"/>
                </a:spcBef>
                <a:spcAft>
                  <a:spcPts val="0"/>
                </a:spcAft>
                <a:buNone/>
              </a:pPr>
              <a:endParaRPr sz="32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Zoom in and out</a:t>
              </a:r>
              <a:endParaRPr/>
            </a:p>
            <a:p>
              <a:pPr marL="2527300" marR="0" lvl="0" indent="-650875" algn="l" rtl="0">
                <a:spcBef>
                  <a:spcPts val="0"/>
                </a:spcBef>
                <a:spcAft>
                  <a:spcPts val="0"/>
                </a:spcAft>
                <a:buNone/>
              </a:pPr>
              <a:r>
                <a:rPr lang="en-US" sz="2400" b="0" i="0" u="none" strike="noStrike" cap="none">
                  <a:solidFill>
                    <a:schemeClr val="lt1"/>
                  </a:solidFill>
                  <a:latin typeface="Trebuchet MS"/>
                  <a:ea typeface="Trebuchet MS"/>
                  <a:cs typeface="Trebuchet MS"/>
                  <a:sym typeface="Trebuchet MS"/>
                </a:rPr>
                <a:t>	</a:t>
              </a:r>
              <a:r>
                <a:rPr lang="en-US" sz="2400" b="0" i="0" u="none" strike="noStrike" cap="none">
                  <a:solidFill>
                    <a:srgbClr val="BFBFBF"/>
                  </a:solidFill>
                  <a:latin typeface="Trebuchet MS"/>
                  <a:ea typeface="Trebuchet MS"/>
                  <a:cs typeface="Trebuchet MS"/>
                  <a:sym typeface="Trebuchet MS"/>
                </a:rPr>
                <a:t>As you work on your poster zoom in and out to the level that is more comfortable to you. Go to VIEW &gt; ZOOM.</a:t>
              </a:r>
              <a:endParaRPr/>
            </a:p>
            <a:p>
              <a:pPr marL="0" marR="0" lvl="0" indent="0" algn="l" rtl="0">
                <a:spcBef>
                  <a:spcPts val="0"/>
                </a:spcBef>
                <a:spcAft>
                  <a:spcPts val="0"/>
                </a:spcAft>
                <a:buNone/>
              </a:pPr>
              <a:endParaRPr sz="28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Title, Authors, and Affiliations</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The font size of your title should be bigger than your name(s) and institution name(s).</a:t>
              </a:r>
              <a:endParaRPr/>
            </a:p>
            <a:p>
              <a:pPr marL="0" marR="0" lvl="0" indent="0" algn="l" rtl="0">
                <a:spcBef>
                  <a:spcPts val="0"/>
                </a:spcBef>
                <a:spcAft>
                  <a:spcPts val="0"/>
                </a:spcAft>
                <a:buNone/>
              </a:pPr>
              <a:br>
                <a:rPr lang="en-US" sz="2800" b="1" i="0" u="none" strike="noStrike" cap="none">
                  <a:solidFill>
                    <a:schemeClr val="lt1"/>
                  </a:solidFill>
                  <a:latin typeface="Trebuchet MS"/>
                  <a:ea typeface="Trebuchet MS"/>
                  <a:cs typeface="Trebuchet MS"/>
                  <a:sym typeface="Trebuchet MS"/>
                </a:rPr>
              </a:br>
              <a:endParaRPr sz="28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Adding Logos / Seals</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See if your school’s logo is available on our free poster templates page.</a:t>
              </a:r>
              <a:endParaRPr/>
            </a:p>
            <a:p>
              <a:pPr marL="0" marR="0" lvl="0" indent="0" algn="l" rtl="0">
                <a:spcBef>
                  <a:spcPts val="0"/>
                </a:spcBef>
                <a:spcAft>
                  <a:spcPts val="0"/>
                </a:spcAft>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Photographs / Graphics</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marL="0" marR="0" lvl="0" indent="0" algn="l" rtl="0">
                <a:spcBef>
                  <a:spcPts val="0"/>
                </a:spcBef>
                <a:spcAft>
                  <a:spcPts val="0"/>
                </a:spcAft>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Image Quality Check</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Zoom in and look at your images at 100% magnification. If they look good they will print well. </a:t>
              </a:r>
              <a:endParaRPr sz="2800" b="0" i="0" u="none" strike="noStrike" cap="none">
                <a:solidFill>
                  <a:schemeClr val="lt1"/>
                </a:solidFill>
                <a:latin typeface="Trebuchet MS"/>
                <a:ea typeface="Trebuchet MS"/>
                <a:cs typeface="Trebuchet MS"/>
                <a:sym typeface="Trebuchet MS"/>
              </a:endParaRPr>
            </a:p>
          </p:txBody>
        </p:sp>
        <p:cxnSp>
          <p:nvCxnSpPr>
            <p:cNvPr id="14" name="Shape 14"/>
            <p:cNvCxnSpPr/>
            <p:nvPr/>
          </p:nvCxnSpPr>
          <p:spPr>
            <a:xfrm>
              <a:off x="-11225189" y="7240467"/>
              <a:ext cx="10999746" cy="3341"/>
            </a:xfrm>
            <a:prstGeom prst="straightConnector1">
              <a:avLst/>
            </a:prstGeom>
            <a:noFill/>
            <a:ln w="9525" cap="flat" cmpd="sng">
              <a:solidFill>
                <a:srgbClr val="FFC000"/>
              </a:solidFill>
              <a:prstDash val="solid"/>
              <a:round/>
              <a:headEnd type="none" w="sm" len="sm"/>
              <a:tailEnd type="none" w="sm" len="sm"/>
            </a:ln>
          </p:spPr>
        </p:cxnSp>
        <p:pic>
          <p:nvPicPr>
            <p:cNvPr id="15" name="Shape 15"/>
            <p:cNvPicPr preferRelativeResize="0"/>
            <p:nvPr/>
          </p:nvPicPr>
          <p:blipFill rotWithShape="1">
            <a:blip r:embed="rId3">
              <a:alphaModFix/>
            </a:blip>
            <a:srcRect/>
            <a:stretch/>
          </p:blipFill>
          <p:spPr>
            <a:xfrm>
              <a:off x="-10479105" y="8732868"/>
              <a:ext cx="1597666" cy="1201935"/>
            </a:xfrm>
            <a:prstGeom prst="rect">
              <a:avLst/>
            </a:prstGeom>
            <a:noFill/>
            <a:ln>
              <a:noFill/>
            </a:ln>
          </p:spPr>
        </p:pic>
        <p:pic>
          <p:nvPicPr>
            <p:cNvPr id="16" name="Shape 16"/>
            <p:cNvPicPr preferRelativeResize="0"/>
            <p:nvPr/>
          </p:nvPicPr>
          <p:blipFill rotWithShape="1">
            <a:blip r:embed="rId4">
              <a:alphaModFix/>
            </a:blip>
            <a:srcRect/>
            <a:stretch/>
          </p:blipFill>
          <p:spPr>
            <a:xfrm>
              <a:off x="-10732765" y="13076183"/>
              <a:ext cx="9986808" cy="1053596"/>
            </a:xfrm>
            <a:prstGeom prst="rect">
              <a:avLst/>
            </a:prstGeom>
            <a:noFill/>
            <a:ln>
              <a:noFill/>
            </a:ln>
          </p:spPr>
        </p:pic>
        <p:grpSp>
          <p:nvGrpSpPr>
            <p:cNvPr id="17" name="Shape 17"/>
            <p:cNvGrpSpPr/>
            <p:nvPr/>
          </p:nvGrpSpPr>
          <p:grpSpPr>
            <a:xfrm>
              <a:off x="-9744992" y="19604585"/>
              <a:ext cx="7531182" cy="2120442"/>
              <a:chOff x="-4470427" y="9208123"/>
              <a:chExt cx="3470785" cy="974221"/>
            </a:xfrm>
          </p:grpSpPr>
          <p:grpSp>
            <p:nvGrpSpPr>
              <p:cNvPr id="18" name="Shape 18"/>
              <p:cNvGrpSpPr/>
              <p:nvPr/>
            </p:nvGrpSpPr>
            <p:grpSpPr>
              <a:xfrm>
                <a:off x="-2783495" y="9252356"/>
                <a:ext cx="624431" cy="898923"/>
                <a:chOff x="-3958697" y="8525819"/>
                <a:chExt cx="779338" cy="1288150"/>
              </a:xfrm>
            </p:grpSpPr>
            <p:pic>
              <p:nvPicPr>
                <p:cNvPr id="19" name="Shape 19"/>
                <p:cNvPicPr preferRelativeResize="0"/>
                <p:nvPr/>
              </p:nvPicPr>
              <p:blipFill rotWithShape="1">
                <a:blip r:embed="rId5">
                  <a:alphaModFix/>
                </a:blip>
                <a:srcRect/>
                <a:stretch/>
              </p:blipFill>
              <p:spPr>
                <a:xfrm>
                  <a:off x="-3948160" y="8525819"/>
                  <a:ext cx="768801" cy="1090857"/>
                </a:xfrm>
                <a:prstGeom prst="rect">
                  <a:avLst/>
                </a:prstGeom>
                <a:noFill/>
                <a:ln>
                  <a:noFill/>
                </a:ln>
              </p:spPr>
            </p:pic>
            <p:sp>
              <p:nvSpPr>
                <p:cNvPr id="20" name="Shape 20"/>
                <p:cNvSpPr txBox="1"/>
                <p:nvPr/>
              </p:nvSpPr>
              <p:spPr>
                <a:xfrm>
                  <a:off x="-3958697" y="9522560"/>
                  <a:ext cx="779337" cy="291409"/>
                </a:xfrm>
                <a:prstGeom prst="rect">
                  <a:avLst/>
                </a:prstGeom>
                <a:solidFill>
                  <a:schemeClr val="accent1"/>
                </a:solid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000" b="1" i="0" u="none" strike="noStrike" cap="none">
                      <a:solidFill>
                        <a:schemeClr val="dk1"/>
                      </a:solidFill>
                      <a:latin typeface="Calibri"/>
                      <a:ea typeface="Calibri"/>
                      <a:cs typeface="Calibri"/>
                      <a:sym typeface="Calibri"/>
                    </a:rPr>
                    <a:t>ORIGINAL</a:t>
                  </a:r>
                  <a:endParaRPr/>
                </a:p>
              </p:txBody>
            </p:sp>
          </p:grpSp>
          <p:grpSp>
            <p:nvGrpSpPr>
              <p:cNvPr id="21" name="Shape 21"/>
              <p:cNvGrpSpPr/>
              <p:nvPr/>
            </p:nvGrpSpPr>
            <p:grpSpPr>
              <a:xfrm>
                <a:off x="-2033159" y="9252361"/>
                <a:ext cx="1033517" cy="898915"/>
                <a:chOff x="-2921738" y="8714808"/>
                <a:chExt cx="1420279" cy="1235304"/>
              </a:xfrm>
            </p:grpSpPr>
            <p:pic>
              <p:nvPicPr>
                <p:cNvPr id="22" name="Shape 22"/>
                <p:cNvPicPr preferRelativeResize="0"/>
                <p:nvPr/>
              </p:nvPicPr>
              <p:blipFill rotWithShape="1">
                <a:blip r:embed="rId5">
                  <a:alphaModFix/>
                </a:blip>
                <a:srcRect/>
                <a:stretch/>
              </p:blipFill>
              <p:spPr>
                <a:xfrm>
                  <a:off x="-2921738" y="8714808"/>
                  <a:ext cx="1420279" cy="1029694"/>
                </a:xfrm>
                <a:prstGeom prst="rect">
                  <a:avLst/>
                </a:prstGeom>
                <a:noFill/>
                <a:ln>
                  <a:noFill/>
                </a:ln>
              </p:spPr>
            </p:pic>
            <p:sp>
              <p:nvSpPr>
                <p:cNvPr id="23" name="Shape 23"/>
                <p:cNvSpPr txBox="1"/>
                <p:nvPr/>
              </p:nvSpPr>
              <p:spPr>
                <a:xfrm>
                  <a:off x="-2918991" y="9670656"/>
                  <a:ext cx="1417532" cy="279456"/>
                </a:xfrm>
                <a:prstGeom prst="rect">
                  <a:avLst/>
                </a:prstGeom>
                <a:solidFill>
                  <a:srgbClr val="FF0000"/>
                </a:solidFill>
                <a:ln>
                  <a:noFill/>
                </a:ln>
              </p:spPr>
              <p:txBody>
                <a:bodyPr spcFirstLastPara="1" wrap="square" lIns="457200" tIns="91425" rIns="457200" bIns="91425" anchor="t" anchorCtr="0">
                  <a:noAutofit/>
                </a:bodyPr>
                <a:lstStyle/>
                <a:p>
                  <a:pPr marL="0" marR="0" lvl="0" indent="0" algn="ctr" rtl="0">
                    <a:spcBef>
                      <a:spcPts val="0"/>
                    </a:spcBef>
                    <a:spcAft>
                      <a:spcPts val="0"/>
                    </a:spcAft>
                    <a:buNone/>
                  </a:pPr>
                  <a:r>
                    <a:rPr lang="en-US" sz="2000" b="1" i="0" u="none" strike="noStrike" cap="none">
                      <a:solidFill>
                        <a:schemeClr val="lt1"/>
                      </a:solidFill>
                      <a:latin typeface="Calibri"/>
                      <a:ea typeface="Calibri"/>
                      <a:cs typeface="Calibri"/>
                      <a:sym typeface="Calibri"/>
                    </a:rPr>
                    <a:t>DISTORTED</a:t>
                  </a:r>
                  <a:endParaRPr sz="900" b="1" i="0" u="none" strike="noStrike" cap="none">
                    <a:solidFill>
                      <a:schemeClr val="lt1"/>
                    </a:solidFill>
                    <a:latin typeface="Calibri"/>
                    <a:ea typeface="Calibri"/>
                    <a:cs typeface="Calibri"/>
                    <a:sym typeface="Calibri"/>
                  </a:endParaRPr>
                </a:p>
              </p:txBody>
            </p:sp>
          </p:grpSp>
          <p:pic>
            <p:nvPicPr>
              <p:cNvPr id="24" name="Shape 24"/>
              <p:cNvPicPr preferRelativeResize="0"/>
              <p:nvPr/>
            </p:nvPicPr>
            <p:blipFill rotWithShape="1">
              <a:blip r:embed="rId6">
                <a:alphaModFix/>
              </a:blip>
              <a:srcRect/>
              <a:stretch/>
            </p:blipFill>
            <p:spPr>
              <a:xfrm>
                <a:off x="-4470427" y="9208123"/>
                <a:ext cx="1098742" cy="847761"/>
              </a:xfrm>
              <a:prstGeom prst="rect">
                <a:avLst/>
              </a:prstGeom>
              <a:noFill/>
              <a:ln>
                <a:noFill/>
              </a:ln>
            </p:spPr>
          </p:pic>
          <p:sp>
            <p:nvSpPr>
              <p:cNvPr id="25" name="Shape 25"/>
              <p:cNvSpPr txBox="1"/>
              <p:nvPr/>
            </p:nvSpPr>
            <p:spPr>
              <a:xfrm>
                <a:off x="-4440600" y="9857111"/>
                <a:ext cx="1035685" cy="325233"/>
              </a:xfrm>
              <a:prstGeom prst="rect">
                <a:avLst/>
              </a:prstGeom>
              <a:no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Corner handles</a:t>
                </a:r>
                <a:endParaRPr sz="1600" b="0" i="0" u="none" strike="noStrike" cap="none">
                  <a:solidFill>
                    <a:schemeClr val="lt1"/>
                  </a:solidFill>
                  <a:latin typeface="Calibri"/>
                  <a:ea typeface="Calibri"/>
                  <a:cs typeface="Calibri"/>
                  <a:sym typeface="Calibri"/>
                </a:endParaRPr>
              </a:p>
            </p:txBody>
          </p:sp>
        </p:grpSp>
        <p:grpSp>
          <p:nvGrpSpPr>
            <p:cNvPr id="26" name="Shape 26"/>
            <p:cNvGrpSpPr/>
            <p:nvPr/>
          </p:nvGrpSpPr>
          <p:grpSpPr>
            <a:xfrm>
              <a:off x="-10409330" y="23738190"/>
              <a:ext cx="9344084" cy="2453252"/>
              <a:chOff x="-4759852" y="10890293"/>
              <a:chExt cx="4306270" cy="1127128"/>
            </a:xfrm>
          </p:grpSpPr>
          <p:pic>
            <p:nvPicPr>
              <p:cNvPr id="27" name="Shape 27"/>
              <p:cNvPicPr preferRelativeResize="0"/>
              <p:nvPr/>
            </p:nvPicPr>
            <p:blipFill rotWithShape="1">
              <a:blip r:embed="rId7">
                <a:alphaModFix/>
              </a:blip>
              <a:srcRect/>
              <a:stretch/>
            </p:blipFill>
            <p:spPr>
              <a:xfrm>
                <a:off x="-4533347" y="10890299"/>
                <a:ext cx="1828800" cy="1117600"/>
              </a:xfrm>
              <a:prstGeom prst="rect">
                <a:avLst/>
              </a:prstGeom>
              <a:noFill/>
              <a:ln>
                <a:noFill/>
              </a:ln>
            </p:spPr>
          </p:pic>
          <p:pic>
            <p:nvPicPr>
              <p:cNvPr id="28" name="Shape 28"/>
              <p:cNvPicPr preferRelativeResize="0"/>
              <p:nvPr/>
            </p:nvPicPr>
            <p:blipFill rotWithShape="1">
              <a:blip r:embed="rId8">
                <a:alphaModFix/>
              </a:blip>
              <a:srcRect/>
              <a:stretch/>
            </p:blipFill>
            <p:spPr>
              <a:xfrm>
                <a:off x="-2456641" y="10893992"/>
                <a:ext cx="1828800" cy="1117600"/>
              </a:xfrm>
              <a:prstGeom prst="rect">
                <a:avLst/>
              </a:prstGeom>
              <a:noFill/>
              <a:ln>
                <a:noFill/>
              </a:ln>
            </p:spPr>
          </p:pic>
          <p:sp>
            <p:nvSpPr>
              <p:cNvPr id="29" name="Shape 29"/>
              <p:cNvSpPr txBox="1"/>
              <p:nvPr/>
            </p:nvSpPr>
            <p:spPr>
              <a:xfrm rot="-5400000">
                <a:off x="-5235785" y="11366226"/>
                <a:ext cx="1117601" cy="165735"/>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2000" b="0" i="0" u="none" strike="noStrike" cap="none">
                    <a:solidFill>
                      <a:srgbClr val="92D050"/>
                    </a:solidFill>
                    <a:latin typeface="Calibri"/>
                    <a:ea typeface="Calibri"/>
                    <a:cs typeface="Calibri"/>
                    <a:sym typeface="Calibri"/>
                  </a:rPr>
                  <a:t>Good </a:t>
                </a:r>
                <a:r>
                  <a:rPr lang="en-US" sz="2000" b="0" i="0" u="none" strike="noStrike" cap="none">
                    <a:solidFill>
                      <a:schemeClr val="lt1"/>
                    </a:solidFill>
                    <a:latin typeface="Calibri"/>
                    <a:ea typeface="Calibri"/>
                    <a:cs typeface="Calibri"/>
                    <a:sym typeface="Calibri"/>
                  </a:rPr>
                  <a:t>printing quality</a:t>
                </a:r>
                <a:endParaRPr sz="2000" b="0" i="0" u="none" strike="noStrike" cap="none">
                  <a:solidFill>
                    <a:schemeClr val="lt1"/>
                  </a:solidFill>
                  <a:latin typeface="Calibri"/>
                  <a:ea typeface="Calibri"/>
                  <a:cs typeface="Calibri"/>
                  <a:sym typeface="Calibri"/>
                </a:endParaRPr>
              </a:p>
            </p:txBody>
          </p:sp>
          <p:sp>
            <p:nvSpPr>
              <p:cNvPr id="30" name="Shape 30"/>
              <p:cNvSpPr txBox="1"/>
              <p:nvPr/>
            </p:nvSpPr>
            <p:spPr>
              <a:xfrm rot="-5400000">
                <a:off x="-1095250" y="11375753"/>
                <a:ext cx="1117601" cy="165735"/>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2000" b="0" i="0" u="none" strike="noStrike" cap="none">
                    <a:solidFill>
                      <a:srgbClr val="FF0000"/>
                    </a:solidFill>
                    <a:latin typeface="Calibri"/>
                    <a:ea typeface="Calibri"/>
                    <a:cs typeface="Calibri"/>
                    <a:sym typeface="Calibri"/>
                  </a:rPr>
                  <a:t>Bad </a:t>
                </a:r>
                <a:r>
                  <a:rPr lang="en-US" sz="2000" b="0" i="0" u="none" strike="noStrike" cap="none">
                    <a:solidFill>
                      <a:schemeClr val="lt1"/>
                    </a:solidFill>
                    <a:latin typeface="Calibri"/>
                    <a:ea typeface="Calibri"/>
                    <a:cs typeface="Calibri"/>
                    <a:sym typeface="Calibri"/>
                  </a:rPr>
                  <a:t>printing quality</a:t>
                </a:r>
                <a:endParaRPr/>
              </a:p>
            </p:txBody>
          </p:sp>
        </p:grpSp>
      </p:grpSp>
      <p:grpSp>
        <p:nvGrpSpPr>
          <p:cNvPr id="31" name="Shape 31"/>
          <p:cNvGrpSpPr/>
          <p:nvPr/>
        </p:nvGrpSpPr>
        <p:grpSpPr>
          <a:xfrm>
            <a:off x="27804388" y="0"/>
            <a:ext cx="12284832" cy="36618006"/>
            <a:chOff x="44157838" y="-55065"/>
            <a:chExt cx="11062139" cy="32973464"/>
          </a:xfrm>
        </p:grpSpPr>
        <p:sp>
          <p:nvSpPr>
            <p:cNvPr id="32" name="Shape 32"/>
            <p:cNvSpPr/>
            <p:nvPr/>
          </p:nvSpPr>
          <p:spPr>
            <a:xfrm>
              <a:off x="44157838" y="-55065"/>
              <a:ext cx="11062139" cy="32973464"/>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QUICK START (cont.)</a:t>
              </a:r>
              <a:endParaRPr/>
            </a:p>
            <a:p>
              <a:pPr marL="0" marR="0" lvl="0" indent="0" algn="ctr" rtl="0">
                <a:spcBef>
                  <a:spcPts val="0"/>
                </a:spcBef>
                <a:spcAft>
                  <a:spcPts val="0"/>
                </a:spcAft>
                <a:buNone/>
              </a:pPr>
              <a:endParaRPr sz="36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change the template color theme</a:t>
              </a:r>
              <a:endParaRPr/>
            </a:p>
            <a:p>
              <a:pPr marL="0" marR="0" lvl="2"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marL="0" marR="0" lvl="2"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add Text</a:t>
              </a:r>
              <a:endParaRPr/>
            </a:p>
            <a:p>
              <a:pPr marL="3429000" marR="0" lvl="2"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The default template text offers a good starting point. Follow the conference requirements.</a:t>
              </a:r>
              <a:endParaRPr sz="2400" b="0" i="0" u="none" strike="noStrike" cap="none">
                <a:solidFill>
                  <a:srgbClr val="BFBFBF"/>
                </a:solidFill>
                <a:latin typeface="Trebuchet MS"/>
                <a:ea typeface="Trebuchet MS"/>
                <a:cs typeface="Trebuchet MS"/>
                <a:sym typeface="Trebuchet MS"/>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add Tables</a:t>
              </a:r>
              <a:endParaRPr/>
            </a:p>
            <a:p>
              <a:pPr marL="2000250" marR="0" lvl="1"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marL="0" marR="0" lvl="0" indent="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marL="0" marR="0" lvl="0" indent="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33" name="Shape 33"/>
            <p:cNvPicPr preferRelativeResize="0"/>
            <p:nvPr/>
          </p:nvPicPr>
          <p:blipFill rotWithShape="1">
            <a:blip r:embed="rId9">
              <a:alphaModFix/>
            </a:blip>
            <a:srcRect/>
            <a:stretch/>
          </p:blipFill>
          <p:spPr>
            <a:xfrm>
              <a:off x="46871238" y="3286607"/>
              <a:ext cx="5586150" cy="2063772"/>
            </a:xfrm>
            <a:prstGeom prst="rect">
              <a:avLst/>
            </a:prstGeom>
            <a:noFill/>
            <a:ln>
              <a:noFill/>
            </a:ln>
          </p:spPr>
        </p:pic>
        <p:pic>
          <p:nvPicPr>
            <p:cNvPr id="34" name="Shape 34"/>
            <p:cNvPicPr preferRelativeResize="0"/>
            <p:nvPr/>
          </p:nvPicPr>
          <p:blipFill rotWithShape="1">
            <a:blip r:embed="rId10">
              <a:alphaModFix/>
            </a:blip>
            <a:srcRect/>
            <a:stretch/>
          </p:blipFill>
          <p:spPr>
            <a:xfrm>
              <a:off x="44487206" y="7579895"/>
              <a:ext cx="2969584" cy="1370577"/>
            </a:xfrm>
            <a:prstGeom prst="rect">
              <a:avLst/>
            </a:prstGeom>
            <a:noFill/>
            <a:ln>
              <a:noFill/>
            </a:ln>
          </p:spPr>
        </p:pic>
        <p:pic>
          <p:nvPicPr>
            <p:cNvPr id="35" name="Shape 35"/>
            <p:cNvPicPr preferRelativeResize="0"/>
            <p:nvPr/>
          </p:nvPicPr>
          <p:blipFill rotWithShape="1">
            <a:blip r:embed="rId11">
              <a:alphaModFix/>
            </a:blip>
            <a:srcRect/>
            <a:stretch/>
          </p:blipFill>
          <p:spPr>
            <a:xfrm>
              <a:off x="44629619" y="11328671"/>
              <a:ext cx="1482266" cy="992162"/>
            </a:xfrm>
            <a:prstGeom prst="rect">
              <a:avLst/>
            </a:prstGeom>
            <a:noFill/>
            <a:ln>
              <a:noFill/>
            </a:ln>
          </p:spPr>
        </p:pic>
        <p:grpSp>
          <p:nvGrpSpPr>
            <p:cNvPr id="36" name="Shape 36"/>
            <p:cNvGrpSpPr/>
            <p:nvPr/>
          </p:nvGrpSpPr>
          <p:grpSpPr>
            <a:xfrm>
              <a:off x="44487209" y="29414562"/>
              <a:ext cx="10354213" cy="1265612"/>
              <a:chOff x="44200453" y="28362388"/>
              <a:chExt cx="9771398" cy="1090622"/>
            </a:xfrm>
          </p:grpSpPr>
          <p:sp>
            <p:nvSpPr>
              <p:cNvPr id="37" name="Shape 37"/>
              <p:cNvSpPr/>
              <p:nvPr/>
            </p:nvSpPr>
            <p:spPr>
              <a:xfrm>
                <a:off x="44200453" y="28362388"/>
                <a:ext cx="9771398" cy="109062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400" b="0" i="0" u="none" strike="noStrike" cap="none">
                  <a:solidFill>
                    <a:schemeClr val="lt1"/>
                  </a:solidFill>
                  <a:latin typeface="Calibri"/>
                  <a:ea typeface="Calibri"/>
                  <a:cs typeface="Calibri"/>
                  <a:sym typeface="Calibri"/>
                </a:endParaRPr>
              </a:p>
            </p:txBody>
          </p:sp>
          <p:pic>
            <p:nvPicPr>
              <p:cNvPr id="38" name="Shape 38" descr="http://t2.gstatic.com/images?q=tbn:ANd9GcR4APHC6TT9w54M2zn_pvCiBxUNcspYPoVxirLRphBoJabfSvu7zw">
                <a:hlinkClick r:id="rId12"/>
              </p:cNvPr>
              <p:cNvPicPr preferRelativeResize="0"/>
              <p:nvPr/>
            </p:nvPicPr>
            <p:blipFill rotWithShape="1">
              <a:blip r:embed="rId13">
                <a:alphaModFix/>
              </a:blip>
              <a:srcRect/>
              <a:stretch/>
            </p:blipFill>
            <p:spPr>
              <a:xfrm>
                <a:off x="44326394" y="28460719"/>
                <a:ext cx="914401" cy="914399"/>
              </a:xfrm>
              <a:prstGeom prst="rect">
                <a:avLst/>
              </a:prstGeom>
              <a:noFill/>
              <a:ln>
                <a:noFill/>
              </a:ln>
            </p:spPr>
          </p:pic>
          <p:sp>
            <p:nvSpPr>
              <p:cNvPr id="39" name="Shape 39"/>
              <p:cNvSpPr txBox="1"/>
              <p:nvPr/>
            </p:nvSpPr>
            <p:spPr>
              <a:xfrm>
                <a:off x="45300663" y="28552306"/>
                <a:ext cx="8671189" cy="716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2"/>
                    </a:solidFill>
                    <a:latin typeface="Trebuchet MS"/>
                    <a:ea typeface="Trebuchet MS"/>
                    <a:cs typeface="Trebuchet MS"/>
                    <a:sym typeface="Trebuchet MS"/>
                  </a:rPr>
                  <a:t>Student discounts are available on our Facebook page.</a:t>
                </a:r>
                <a:br>
                  <a:rPr lang="en-US" sz="2400" b="0" i="0" u="none" strike="noStrike" cap="none">
                    <a:solidFill>
                      <a:schemeClr val="dk2"/>
                    </a:solidFill>
                    <a:latin typeface="Trebuchet MS"/>
                    <a:ea typeface="Trebuchet MS"/>
                    <a:cs typeface="Trebuchet MS"/>
                    <a:sym typeface="Trebuchet MS"/>
                  </a:rPr>
                </a:br>
                <a:r>
                  <a:rPr lang="en-US" sz="2400" b="0" i="0" u="none" strike="noStrike" cap="none">
                    <a:solidFill>
                      <a:schemeClr val="dk2"/>
                    </a:solidFill>
                    <a:latin typeface="Trebuchet MS"/>
                    <a:ea typeface="Trebuchet MS"/>
                    <a:cs typeface="Trebuchet MS"/>
                    <a:sym typeface="Trebuchet MS"/>
                  </a:rPr>
                  <a:t>Go to </a:t>
                </a:r>
                <a:r>
                  <a:rPr lang="en-US" sz="2400" b="0" i="0" u="sng" strike="noStrike" cap="none">
                    <a:solidFill>
                      <a:schemeClr val="dk2"/>
                    </a:solidFill>
                    <a:latin typeface="Trebuchet MS"/>
                    <a:ea typeface="Trebuchet MS"/>
                    <a:cs typeface="Trebuchet MS"/>
                    <a:sym typeface="Trebuchet MS"/>
                  </a:rPr>
                  <a:t>PosterPresentations.com</a:t>
                </a:r>
                <a:r>
                  <a:rPr lang="en-US" sz="2400" b="0" i="0" u="none" strike="noStrike" cap="non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grpSp>
      <p:sp>
        <p:nvSpPr>
          <p:cNvPr id="40" name="Shape 40"/>
          <p:cNvSpPr txBox="1"/>
          <p:nvPr/>
        </p:nvSpPr>
        <p:spPr>
          <a:xfrm>
            <a:off x="28170163" y="34676116"/>
            <a:ext cx="7629577" cy="1399638"/>
          </a:xfrm>
          <a:prstGeom prst="rect">
            <a:avLst/>
          </a:prstGeom>
          <a:noFill/>
          <a:ln>
            <a:noFill/>
          </a:ln>
        </p:spPr>
        <p:txBody>
          <a:bodyPr spcFirstLastPara="1" wrap="square" lIns="65300" tIns="32650" rIns="65300" bIns="32650" anchor="t" anchorCtr="0">
            <a:noAutofit/>
          </a:bodyPr>
          <a:lstStyle/>
          <a:p>
            <a:pPr marL="288925" marR="0" lvl="0" indent="-288925" algn="l" rtl="0">
              <a:lnSpc>
                <a:spcPct val="92857"/>
              </a:lnSpc>
              <a:spcBef>
                <a:spcPts val="0"/>
              </a:spcBef>
              <a:spcAft>
                <a:spcPts val="0"/>
              </a:spcAft>
              <a:buNone/>
            </a:pPr>
            <a:r>
              <a:rPr lang="en-US" sz="2800">
                <a:solidFill>
                  <a:schemeClr val="lt1"/>
                </a:solidFill>
                <a:latin typeface="Calibri"/>
                <a:ea typeface="Calibri"/>
                <a:cs typeface="Calibri"/>
                <a:sym typeface="Calibri"/>
              </a:rPr>
              <a:t>©2015 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 Unit C        </a:t>
            </a:r>
            <a:endParaRPr/>
          </a:p>
          <a:p>
            <a:pPr marL="288925" marR="0" lvl="0" indent="0" algn="l" rtl="0">
              <a:lnSpc>
                <a:spcPct val="108333"/>
              </a:lnSpc>
              <a:spcBef>
                <a:spcPts val="0"/>
              </a:spcBef>
              <a:spcAft>
                <a:spcPts val="0"/>
              </a:spcAft>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b="1">
                <a:solidFill>
                  <a:srgbClr val="FFFF00"/>
                </a:solidFill>
                <a:latin typeface="Calibri"/>
                <a:ea typeface="Calibri"/>
                <a:cs typeface="Calibri"/>
                <a:sym typeface="Calibri"/>
              </a:rPr>
              <a:t>posterpresenter@gmail.com</a:t>
            </a:r>
            <a:endParaRPr sz="2800" b="1">
              <a:solidFill>
                <a:srgbClr val="FFFF00"/>
              </a:solidFill>
              <a:latin typeface="Calibri"/>
              <a:ea typeface="Calibri"/>
              <a:cs typeface="Calibri"/>
              <a:sym typeface="Calibri"/>
            </a:endParaRPr>
          </a:p>
        </p:txBody>
      </p:sp>
      <p:sp>
        <p:nvSpPr>
          <p:cNvPr id="41" name="Shape 41"/>
          <p:cNvSpPr/>
          <p:nvPr/>
        </p:nvSpPr>
        <p:spPr>
          <a:xfrm>
            <a:off x="572141" y="5841866"/>
            <a:ext cx="26276636" cy="29718000"/>
          </a:xfrm>
          <a:prstGeom prst="roundRect">
            <a:avLst>
              <a:gd name="adj" fmla="val 1527"/>
            </a:avLst>
          </a:prstGeom>
          <a:solidFill>
            <a:schemeClr val="lt1"/>
          </a:solidFill>
          <a:ln w="9525" cap="flat" cmpd="sng">
            <a:solidFill>
              <a:schemeClr val="dk2"/>
            </a:solidFill>
            <a:prstDash val="solid"/>
            <a:miter lim="800000"/>
            <a:headEnd type="none" w="sm" len="sm"/>
            <a:tailEnd type="none" w="sm" len="sm"/>
          </a:ln>
        </p:spPr>
        <p:txBody>
          <a:bodyPr spcFirstLastPara="1" wrap="square" lIns="78425" tIns="39200" rIns="78425" bIns="39200" anchor="ctr" anchorCtr="0">
            <a:noAutofit/>
          </a:bodyPr>
          <a:lstStyle/>
          <a:p>
            <a:pPr marL="0" marR="0" lvl="0" indent="0" algn="l" rtl="0">
              <a:spcBef>
                <a:spcPts val="0"/>
              </a:spcBef>
              <a:spcAft>
                <a:spcPts val="0"/>
              </a:spcAft>
              <a:buNone/>
            </a:pPr>
            <a:endParaRPr sz="7400">
              <a:solidFill>
                <a:schemeClr val="dk1"/>
              </a:solidFill>
              <a:latin typeface="Calibri"/>
              <a:ea typeface="Calibri"/>
              <a:cs typeface="Calibri"/>
              <a:sym typeface="Calibri"/>
            </a:endParaRPr>
          </a:p>
        </p:txBody>
      </p:sp>
      <p:sp>
        <p:nvSpPr>
          <p:cNvPr id="42" name="Shape 42"/>
          <p:cNvSpPr txBox="1"/>
          <p:nvPr/>
        </p:nvSpPr>
        <p:spPr>
          <a:xfrm>
            <a:off x="1129100" y="35883931"/>
            <a:ext cx="2366237" cy="298337"/>
          </a:xfrm>
          <a:prstGeom prst="rect">
            <a:avLst/>
          </a:prstGeom>
          <a:noFill/>
          <a:ln>
            <a:noFill/>
          </a:ln>
        </p:spPr>
        <p:txBody>
          <a:bodyPr spcFirstLastPara="1" wrap="square" lIns="78275" tIns="39125" rIns="78275" bIns="39125" anchor="t" anchorCtr="0">
            <a:noAutofit/>
          </a:bodyPr>
          <a:lstStyle/>
          <a:p>
            <a:pPr marL="0" marR="0" lvl="0" indent="0" algn="l" rtl="0">
              <a:lnSpc>
                <a:spcPct val="65000"/>
              </a:lnSpc>
              <a:spcBef>
                <a:spcPts val="0"/>
              </a:spcBef>
              <a:spcAft>
                <a:spcPts val="0"/>
              </a:spcAft>
              <a:buNone/>
            </a:pPr>
            <a:r>
              <a:rPr lang="en-US" sz="600" b="1">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450"/>
              </a:spcBef>
              <a:spcAft>
                <a:spcPts val="0"/>
              </a:spcAft>
              <a:buNone/>
            </a:pPr>
            <a:r>
              <a:rPr lang="en-US" sz="900" b="1">
                <a:solidFill>
                  <a:srgbClr val="BFBFBF"/>
                </a:solidFill>
                <a:latin typeface="Arial"/>
                <a:ea typeface="Arial"/>
                <a:cs typeface="Arial"/>
                <a:sym typeface="Arial"/>
              </a:rPr>
              <a:t>www.PosterPresentations.com</a:t>
            </a:r>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g"/><Relationship Id="rId1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793835" y="15256219"/>
            <a:ext cx="8618106" cy="9715531"/>
          </a:xfrm>
          <a:prstGeom prst="rect">
            <a:avLst/>
          </a:prstGeom>
          <a:noFill/>
          <a:ln>
            <a:noFill/>
          </a:ln>
        </p:spPr>
        <p:txBody>
          <a:bodyPr spcFirstLastPara="1" wrap="square" lIns="196100" tIns="196100" rIns="196100" bIns="196100" anchor="t" anchorCtr="0">
            <a:noAutofit/>
          </a:bodyPr>
          <a:lstStyle/>
          <a:p>
            <a:pPr marL="457200" marR="0" lvl="0" indent="-457200" algn="l" rtl="0">
              <a:spcBef>
                <a:spcPts val="0"/>
              </a:spcBef>
              <a:spcAft>
                <a:spcPts val="0"/>
              </a:spcAft>
              <a:buClr>
                <a:schemeClr val="dk1"/>
              </a:buClr>
              <a:buSzPts val="3200"/>
              <a:buFont typeface="Noto Sans Symbols"/>
              <a:buChar char="➢"/>
            </a:pPr>
            <a:r>
              <a:rPr lang="en-US" sz="3200" b="1" i="0" u="none" strike="noStrike" cap="none">
                <a:solidFill>
                  <a:schemeClr val="dk1"/>
                </a:solidFill>
                <a:latin typeface="Times New Roman"/>
                <a:ea typeface="Times New Roman"/>
                <a:cs typeface="Times New Roman"/>
                <a:sym typeface="Times New Roman"/>
              </a:rPr>
              <a:t>Issue with batch normalization (BN) in WGAN-GP </a:t>
            </a:r>
            <a:endParaRPr sz="3200" b="1" i="0" u="none" strike="noStrike" cap="none">
              <a:solidFill>
                <a:schemeClr val="dk1"/>
              </a:solidFill>
              <a:latin typeface="Times New Roman"/>
              <a:ea typeface="Times New Roman"/>
              <a:cs typeface="Times New Roman"/>
              <a:sym typeface="Times New Roman"/>
            </a:endParaRPr>
          </a:p>
          <a:p>
            <a:pPr marL="1731933" marR="0" lvl="1" indent="-457200" algn="l" rtl="0">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WGAN-GP penalizes the norm of the gradient to individual data input, not the entire batch of data</a:t>
            </a:r>
            <a:endParaRPr/>
          </a:p>
          <a:p>
            <a:pPr marL="1731933" marR="0" lvl="1" indent="-457200" algn="l" rtl="0">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Batch normalization, however, maps whole batch of inputs for a batch of outputs</a:t>
            </a:r>
            <a:endParaRPr/>
          </a:p>
          <a:p>
            <a:pPr marL="457200" marR="0" lvl="0" indent="-457200" algn="l" rtl="0">
              <a:spcBef>
                <a:spcPts val="640"/>
              </a:spcBef>
              <a:spcAft>
                <a:spcPts val="0"/>
              </a:spcAft>
              <a:buClr>
                <a:schemeClr val="dk1"/>
              </a:buClr>
              <a:buSzPts val="3200"/>
              <a:buFont typeface="Noto Sans Symbols"/>
              <a:buChar char="➢"/>
            </a:pPr>
            <a:r>
              <a:rPr lang="en-US" sz="3200" b="1" i="0" u="none" strike="noStrike" cap="none">
                <a:solidFill>
                  <a:schemeClr val="dk1"/>
                </a:solidFill>
                <a:latin typeface="Times New Roman"/>
                <a:ea typeface="Times New Roman"/>
                <a:cs typeface="Times New Roman"/>
                <a:sym typeface="Times New Roman"/>
              </a:rPr>
              <a:t>Layer normalization (LN )and instance normalization (IN) </a:t>
            </a:r>
            <a:endParaRPr sz="3200" b="1" i="0" u="none" strike="noStrike" cap="none">
              <a:solidFill>
                <a:schemeClr val="dk1"/>
              </a:solidFill>
              <a:latin typeface="Times New Roman"/>
              <a:ea typeface="Times New Roman"/>
              <a:cs typeface="Times New Roman"/>
              <a:sym typeface="Times New Roman"/>
            </a:endParaRPr>
          </a:p>
          <a:p>
            <a:pPr marL="1730375" marR="0" lvl="1" indent="-457200" algn="l" rtl="0">
              <a:spcBef>
                <a:spcPts val="560"/>
              </a:spcBef>
              <a:spcAft>
                <a:spcPts val="0"/>
              </a:spcAft>
              <a:buClr>
                <a:schemeClr val="dk1"/>
              </a:buClr>
              <a:buSzPts val="2800"/>
              <a:buFont typeface="Arial"/>
              <a:buChar char="•"/>
            </a:pPr>
            <a:r>
              <a:rPr lang="en-US" sz="2800" b="1" i="0" u="none" strike="noStrike" cap="none">
                <a:solidFill>
                  <a:schemeClr val="dk1"/>
                </a:solidFill>
                <a:latin typeface="Times New Roman"/>
                <a:ea typeface="Times New Roman"/>
                <a:cs typeface="Times New Roman"/>
                <a:sym typeface="Times New Roman"/>
              </a:rPr>
              <a:t> </a:t>
            </a:r>
            <a:r>
              <a:rPr lang="en-US" sz="2800" b="0" i="0" u="none" strike="noStrike" cap="none">
                <a:solidFill>
                  <a:schemeClr val="dk1"/>
                </a:solidFill>
                <a:latin typeface="Times New Roman"/>
                <a:ea typeface="Times New Roman"/>
                <a:cs typeface="Times New Roman"/>
                <a:sym typeface="Times New Roman"/>
              </a:rPr>
              <a:t>Both don’t suffer from BN’s issues but didn’t perform well as expected</a:t>
            </a:r>
            <a:endParaRPr/>
          </a:p>
          <a:p>
            <a:pPr marL="457200" marR="0" lvl="0" indent="-457200" algn="l" rtl="0">
              <a:spcBef>
                <a:spcPts val="640"/>
              </a:spcBef>
              <a:spcAft>
                <a:spcPts val="0"/>
              </a:spcAft>
              <a:buClr>
                <a:schemeClr val="dk1"/>
              </a:buClr>
              <a:buSzPts val="3200"/>
              <a:buFont typeface="Noto Sans Symbols"/>
              <a:buChar char="➢"/>
            </a:pPr>
            <a:r>
              <a:rPr lang="en-US" sz="3200" b="1" i="0" u="none" strike="noStrike" cap="none">
                <a:solidFill>
                  <a:schemeClr val="dk1"/>
                </a:solidFill>
                <a:latin typeface="Times New Roman"/>
                <a:ea typeface="Times New Roman"/>
                <a:cs typeface="Times New Roman"/>
                <a:sym typeface="Times New Roman"/>
              </a:rPr>
              <a:t>Group normalization (GN) </a:t>
            </a:r>
            <a:endParaRPr sz="3200" b="1" i="0" u="none" strike="noStrike" cap="none">
              <a:solidFill>
                <a:schemeClr val="dk1"/>
              </a:solidFill>
              <a:latin typeface="Times New Roman"/>
              <a:ea typeface="Times New Roman"/>
              <a:cs typeface="Times New Roman"/>
              <a:sym typeface="Times New Roman"/>
            </a:endParaRPr>
          </a:p>
          <a:p>
            <a:pPr marL="1731933" marR="0" lvl="1" indent="-457200" algn="l" rtl="0">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GN divides the channels into groups and within each group computes the mean and variance and therefore overcomes the BN’s issues</a:t>
            </a:r>
            <a:endParaRPr/>
          </a:p>
          <a:p>
            <a:pPr marL="457200" marR="0" lvl="0" indent="-457200" algn="l" rtl="0">
              <a:spcBef>
                <a:spcPts val="640"/>
              </a:spcBef>
              <a:spcAft>
                <a:spcPts val="0"/>
              </a:spcAft>
              <a:buClr>
                <a:schemeClr val="dk1"/>
              </a:buClr>
              <a:buSzPts val="3200"/>
              <a:buFont typeface="Noto Sans Symbols"/>
              <a:buChar char="➢"/>
            </a:pPr>
            <a:r>
              <a:rPr lang="en-US" sz="3200" b="1" i="0" u="none" strike="noStrike" cap="none">
                <a:solidFill>
                  <a:schemeClr val="dk1"/>
                </a:solidFill>
                <a:latin typeface="Times New Roman"/>
                <a:ea typeface="Times New Roman"/>
                <a:cs typeface="Times New Roman"/>
                <a:sym typeface="Times New Roman"/>
              </a:rPr>
              <a:t>Goal:</a:t>
            </a:r>
            <a:r>
              <a:rPr lang="en-US" sz="3200" b="0" i="0" u="none" strike="noStrike" cap="none">
                <a:solidFill>
                  <a:schemeClr val="dk1"/>
                </a:solidFill>
                <a:latin typeface="Times New Roman"/>
                <a:ea typeface="Times New Roman"/>
                <a:cs typeface="Times New Roman"/>
                <a:sym typeface="Times New Roman"/>
              </a:rPr>
              <a:t> we embedded GN in WGAN-GP and DAGAN. Quality of image generation is evaluated by inception score</a:t>
            </a:r>
            <a:endParaRPr sz="3000" b="1" i="0" u="none" strike="noStrike" cap="none">
              <a:solidFill>
                <a:schemeClr val="dk1"/>
              </a:solidFill>
              <a:latin typeface="Times New Roman"/>
              <a:ea typeface="Times New Roman"/>
              <a:cs typeface="Times New Roman"/>
              <a:sym typeface="Times New Roman"/>
            </a:endParaRPr>
          </a:p>
        </p:txBody>
      </p:sp>
      <p:sp>
        <p:nvSpPr>
          <p:cNvPr id="63" name="Shape 63"/>
          <p:cNvSpPr txBox="1">
            <a:spLocks noGrp="1"/>
          </p:cNvSpPr>
          <p:nvPr>
            <p:ph type="body" idx="2"/>
          </p:nvPr>
        </p:nvSpPr>
        <p:spPr>
          <a:xfrm>
            <a:off x="576465" y="5882178"/>
            <a:ext cx="8520643" cy="723065"/>
          </a:xfrm>
          <a:prstGeom prst="rect">
            <a:avLst/>
          </a:prstGeom>
          <a:solidFill>
            <a:srgbClr val="57068C"/>
          </a:solidFill>
          <a:ln>
            <a:noFill/>
          </a:ln>
        </p:spPr>
        <p:txBody>
          <a:bodyPr spcFirstLastPara="1" wrap="square" lIns="78425" tIns="78425" rIns="78425" bIns="78425" anchor="ctr" anchorCtr="0">
            <a:noAutofit/>
          </a:bodyPr>
          <a:lstStyle/>
          <a:p>
            <a:pPr marL="0" marR="0" lvl="0" indent="0" algn="ctr" rtl="0">
              <a:spcBef>
                <a:spcPts val="0"/>
              </a:spcBef>
              <a:spcAft>
                <a:spcPts val="0"/>
              </a:spcAft>
              <a:buClr>
                <a:schemeClr val="lt1"/>
              </a:buClr>
              <a:buSzPts val="3500"/>
              <a:buFont typeface="Arial"/>
              <a:buNone/>
            </a:pPr>
            <a:r>
              <a:rPr lang="en-US" sz="3500" b="1" i="0" u="none" strike="noStrike" cap="none">
                <a:solidFill>
                  <a:schemeClr val="lt1"/>
                </a:solidFill>
                <a:highlight>
                  <a:srgbClr val="57068C"/>
                </a:highlight>
                <a:latin typeface="Calibri"/>
                <a:ea typeface="Calibri"/>
                <a:cs typeface="Calibri"/>
                <a:sym typeface="Calibri"/>
              </a:rPr>
              <a:t>BACKGROUND</a:t>
            </a:r>
            <a:endParaRPr sz="3500" b="1" i="0" u="none" strike="noStrike" cap="none">
              <a:solidFill>
                <a:schemeClr val="lt1"/>
              </a:solidFill>
              <a:highlight>
                <a:srgbClr val="57068C"/>
              </a:highlight>
              <a:latin typeface="Calibri"/>
              <a:ea typeface="Calibri"/>
              <a:cs typeface="Calibri"/>
              <a:sym typeface="Calibri"/>
            </a:endParaRPr>
          </a:p>
        </p:txBody>
      </p:sp>
      <p:sp>
        <p:nvSpPr>
          <p:cNvPr id="64" name="Shape 64"/>
          <p:cNvSpPr txBox="1">
            <a:spLocks noGrp="1"/>
          </p:cNvSpPr>
          <p:nvPr>
            <p:ph type="body" idx="3"/>
          </p:nvPr>
        </p:nvSpPr>
        <p:spPr>
          <a:xfrm>
            <a:off x="9439285" y="20037480"/>
            <a:ext cx="9769296" cy="697033"/>
          </a:xfrm>
          <a:prstGeom prst="rect">
            <a:avLst/>
          </a:prstGeom>
          <a:solidFill>
            <a:srgbClr val="57068C"/>
          </a:solidFill>
          <a:ln>
            <a:noFill/>
          </a:ln>
        </p:spPr>
        <p:txBody>
          <a:bodyPr spcFirstLastPara="1" wrap="square" lIns="78425" tIns="78425" rIns="78425" bIns="78425" anchor="ctr" anchorCtr="0">
            <a:noAutofit/>
          </a:bodyPr>
          <a:lstStyle/>
          <a:p>
            <a:pPr marL="0" marR="0" lvl="0" indent="0" algn="ctr" rtl="0">
              <a:spcBef>
                <a:spcPts val="0"/>
              </a:spcBef>
              <a:spcAft>
                <a:spcPts val="0"/>
              </a:spcAft>
              <a:buClr>
                <a:schemeClr val="lt1"/>
              </a:buClr>
              <a:buSzPts val="3500"/>
              <a:buFont typeface="Arial"/>
              <a:buNone/>
            </a:pPr>
            <a:r>
              <a:rPr lang="en-US" sz="3500" b="1" i="0" u="none" strike="noStrike" cap="none">
                <a:solidFill>
                  <a:schemeClr val="lt1"/>
                </a:solidFill>
                <a:latin typeface="Calibri"/>
                <a:ea typeface="Calibri"/>
                <a:cs typeface="Calibri"/>
                <a:sym typeface="Calibri"/>
              </a:rPr>
              <a:t>EXPERIMENT RESULTS ON CIFAR-10</a:t>
            </a:r>
            <a:endParaRPr sz="3500" b="1" i="0" u="none" strike="noStrike" cap="none">
              <a:solidFill>
                <a:schemeClr val="lt1"/>
              </a:solidFill>
              <a:latin typeface="Calibri"/>
              <a:ea typeface="Calibri"/>
              <a:cs typeface="Calibri"/>
              <a:sym typeface="Calibri"/>
            </a:endParaRPr>
          </a:p>
        </p:txBody>
      </p:sp>
      <p:sp>
        <p:nvSpPr>
          <p:cNvPr id="65" name="Shape 65"/>
          <p:cNvSpPr txBox="1">
            <a:spLocks noGrp="1"/>
          </p:cNvSpPr>
          <p:nvPr>
            <p:ph type="body" idx="4"/>
          </p:nvPr>
        </p:nvSpPr>
        <p:spPr>
          <a:xfrm>
            <a:off x="597028" y="25170125"/>
            <a:ext cx="8822679" cy="723064"/>
          </a:xfrm>
          <a:prstGeom prst="rect">
            <a:avLst/>
          </a:prstGeom>
          <a:solidFill>
            <a:srgbClr val="57068C"/>
          </a:solidFill>
          <a:ln>
            <a:noFill/>
          </a:ln>
        </p:spPr>
        <p:txBody>
          <a:bodyPr spcFirstLastPara="1" wrap="square" lIns="78425" tIns="78425" rIns="78425" bIns="78425" anchor="ctr" anchorCtr="0">
            <a:noAutofit/>
          </a:bodyPr>
          <a:lstStyle/>
          <a:p>
            <a:pPr marL="0" marR="0" lvl="0" indent="0" algn="ctr" rtl="0">
              <a:spcBef>
                <a:spcPts val="0"/>
              </a:spcBef>
              <a:spcAft>
                <a:spcPts val="0"/>
              </a:spcAft>
              <a:buClr>
                <a:schemeClr val="lt1"/>
              </a:buClr>
              <a:buSzPts val="3500"/>
              <a:buFont typeface="Arial"/>
              <a:buNone/>
            </a:pPr>
            <a:r>
              <a:rPr lang="en-US" sz="3500" b="1" i="0" u="none" strike="noStrike" cap="none">
                <a:solidFill>
                  <a:schemeClr val="lt1"/>
                </a:solidFill>
                <a:latin typeface="Calibri"/>
                <a:ea typeface="Calibri"/>
                <a:cs typeface="Calibri"/>
                <a:sym typeface="Calibri"/>
              </a:rPr>
              <a:t>NORMALIZATION</a:t>
            </a:r>
            <a:endParaRPr sz="3500" b="1" i="0" u="none" strike="noStrike" cap="none">
              <a:solidFill>
                <a:schemeClr val="lt1"/>
              </a:solidFill>
              <a:latin typeface="Calibri"/>
              <a:ea typeface="Calibri"/>
              <a:cs typeface="Calibri"/>
              <a:sym typeface="Calibri"/>
            </a:endParaRPr>
          </a:p>
        </p:txBody>
      </p:sp>
      <p:sp>
        <p:nvSpPr>
          <p:cNvPr id="66" name="Shape 66"/>
          <p:cNvSpPr txBox="1">
            <a:spLocks noGrp="1"/>
          </p:cNvSpPr>
          <p:nvPr>
            <p:ph type="body" idx="5"/>
          </p:nvPr>
        </p:nvSpPr>
        <p:spPr>
          <a:xfrm>
            <a:off x="800955" y="25893189"/>
            <a:ext cx="8725500" cy="9641700"/>
          </a:xfrm>
          <a:prstGeom prst="rect">
            <a:avLst/>
          </a:prstGeom>
          <a:noFill/>
          <a:ln>
            <a:noFill/>
          </a:ln>
        </p:spPr>
        <p:txBody>
          <a:bodyPr spcFirstLastPara="1" wrap="square" lIns="196100" tIns="196100" rIns="196100" bIns="196100" anchor="t" anchorCtr="0">
            <a:noAutofit/>
          </a:bodyPr>
          <a:lstStyle/>
          <a:p>
            <a:pPr marL="457200" marR="0" lvl="0" indent="-457200" algn="l" rtl="0">
              <a:spcBef>
                <a:spcPts val="0"/>
              </a:spcBef>
              <a:spcAft>
                <a:spcPts val="0"/>
              </a:spcAft>
              <a:buClr>
                <a:schemeClr val="dk1"/>
              </a:buClr>
              <a:buSzPts val="3200"/>
              <a:buFont typeface="Noto Sans Symbols"/>
              <a:buChar char="➢"/>
            </a:pPr>
            <a:r>
              <a:rPr lang="en-US" sz="3200" b="1" i="0" u="none" strike="noStrike" cap="none" dirty="0">
                <a:solidFill>
                  <a:schemeClr val="dk1"/>
                </a:solidFill>
                <a:latin typeface="Times New Roman"/>
                <a:ea typeface="Times New Roman"/>
                <a:cs typeface="Times New Roman"/>
                <a:sym typeface="Times New Roman"/>
              </a:rPr>
              <a:t>General Normalization Formula</a:t>
            </a:r>
            <a:endParaRPr dirty="0"/>
          </a:p>
          <a:p>
            <a:pPr marL="457200" marR="0" lvl="0" indent="-254000" algn="l" rtl="0">
              <a:spcBef>
                <a:spcPts val="640"/>
              </a:spcBef>
              <a:spcAft>
                <a:spcPts val="0"/>
              </a:spcAft>
              <a:buClr>
                <a:srgbClr val="2C3F71"/>
              </a:buClr>
              <a:buSzPts val="3200"/>
              <a:buFont typeface="Noto Sans Symbols"/>
              <a:buNone/>
            </a:pPr>
            <a:endParaRPr sz="3200" b="1" i="0" u="none" strike="noStrike" cap="none" dirty="0">
              <a:solidFill>
                <a:schemeClr val="dk1"/>
              </a:solidFill>
              <a:latin typeface="Times New Roman"/>
              <a:ea typeface="Times New Roman"/>
              <a:cs typeface="Times New Roman"/>
              <a:sym typeface="Times New Roman"/>
            </a:endParaRPr>
          </a:p>
          <a:p>
            <a:pPr marL="0" marR="0" lvl="0" indent="0" algn="l" rtl="0">
              <a:spcBef>
                <a:spcPts val="640"/>
              </a:spcBef>
              <a:spcAft>
                <a:spcPts val="0"/>
              </a:spcAft>
              <a:buClr>
                <a:srgbClr val="2C3F71"/>
              </a:buClr>
              <a:buSzPts val="3200"/>
              <a:buFont typeface="Arial"/>
              <a:buNone/>
            </a:pPr>
            <a:endParaRPr sz="3200" b="1" i="0" u="none" strike="noStrike" cap="none" dirty="0">
              <a:solidFill>
                <a:schemeClr val="dk1"/>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where N is the batch axis, C is the channel axis, and H and W are the spatial height and width axes.</a:t>
            </a:r>
            <a:endParaRPr dirty="0"/>
          </a:p>
          <a:p>
            <a:pPr marL="457200" marR="0" lvl="0" indent="-457200" algn="l" rtl="0">
              <a:spcBef>
                <a:spcPts val="640"/>
              </a:spcBef>
              <a:spcAft>
                <a:spcPts val="0"/>
              </a:spcAft>
              <a:buClr>
                <a:schemeClr val="dk1"/>
              </a:buClr>
              <a:buSzPts val="3200"/>
              <a:buFont typeface="Noto Sans Symbols"/>
              <a:buChar char="➢"/>
            </a:pPr>
            <a:r>
              <a:rPr lang="en-US" sz="3200" b="1" i="0" u="none" strike="noStrike" cap="none" dirty="0">
                <a:solidFill>
                  <a:schemeClr val="dk1"/>
                </a:solidFill>
                <a:latin typeface="Times New Roman"/>
                <a:ea typeface="Times New Roman"/>
                <a:cs typeface="Times New Roman"/>
                <a:sym typeface="Times New Roman"/>
              </a:rPr>
              <a:t>Batch Normalization</a:t>
            </a:r>
            <a:endParaRPr dirty="0"/>
          </a:p>
          <a:p>
            <a:pPr marL="0" marR="0" lvl="0" indent="0" algn="l" rtl="0">
              <a:spcBef>
                <a:spcPts val="640"/>
              </a:spcBef>
              <a:spcAft>
                <a:spcPts val="0"/>
              </a:spcAft>
              <a:buClr>
                <a:srgbClr val="2C3F71"/>
              </a:buClr>
              <a:buSzPts val="3200"/>
              <a:buFont typeface="Arial"/>
              <a:buNone/>
            </a:pPr>
            <a:endParaRPr sz="3200" b="1" i="0" u="none" strike="noStrike" cap="none" dirty="0">
              <a:solidFill>
                <a:schemeClr val="dk1"/>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where </a:t>
            </a:r>
            <a:r>
              <a:rPr lang="en-US" sz="2800" b="0" i="0" u="none" strike="noStrike" cap="none" dirty="0" err="1">
                <a:solidFill>
                  <a:schemeClr val="dk1"/>
                </a:solidFill>
                <a:latin typeface="Times New Roman"/>
                <a:ea typeface="Times New Roman"/>
                <a:cs typeface="Times New Roman"/>
                <a:sym typeface="Times New Roman"/>
              </a:rPr>
              <a:t>i</a:t>
            </a:r>
            <a:r>
              <a:rPr lang="en-US" sz="2800" b="0" i="0" u="none" strike="noStrike" cap="none" baseline="-25000" dirty="0" err="1">
                <a:solidFill>
                  <a:schemeClr val="dk1"/>
                </a:solidFill>
                <a:latin typeface="Times New Roman"/>
                <a:ea typeface="Times New Roman"/>
                <a:cs typeface="Times New Roman"/>
                <a:sym typeface="Times New Roman"/>
              </a:rPr>
              <a:t>c</a:t>
            </a:r>
            <a:r>
              <a:rPr lang="en-US" sz="2800" b="0" i="0" u="none" strike="noStrike" cap="none" dirty="0">
                <a:solidFill>
                  <a:schemeClr val="dk1"/>
                </a:solidFill>
                <a:latin typeface="Times New Roman"/>
                <a:ea typeface="Times New Roman"/>
                <a:cs typeface="Times New Roman"/>
                <a:sym typeface="Times New Roman"/>
              </a:rPr>
              <a:t> (and k</a:t>
            </a:r>
            <a:r>
              <a:rPr lang="en-US" sz="2800" b="0" i="0" u="none" strike="noStrike" cap="none" baseline="-25000" dirty="0">
                <a:solidFill>
                  <a:schemeClr val="dk1"/>
                </a:solidFill>
                <a:latin typeface="Times New Roman"/>
                <a:ea typeface="Times New Roman"/>
                <a:cs typeface="Times New Roman"/>
                <a:sym typeface="Times New Roman"/>
              </a:rPr>
              <a:t>c</a:t>
            </a:r>
            <a:r>
              <a:rPr lang="en-US" sz="2800" b="0" i="0" u="none" strike="noStrike" cap="none" dirty="0">
                <a:solidFill>
                  <a:schemeClr val="dk1"/>
                </a:solidFill>
                <a:latin typeface="Times New Roman"/>
                <a:ea typeface="Times New Roman"/>
                <a:cs typeface="Times New Roman"/>
                <a:sym typeface="Times New Roman"/>
              </a:rPr>
              <a:t> ) denotes the sub-index of </a:t>
            </a:r>
            <a:r>
              <a:rPr lang="en-US" sz="2800" b="0" i="0" u="none" strike="noStrike" cap="none" dirty="0" err="1">
                <a:solidFill>
                  <a:schemeClr val="dk1"/>
                </a:solidFill>
                <a:latin typeface="Times New Roman"/>
                <a:ea typeface="Times New Roman"/>
                <a:cs typeface="Times New Roman"/>
                <a:sym typeface="Times New Roman"/>
              </a:rPr>
              <a:t>i</a:t>
            </a:r>
            <a:r>
              <a:rPr lang="en-US" sz="2800" b="0" i="0" u="none" strike="noStrike" cap="none" dirty="0">
                <a:solidFill>
                  <a:schemeClr val="dk1"/>
                </a:solidFill>
                <a:latin typeface="Times New Roman"/>
                <a:ea typeface="Times New Roman"/>
                <a:cs typeface="Times New Roman"/>
                <a:sym typeface="Times New Roman"/>
              </a:rPr>
              <a:t> (and k) along the C axis</a:t>
            </a:r>
            <a:endParaRPr dirty="0"/>
          </a:p>
          <a:p>
            <a:pPr marL="457200" marR="0" lvl="0" indent="-457200" algn="l" rtl="0">
              <a:spcBef>
                <a:spcPts val="640"/>
              </a:spcBef>
              <a:spcAft>
                <a:spcPts val="0"/>
              </a:spcAft>
              <a:buClr>
                <a:schemeClr val="dk1"/>
              </a:buClr>
              <a:buSzPts val="3200"/>
              <a:buFont typeface="Noto Sans Symbols"/>
              <a:buChar char="➢"/>
            </a:pPr>
            <a:r>
              <a:rPr lang="en-US" sz="3200" b="1" i="0" u="none" strike="noStrike" cap="none" dirty="0">
                <a:solidFill>
                  <a:schemeClr val="dk1"/>
                </a:solidFill>
                <a:latin typeface="Times New Roman"/>
                <a:ea typeface="Times New Roman"/>
                <a:cs typeface="Times New Roman"/>
                <a:sym typeface="Times New Roman"/>
              </a:rPr>
              <a:t>Layer Normalization </a:t>
            </a:r>
            <a:endParaRPr sz="3200" b="1" i="0" u="none" strike="noStrike" cap="none" dirty="0">
              <a:solidFill>
                <a:schemeClr val="dk1"/>
              </a:solidFill>
              <a:latin typeface="Times New Roman"/>
              <a:ea typeface="Times New Roman"/>
              <a:cs typeface="Times New Roman"/>
              <a:sym typeface="Times New Roman"/>
            </a:endParaRPr>
          </a:p>
          <a:p>
            <a:pPr marL="0" marR="0" lvl="0" indent="0" algn="l" rtl="0">
              <a:spcBef>
                <a:spcPts val="640"/>
              </a:spcBef>
              <a:spcAft>
                <a:spcPts val="0"/>
              </a:spcAft>
              <a:buClr>
                <a:srgbClr val="2C3F71"/>
              </a:buClr>
              <a:buSzPts val="3200"/>
              <a:buFont typeface="Arial"/>
              <a:buNone/>
            </a:pPr>
            <a:endParaRPr sz="3200" b="1" i="0" u="none" strike="noStrike" cap="none" dirty="0">
              <a:solidFill>
                <a:schemeClr val="dk1"/>
              </a:solidFill>
              <a:latin typeface="Times New Roman"/>
              <a:ea typeface="Times New Roman"/>
              <a:cs typeface="Times New Roman"/>
              <a:sym typeface="Times New Roman"/>
            </a:endParaRPr>
          </a:p>
          <a:p>
            <a:pPr marL="0" marR="0" lvl="0" indent="0" algn="l" rtl="0">
              <a:spcBef>
                <a:spcPts val="640"/>
              </a:spcBef>
              <a:spcAft>
                <a:spcPts val="0"/>
              </a:spcAft>
              <a:buClr>
                <a:srgbClr val="2C3F71"/>
              </a:buClr>
              <a:buSzPts val="3200"/>
              <a:buFont typeface="Arial"/>
              <a:buNone/>
            </a:pPr>
            <a:endParaRPr sz="3200" b="1" i="0" u="none" strike="noStrike" cap="none" dirty="0">
              <a:solidFill>
                <a:schemeClr val="dk1"/>
              </a:solidFill>
              <a:latin typeface="Times New Roman"/>
              <a:ea typeface="Times New Roman"/>
              <a:cs typeface="Times New Roman"/>
              <a:sym typeface="Times New Roman"/>
            </a:endParaRPr>
          </a:p>
          <a:p>
            <a:pPr marL="457200" marR="0" lvl="0" indent="-457200" algn="l" rtl="0">
              <a:spcBef>
                <a:spcPts val="640"/>
              </a:spcBef>
              <a:spcAft>
                <a:spcPts val="0"/>
              </a:spcAft>
              <a:buClr>
                <a:schemeClr val="dk1"/>
              </a:buClr>
              <a:buSzPts val="3200"/>
              <a:buFont typeface="Noto Sans Symbols"/>
              <a:buChar char="➢"/>
            </a:pPr>
            <a:r>
              <a:rPr lang="en-US" sz="3200" b="1" i="0" u="none" strike="noStrike" cap="none" dirty="0">
                <a:solidFill>
                  <a:schemeClr val="dk1"/>
                </a:solidFill>
                <a:latin typeface="Times New Roman"/>
                <a:ea typeface="Times New Roman"/>
                <a:cs typeface="Times New Roman"/>
                <a:sym typeface="Times New Roman"/>
              </a:rPr>
              <a:t>Group Normalization</a:t>
            </a:r>
            <a:endParaRPr dirty="0"/>
          </a:p>
          <a:p>
            <a:pPr marL="457200" marR="0" lvl="0" indent="-254000" algn="l" rtl="0">
              <a:spcBef>
                <a:spcPts val="640"/>
              </a:spcBef>
              <a:spcAft>
                <a:spcPts val="0"/>
              </a:spcAft>
              <a:buClr>
                <a:srgbClr val="2C3F71"/>
              </a:buClr>
              <a:buSzPts val="3200"/>
              <a:buFont typeface="Noto Sans Symbols"/>
              <a:buNone/>
            </a:pPr>
            <a:endParaRPr sz="3200" b="1" i="0" u="none" strike="noStrike" cap="none" dirty="0">
              <a:solidFill>
                <a:schemeClr val="dk1"/>
              </a:solidFill>
              <a:latin typeface="Times New Roman"/>
              <a:ea typeface="Times New Roman"/>
              <a:cs typeface="Times New Roman"/>
              <a:sym typeface="Times New Roman"/>
            </a:endParaRPr>
          </a:p>
          <a:p>
            <a:pPr marL="457200" marR="0" lvl="0" indent="-254000" algn="l" rtl="0">
              <a:spcBef>
                <a:spcPts val="640"/>
              </a:spcBef>
              <a:spcAft>
                <a:spcPts val="0"/>
              </a:spcAft>
              <a:buClr>
                <a:srgbClr val="2C3F71"/>
              </a:buClr>
              <a:buSzPts val="3200"/>
              <a:buFont typeface="Noto Sans Symbols"/>
              <a:buNone/>
            </a:pPr>
            <a:endParaRPr sz="3200" b="1" i="0" u="none" strike="noStrike" cap="none" dirty="0">
              <a:solidFill>
                <a:schemeClr val="dk1"/>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where G is the number of groups, C/G is the number of channels per group</a:t>
            </a:r>
            <a:endParaRPr dirty="0"/>
          </a:p>
        </p:txBody>
      </p:sp>
      <p:sp>
        <p:nvSpPr>
          <p:cNvPr id="67" name="Shape 67"/>
          <p:cNvSpPr txBox="1">
            <a:spLocks noGrp="1"/>
          </p:cNvSpPr>
          <p:nvPr>
            <p:ph type="body" idx="14"/>
          </p:nvPr>
        </p:nvSpPr>
        <p:spPr>
          <a:xfrm>
            <a:off x="3505967" y="3909960"/>
            <a:ext cx="20420066" cy="945061"/>
          </a:xfrm>
          <a:prstGeom prst="rect">
            <a:avLst/>
          </a:prstGeom>
          <a:noFill/>
          <a:ln>
            <a:noFill/>
          </a:ln>
        </p:spPr>
        <p:txBody>
          <a:bodyPr spcFirstLastPara="1" wrap="square" lIns="95625" tIns="47800" rIns="95625" bIns="47800" anchor="t" anchorCtr="0">
            <a:noAutofit/>
          </a:bodyPr>
          <a:lstStyle/>
          <a:p>
            <a:pPr marL="0" marR="0" lvl="0" indent="0" algn="ctr" rtl="0">
              <a:lnSpc>
                <a:spcPct val="90000"/>
              </a:lnSpc>
              <a:spcBef>
                <a:spcPts val="0"/>
              </a:spcBef>
              <a:spcAft>
                <a:spcPts val="0"/>
              </a:spcAft>
              <a:buClr>
                <a:schemeClr val="lt1"/>
              </a:buClr>
              <a:buSzPts val="5827"/>
              <a:buFont typeface="Arial"/>
              <a:buNone/>
            </a:pPr>
            <a:r>
              <a:rPr lang="en-US" sz="5827" b="0" i="0" u="none" strike="noStrike" cap="none">
                <a:solidFill>
                  <a:schemeClr val="lt1"/>
                </a:solidFill>
                <a:latin typeface="Calibri"/>
                <a:ea typeface="Calibri"/>
                <a:cs typeface="Calibri"/>
                <a:sym typeface="Calibri"/>
              </a:rPr>
              <a:t>Center for Data Science, NYU</a:t>
            </a:r>
            <a:endParaRPr sz="5827" b="0" i="0" u="none" strike="noStrike" cap="none">
              <a:solidFill>
                <a:schemeClr val="lt1"/>
              </a:solidFill>
              <a:latin typeface="Calibri"/>
              <a:ea typeface="Calibri"/>
              <a:cs typeface="Calibri"/>
              <a:sym typeface="Calibri"/>
            </a:endParaRPr>
          </a:p>
        </p:txBody>
      </p:sp>
      <p:sp>
        <p:nvSpPr>
          <p:cNvPr id="68" name="Shape 68"/>
          <p:cNvSpPr txBox="1">
            <a:spLocks noGrp="1"/>
          </p:cNvSpPr>
          <p:nvPr>
            <p:ph type="body" idx="15"/>
          </p:nvPr>
        </p:nvSpPr>
        <p:spPr>
          <a:xfrm>
            <a:off x="5163705" y="2632802"/>
            <a:ext cx="17944333" cy="1171568"/>
          </a:xfrm>
          <a:prstGeom prst="rect">
            <a:avLst/>
          </a:prstGeom>
          <a:noFill/>
          <a:ln>
            <a:noFill/>
          </a:ln>
        </p:spPr>
        <p:txBody>
          <a:bodyPr spcFirstLastPara="1" wrap="square" lIns="95625" tIns="47800" rIns="95625" bIns="47800" anchor="t" anchorCtr="1">
            <a:noAutofit/>
          </a:bodyPr>
          <a:lstStyle/>
          <a:p>
            <a:pPr marL="0" marR="0" lvl="0" indent="0" algn="ctr" rtl="0">
              <a:spcBef>
                <a:spcPts val="0"/>
              </a:spcBef>
              <a:spcAft>
                <a:spcPts val="0"/>
              </a:spcAft>
              <a:buClr>
                <a:schemeClr val="lt1"/>
              </a:buClr>
              <a:buSzPts val="6600"/>
              <a:buFont typeface="Arial"/>
              <a:buNone/>
            </a:pPr>
            <a:r>
              <a:rPr lang="en-US" sz="6600" b="0" i="0" u="none" strike="noStrike" cap="none" dirty="0">
                <a:solidFill>
                  <a:schemeClr val="lt1"/>
                </a:solidFill>
                <a:latin typeface="Calibri"/>
                <a:ea typeface="Calibri"/>
                <a:cs typeface="Calibri"/>
                <a:sym typeface="Calibri"/>
              </a:rPr>
              <a:t>Nan Wu, </a:t>
            </a:r>
            <a:r>
              <a:rPr lang="en-US" sz="6600" b="0" i="0" u="none" strike="noStrike" cap="none" dirty="0" err="1">
                <a:solidFill>
                  <a:schemeClr val="lt1"/>
                </a:solidFill>
                <a:latin typeface="Calibri"/>
                <a:ea typeface="Calibri"/>
                <a:cs typeface="Calibri"/>
                <a:sym typeface="Calibri"/>
              </a:rPr>
              <a:t>Qianyu</a:t>
            </a:r>
            <a:r>
              <a:rPr lang="en-US" sz="6600" b="0" i="0" u="none" strike="noStrike" cap="none" dirty="0">
                <a:solidFill>
                  <a:schemeClr val="lt1"/>
                </a:solidFill>
                <a:latin typeface="Calibri"/>
                <a:ea typeface="Calibri"/>
                <a:cs typeface="Calibri"/>
                <a:sym typeface="Calibri"/>
              </a:rPr>
              <a:t> Cheng, </a:t>
            </a:r>
            <a:r>
              <a:rPr lang="en-US" sz="6600" b="0" i="0" u="none" strike="noStrike" cap="none" dirty="0" err="1">
                <a:solidFill>
                  <a:schemeClr val="lt1"/>
                </a:solidFill>
                <a:latin typeface="Calibri"/>
                <a:ea typeface="Calibri"/>
                <a:cs typeface="Calibri"/>
                <a:sym typeface="Calibri"/>
              </a:rPr>
              <a:t>Zhiming</a:t>
            </a:r>
            <a:r>
              <a:rPr lang="en-US" sz="6600" b="0" i="0" u="none" strike="noStrike" cap="none" dirty="0">
                <a:solidFill>
                  <a:schemeClr val="lt1"/>
                </a:solidFill>
                <a:latin typeface="Calibri"/>
                <a:ea typeface="Calibri"/>
                <a:cs typeface="Calibri"/>
                <a:sym typeface="Calibri"/>
              </a:rPr>
              <a:t> Guo</a:t>
            </a:r>
            <a:endParaRPr dirty="0"/>
          </a:p>
          <a:p>
            <a:pPr marL="0" marR="0" lvl="0" indent="0" algn="ctr" rtl="0">
              <a:spcBef>
                <a:spcPts val="1840"/>
              </a:spcBef>
              <a:spcAft>
                <a:spcPts val="0"/>
              </a:spcAft>
              <a:buClr>
                <a:schemeClr val="lt1"/>
              </a:buClr>
              <a:buSzPts val="9200"/>
              <a:buFont typeface="Arial"/>
              <a:buNone/>
            </a:pPr>
            <a:endParaRPr sz="9200" b="0" i="0" u="none" strike="noStrike" cap="none" dirty="0">
              <a:solidFill>
                <a:schemeClr val="lt1"/>
              </a:solidFill>
              <a:latin typeface="Calibri"/>
              <a:ea typeface="Calibri"/>
              <a:cs typeface="Calibri"/>
              <a:sym typeface="Calibri"/>
            </a:endParaRPr>
          </a:p>
        </p:txBody>
      </p:sp>
      <p:sp>
        <p:nvSpPr>
          <p:cNvPr id="69" name="Shape 69"/>
          <p:cNvSpPr txBox="1">
            <a:spLocks noGrp="1"/>
          </p:cNvSpPr>
          <p:nvPr>
            <p:ph type="body" idx="16"/>
          </p:nvPr>
        </p:nvSpPr>
        <p:spPr>
          <a:xfrm>
            <a:off x="3219450" y="993337"/>
            <a:ext cx="23573124" cy="2042400"/>
          </a:xfrm>
          <a:prstGeom prst="rect">
            <a:avLst/>
          </a:prstGeom>
          <a:noFill/>
          <a:ln>
            <a:noFill/>
          </a:ln>
        </p:spPr>
        <p:txBody>
          <a:bodyPr spcFirstLastPara="1" wrap="square" lIns="95625" tIns="47800" rIns="95625" bIns="47800" anchor="t" anchorCtr="1">
            <a:noAutofit/>
          </a:bodyPr>
          <a:lstStyle/>
          <a:p>
            <a:pPr marL="0" marR="0" lvl="0" indent="0" algn="ctr" rtl="0">
              <a:spcBef>
                <a:spcPts val="0"/>
              </a:spcBef>
              <a:spcAft>
                <a:spcPts val="0"/>
              </a:spcAft>
              <a:buClr>
                <a:schemeClr val="lt1"/>
              </a:buClr>
              <a:buSzPts val="8000"/>
              <a:buFont typeface="Arial"/>
              <a:buNone/>
            </a:pPr>
            <a:r>
              <a:rPr lang="en-US" sz="8000" b="0" i="0" u="none" strike="noStrike" cap="none">
                <a:solidFill>
                  <a:schemeClr val="lt1"/>
                </a:solidFill>
                <a:latin typeface="Calibri"/>
                <a:ea typeface="Calibri"/>
                <a:cs typeface="Calibri"/>
                <a:sym typeface="Calibri"/>
              </a:rPr>
              <a:t>Improve Wasserstein GAN-GP with Group Normalization </a:t>
            </a:r>
            <a:endParaRPr sz="8000" b="1" i="0" u="none" strike="noStrike" cap="none">
              <a:solidFill>
                <a:schemeClr val="lt1"/>
              </a:solidFill>
              <a:latin typeface="Calibri"/>
              <a:ea typeface="Calibri"/>
              <a:cs typeface="Calibri"/>
              <a:sym typeface="Calibri"/>
            </a:endParaRPr>
          </a:p>
        </p:txBody>
      </p:sp>
      <p:pic>
        <p:nvPicPr>
          <p:cNvPr id="70" name="Shape 70" descr="nyu_stacked_white.eps"/>
          <p:cNvPicPr preferRelativeResize="0"/>
          <p:nvPr/>
        </p:nvPicPr>
        <p:blipFill rotWithShape="1">
          <a:blip r:embed="rId3">
            <a:alphaModFix/>
          </a:blip>
          <a:srcRect/>
          <a:stretch/>
        </p:blipFill>
        <p:spPr>
          <a:xfrm>
            <a:off x="577850" y="967260"/>
            <a:ext cx="2445348" cy="3532170"/>
          </a:xfrm>
          <a:prstGeom prst="rect">
            <a:avLst/>
          </a:prstGeom>
          <a:noFill/>
          <a:ln>
            <a:noFill/>
          </a:ln>
        </p:spPr>
      </p:pic>
      <p:sp>
        <p:nvSpPr>
          <p:cNvPr id="71" name="Shape 71"/>
          <p:cNvSpPr txBox="1"/>
          <p:nvPr/>
        </p:nvSpPr>
        <p:spPr>
          <a:xfrm>
            <a:off x="9394127" y="9678429"/>
            <a:ext cx="9952653" cy="697033"/>
          </a:xfrm>
          <a:prstGeom prst="rect">
            <a:avLst/>
          </a:prstGeom>
          <a:solidFill>
            <a:srgbClr val="57068C"/>
          </a:solidFill>
          <a:ln>
            <a:noFill/>
          </a:ln>
        </p:spPr>
        <p:txBody>
          <a:bodyPr spcFirstLastPara="1" wrap="square" lIns="78425" tIns="78425" rIns="78425" bIns="78425" anchor="ctr" anchorCtr="0">
            <a:noAutofit/>
          </a:bodyPr>
          <a:lstStyle/>
          <a:p>
            <a:pPr marL="0" marR="0" lvl="0" indent="0" algn="ctr" rtl="0">
              <a:spcBef>
                <a:spcPts val="0"/>
              </a:spcBef>
              <a:spcAft>
                <a:spcPts val="0"/>
              </a:spcAft>
              <a:buClr>
                <a:schemeClr val="lt1"/>
              </a:buClr>
              <a:buSzPts val="3500"/>
              <a:buFont typeface="Arial"/>
              <a:buNone/>
            </a:pPr>
            <a:r>
              <a:rPr lang="en-US" sz="3500" b="1" u="none" dirty="0">
                <a:solidFill>
                  <a:schemeClr val="lt1"/>
                </a:solidFill>
                <a:latin typeface="Calibri"/>
                <a:ea typeface="Calibri"/>
                <a:cs typeface="Calibri"/>
                <a:sym typeface="Calibri"/>
              </a:rPr>
              <a:t>ARCHITECTURE &amp; METHODOLOGY</a:t>
            </a:r>
            <a:endParaRPr sz="3500" b="1" u="none" dirty="0">
              <a:solidFill>
                <a:schemeClr val="lt1"/>
              </a:solidFill>
              <a:latin typeface="Calibri"/>
              <a:ea typeface="Calibri"/>
              <a:cs typeface="Calibri"/>
              <a:sym typeface="Calibri"/>
            </a:endParaRPr>
          </a:p>
        </p:txBody>
      </p:sp>
      <p:sp>
        <p:nvSpPr>
          <p:cNvPr id="72" name="Shape 72"/>
          <p:cNvSpPr/>
          <p:nvPr/>
        </p:nvSpPr>
        <p:spPr>
          <a:xfrm>
            <a:off x="19142102" y="23063818"/>
            <a:ext cx="7618113" cy="630942"/>
          </a:xfrm>
          <a:prstGeom prst="rect">
            <a:avLst/>
          </a:prstGeom>
          <a:solidFill>
            <a:srgbClr val="57068C"/>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a:solidFill>
                  <a:schemeClr val="lt1"/>
                </a:solidFill>
                <a:latin typeface="Calibri"/>
                <a:ea typeface="Calibri"/>
                <a:cs typeface="Calibri"/>
                <a:sym typeface="Calibri"/>
              </a:rPr>
              <a:t>DISCUSSION &amp; FUTURE WORK</a:t>
            </a:r>
            <a:endParaRPr sz="3500" b="1">
              <a:solidFill>
                <a:schemeClr val="lt1"/>
              </a:solidFill>
              <a:latin typeface="Calibri"/>
              <a:ea typeface="Calibri"/>
              <a:cs typeface="Calibri"/>
              <a:sym typeface="Calibri"/>
            </a:endParaRPr>
          </a:p>
        </p:txBody>
      </p:sp>
      <p:pic>
        <p:nvPicPr>
          <p:cNvPr id="73" name="Shape 73"/>
          <p:cNvPicPr preferRelativeResize="0"/>
          <p:nvPr/>
        </p:nvPicPr>
        <p:blipFill rotWithShape="1">
          <a:blip r:embed="rId4">
            <a:alphaModFix/>
          </a:blip>
          <a:srcRect/>
          <a:stretch/>
        </p:blipFill>
        <p:spPr>
          <a:xfrm>
            <a:off x="9629583" y="12172111"/>
            <a:ext cx="9784172" cy="4568038"/>
          </a:xfrm>
          <a:prstGeom prst="rect">
            <a:avLst/>
          </a:prstGeom>
          <a:noFill/>
          <a:ln>
            <a:noFill/>
          </a:ln>
        </p:spPr>
      </p:pic>
      <p:sp>
        <p:nvSpPr>
          <p:cNvPr id="74" name="Shape 74"/>
          <p:cNvSpPr/>
          <p:nvPr/>
        </p:nvSpPr>
        <p:spPr>
          <a:xfrm>
            <a:off x="19117631" y="30481025"/>
            <a:ext cx="7756015" cy="630942"/>
          </a:xfrm>
          <a:prstGeom prst="rect">
            <a:avLst/>
          </a:prstGeom>
          <a:solidFill>
            <a:srgbClr val="57068C"/>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a:solidFill>
                  <a:schemeClr val="lt1"/>
                </a:solidFill>
                <a:latin typeface="Calibri"/>
                <a:ea typeface="Calibri"/>
                <a:cs typeface="Calibri"/>
                <a:sym typeface="Calibri"/>
              </a:rPr>
              <a:t>REFERENCES</a:t>
            </a:r>
            <a:endParaRPr sz="3500" b="1">
              <a:solidFill>
                <a:schemeClr val="lt1"/>
              </a:solidFill>
              <a:latin typeface="Calibri"/>
              <a:ea typeface="Calibri"/>
              <a:cs typeface="Calibri"/>
              <a:sym typeface="Calibri"/>
            </a:endParaRPr>
          </a:p>
        </p:txBody>
      </p:sp>
      <p:sp>
        <p:nvSpPr>
          <p:cNvPr id="75" name="Shape 75"/>
          <p:cNvSpPr txBox="1"/>
          <p:nvPr/>
        </p:nvSpPr>
        <p:spPr>
          <a:xfrm>
            <a:off x="689241" y="14392811"/>
            <a:ext cx="8702271" cy="697033"/>
          </a:xfrm>
          <a:prstGeom prst="rect">
            <a:avLst/>
          </a:prstGeom>
          <a:solidFill>
            <a:srgbClr val="57068C"/>
          </a:solidFill>
          <a:ln>
            <a:noFill/>
          </a:ln>
        </p:spPr>
        <p:txBody>
          <a:bodyPr spcFirstLastPara="1" wrap="square" lIns="78425" tIns="78425" rIns="78425" bIns="78425" anchor="ctr" anchorCtr="0">
            <a:noAutofit/>
          </a:bodyPr>
          <a:lstStyle/>
          <a:p>
            <a:pPr marL="0" marR="0" lvl="0" indent="0" algn="ctr" rtl="0">
              <a:spcBef>
                <a:spcPts val="0"/>
              </a:spcBef>
              <a:spcAft>
                <a:spcPts val="0"/>
              </a:spcAft>
              <a:buClr>
                <a:schemeClr val="lt1"/>
              </a:buClr>
              <a:buSzPts val="3500"/>
              <a:buFont typeface="Arial"/>
              <a:buNone/>
            </a:pPr>
            <a:r>
              <a:rPr lang="en-US" sz="3500" b="1" u="none">
                <a:solidFill>
                  <a:schemeClr val="lt1"/>
                </a:solidFill>
                <a:latin typeface="Calibri"/>
                <a:ea typeface="Calibri"/>
                <a:cs typeface="Calibri"/>
                <a:sym typeface="Calibri"/>
              </a:rPr>
              <a:t>MOTIVATION &amp; INTRODUCTION</a:t>
            </a:r>
            <a:endParaRPr sz="3500" b="1" u="none">
              <a:solidFill>
                <a:schemeClr val="lt1"/>
              </a:solidFill>
              <a:latin typeface="Calibri"/>
              <a:ea typeface="Calibri"/>
              <a:cs typeface="Calibri"/>
              <a:sym typeface="Calibri"/>
            </a:endParaRPr>
          </a:p>
        </p:txBody>
      </p:sp>
      <p:sp>
        <p:nvSpPr>
          <p:cNvPr id="76" name="Shape 76"/>
          <p:cNvSpPr txBox="1"/>
          <p:nvPr/>
        </p:nvSpPr>
        <p:spPr>
          <a:xfrm>
            <a:off x="770282" y="6677941"/>
            <a:ext cx="8403000" cy="600150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200"/>
              <a:buFont typeface="Noto Sans Symbols"/>
              <a:buChar char="➢"/>
            </a:pPr>
            <a:r>
              <a:rPr lang="en-US" sz="3200" b="1" dirty="0">
                <a:solidFill>
                  <a:schemeClr val="dk1"/>
                </a:solidFill>
                <a:latin typeface="Times New Roman"/>
                <a:ea typeface="Times New Roman"/>
                <a:cs typeface="Times New Roman"/>
                <a:sym typeface="Times New Roman"/>
              </a:rPr>
              <a:t>Generative Adversarial Network</a:t>
            </a:r>
            <a:r>
              <a:rPr lang="en-US" sz="3200" dirty="0">
                <a:solidFill>
                  <a:schemeClr val="dk1"/>
                </a:solidFill>
                <a:latin typeface="Times New Roman"/>
                <a:ea typeface="Times New Roman"/>
                <a:cs typeface="Times New Roman"/>
                <a:sym typeface="Times New Roman"/>
              </a:rPr>
              <a:t>, estimated generative models by using an adversarial process</a:t>
            </a:r>
            <a:endParaRPr dirty="0"/>
          </a:p>
          <a:p>
            <a:pPr marL="457200" marR="0" lvl="0" indent="-457200" algn="l" rtl="0">
              <a:spcBef>
                <a:spcPts val="0"/>
              </a:spcBef>
              <a:spcAft>
                <a:spcPts val="0"/>
              </a:spcAft>
              <a:buClr>
                <a:schemeClr val="dk1"/>
              </a:buClr>
              <a:buSzPts val="3200"/>
              <a:buFont typeface="Noto Sans Symbols"/>
              <a:buChar char="➢"/>
            </a:pPr>
            <a:r>
              <a:rPr lang="en-US" sz="3200" b="1" dirty="0">
                <a:solidFill>
                  <a:schemeClr val="dk1"/>
                </a:solidFill>
                <a:latin typeface="Times New Roman"/>
                <a:ea typeface="Times New Roman"/>
                <a:cs typeface="Times New Roman"/>
                <a:sym typeface="Times New Roman"/>
              </a:rPr>
              <a:t>WGAN </a:t>
            </a:r>
            <a:r>
              <a:rPr lang="en-US" sz="3200" dirty="0">
                <a:solidFill>
                  <a:schemeClr val="dk1"/>
                </a:solidFill>
                <a:latin typeface="Times New Roman"/>
                <a:ea typeface="Times New Roman"/>
                <a:cs typeface="Times New Roman"/>
                <a:sym typeface="Times New Roman"/>
              </a:rPr>
              <a:t>further developed the model by introducing Wasserstein distance as a metric to optimize discriminator </a:t>
            </a:r>
            <a:endParaRPr dirty="0"/>
          </a:p>
          <a:p>
            <a:pPr marL="457200" marR="0" lvl="0" indent="-457200" algn="l" rtl="0">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As the model still appears slow to converge and hard to train, improved </a:t>
            </a:r>
            <a:r>
              <a:rPr lang="en-US" sz="3200" b="1" dirty="0">
                <a:solidFill>
                  <a:schemeClr val="dk1"/>
                </a:solidFill>
                <a:latin typeface="Times New Roman"/>
                <a:ea typeface="Times New Roman"/>
                <a:cs typeface="Times New Roman"/>
                <a:sym typeface="Times New Roman"/>
              </a:rPr>
              <a:t>WGAN-GP</a:t>
            </a:r>
            <a:r>
              <a:rPr lang="en-US" sz="3200" dirty="0">
                <a:solidFill>
                  <a:schemeClr val="dk1"/>
                </a:solidFill>
                <a:latin typeface="Times New Roman"/>
                <a:ea typeface="Times New Roman"/>
                <a:cs typeface="Times New Roman"/>
                <a:sym typeface="Times New Roman"/>
              </a:rPr>
              <a:t> with a gradient penalty in loss to achieve better learning result</a:t>
            </a:r>
            <a:endParaRPr dirty="0"/>
          </a:p>
          <a:p>
            <a:pPr marL="457200" marR="0" lvl="0" indent="-254000" algn="l" rtl="0">
              <a:spcBef>
                <a:spcPts val="0"/>
              </a:spcBef>
              <a:spcAft>
                <a:spcPts val="0"/>
              </a:spcAft>
              <a:buClr>
                <a:schemeClr val="dk1"/>
              </a:buClr>
              <a:buSzPts val="3200"/>
              <a:buFont typeface="Noto Sans Symbols"/>
              <a:buNone/>
            </a:pPr>
            <a:endParaRPr sz="3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200" dirty="0">
              <a:solidFill>
                <a:schemeClr val="dk1"/>
              </a:solidFill>
              <a:latin typeface="Times New Roman"/>
              <a:ea typeface="Times New Roman"/>
              <a:cs typeface="Times New Roman"/>
              <a:sym typeface="Times New Roman"/>
            </a:endParaRPr>
          </a:p>
        </p:txBody>
      </p:sp>
      <p:pic>
        <p:nvPicPr>
          <p:cNvPr id="77" name="Shape 77"/>
          <p:cNvPicPr preferRelativeResize="0"/>
          <p:nvPr/>
        </p:nvPicPr>
        <p:blipFill rotWithShape="1">
          <a:blip r:embed="rId5">
            <a:alphaModFix/>
          </a:blip>
          <a:srcRect/>
          <a:stretch/>
        </p:blipFill>
        <p:spPr>
          <a:xfrm>
            <a:off x="1018077" y="26571906"/>
            <a:ext cx="3468384" cy="1074026"/>
          </a:xfrm>
          <a:prstGeom prst="rect">
            <a:avLst/>
          </a:prstGeom>
          <a:noFill/>
          <a:ln>
            <a:noFill/>
          </a:ln>
        </p:spPr>
      </p:pic>
      <p:pic>
        <p:nvPicPr>
          <p:cNvPr id="78" name="Shape 78"/>
          <p:cNvPicPr preferRelativeResize="0"/>
          <p:nvPr/>
        </p:nvPicPr>
        <p:blipFill rotWithShape="1">
          <a:blip r:embed="rId6">
            <a:alphaModFix/>
          </a:blip>
          <a:srcRect/>
          <a:stretch/>
        </p:blipFill>
        <p:spPr>
          <a:xfrm>
            <a:off x="3023198" y="29411963"/>
            <a:ext cx="3245466" cy="562207"/>
          </a:xfrm>
          <a:prstGeom prst="rect">
            <a:avLst/>
          </a:prstGeom>
          <a:noFill/>
          <a:ln>
            <a:noFill/>
          </a:ln>
        </p:spPr>
      </p:pic>
      <p:pic>
        <p:nvPicPr>
          <p:cNvPr id="79" name="Shape 79"/>
          <p:cNvPicPr preferRelativeResize="0"/>
          <p:nvPr/>
        </p:nvPicPr>
        <p:blipFill rotWithShape="1">
          <a:blip r:embed="rId7">
            <a:alphaModFix/>
          </a:blip>
          <a:srcRect/>
          <a:stretch/>
        </p:blipFill>
        <p:spPr>
          <a:xfrm>
            <a:off x="1616102" y="33344088"/>
            <a:ext cx="6059658" cy="802195"/>
          </a:xfrm>
          <a:prstGeom prst="rect">
            <a:avLst/>
          </a:prstGeom>
          <a:noFill/>
          <a:ln>
            <a:noFill/>
          </a:ln>
        </p:spPr>
      </p:pic>
      <p:pic>
        <p:nvPicPr>
          <p:cNvPr id="80" name="Shape 80"/>
          <p:cNvPicPr preferRelativeResize="0"/>
          <p:nvPr/>
        </p:nvPicPr>
        <p:blipFill rotWithShape="1">
          <a:blip r:embed="rId8">
            <a:alphaModFix/>
          </a:blip>
          <a:srcRect/>
          <a:stretch/>
        </p:blipFill>
        <p:spPr>
          <a:xfrm>
            <a:off x="5102888" y="26893566"/>
            <a:ext cx="3480243" cy="535422"/>
          </a:xfrm>
          <a:prstGeom prst="rect">
            <a:avLst/>
          </a:prstGeom>
          <a:noFill/>
          <a:ln>
            <a:noFill/>
          </a:ln>
        </p:spPr>
      </p:pic>
      <p:sp>
        <p:nvSpPr>
          <p:cNvPr id="81" name="Shape 81"/>
          <p:cNvSpPr txBox="1"/>
          <p:nvPr/>
        </p:nvSpPr>
        <p:spPr>
          <a:xfrm>
            <a:off x="9488568" y="10934709"/>
            <a:ext cx="9904800" cy="895740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200"/>
              <a:buFont typeface="Noto Sans Symbols"/>
              <a:buChar char="➢"/>
            </a:pPr>
            <a:r>
              <a:rPr lang="en-US" sz="3200" b="1" dirty="0">
                <a:solidFill>
                  <a:schemeClr val="dk1"/>
                </a:solidFill>
                <a:latin typeface="Times New Roman"/>
                <a:ea typeface="Times New Roman"/>
                <a:cs typeface="Times New Roman"/>
                <a:sym typeface="Times New Roman"/>
              </a:rPr>
              <a:t>Design of architecture </a:t>
            </a:r>
            <a:endParaRPr sz="3200" b="1" dirty="0">
              <a:solidFill>
                <a:schemeClr val="dk1"/>
              </a:solidFill>
              <a:latin typeface="Times New Roman"/>
              <a:ea typeface="Times New Roman"/>
              <a:cs typeface="Times New Roman"/>
              <a:sym typeface="Times New Roman"/>
            </a:endParaRPr>
          </a:p>
          <a:p>
            <a:pPr marL="1781175" marR="0" lvl="1" indent="-635000" algn="l" rtl="0">
              <a:spcBef>
                <a:spcPts val="0"/>
              </a:spcBef>
              <a:spcAft>
                <a:spcPts val="0"/>
              </a:spcAft>
              <a:buClr>
                <a:schemeClr val="dk1"/>
              </a:buClr>
              <a:buSzPts val="2800"/>
              <a:buFont typeface="Arial"/>
              <a:buChar char="•"/>
            </a:pPr>
            <a:r>
              <a:rPr lang="en-US" sz="2800" b="0" i="0" u="none" strike="noStrike" cap="none" dirty="0">
                <a:solidFill>
                  <a:schemeClr val="dk1"/>
                </a:solidFill>
                <a:latin typeface="Times New Roman"/>
                <a:ea typeface="Times New Roman"/>
                <a:cs typeface="Times New Roman"/>
                <a:sym typeface="Times New Roman"/>
              </a:rPr>
              <a:t>RESNET is used for generator and discriminator. </a:t>
            </a:r>
            <a:endParaRPr sz="2800" b="0" i="0" u="none" strike="noStrike" cap="none" dirty="0">
              <a:solidFill>
                <a:schemeClr val="dk1"/>
              </a:solidFill>
              <a:latin typeface="Times New Roman"/>
              <a:ea typeface="Times New Roman"/>
              <a:cs typeface="Times New Roman"/>
              <a:sym typeface="Times New Roman"/>
            </a:endParaRPr>
          </a:p>
          <a:p>
            <a:pPr marL="457200" marR="0" lvl="0" indent="-254000" algn="l" rtl="0">
              <a:spcBef>
                <a:spcPts val="0"/>
              </a:spcBef>
              <a:spcAft>
                <a:spcPts val="0"/>
              </a:spcAft>
              <a:buClr>
                <a:schemeClr val="dk1"/>
              </a:buClr>
              <a:buSzPts val="3200"/>
              <a:buFont typeface="Noto Sans Symbols"/>
              <a:buNone/>
            </a:pPr>
            <a:endParaRPr sz="3200" b="1" dirty="0">
              <a:solidFill>
                <a:schemeClr val="dk1"/>
              </a:solidFill>
              <a:latin typeface="Times New Roman"/>
              <a:ea typeface="Times New Roman"/>
              <a:cs typeface="Times New Roman"/>
              <a:sym typeface="Times New Roman"/>
            </a:endParaRPr>
          </a:p>
          <a:p>
            <a:pPr marL="457200" marR="0" lvl="0" indent="-254000" algn="l" rtl="0">
              <a:spcBef>
                <a:spcPts val="0"/>
              </a:spcBef>
              <a:spcAft>
                <a:spcPts val="0"/>
              </a:spcAft>
              <a:buClr>
                <a:schemeClr val="dk1"/>
              </a:buClr>
              <a:buSzPts val="3200"/>
              <a:buFont typeface="Noto Sans Symbols"/>
              <a:buNone/>
            </a:pPr>
            <a:endParaRPr sz="3200" b="1" dirty="0">
              <a:solidFill>
                <a:schemeClr val="dk1"/>
              </a:solidFill>
              <a:latin typeface="Times New Roman"/>
              <a:ea typeface="Times New Roman"/>
              <a:cs typeface="Times New Roman"/>
              <a:sym typeface="Times New Roman"/>
            </a:endParaRPr>
          </a:p>
          <a:p>
            <a:pPr marL="457200" marR="0" lvl="0" indent="-254000" algn="l" rtl="0">
              <a:spcBef>
                <a:spcPts val="0"/>
              </a:spcBef>
              <a:spcAft>
                <a:spcPts val="0"/>
              </a:spcAft>
              <a:buClr>
                <a:schemeClr val="dk1"/>
              </a:buClr>
              <a:buSzPts val="3200"/>
              <a:buFont typeface="Noto Sans Symbols"/>
              <a:buNone/>
            </a:pPr>
            <a:endParaRPr sz="3200" b="1" dirty="0">
              <a:solidFill>
                <a:schemeClr val="dk1"/>
              </a:solidFill>
              <a:latin typeface="Times New Roman"/>
              <a:ea typeface="Times New Roman"/>
              <a:cs typeface="Times New Roman"/>
              <a:sym typeface="Times New Roman"/>
            </a:endParaRPr>
          </a:p>
          <a:p>
            <a:pPr marL="457200" marR="0" lvl="0" indent="-254000" algn="l" rtl="0">
              <a:spcBef>
                <a:spcPts val="0"/>
              </a:spcBef>
              <a:spcAft>
                <a:spcPts val="0"/>
              </a:spcAft>
              <a:buClr>
                <a:schemeClr val="dk1"/>
              </a:buClr>
              <a:buSzPts val="3200"/>
              <a:buFont typeface="Noto Sans Symbols"/>
              <a:buNone/>
            </a:pPr>
            <a:endParaRPr sz="3200" b="1" dirty="0">
              <a:solidFill>
                <a:schemeClr val="dk1"/>
              </a:solidFill>
              <a:latin typeface="Times New Roman"/>
              <a:ea typeface="Times New Roman"/>
              <a:cs typeface="Times New Roman"/>
              <a:sym typeface="Times New Roman"/>
            </a:endParaRPr>
          </a:p>
          <a:p>
            <a:pPr marL="457200" marR="0" lvl="0" indent="-254000" algn="l" rtl="0">
              <a:spcBef>
                <a:spcPts val="0"/>
              </a:spcBef>
              <a:spcAft>
                <a:spcPts val="0"/>
              </a:spcAft>
              <a:buClr>
                <a:schemeClr val="dk1"/>
              </a:buClr>
              <a:buSzPts val="3200"/>
              <a:buFont typeface="Noto Sans Symbols"/>
              <a:buNone/>
            </a:pPr>
            <a:endParaRPr sz="3200" b="1" dirty="0">
              <a:solidFill>
                <a:schemeClr val="dk1"/>
              </a:solidFill>
              <a:latin typeface="Times New Roman"/>
              <a:ea typeface="Times New Roman"/>
              <a:cs typeface="Times New Roman"/>
              <a:sym typeface="Times New Roman"/>
            </a:endParaRPr>
          </a:p>
          <a:p>
            <a:pPr marL="457200" marR="0" lvl="0" indent="-254000" algn="l" rtl="0">
              <a:spcBef>
                <a:spcPts val="0"/>
              </a:spcBef>
              <a:spcAft>
                <a:spcPts val="0"/>
              </a:spcAft>
              <a:buClr>
                <a:schemeClr val="dk1"/>
              </a:buClr>
              <a:buSzPts val="3200"/>
              <a:buFont typeface="Noto Sans Symbols"/>
              <a:buNone/>
            </a:pPr>
            <a:endParaRPr sz="3200" b="1" dirty="0">
              <a:solidFill>
                <a:schemeClr val="dk1"/>
              </a:solidFill>
              <a:latin typeface="Times New Roman"/>
              <a:ea typeface="Times New Roman"/>
              <a:cs typeface="Times New Roman"/>
              <a:sym typeface="Times New Roman"/>
            </a:endParaRPr>
          </a:p>
          <a:p>
            <a:pPr marL="457200" marR="0" lvl="0" indent="-254000" algn="l" rtl="0">
              <a:spcBef>
                <a:spcPts val="0"/>
              </a:spcBef>
              <a:spcAft>
                <a:spcPts val="0"/>
              </a:spcAft>
              <a:buClr>
                <a:schemeClr val="dk1"/>
              </a:buClr>
              <a:buSzPts val="3200"/>
              <a:buFont typeface="Noto Sans Symbols"/>
              <a:buNone/>
            </a:pPr>
            <a:endParaRPr sz="3200" b="1" dirty="0">
              <a:solidFill>
                <a:schemeClr val="dk1"/>
              </a:solidFill>
              <a:latin typeface="Times New Roman"/>
              <a:ea typeface="Times New Roman"/>
              <a:cs typeface="Times New Roman"/>
              <a:sym typeface="Times New Roman"/>
            </a:endParaRPr>
          </a:p>
          <a:p>
            <a:pPr marL="457200" marR="0" lvl="0" indent="-254000" algn="l" rtl="0">
              <a:spcBef>
                <a:spcPts val="0"/>
              </a:spcBef>
              <a:spcAft>
                <a:spcPts val="0"/>
              </a:spcAft>
              <a:buClr>
                <a:schemeClr val="dk1"/>
              </a:buClr>
              <a:buSzPts val="3200"/>
              <a:buFont typeface="Noto Sans Symbols"/>
              <a:buNone/>
            </a:pP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2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dirty="0">
                <a:solidFill>
                  <a:schemeClr val="dk1"/>
                </a:solidFill>
                <a:latin typeface="Times New Roman"/>
                <a:ea typeface="Times New Roman"/>
                <a:cs typeface="Times New Roman"/>
                <a:sym typeface="Times New Roman"/>
              </a:rPr>
              <a:t>Figure 2: </a:t>
            </a:r>
            <a:r>
              <a:rPr lang="en-US" sz="2400" dirty="0" err="1">
                <a:solidFill>
                  <a:schemeClr val="dk1"/>
                </a:solidFill>
                <a:latin typeface="Times New Roman"/>
                <a:ea typeface="Times New Roman"/>
                <a:cs typeface="Times New Roman"/>
                <a:sym typeface="Times New Roman"/>
              </a:rPr>
              <a:t>ResNet</a:t>
            </a:r>
            <a:r>
              <a:rPr lang="en-US" sz="2400" dirty="0">
                <a:solidFill>
                  <a:schemeClr val="dk1"/>
                </a:solidFill>
                <a:latin typeface="Times New Roman"/>
                <a:ea typeface="Times New Roman"/>
                <a:cs typeface="Times New Roman"/>
                <a:sym typeface="Times New Roman"/>
              </a:rPr>
              <a:t> Architecture used in WGAN-GP for CIFAR-10</a:t>
            </a:r>
            <a:endParaRPr dirty="0"/>
          </a:p>
          <a:p>
            <a:pPr marL="0" marR="0" lvl="0" indent="0" algn="l" rtl="0">
              <a:spcBef>
                <a:spcPts val="0"/>
              </a:spcBef>
              <a:spcAft>
                <a:spcPts val="0"/>
              </a:spcAft>
              <a:buNone/>
            </a:pPr>
            <a:endParaRPr sz="3200" b="1"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3200"/>
              <a:buFont typeface="Noto Sans Symbols"/>
              <a:buChar char="➢"/>
            </a:pPr>
            <a:r>
              <a:rPr lang="en-US" sz="3200" b="1" dirty="0">
                <a:solidFill>
                  <a:schemeClr val="dk1"/>
                </a:solidFill>
                <a:latin typeface="Times New Roman"/>
                <a:ea typeface="Times New Roman"/>
                <a:cs typeface="Times New Roman"/>
                <a:sym typeface="Times New Roman"/>
              </a:rPr>
              <a:t>Design of discriminator</a:t>
            </a:r>
            <a:endParaRPr dirty="0"/>
          </a:p>
          <a:p>
            <a:pPr marL="1781175" marR="0" lvl="1" indent="-552450" algn="l" rtl="0">
              <a:spcBef>
                <a:spcPts val="0"/>
              </a:spcBef>
              <a:spcAft>
                <a:spcPts val="0"/>
              </a:spcAft>
              <a:buClr>
                <a:schemeClr val="dk1"/>
              </a:buClr>
              <a:buSzPts val="2800"/>
              <a:buFont typeface="Arial"/>
              <a:buChar char="•"/>
            </a:pPr>
            <a:r>
              <a:rPr lang="en-US" sz="2800" b="0" i="0" u="none" strike="noStrike" cap="none" dirty="0">
                <a:solidFill>
                  <a:schemeClr val="dk1"/>
                </a:solidFill>
                <a:latin typeface="Times New Roman"/>
                <a:ea typeface="Times New Roman"/>
                <a:cs typeface="Times New Roman"/>
                <a:sym typeface="Times New Roman"/>
              </a:rPr>
              <a:t>There are 6 normalization operation in discriminator: the discriminator has 3 residual blocks; each residual block includes 2 convolutional layers; each convolutional layer has an operation </a:t>
            </a:r>
            <a:endParaRPr sz="3200" b="0" i="0" u="none" strike="noStrike" cap="none" dirty="0">
              <a:solidFill>
                <a:schemeClr val="dk1"/>
              </a:solidFill>
              <a:latin typeface="Times New Roman"/>
              <a:ea typeface="Times New Roman"/>
              <a:cs typeface="Times New Roman"/>
              <a:sym typeface="Times New Roman"/>
            </a:endParaRPr>
          </a:p>
        </p:txBody>
      </p:sp>
      <p:sp>
        <p:nvSpPr>
          <p:cNvPr id="82" name="Shape 82"/>
          <p:cNvSpPr txBox="1"/>
          <p:nvPr/>
        </p:nvSpPr>
        <p:spPr>
          <a:xfrm>
            <a:off x="12052979" y="8813946"/>
            <a:ext cx="556537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Figure 1: Different Types of Normalization </a:t>
            </a:r>
            <a:endParaRPr sz="2400">
              <a:solidFill>
                <a:schemeClr val="dk1"/>
              </a:solidFill>
              <a:latin typeface="Times New Roman"/>
              <a:ea typeface="Times New Roman"/>
              <a:cs typeface="Times New Roman"/>
              <a:sym typeface="Times New Roman"/>
            </a:endParaRPr>
          </a:p>
        </p:txBody>
      </p:sp>
      <p:pic>
        <p:nvPicPr>
          <p:cNvPr id="83" name="Shape 83"/>
          <p:cNvPicPr preferRelativeResize="0"/>
          <p:nvPr/>
        </p:nvPicPr>
        <p:blipFill rotWithShape="1">
          <a:blip r:embed="rId9">
            <a:alphaModFix/>
          </a:blip>
          <a:srcRect/>
          <a:stretch/>
        </p:blipFill>
        <p:spPr>
          <a:xfrm>
            <a:off x="9971601" y="23015735"/>
            <a:ext cx="8700884" cy="4350442"/>
          </a:xfrm>
          <a:prstGeom prst="rect">
            <a:avLst/>
          </a:prstGeom>
          <a:noFill/>
          <a:ln>
            <a:noFill/>
          </a:ln>
        </p:spPr>
      </p:pic>
      <p:pic>
        <p:nvPicPr>
          <p:cNvPr id="84" name="Shape 84"/>
          <p:cNvPicPr preferRelativeResize="0"/>
          <p:nvPr/>
        </p:nvPicPr>
        <p:blipFill rotWithShape="1">
          <a:blip r:embed="rId10">
            <a:alphaModFix/>
          </a:blip>
          <a:srcRect/>
          <a:stretch/>
        </p:blipFill>
        <p:spPr>
          <a:xfrm>
            <a:off x="3023198" y="31544634"/>
            <a:ext cx="3251200" cy="889000"/>
          </a:xfrm>
          <a:prstGeom prst="rect">
            <a:avLst/>
          </a:prstGeom>
          <a:noFill/>
          <a:ln>
            <a:noFill/>
          </a:ln>
        </p:spPr>
      </p:pic>
      <p:pic>
        <p:nvPicPr>
          <p:cNvPr id="85" name="Shape 85"/>
          <p:cNvPicPr preferRelativeResize="0"/>
          <p:nvPr/>
        </p:nvPicPr>
        <p:blipFill rotWithShape="1">
          <a:blip r:embed="rId11">
            <a:alphaModFix/>
          </a:blip>
          <a:srcRect/>
          <a:stretch/>
        </p:blipFill>
        <p:spPr>
          <a:xfrm>
            <a:off x="9221807" y="6143361"/>
            <a:ext cx="9702699" cy="2459120"/>
          </a:xfrm>
          <a:prstGeom prst="rect">
            <a:avLst/>
          </a:prstGeom>
          <a:noFill/>
          <a:ln>
            <a:noFill/>
          </a:ln>
        </p:spPr>
      </p:pic>
      <p:sp>
        <p:nvSpPr>
          <p:cNvPr id="86" name="Shape 86"/>
          <p:cNvSpPr txBox="1"/>
          <p:nvPr/>
        </p:nvSpPr>
        <p:spPr>
          <a:xfrm>
            <a:off x="21051981" y="14464145"/>
            <a:ext cx="1847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87" name="Shape 87"/>
          <p:cNvSpPr txBox="1"/>
          <p:nvPr/>
        </p:nvSpPr>
        <p:spPr>
          <a:xfrm>
            <a:off x="9588141" y="27759327"/>
            <a:ext cx="9336365"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Figure 3: Generated samples from </a:t>
            </a:r>
            <a:r>
              <a:rPr lang="en-US" sz="2400" dirty="0" err="1">
                <a:solidFill>
                  <a:schemeClr val="dk1"/>
                </a:solidFill>
                <a:latin typeface="Times New Roman"/>
                <a:ea typeface="Times New Roman"/>
                <a:cs typeface="Times New Roman"/>
                <a:sym typeface="Times New Roman"/>
              </a:rPr>
              <a:t>ResNet</a:t>
            </a:r>
            <a:r>
              <a:rPr lang="en-US" sz="2400" dirty="0">
                <a:solidFill>
                  <a:schemeClr val="dk1"/>
                </a:solidFill>
                <a:latin typeface="Times New Roman"/>
                <a:ea typeface="Times New Roman"/>
                <a:cs typeface="Times New Roman"/>
                <a:sym typeface="Times New Roman"/>
              </a:rPr>
              <a:t> with Group Norm</a:t>
            </a:r>
            <a:endParaRPr sz="2400" dirty="0">
              <a:solidFill>
                <a:schemeClr val="dk1"/>
              </a:solidFill>
              <a:latin typeface="Times New Roman"/>
              <a:ea typeface="Times New Roman"/>
              <a:cs typeface="Times New Roman"/>
              <a:sym typeface="Times New Roman"/>
            </a:endParaRPr>
          </a:p>
        </p:txBody>
      </p:sp>
      <p:pic>
        <p:nvPicPr>
          <p:cNvPr id="88" name="Shape 88"/>
          <p:cNvPicPr preferRelativeResize="0"/>
          <p:nvPr/>
        </p:nvPicPr>
        <p:blipFill rotWithShape="1">
          <a:blip r:embed="rId12">
            <a:alphaModFix/>
          </a:blip>
          <a:srcRect/>
          <a:stretch/>
        </p:blipFill>
        <p:spPr>
          <a:xfrm rot="5400000">
            <a:off x="18070822" y="17133627"/>
            <a:ext cx="6291772" cy="3148791"/>
          </a:xfrm>
          <a:prstGeom prst="rect">
            <a:avLst/>
          </a:prstGeom>
          <a:noFill/>
          <a:ln>
            <a:noFill/>
          </a:ln>
        </p:spPr>
      </p:pic>
      <p:pic>
        <p:nvPicPr>
          <p:cNvPr id="89" name="Shape 89"/>
          <p:cNvPicPr preferRelativeResize="0"/>
          <p:nvPr/>
        </p:nvPicPr>
        <p:blipFill rotWithShape="1">
          <a:blip r:embed="rId13">
            <a:alphaModFix/>
          </a:blip>
          <a:srcRect/>
          <a:stretch/>
        </p:blipFill>
        <p:spPr>
          <a:xfrm rot="5400000">
            <a:off x="21664479" y="17156892"/>
            <a:ext cx="6270127" cy="3123908"/>
          </a:xfrm>
          <a:prstGeom prst="rect">
            <a:avLst/>
          </a:prstGeom>
          <a:noFill/>
          <a:ln>
            <a:noFill/>
          </a:ln>
        </p:spPr>
      </p:pic>
      <p:sp>
        <p:nvSpPr>
          <p:cNvPr id="90" name="Shape 90"/>
          <p:cNvSpPr txBox="1"/>
          <p:nvPr/>
        </p:nvSpPr>
        <p:spPr>
          <a:xfrm>
            <a:off x="19346780" y="5931844"/>
            <a:ext cx="7413436" cy="697033"/>
          </a:xfrm>
          <a:prstGeom prst="rect">
            <a:avLst/>
          </a:prstGeom>
          <a:solidFill>
            <a:srgbClr val="57068C"/>
          </a:solidFill>
          <a:ln>
            <a:noFill/>
          </a:ln>
        </p:spPr>
        <p:txBody>
          <a:bodyPr spcFirstLastPara="1" wrap="square" lIns="78425" tIns="78425" rIns="78425" bIns="78425" anchor="ctr" anchorCtr="0">
            <a:noAutofit/>
          </a:bodyPr>
          <a:lstStyle/>
          <a:p>
            <a:pPr marL="0" marR="0" lvl="0" indent="0" algn="ctr" rtl="0">
              <a:spcBef>
                <a:spcPts val="0"/>
              </a:spcBef>
              <a:spcAft>
                <a:spcPts val="0"/>
              </a:spcAft>
              <a:buClr>
                <a:schemeClr val="lt1"/>
              </a:buClr>
              <a:buSzPts val="3500"/>
              <a:buFont typeface="Arial"/>
              <a:buNone/>
            </a:pPr>
            <a:r>
              <a:rPr lang="en-US" sz="3500" b="1" u="none">
                <a:solidFill>
                  <a:schemeClr val="lt1"/>
                </a:solidFill>
                <a:latin typeface="Calibri"/>
                <a:ea typeface="Calibri"/>
                <a:cs typeface="Calibri"/>
                <a:sym typeface="Calibri"/>
              </a:rPr>
              <a:t>DATA AUGMENTATION WITH WGAN </a:t>
            </a:r>
            <a:endParaRPr sz="3500" b="1" u="none">
              <a:solidFill>
                <a:schemeClr val="lt1"/>
              </a:solidFill>
              <a:latin typeface="Calibri"/>
              <a:ea typeface="Calibri"/>
              <a:cs typeface="Calibri"/>
              <a:sym typeface="Calibri"/>
            </a:endParaRPr>
          </a:p>
        </p:txBody>
      </p:sp>
      <p:pic>
        <p:nvPicPr>
          <p:cNvPr id="91" name="Shape 91"/>
          <p:cNvPicPr preferRelativeResize="0"/>
          <p:nvPr/>
        </p:nvPicPr>
        <p:blipFill rotWithShape="1">
          <a:blip r:embed="rId14">
            <a:alphaModFix/>
          </a:blip>
          <a:srcRect/>
          <a:stretch/>
        </p:blipFill>
        <p:spPr>
          <a:xfrm>
            <a:off x="19716793" y="9958586"/>
            <a:ext cx="6673409" cy="4581677"/>
          </a:xfrm>
          <a:prstGeom prst="rect">
            <a:avLst/>
          </a:prstGeom>
          <a:noFill/>
          <a:ln>
            <a:noFill/>
          </a:ln>
        </p:spPr>
      </p:pic>
      <p:sp>
        <p:nvSpPr>
          <p:cNvPr id="92" name="Shape 92"/>
          <p:cNvSpPr txBox="1"/>
          <p:nvPr/>
        </p:nvSpPr>
        <p:spPr>
          <a:xfrm flipH="1">
            <a:off x="19448175" y="7033904"/>
            <a:ext cx="7005966" cy="26776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We explored the ability of DAGAN in augmenting patch level mammograms and improved its performance by introducing group normalization in the architecture. </a:t>
            </a:r>
            <a:r>
              <a:rPr lang="en-US" sz="2400" dirty="0">
                <a:solidFill>
                  <a:schemeClr val="dk1"/>
                </a:solidFill>
                <a:latin typeface="Times New Roman"/>
                <a:ea typeface="Times New Roman"/>
                <a:cs typeface="Times New Roman"/>
                <a:sym typeface="Times New Roman"/>
              </a:rPr>
              <a:t>Patches with a resolution of 256 *  256 are sampled from a clinically realistic mammography data set which is provided by Medical School of New York University. </a:t>
            </a:r>
            <a:endParaRPr dirty="0"/>
          </a:p>
        </p:txBody>
      </p:sp>
      <p:sp>
        <p:nvSpPr>
          <p:cNvPr id="93" name="Shape 93"/>
          <p:cNvSpPr txBox="1"/>
          <p:nvPr/>
        </p:nvSpPr>
        <p:spPr>
          <a:xfrm>
            <a:off x="19924295" y="14912202"/>
            <a:ext cx="1847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94" name="Shape 94"/>
          <p:cNvSpPr txBox="1"/>
          <p:nvPr/>
        </p:nvSpPr>
        <p:spPr>
          <a:xfrm>
            <a:off x="22878879" y="22079289"/>
            <a:ext cx="371768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Figure 7: DAGAN with GN</a:t>
            </a:r>
            <a:endParaRPr sz="2400">
              <a:solidFill>
                <a:schemeClr val="dk1"/>
              </a:solidFill>
              <a:latin typeface="Times New Roman"/>
              <a:ea typeface="Times New Roman"/>
              <a:cs typeface="Times New Roman"/>
              <a:sym typeface="Times New Roman"/>
            </a:endParaRPr>
          </a:p>
        </p:txBody>
      </p:sp>
      <p:sp>
        <p:nvSpPr>
          <p:cNvPr id="95" name="Shape 95"/>
          <p:cNvSpPr txBox="1"/>
          <p:nvPr/>
        </p:nvSpPr>
        <p:spPr>
          <a:xfrm>
            <a:off x="9526455" y="21003278"/>
            <a:ext cx="8749134" cy="1815882"/>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200"/>
              <a:buFont typeface="Noto Sans Symbols"/>
              <a:buChar char="➢"/>
            </a:pPr>
            <a:r>
              <a:rPr lang="en-US" sz="3200" b="1" dirty="0">
                <a:solidFill>
                  <a:schemeClr val="dk1"/>
                </a:solidFill>
                <a:latin typeface="Calibri"/>
                <a:ea typeface="Calibri"/>
                <a:cs typeface="Calibri"/>
                <a:sym typeface="Calibri"/>
              </a:rPr>
              <a:t>Dataset: CIFAR-10</a:t>
            </a:r>
            <a:endParaRPr sz="3200" b="1" dirty="0">
              <a:solidFill>
                <a:schemeClr val="dk1"/>
              </a:solidFill>
              <a:latin typeface="Trebuchet MS"/>
              <a:ea typeface="Trebuchet MS"/>
              <a:cs typeface="Trebuchet MS"/>
              <a:sym typeface="Trebuchet MS"/>
            </a:endParaRPr>
          </a:p>
          <a:p>
            <a:pPr marL="1731933" marR="0" lvl="1" indent="-457200" algn="l" rtl="0">
              <a:spcBef>
                <a:spcPts val="0"/>
              </a:spcBef>
              <a:spcAft>
                <a:spcPts val="0"/>
              </a:spcAft>
              <a:buClr>
                <a:schemeClr val="dk1"/>
              </a:buClr>
              <a:buSzPts val="2800"/>
              <a:buFont typeface="Arial"/>
              <a:buChar char="•"/>
            </a:pPr>
            <a:r>
              <a:rPr lang="en-US" sz="2800" b="0" i="0" u="none" strike="noStrike" cap="none" dirty="0">
                <a:solidFill>
                  <a:schemeClr val="dk1"/>
                </a:solidFill>
                <a:latin typeface="Times New Roman"/>
                <a:ea typeface="Times New Roman"/>
                <a:cs typeface="Times New Roman"/>
                <a:sym typeface="Times New Roman"/>
              </a:rPr>
              <a:t>32x32 color images in 10 classes</a:t>
            </a:r>
            <a:endParaRPr dirty="0"/>
          </a:p>
          <a:p>
            <a:pPr marL="1731933" marR="0" lvl="1" indent="-457200" algn="l" rtl="0">
              <a:spcBef>
                <a:spcPts val="0"/>
              </a:spcBef>
              <a:spcAft>
                <a:spcPts val="0"/>
              </a:spcAft>
              <a:buClr>
                <a:schemeClr val="dk1"/>
              </a:buClr>
              <a:buSzPts val="2800"/>
              <a:buFont typeface="Arial"/>
              <a:buChar char="•"/>
            </a:pPr>
            <a:r>
              <a:rPr lang="en-US" sz="2800" b="0" i="0" u="none" strike="noStrike" cap="none" dirty="0">
                <a:solidFill>
                  <a:schemeClr val="dk1"/>
                </a:solidFill>
                <a:latin typeface="Times New Roman"/>
                <a:ea typeface="Times New Roman"/>
                <a:cs typeface="Times New Roman"/>
                <a:sym typeface="Times New Roman"/>
              </a:rPr>
              <a:t>50,000 training and 10,000 test</a:t>
            </a:r>
            <a:endParaRPr dirty="0"/>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pic>
        <p:nvPicPr>
          <p:cNvPr id="96" name="Shape 96"/>
          <p:cNvPicPr preferRelativeResize="0"/>
          <p:nvPr/>
        </p:nvPicPr>
        <p:blipFill rotWithShape="1">
          <a:blip r:embed="rId15">
            <a:alphaModFix/>
          </a:blip>
          <a:srcRect/>
          <a:stretch/>
        </p:blipFill>
        <p:spPr>
          <a:xfrm>
            <a:off x="673226" y="11847375"/>
            <a:ext cx="8749150" cy="2039575"/>
          </a:xfrm>
          <a:prstGeom prst="rect">
            <a:avLst/>
          </a:prstGeom>
          <a:noFill/>
          <a:ln>
            <a:noFill/>
          </a:ln>
        </p:spPr>
      </p:pic>
      <p:sp>
        <p:nvSpPr>
          <p:cNvPr id="97" name="Shape 97"/>
          <p:cNvSpPr txBox="1"/>
          <p:nvPr/>
        </p:nvSpPr>
        <p:spPr>
          <a:xfrm>
            <a:off x="21236712" y="14737827"/>
            <a:ext cx="409022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Figure 5: DAGAN Architecture</a:t>
            </a:r>
            <a:endParaRPr sz="2400">
              <a:solidFill>
                <a:schemeClr val="dk1"/>
              </a:solidFill>
              <a:latin typeface="Times New Roman"/>
              <a:ea typeface="Times New Roman"/>
              <a:cs typeface="Times New Roman"/>
              <a:sym typeface="Times New Roman"/>
            </a:endParaRPr>
          </a:p>
        </p:txBody>
      </p:sp>
      <p:sp>
        <p:nvSpPr>
          <p:cNvPr id="98" name="Shape 98"/>
          <p:cNvSpPr txBox="1"/>
          <p:nvPr/>
        </p:nvSpPr>
        <p:spPr>
          <a:xfrm>
            <a:off x="19319809" y="22115340"/>
            <a:ext cx="3699853"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Figure 6: Original DAGAN </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pic>
        <p:nvPicPr>
          <p:cNvPr id="99" name="Shape 99"/>
          <p:cNvPicPr preferRelativeResize="0"/>
          <p:nvPr/>
        </p:nvPicPr>
        <p:blipFill rotWithShape="1">
          <a:blip r:embed="rId16">
            <a:alphaModFix/>
          </a:blip>
          <a:srcRect/>
          <a:stretch/>
        </p:blipFill>
        <p:spPr>
          <a:xfrm>
            <a:off x="19065617" y="31375590"/>
            <a:ext cx="7694598" cy="2773022"/>
          </a:xfrm>
          <a:prstGeom prst="rect">
            <a:avLst/>
          </a:prstGeom>
          <a:noFill/>
          <a:ln>
            <a:noFill/>
          </a:ln>
        </p:spPr>
      </p:pic>
      <p:sp>
        <p:nvSpPr>
          <p:cNvPr id="100" name="Shape 100"/>
          <p:cNvSpPr txBox="1"/>
          <p:nvPr/>
        </p:nvSpPr>
        <p:spPr>
          <a:xfrm>
            <a:off x="19118674" y="23880704"/>
            <a:ext cx="7356669" cy="6014361"/>
          </a:xfrm>
          <a:prstGeom prst="rect">
            <a:avLst/>
          </a:prstGeom>
          <a:noFill/>
          <a:ln>
            <a:noFill/>
          </a:ln>
        </p:spPr>
        <p:txBody>
          <a:bodyPr spcFirstLastPara="1" wrap="square" lIns="91425" tIns="91425" rIns="91425" bIns="91425" anchor="t" anchorCtr="0">
            <a:noAutofit/>
          </a:bodyPr>
          <a:lstStyle/>
          <a:p>
            <a:pPr marL="457200" lvl="0" indent="-457200">
              <a:spcBef>
                <a:spcPts val="0"/>
              </a:spcBef>
              <a:spcAft>
                <a:spcPts val="0"/>
              </a:spcAft>
              <a:buFont typeface="Wingdings" pitchFamily="2" charset="2"/>
              <a:buChar char="Ø"/>
            </a:pPr>
            <a:r>
              <a:rPr lang="en-US" altLang="zh-CN" sz="2800" dirty="0">
                <a:latin typeface="Times New Roman"/>
                <a:ea typeface="Times New Roman"/>
                <a:cs typeface="Times New Roman"/>
                <a:sym typeface="Times New Roman"/>
              </a:rPr>
              <a:t>W</a:t>
            </a:r>
            <a:r>
              <a:rPr lang="en-US" sz="2800" dirty="0">
                <a:latin typeface="Times New Roman"/>
                <a:ea typeface="Times New Roman"/>
                <a:cs typeface="Times New Roman"/>
                <a:sym typeface="Times New Roman"/>
              </a:rPr>
              <a:t>e visualized samples generated from </a:t>
            </a:r>
            <a:r>
              <a:rPr lang="en-US" sz="2800" dirty="0" err="1">
                <a:latin typeface="Times New Roman"/>
                <a:ea typeface="Times New Roman"/>
                <a:cs typeface="Times New Roman"/>
                <a:sym typeface="Times New Roman"/>
              </a:rPr>
              <a:t>ResNet</a:t>
            </a:r>
            <a:r>
              <a:rPr lang="en-US" sz="2800" dirty="0">
                <a:latin typeface="Times New Roman"/>
                <a:ea typeface="Times New Roman"/>
                <a:cs typeface="Times New Roman"/>
                <a:sym typeface="Times New Roman"/>
              </a:rPr>
              <a:t> with layer normalization and group normalization, (here we took the best setting of number of groups in each layer according to our experiment)</a:t>
            </a:r>
          </a:p>
          <a:p>
            <a:pPr marL="457200" lvl="0" indent="-457200">
              <a:spcBef>
                <a:spcPts val="0"/>
              </a:spcBef>
              <a:spcAft>
                <a:spcPts val="0"/>
              </a:spcAft>
              <a:buFont typeface="Wingdings" pitchFamily="2" charset="2"/>
              <a:buChar char="Ø"/>
            </a:pPr>
            <a:r>
              <a:rPr lang="en-US" altLang="zh-CN" sz="2800" dirty="0">
                <a:latin typeface="Times New Roman"/>
                <a:ea typeface="Times New Roman"/>
                <a:cs typeface="Times New Roman"/>
                <a:sym typeface="Times New Roman"/>
              </a:rPr>
              <a:t>D</a:t>
            </a:r>
            <a:r>
              <a:rPr lang="en-US" sz="2800" dirty="0">
                <a:latin typeface="Times New Roman"/>
                <a:ea typeface="Times New Roman"/>
                <a:cs typeface="Times New Roman"/>
                <a:sym typeface="Times New Roman"/>
              </a:rPr>
              <a:t>ue to the low resolution of images in CIFAR 10</a:t>
            </a:r>
            <a:r>
              <a:rPr lang="en-US" altLang="zh-CN" sz="2800" dirty="0">
                <a:latin typeface="Times New Roman"/>
                <a:ea typeface="Times New Roman"/>
                <a:cs typeface="Times New Roman"/>
                <a:sym typeface="Times New Roman"/>
              </a:rPr>
              <a:t>,</a:t>
            </a:r>
            <a:r>
              <a:rPr lang="zh-CN" altLang="en-US" sz="2800"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it is </a:t>
            </a:r>
            <a:r>
              <a:rPr lang="en-US" altLang="zh-CN" sz="2800" dirty="0">
                <a:latin typeface="Times New Roman"/>
                <a:ea typeface="Times New Roman"/>
                <a:cs typeface="Times New Roman"/>
                <a:sym typeface="Times New Roman"/>
              </a:rPr>
              <a:t>hard</a:t>
            </a:r>
            <a:r>
              <a:rPr lang="en-US" sz="2800" dirty="0">
                <a:latin typeface="Times New Roman"/>
                <a:ea typeface="Times New Roman"/>
                <a:cs typeface="Times New Roman"/>
                <a:sym typeface="Times New Roman"/>
              </a:rPr>
              <a:t> to tell the classes of images</a:t>
            </a:r>
            <a:r>
              <a:rPr lang="en-US" altLang="zh-CN" sz="2800" dirty="0">
                <a:latin typeface="Times New Roman"/>
                <a:ea typeface="Times New Roman"/>
                <a:cs typeface="Times New Roman"/>
                <a:sym typeface="Times New Roman"/>
              </a:rPr>
              <a:t>.</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However,</a:t>
            </a:r>
            <a:r>
              <a:rPr lang="en-US" sz="2800" dirty="0">
                <a:latin typeface="Times New Roman"/>
                <a:ea typeface="Times New Roman"/>
                <a:cs typeface="Times New Roman"/>
                <a:sym typeface="Times New Roman"/>
              </a:rPr>
              <a:t>  model with group normalization </a:t>
            </a:r>
            <a:r>
              <a:rPr lang="en-US" altLang="zh-CN" sz="2800" dirty="0">
                <a:latin typeface="Times New Roman"/>
                <a:ea typeface="Times New Roman"/>
                <a:cs typeface="Times New Roman"/>
                <a:sym typeface="Times New Roman"/>
              </a:rPr>
              <a:t>does</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give</a:t>
            </a:r>
            <a:r>
              <a:rPr lang="zh-CN" altLang="en-US" sz="2800"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raise sharper and more realistic samples</a:t>
            </a:r>
          </a:p>
          <a:p>
            <a:pPr marL="457200" lvl="0" indent="-457200">
              <a:spcBef>
                <a:spcPts val="0"/>
              </a:spcBef>
              <a:spcAft>
                <a:spcPts val="0"/>
              </a:spcAft>
              <a:buFont typeface="Wingdings" pitchFamily="2" charset="2"/>
              <a:buChar char="Ø"/>
            </a:pPr>
            <a:r>
              <a:rPr lang="en-US" altLang="zh-CN" sz="2800" dirty="0">
                <a:latin typeface="Times New Roman"/>
                <a:ea typeface="Times New Roman"/>
                <a:cs typeface="Times New Roman"/>
                <a:sym typeface="Times New Roman"/>
              </a:rPr>
              <a:t>Group</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Normalization</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did</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show</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better</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result</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for</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WGAN-GP,</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we</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will</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try</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out</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more</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combination</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of</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groups</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for</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group</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normalization</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layers</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in</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future</a:t>
            </a:r>
            <a:r>
              <a:rPr lang="zh-CN" altLang="en-US" sz="2800" dirty="0">
                <a:latin typeface="Times New Roman"/>
                <a:ea typeface="Times New Roman"/>
                <a:cs typeface="Times New Roman"/>
                <a:sym typeface="Times New Roman"/>
              </a:rPr>
              <a:t> </a:t>
            </a:r>
            <a:r>
              <a:rPr lang="en-US" altLang="zh-CN" sz="2800" dirty="0">
                <a:latin typeface="Times New Roman"/>
                <a:ea typeface="Times New Roman"/>
                <a:cs typeface="Times New Roman"/>
                <a:sym typeface="Times New Roman"/>
              </a:rPr>
              <a:t>work</a:t>
            </a:r>
            <a:endParaRPr sz="2800" dirty="0">
              <a:latin typeface="Times New Roman"/>
              <a:ea typeface="Times New Roman"/>
              <a:cs typeface="Times New Roman"/>
              <a:sym typeface="Times New Roman"/>
            </a:endParaRPr>
          </a:p>
        </p:txBody>
      </p:sp>
      <p:pic>
        <p:nvPicPr>
          <p:cNvPr id="101" name="Shape 101"/>
          <p:cNvPicPr preferRelativeResize="0"/>
          <p:nvPr/>
        </p:nvPicPr>
        <p:blipFill>
          <a:blip r:embed="rId17">
            <a:alphaModFix/>
          </a:blip>
          <a:stretch>
            <a:fillRect/>
          </a:stretch>
        </p:blipFill>
        <p:spPr>
          <a:xfrm>
            <a:off x="9887522" y="30105529"/>
            <a:ext cx="8869041" cy="2328105"/>
          </a:xfrm>
          <a:prstGeom prst="rect">
            <a:avLst/>
          </a:prstGeom>
          <a:noFill/>
          <a:ln>
            <a:noFill/>
          </a:ln>
        </p:spPr>
      </p:pic>
      <p:sp>
        <p:nvSpPr>
          <p:cNvPr id="102" name="Shape 102"/>
          <p:cNvSpPr txBox="1"/>
          <p:nvPr/>
        </p:nvSpPr>
        <p:spPr>
          <a:xfrm>
            <a:off x="12501920" y="32603597"/>
            <a:ext cx="6330600" cy="562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dirty="0">
                <a:latin typeface="Times New Roman" panose="02020603050405020304" pitchFamily="18" charset="0"/>
                <a:cs typeface="Times New Roman" panose="02020603050405020304" pitchFamily="18" charset="0"/>
              </a:rPr>
              <a:t>Figure 4: Inception Score</a:t>
            </a:r>
            <a:endParaRPr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F35301C-D8A5-7A49-B284-CF45D02C4917}"/>
              </a:ext>
            </a:extLst>
          </p:cNvPr>
          <p:cNvSpPr txBox="1"/>
          <p:nvPr/>
        </p:nvSpPr>
        <p:spPr>
          <a:xfrm>
            <a:off x="9677483" y="33258677"/>
            <a:ext cx="8966243"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Group</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Normalization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improves</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inception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score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little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bit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for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both</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Simple-CNN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and</a:t>
            </a:r>
            <a:r>
              <a:rPr lang="zh-CN" altLang="en-US"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ResNet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over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baseline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mode.</a:t>
            </a:r>
            <a:r>
              <a:rPr lang="zh-CN" alt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7DEADD-1CDC-FC41-83EA-3EADE1F61A93}"/>
              </a:ext>
            </a:extLst>
          </p:cNvPr>
          <p:cNvSpPr txBox="1"/>
          <p:nvPr/>
        </p:nvSpPr>
        <p:spPr>
          <a:xfrm>
            <a:off x="9629583" y="28614142"/>
            <a:ext cx="9014143" cy="138499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images</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figure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can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be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roughly</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classified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to</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class.</a:t>
            </a:r>
          </a:p>
          <a:p>
            <a:r>
              <a:rPr lang="en-US" altLang="zh-CN" sz="2800" dirty="0">
                <a:latin typeface="Times New Roman" panose="02020603050405020304" pitchFamily="18" charset="0"/>
                <a:cs typeface="Times New Roman" panose="02020603050405020304" pitchFamily="18" charset="0"/>
              </a:rPr>
              <a:t>However,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due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to</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the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low</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resolution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of</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CIFAR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10</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makes</a:t>
            </a:r>
            <a:r>
              <a:rPr lang="zh-CN" altLang="en-US"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difficulty</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to</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tell</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if</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the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generated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images</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are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shaper.</a:t>
            </a:r>
            <a:r>
              <a:rPr lang="zh-CN" alt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575</Words>
  <Application>Microsoft Macintosh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Noto Sans Symbols</vt:lpstr>
      <vt:lpstr>Arial</vt:lpstr>
      <vt:lpstr>Calibri</vt:lpstr>
      <vt:lpstr>Times New Roman</vt:lpstr>
      <vt:lpstr>Trebuchet MS</vt:lpstr>
      <vt:lpstr>Wingdings</vt:lpstr>
      <vt:lpstr>Classic - Wide Center</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Zhiming Guo</cp:lastModifiedBy>
  <cp:revision>6</cp:revision>
  <cp:lastPrinted>2018-05-14T04:40:13Z</cp:lastPrinted>
  <dcterms:modified xsi:type="dcterms:W3CDTF">2018-05-14T04:46:34Z</dcterms:modified>
</cp:coreProperties>
</file>