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382" r:id="rId2"/>
    <p:sldId id="428" r:id="rId3"/>
    <p:sldId id="430" r:id="rId4"/>
    <p:sldId id="437" r:id="rId5"/>
    <p:sldId id="438" r:id="rId6"/>
    <p:sldId id="439" r:id="rId7"/>
    <p:sldId id="440" r:id="rId8"/>
    <p:sldId id="441" r:id="rId9"/>
    <p:sldId id="442" r:id="rId10"/>
    <p:sldId id="445" r:id="rId11"/>
    <p:sldId id="514" r:id="rId12"/>
    <p:sldId id="456" r:id="rId13"/>
    <p:sldId id="465" r:id="rId14"/>
    <p:sldId id="466" r:id="rId15"/>
    <p:sldId id="467" r:id="rId16"/>
    <p:sldId id="468" r:id="rId17"/>
    <p:sldId id="433" r:id="rId18"/>
    <p:sldId id="457" r:id="rId19"/>
    <p:sldId id="458" r:id="rId20"/>
    <p:sldId id="513" r:id="rId21"/>
    <p:sldId id="459" r:id="rId22"/>
    <p:sldId id="460" r:id="rId23"/>
    <p:sldId id="469" r:id="rId24"/>
    <p:sldId id="470" r:id="rId25"/>
    <p:sldId id="471" r:id="rId26"/>
    <p:sldId id="472" r:id="rId27"/>
    <p:sldId id="473" r:id="rId28"/>
    <p:sldId id="474" r:id="rId29"/>
    <p:sldId id="475" r:id="rId30"/>
    <p:sldId id="435" r:id="rId31"/>
    <p:sldId id="476" r:id="rId32"/>
    <p:sldId id="477" r:id="rId33"/>
    <p:sldId id="478" r:id="rId34"/>
    <p:sldId id="480" r:id="rId35"/>
    <p:sldId id="481" r:id="rId36"/>
    <p:sldId id="482" r:id="rId37"/>
    <p:sldId id="483" r:id="rId38"/>
    <p:sldId id="484" r:id="rId39"/>
    <p:sldId id="485" r:id="rId40"/>
    <p:sldId id="486" r:id="rId41"/>
    <p:sldId id="487" r:id="rId42"/>
    <p:sldId id="489" r:id="rId43"/>
    <p:sldId id="490" r:id="rId44"/>
    <p:sldId id="491" r:id="rId45"/>
    <p:sldId id="461" r:id="rId46"/>
    <p:sldId id="497" r:id="rId47"/>
    <p:sldId id="498" r:id="rId48"/>
    <p:sldId id="462" r:id="rId49"/>
    <p:sldId id="504" r:id="rId50"/>
    <p:sldId id="510" r:id="rId51"/>
    <p:sldId id="511" r:id="rId52"/>
    <p:sldId id="512" r:id="rId5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81281" autoAdjust="0"/>
  </p:normalViewPr>
  <p:slideViewPr>
    <p:cSldViewPr>
      <p:cViewPr varScale="1">
        <p:scale>
          <a:sx n="68" d="100"/>
          <a:sy n="68" d="100"/>
        </p:scale>
        <p:origin x="2242" y="24"/>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706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31991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conventional[</a:t>
            </a:r>
            <a:r>
              <a:rPr lang="en-US" altLang="zh-CN" dirty="0" err="1" smtClean="0"/>
              <a:t>kənˈvenʃənl</a:t>
            </a:r>
            <a:r>
              <a:rPr lang="en-US" altLang="zh-CN" dirty="0" smtClean="0"/>
              <a:t>]adj.</a:t>
            </a:r>
            <a:r>
              <a:rPr lang="zh-CN" altLang="en-US" dirty="0" smtClean="0"/>
              <a:t>依照惯例的</a:t>
            </a:r>
            <a:r>
              <a:rPr lang="en-US" altLang="zh-CN" dirty="0" smtClean="0"/>
              <a:t>; </a:t>
            </a:r>
            <a:r>
              <a:rPr lang="zh-CN" altLang="en-US" dirty="0" smtClean="0"/>
              <a:t>遵循习俗的</a:t>
            </a:r>
            <a:r>
              <a:rPr lang="en-US" altLang="zh-CN" dirty="0" smtClean="0"/>
              <a:t>; </a:t>
            </a:r>
            <a:r>
              <a:rPr lang="zh-CN" altLang="en-US" dirty="0" smtClean="0"/>
              <a:t>墨守成规的</a:t>
            </a:r>
            <a:r>
              <a:rPr lang="en-US" altLang="zh-CN" dirty="0" smtClean="0"/>
              <a:t>; </a:t>
            </a:r>
            <a:r>
              <a:rPr lang="zh-CN" altLang="en-US" dirty="0" smtClean="0"/>
              <a:t>普通平凡的</a:t>
            </a:r>
            <a:r>
              <a:rPr lang="en-US" altLang="zh-CN" dirty="0" smtClean="0"/>
              <a:t>; </a:t>
            </a:r>
            <a:r>
              <a:rPr lang="zh-CN" altLang="en-US" dirty="0" smtClean="0"/>
              <a:t>传统的</a:t>
            </a:r>
            <a:r>
              <a:rPr lang="en-US" altLang="zh-CN" dirty="0" smtClean="0"/>
              <a:t>; </a:t>
            </a:r>
            <a:r>
              <a:rPr lang="zh-CN" altLang="en-US" dirty="0" smtClean="0"/>
              <a:t>习惯的</a:t>
            </a:r>
            <a:r>
              <a:rPr lang="en-US" altLang="zh-CN" dirty="0" smtClean="0"/>
              <a:t>; </a:t>
            </a:r>
            <a:r>
              <a:rPr lang="zh-CN" altLang="en-US" dirty="0" smtClean="0"/>
              <a:t>非核的</a:t>
            </a:r>
            <a:r>
              <a:rPr lang="en-US" altLang="zh-CN" dirty="0" smtClean="0"/>
              <a:t>; </a:t>
            </a:r>
            <a:r>
              <a:rPr lang="zh-CN" altLang="en-US" dirty="0" smtClean="0"/>
              <a:t>常规的</a:t>
            </a:r>
            <a:r>
              <a:rPr lang="en-US" altLang="zh-CN" dirty="0" smtClean="0"/>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idealized</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aɪˈdiːəlaɪzd</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理想化的</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057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0524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smtClean="0"/>
          </a:p>
          <a:p>
            <a:r>
              <a:rPr lang="en-US" altLang="zh-CN" dirty="0" smtClean="0"/>
              <a:t>competence	</a:t>
            </a:r>
            <a:r>
              <a:rPr lang="zh-CN" altLang="en-US" dirty="0" smtClean="0"/>
              <a:t>英</a:t>
            </a:r>
            <a:r>
              <a:rPr lang="en-US" altLang="zh-CN" dirty="0" smtClean="0"/>
              <a:t>[ˈ</a:t>
            </a:r>
            <a:r>
              <a:rPr lang="en-US" altLang="zh-CN" dirty="0" err="1" smtClean="0"/>
              <a:t>kɒmpɪtəns</a:t>
            </a:r>
            <a:r>
              <a:rPr lang="en-US" altLang="zh-CN" dirty="0" smtClean="0"/>
              <a:t>]</a:t>
            </a:r>
            <a:r>
              <a:rPr lang="zh-CN" altLang="en-US" dirty="0" smtClean="0"/>
              <a:t>美</a:t>
            </a:r>
            <a:r>
              <a:rPr lang="en-US" altLang="zh-CN" dirty="0" smtClean="0"/>
              <a:t>[ˈ</a:t>
            </a:r>
            <a:r>
              <a:rPr lang="en-US" altLang="zh-CN" dirty="0" err="1" smtClean="0"/>
              <a:t>kɑːmpɪtəns</a:t>
            </a:r>
            <a:r>
              <a:rPr lang="en-US" altLang="zh-CN" dirty="0" smtClean="0"/>
              <a:t>]n.</a:t>
            </a:r>
            <a:r>
              <a:rPr lang="zh-CN" altLang="en-US" dirty="0" smtClean="0"/>
              <a:t>能力</a:t>
            </a:r>
            <a:r>
              <a:rPr lang="en-US" altLang="zh-CN" dirty="0" smtClean="0"/>
              <a:t>; </a:t>
            </a:r>
            <a:r>
              <a:rPr lang="zh-CN" altLang="en-US" dirty="0" smtClean="0"/>
              <a:t>胜任</a:t>
            </a:r>
            <a:r>
              <a:rPr lang="en-US" altLang="zh-CN" dirty="0" smtClean="0"/>
              <a:t>; (</a:t>
            </a:r>
            <a:r>
              <a:rPr lang="zh-CN" altLang="en-US" dirty="0" smtClean="0"/>
              <a:t>法庭、机构或人的</a:t>
            </a:r>
            <a:r>
              <a:rPr lang="en-US" altLang="zh-CN" dirty="0" smtClean="0"/>
              <a:t>) </a:t>
            </a:r>
            <a:r>
              <a:rPr lang="zh-CN" altLang="en-US" dirty="0" smtClean="0"/>
              <a:t>权限，管辖权</a:t>
            </a:r>
            <a:r>
              <a:rPr lang="en-US" altLang="zh-CN" dirty="0" smtClean="0"/>
              <a:t>; </a:t>
            </a:r>
            <a:r>
              <a:rPr lang="zh-CN" altLang="en-US" dirty="0" smtClean="0"/>
              <a:t>技能</a:t>
            </a:r>
            <a:r>
              <a:rPr lang="en-US" altLang="zh-CN" dirty="0" smtClean="0"/>
              <a:t>; </a:t>
            </a:r>
            <a:r>
              <a:rPr lang="zh-CN" altLang="en-US" dirty="0" smtClean="0"/>
              <a:t>本领</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increment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ɪŋkrəmənt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定期的加薪</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增加</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peer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pɪr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身份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或地位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相同的人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同龄人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同辈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英国</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贵族成员</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en-US" altLang="zh-CN" dirty="0" smtClean="0">
                <a:latin typeface="Times New Roman" panose="02020603050405020304" pitchFamily="18" charset="0"/>
                <a:cs typeface="Times New Roman" panose="02020603050405020304" pitchFamily="18" charset="0"/>
              </a:rPr>
              <a:t>freedom to control its own destiny</a:t>
            </a:r>
            <a:r>
              <a:rPr lang="zh-CN" altLang="en-US" dirty="0" smtClean="0">
                <a:latin typeface="Times New Roman" panose="02020603050405020304" pitchFamily="18" charset="0"/>
                <a:cs typeface="Times New Roman" panose="02020603050405020304" pitchFamily="18" charset="0"/>
              </a:rPr>
              <a:t>（命运）  掌控自己命运的自由</a:t>
            </a:r>
            <a:endParaRPr lang="en-US" altLang="zh-CN" dirty="0" smtClean="0">
              <a:latin typeface="Times New Roman" panose="02020603050405020304" pitchFamily="18" charset="0"/>
              <a:cs typeface="Times New Roman" panose="02020603050405020304" pitchFamily="18"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fuzzy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fʌzi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覆有绒毛的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毛茸茸的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紧鬈的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拳曲的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形状或声音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模糊不清的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ambiguity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æmbɪˈɡjuːəti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歧义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一语多义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模棱两可的词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含混不清的语句</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模棱两可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不明确</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mutual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mjuːtʃuəl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彼此的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共同的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respect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rɪˈspekt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敬意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重视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维护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事物的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方面，细节</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尊重</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仰慕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慎重对待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谨慎从事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遵守</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不损害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不违背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30210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35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extreme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ɪkˈstriːm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极大的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异乎寻常的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严重的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严厉的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偏激的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过分的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极端不同的感情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或境况、行为方式等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完全相反的事物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极端</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极度</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极限</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dirty="0" smtClean="0"/>
              <a:t>Dynamic Systems Development Method </a:t>
            </a:r>
            <a:r>
              <a:rPr lang="zh-CN" altLang="en-US" dirty="0" smtClean="0"/>
              <a:t>动态系统开发方法</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crystal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krɪstl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结晶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晶体</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如石英，用于制作珠宝饰物</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水晶玻璃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88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770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Extreme Programming Explained: </a:t>
            </a:r>
            <a:r>
              <a:rPr lang="en-US" altLang="zh-CN" sz="1200" dirty="0" err="1" smtClean="0">
                <a:latin typeface="Times New Roman" panose="02020603050405020304" pitchFamily="18" charset="0"/>
                <a:cs typeface="Times New Roman" panose="02020603050405020304" pitchFamily="18" charset="0"/>
              </a:rPr>
              <a:t>Emb</a:t>
            </a:r>
            <a:r>
              <a:rPr lang="zh-CN" altLang="en-US" sz="1200" dirty="0" smtClean="0">
                <a:latin typeface="Times New Roman" panose="02020603050405020304" pitchFamily="18" charset="0"/>
                <a:cs typeface="Times New Roman" panose="02020603050405020304" pitchFamily="18" charset="0"/>
              </a:rPr>
              <a:t>‘</a:t>
            </a:r>
            <a:r>
              <a:rPr lang="en-US" altLang="zh-CN" sz="1200" dirty="0" smtClean="0">
                <a:latin typeface="Times New Roman" panose="02020603050405020304" pitchFamily="18" charset="0"/>
                <a:cs typeface="Times New Roman" panose="02020603050405020304" pitchFamily="18" charset="0"/>
              </a:rPr>
              <a:t>race Change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极限编程解释：拥抱变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negotiation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nɪˌɡəʊʃiˈeɪʃn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nɪˌɡoʊʃiˈeɪʃn</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谈判</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磋商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协商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embrace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ɪmˈbreɪs</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欣然接受，乐意采纳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思想、建议等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信奉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宗教、信仰等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包括</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包含</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拥抱，怀抱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dirty="0" smtClean="0"/>
              <a:t>Break down </a:t>
            </a:r>
            <a:r>
              <a:rPr lang="zh-CN" altLang="en-US" dirty="0" smtClean="0"/>
              <a:t>分解</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1609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011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瀑布、增加、演化、其他</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a:t>
            </a:r>
            <a:r>
              <a:rPr lang="zh-CN" altLang="en-US" smtClean="0"/>
              <a:t>探针</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45728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1187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Spike Solution</a:t>
            </a:r>
            <a:r>
              <a:rPr lang="zh-CN" altLang="en-US" dirty="0" smtClean="0"/>
              <a:t>：刺探性的解决方案，</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对不确定的需求和设计等，通过写一些程序、进行详细设计或者演算等等方式做探测和尝试，以确定可行性。这些探测过程称为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SPIKE</a:t>
            </a:r>
          </a:p>
          <a:p>
            <a:r>
              <a:rPr lang="en-US" altLang="zh-CN" dirty="0" smtClean="0"/>
              <a:t>Responsibility</a:t>
            </a:r>
            <a:r>
              <a:rPr lang="en-US" altLang="zh-CN" baseline="0" dirty="0" smtClean="0"/>
              <a:t> </a:t>
            </a:r>
            <a:r>
              <a:rPr lang="zh-CN" altLang="en-US" dirty="0" smtClean="0"/>
              <a:t>英</a:t>
            </a:r>
            <a:r>
              <a:rPr lang="en-US" altLang="zh-CN" dirty="0" smtClean="0"/>
              <a:t>[</a:t>
            </a:r>
            <a:r>
              <a:rPr lang="en-US" altLang="zh-CN" dirty="0" err="1" smtClean="0"/>
              <a:t>rɪˌspɒnsəˈbɪləti</a:t>
            </a:r>
            <a:r>
              <a:rPr lang="en-US" altLang="zh-CN" dirty="0" smtClean="0"/>
              <a:t>]  </a:t>
            </a:r>
            <a:r>
              <a:rPr lang="zh-CN" altLang="en-US" dirty="0" smtClean="0"/>
              <a:t>美</a:t>
            </a:r>
            <a:r>
              <a:rPr lang="en-US" altLang="zh-CN" dirty="0" smtClean="0"/>
              <a:t>[</a:t>
            </a:r>
            <a:r>
              <a:rPr lang="en-US" altLang="zh-CN" dirty="0" err="1" smtClean="0"/>
              <a:t>rɪˌspɑːnsəˈbɪləti</a:t>
            </a:r>
            <a:r>
              <a:rPr lang="en-US" altLang="zh-CN" dirty="0" smtClean="0"/>
              <a:t>] n.</a:t>
            </a:r>
            <a:r>
              <a:rPr lang="zh-CN" altLang="en-US" dirty="0" smtClean="0"/>
              <a:t>责任</a:t>
            </a:r>
            <a:r>
              <a:rPr lang="en-US" altLang="zh-CN" dirty="0" smtClean="0"/>
              <a:t>; </a:t>
            </a:r>
            <a:r>
              <a:rPr lang="zh-CN" altLang="en-US" dirty="0" smtClean="0"/>
              <a:t>负责</a:t>
            </a:r>
            <a:r>
              <a:rPr lang="en-US" altLang="zh-CN" dirty="0" smtClean="0"/>
              <a:t>; </a:t>
            </a:r>
            <a:r>
              <a:rPr lang="zh-CN" altLang="en-US" dirty="0" smtClean="0"/>
              <a:t>事故责任</a:t>
            </a:r>
            <a:r>
              <a:rPr lang="en-US" altLang="zh-CN" dirty="0" smtClean="0"/>
              <a:t>; </a:t>
            </a:r>
            <a:r>
              <a:rPr lang="zh-CN" altLang="en-US" dirty="0" smtClean="0"/>
              <a:t>职责</a:t>
            </a:r>
            <a:r>
              <a:rPr lang="en-US" altLang="zh-CN" dirty="0" smtClean="0"/>
              <a:t>; </a:t>
            </a:r>
            <a:r>
              <a:rPr lang="zh-CN" altLang="en-US" dirty="0" smtClean="0"/>
              <a:t>义务</a:t>
            </a:r>
            <a:r>
              <a:rPr lang="en-US" altLang="zh-CN" dirty="0" smtClean="0"/>
              <a:t>; </a:t>
            </a:r>
            <a:r>
              <a:rPr lang="zh-CN" altLang="en-US" dirty="0" smtClean="0"/>
              <a:t>任务</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8494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regression	</a:t>
            </a:r>
            <a:r>
              <a:rPr lang="zh-CN" altLang="en-US" dirty="0" smtClean="0"/>
              <a:t>英</a:t>
            </a:r>
            <a:r>
              <a:rPr lang="en-US" altLang="zh-CN" dirty="0" smtClean="0"/>
              <a:t>[</a:t>
            </a:r>
            <a:r>
              <a:rPr lang="en-US" altLang="zh-CN" dirty="0" err="1" smtClean="0"/>
              <a:t>rɪˈɡreʃn</a:t>
            </a:r>
            <a:r>
              <a:rPr lang="en-US" altLang="zh-CN" dirty="0" smtClean="0"/>
              <a:t>]</a:t>
            </a:r>
            <a:r>
              <a:rPr lang="zh-CN" altLang="en-US" dirty="0" smtClean="0"/>
              <a:t>美</a:t>
            </a:r>
            <a:r>
              <a:rPr lang="en-US" altLang="zh-CN" dirty="0" smtClean="0"/>
              <a:t>[</a:t>
            </a:r>
            <a:r>
              <a:rPr lang="en-US" altLang="zh-CN" dirty="0" err="1" smtClean="0"/>
              <a:t>rɪˈɡreʃn</a:t>
            </a:r>
            <a:r>
              <a:rPr lang="en-US" altLang="zh-CN" dirty="0" smtClean="0"/>
              <a:t>]n.</a:t>
            </a:r>
            <a:r>
              <a:rPr lang="zh-CN" altLang="en-US" dirty="0" smtClean="0"/>
              <a:t>倒退</a:t>
            </a:r>
            <a:r>
              <a:rPr lang="en-US" altLang="zh-CN" dirty="0" smtClean="0"/>
              <a:t>; </a:t>
            </a:r>
            <a:r>
              <a:rPr lang="zh-CN" altLang="en-US" dirty="0" smtClean="0"/>
              <a:t>回归</a:t>
            </a:r>
            <a:r>
              <a:rPr lang="en-US" altLang="zh-CN" dirty="0" smtClean="0"/>
              <a:t>; </a:t>
            </a:r>
            <a:r>
              <a:rPr lang="zh-CN" altLang="en-US" dirty="0" smtClean="0"/>
              <a:t>退化</a:t>
            </a:r>
            <a:r>
              <a:rPr lang="en-US" altLang="zh-CN" dirty="0" smtClean="0"/>
              <a:t>;</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7929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510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968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5583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3655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7957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8999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4499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backlog</a:t>
            </a:r>
            <a:r>
              <a:rPr lang="zh-CN" altLang="en-US" dirty="0" smtClean="0"/>
              <a:t>英</a:t>
            </a:r>
            <a:r>
              <a:rPr lang="en-US" altLang="zh-CN" dirty="0" smtClean="0"/>
              <a:t>[ˈ</a:t>
            </a:r>
            <a:r>
              <a:rPr lang="en-US" altLang="zh-CN" dirty="0" err="1" smtClean="0"/>
              <a:t>bæklɒɡ</a:t>
            </a:r>
            <a:r>
              <a:rPr lang="en-US" altLang="zh-CN" dirty="0" smtClean="0"/>
              <a:t>]</a:t>
            </a:r>
            <a:r>
              <a:rPr lang="zh-CN" altLang="en-US" dirty="0" smtClean="0"/>
              <a:t>美</a:t>
            </a:r>
            <a:r>
              <a:rPr lang="en-US" altLang="zh-CN" dirty="0" smtClean="0"/>
              <a:t>[ˈ</a:t>
            </a:r>
            <a:r>
              <a:rPr lang="en-US" altLang="zh-CN" dirty="0" err="1" smtClean="0"/>
              <a:t>bæklɔːɡ</a:t>
            </a:r>
            <a:r>
              <a:rPr lang="en-US" altLang="zh-CN" dirty="0" smtClean="0"/>
              <a:t>] n.</a:t>
            </a:r>
            <a:r>
              <a:rPr lang="zh-CN" altLang="en-US" dirty="0" smtClean="0"/>
              <a:t>积压的工作</a:t>
            </a:r>
            <a:r>
              <a:rPr lang="en-US" altLang="zh-CN" dirty="0" smtClean="0"/>
              <a:t>; </a:t>
            </a:r>
            <a:r>
              <a:rPr lang="en-US" altLang="zh-CN" dirty="0" err="1" smtClean="0"/>
              <a:t>vt.</a:t>
            </a:r>
            <a:r>
              <a:rPr lang="zh-CN" altLang="en-US" dirty="0" smtClean="0"/>
              <a:t>（使） 积压</a:t>
            </a:r>
            <a:r>
              <a:rPr lang="en-US" altLang="zh-CN" dirty="0" smtClean="0"/>
              <a:t>; </a:t>
            </a:r>
            <a:r>
              <a:rPr lang="zh-CN" altLang="en-US" dirty="0" smtClean="0"/>
              <a:t>储存</a:t>
            </a:r>
            <a:r>
              <a:rPr lang="en-US" altLang="zh-CN" dirty="0" smtClean="0"/>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sprint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sprɪnt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短跑比赛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短距离速度竞赛</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短距离快速奔跑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或游泳等</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冲刺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scrum</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skrʌm</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橄榄球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并列争球的全体前锋</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相互拥挤的人群</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参加并列争球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zh-CN" altLang="en-US" dirty="0" smtClean="0"/>
              <a:t/>
            </a:r>
            <a:br>
              <a:rPr lang="zh-CN" altLang="en-US" dirty="0" smtClean="0"/>
            </a:b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19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Expand </a:t>
            </a:r>
            <a:r>
              <a:rPr lang="zh-CN" altLang="en-US" dirty="0" smtClean="0"/>
              <a:t>展开</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prioritized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praɪˈɒrətaɪzd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praɪˈɔːrətaɪzd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按重要性排列</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划分优先顺序</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优先处理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demonstrable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dɪˈmɒnstrəbl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dɪˈmɑːnstrəbl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可展示的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明显的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可表明的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可论证的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可证明的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5725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a:r>
              <a:rPr lang="en-US" altLang="zh-CN" b="0" i="0" dirty="0" smtClean="0">
                <a:solidFill>
                  <a:srgbClr val="333333"/>
                </a:solidFill>
                <a:effectLst/>
                <a:latin typeface="arial" panose="020B0604020202020204" pitchFamily="34" charset="0"/>
              </a:rPr>
              <a:t>executive</a:t>
            </a:r>
            <a:r>
              <a:rPr lang="zh-CN" altLang="en-US" b="0" i="0" dirty="0" smtClean="0">
                <a:solidFill>
                  <a:srgbClr val="333333"/>
                </a:solidFill>
                <a:effectLst/>
                <a:latin typeface="arial" panose="020B0604020202020204" pitchFamily="34" charset="0"/>
              </a:rPr>
              <a:t>英</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zh-CN" altLang="en-US" b="0" i="0" dirty="0" smtClean="0">
                <a:solidFill>
                  <a:srgbClr val="333333"/>
                </a:solidFill>
                <a:effectLst/>
                <a:latin typeface="arial" panose="020B0604020202020204" pitchFamily="34" charset="0"/>
              </a:rPr>
              <a:t>美</a:t>
            </a:r>
            <a:r>
              <a:rPr lang="en-US" altLang="zh-CN" b="0" i="0" dirty="0" smtClean="0">
                <a:solidFill>
                  <a:srgbClr val="333333"/>
                </a:solidFill>
                <a:effectLst/>
                <a:latin typeface="arial" panose="020B0604020202020204" pitchFamily="34" charset="0"/>
              </a:rPr>
              <a:t>[</a:t>
            </a:r>
            <a:r>
              <a:rPr lang="en-US" altLang="zh-CN" b="0" i="0" dirty="0" err="1" smtClean="0">
                <a:solidFill>
                  <a:srgbClr val="333333"/>
                </a:solidFill>
                <a:effectLst/>
                <a:latin typeface="arial" panose="020B0604020202020204" pitchFamily="34" charset="0"/>
              </a:rPr>
              <a:t>ɪɡˈzekjətɪv</a:t>
            </a:r>
            <a:r>
              <a:rPr lang="en-US" altLang="zh-CN" b="0" i="0" dirty="0" smtClean="0">
                <a:solidFill>
                  <a:srgbClr val="333333"/>
                </a:solidFill>
                <a:effectLst/>
                <a:latin typeface="arial" panose="020B0604020202020204" pitchFamily="34" charset="0"/>
              </a:rPr>
              <a:t>]</a:t>
            </a:r>
            <a:r>
              <a:rPr lang="en-US" altLang="zh-CN" dirty="0" smtClean="0">
                <a:solidFill>
                  <a:srgbClr val="999999"/>
                </a:solidFill>
                <a:effectLst/>
                <a:latin typeface="arial" panose="020B0604020202020204" pitchFamily="34" charset="0"/>
              </a:rPr>
              <a:t>n.</a:t>
            </a:r>
            <a:r>
              <a:rPr lang="en-US" altLang="zh-CN" dirty="0" smtClean="0">
                <a:effectLst/>
                <a:latin typeface="arial" panose="020B0604020202020204" pitchFamily="34" charset="0"/>
              </a:rPr>
              <a:t>(</a:t>
            </a:r>
            <a:r>
              <a:rPr lang="zh-CN" altLang="en-US" dirty="0" smtClean="0">
                <a:effectLst/>
                <a:latin typeface="arial" panose="020B0604020202020204" pitchFamily="34" charset="0"/>
              </a:rPr>
              <a:t>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经理，主管领导，管理人员</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统称公司或机构的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行政领导，领导层</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政府的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行政部门</a:t>
            </a:r>
            <a:r>
              <a:rPr lang="en-US" altLang="zh-CN" dirty="0" smtClean="0">
                <a:effectLst/>
                <a:latin typeface="arial" panose="020B0604020202020204" pitchFamily="34" charset="0"/>
              </a:rPr>
              <a:t>;</a:t>
            </a:r>
          </a:p>
          <a:p>
            <a:pPr algn="l"/>
            <a:r>
              <a:rPr lang="en-US" altLang="zh-CN" dirty="0" smtClean="0">
                <a:solidFill>
                  <a:srgbClr val="999999"/>
                </a:solidFill>
                <a:effectLst/>
                <a:latin typeface="arial" panose="020B0604020202020204" pitchFamily="34" charset="0"/>
              </a:rPr>
              <a:t>                                                               adj.</a:t>
            </a:r>
            <a:r>
              <a:rPr lang="zh-CN" altLang="en-US" dirty="0" smtClean="0">
                <a:effectLst/>
                <a:latin typeface="arial" panose="020B0604020202020204" pitchFamily="34" charset="0"/>
              </a:rPr>
              <a:t>经营管理的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经理的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决策的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有执行权的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实施的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行政的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高级的</a:t>
            </a:r>
            <a:r>
              <a:rPr lang="en-US" altLang="zh-CN" dirty="0" smtClean="0">
                <a:effectLst/>
                <a:latin typeface="arial" panose="020B0604020202020204" pitchFamily="34" charset="0"/>
              </a:rPr>
              <a:t>; </a:t>
            </a:r>
            <a:r>
              <a:rPr lang="zh-CN" altLang="en-US" dirty="0" smtClean="0">
                <a:effectLst/>
                <a:latin typeface="arial" panose="020B0604020202020204" pitchFamily="34" charset="0"/>
              </a:rPr>
              <a:t>供重要人物使用的</a:t>
            </a:r>
            <a:r>
              <a:rPr lang="en-US" altLang="zh-CN" dirty="0" smtClean="0">
                <a:effectLst/>
                <a:latin typeface="arial" panose="020B0604020202020204" pitchFamily="34" charset="0"/>
              </a:rPr>
              <a:t>;</a:t>
            </a:r>
            <a:r>
              <a:rPr lang="en-US" altLang="zh-CN" dirty="0" smtClean="0"/>
              <a:t>Sprint</a:t>
            </a:r>
            <a:r>
              <a:rPr lang="en-US" altLang="zh-CN" baseline="0" dirty="0" smtClean="0"/>
              <a:t> </a:t>
            </a:r>
            <a:r>
              <a:rPr lang="en-US" altLang="zh-CN" baseline="0" dirty="0" err="1" smtClean="0"/>
              <a:t>Retrospectimve</a:t>
            </a:r>
            <a:r>
              <a:rPr lang="en-US" altLang="zh-CN" baseline="0" dirty="0" smtClean="0"/>
              <a:t> </a:t>
            </a:r>
            <a:r>
              <a:rPr lang="zh-CN" altLang="en-US" baseline="0" dirty="0" smtClean="0"/>
              <a:t>冲刺过程总结回顾</a:t>
            </a:r>
            <a:endParaRPr lang="en-US" altLang="zh-CN" baseline="0"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stakeholder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steɪkhəʊldə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steɪkhoʊldər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某组织、工程、体系等的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参与人，参与方</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有权益关系者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赌金保管人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Product Owner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prɒdʌkt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əʊnə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prɑːdʌkt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oʊnər</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产品负责人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产品经理</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产品拥有者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Task breakout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任务分组</a:t>
            </a:r>
            <a:endParaRPr lang="en-US" altLang="zh-CN" sz="120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retrospective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retrəˈspektɪv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涉及以往的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有追溯效力的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溯及既往的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艺术家作品</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回顾展</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team selects starting at top as much as it can commit to deliver by end of sprint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：团队选择从最高优先级开始，尽可能多地在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sprint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结束前交付</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dirty="0" smtClean="0"/>
              <a:t>Sprint end date and team deliverable do not change</a:t>
            </a:r>
            <a:r>
              <a:rPr lang="zh-CN" altLang="en-US" dirty="0" smtClean="0"/>
              <a:t>：</a:t>
            </a:r>
            <a:r>
              <a:rPr lang="en-US" altLang="zh-CN" dirty="0" smtClean="0"/>
              <a:t>Sprint</a:t>
            </a:r>
            <a:r>
              <a:rPr lang="zh-CN" altLang="en-US" dirty="0" smtClean="0"/>
              <a:t>结束日期和团队提交成果不能改变</a:t>
            </a:r>
            <a:endParaRPr lang="en-US" altLang="zh-CN" dirty="0" smtClean="0"/>
          </a:p>
          <a:p>
            <a:r>
              <a:rPr lang="en-US" altLang="zh-CN" dirty="0" smtClean="0"/>
              <a:t>Sprint review</a:t>
            </a:r>
            <a:r>
              <a:rPr lang="zh-CN" altLang="en-US" dirty="0" smtClean="0"/>
              <a:t>相当于接受性测试，</a:t>
            </a:r>
            <a:r>
              <a:rPr lang="en-US" altLang="zh-CN" dirty="0" smtClean="0"/>
              <a:t>Sprint Retrospective</a:t>
            </a:r>
            <a:r>
              <a:rPr lang="zh-CN" altLang="en-US" dirty="0" smtClean="0"/>
              <a:t>是</a:t>
            </a:r>
            <a:r>
              <a:rPr lang="en-US" altLang="zh-CN" dirty="0" smtClean="0"/>
              <a:t>Sprint</a:t>
            </a:r>
            <a:r>
              <a:rPr lang="zh-CN" altLang="en-US" dirty="0" smtClean="0"/>
              <a:t>回顾，总结该</a:t>
            </a:r>
            <a:r>
              <a:rPr lang="en-US" altLang="zh-CN" dirty="0" smtClean="0"/>
              <a:t>sprint</a:t>
            </a:r>
            <a:r>
              <a:rPr lang="zh-CN" altLang="en-US" dirty="0" smtClean="0"/>
              <a:t>执行过程的经验教训</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13380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Est. estimate</a:t>
            </a:r>
            <a:r>
              <a:rPr lang="zh-CN" altLang="en-US" dirty="0" smtClean="0"/>
              <a:t>英</a:t>
            </a:r>
            <a:r>
              <a:rPr lang="en-US" altLang="zh-CN" dirty="0" smtClean="0"/>
              <a:t>[ˈ</a:t>
            </a:r>
            <a:r>
              <a:rPr lang="en-US" altLang="zh-CN" dirty="0" err="1" smtClean="0"/>
              <a:t>estɪmət</a:t>
            </a:r>
            <a:r>
              <a:rPr lang="en-US" altLang="zh-CN" dirty="0" smtClean="0"/>
              <a:t> , ˈ</a:t>
            </a:r>
            <a:r>
              <a:rPr lang="en-US" altLang="zh-CN" dirty="0" err="1" smtClean="0"/>
              <a:t>estɪmeɪt</a:t>
            </a:r>
            <a:r>
              <a:rPr lang="en-US" altLang="zh-CN" dirty="0" smtClean="0"/>
              <a:t>]</a:t>
            </a:r>
            <a:r>
              <a:rPr lang="zh-CN" altLang="en-US" dirty="0" smtClean="0"/>
              <a:t>美</a:t>
            </a:r>
            <a:r>
              <a:rPr lang="en-US" altLang="zh-CN" dirty="0" smtClean="0"/>
              <a:t>[ˈ</a:t>
            </a:r>
            <a:r>
              <a:rPr lang="en-US" altLang="zh-CN" dirty="0" err="1" smtClean="0"/>
              <a:t>estɪmət</a:t>
            </a:r>
            <a:r>
              <a:rPr lang="en-US" altLang="zh-CN" dirty="0" smtClean="0"/>
              <a:t> , ˈ</a:t>
            </a:r>
            <a:r>
              <a:rPr lang="en-US" altLang="zh-CN" dirty="0" err="1" smtClean="0"/>
              <a:t>estɪmeɪt</a:t>
            </a:r>
            <a:r>
              <a:rPr lang="en-US" altLang="zh-CN" dirty="0" smtClean="0"/>
              <a:t>] n.</a:t>
            </a:r>
            <a:r>
              <a:rPr lang="zh-CN" altLang="en-US" dirty="0" smtClean="0"/>
              <a:t>（对数量、成本等的</a:t>
            </a:r>
            <a:r>
              <a:rPr lang="en-US" altLang="zh-CN" dirty="0" smtClean="0"/>
              <a:t>) </a:t>
            </a:r>
            <a:r>
              <a:rPr lang="zh-CN" altLang="en-US" dirty="0" smtClean="0"/>
              <a:t>估计</a:t>
            </a:r>
            <a:r>
              <a:rPr lang="en-US" altLang="zh-CN" dirty="0" smtClean="0"/>
              <a:t>; </a:t>
            </a:r>
            <a:r>
              <a:rPr lang="zh-CN" altLang="en-US" dirty="0" smtClean="0"/>
              <a:t>估价</a:t>
            </a:r>
            <a:r>
              <a:rPr lang="en-US" altLang="zh-CN" dirty="0" smtClean="0"/>
              <a:t>; </a:t>
            </a:r>
            <a:r>
              <a:rPr lang="zh-CN" altLang="en-US" dirty="0" smtClean="0"/>
              <a:t>估计的成本</a:t>
            </a:r>
            <a:r>
              <a:rPr lang="en-US" altLang="zh-CN" dirty="0" smtClean="0"/>
              <a:t>;</a:t>
            </a:r>
            <a:r>
              <a:rPr lang="en-US" altLang="zh-CN" baseline="0" dirty="0" smtClean="0"/>
              <a:t> </a:t>
            </a:r>
            <a:r>
              <a:rPr lang="en-US" altLang="zh-CN" dirty="0" smtClean="0"/>
              <a:t>v.</a:t>
            </a:r>
            <a:r>
              <a:rPr lang="zh-CN" altLang="en-US" dirty="0" smtClean="0"/>
              <a:t>估价</a:t>
            </a:r>
            <a:r>
              <a:rPr lang="en-US" altLang="zh-CN" dirty="0" smtClean="0"/>
              <a:t>; </a:t>
            </a:r>
            <a:r>
              <a:rPr lang="zh-CN" altLang="en-US" dirty="0" smtClean="0"/>
              <a:t>估算</a:t>
            </a:r>
            <a:r>
              <a:rPr lang="en-US" altLang="zh-CN" dirty="0" smtClean="0"/>
              <a:t>;</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8495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ROI </a:t>
            </a:r>
            <a:r>
              <a:rPr lang="zh-CN" altLang="en-US" dirty="0" smtClean="0"/>
              <a:t>投资回报率</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4955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Shippable Increment </a:t>
            </a:r>
            <a:r>
              <a:rPr lang="zh-CN" altLang="en-US" dirty="0" smtClean="0"/>
              <a:t>可交付的增量</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3256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Team Capabilities </a:t>
            </a:r>
            <a:r>
              <a:rPr lang="zh-CN" altLang="en-US" dirty="0" smtClean="0"/>
              <a:t>团队容量、团队能力</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7794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Do you have any problems that would prevent you from accomplishing your goal</a:t>
            </a:r>
            <a:r>
              <a:rPr lang="zh-CN" altLang="en-US" dirty="0" smtClean="0"/>
              <a:t>？你有没有什么问题会妨碍你完成你的目标？</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6695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989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敏捷宣言发起者：</a:t>
            </a:r>
            <a:r>
              <a:rPr lang="en-US" altLang="zh-CN" dirty="0" smtClean="0"/>
              <a:t>Kent Beck</a:t>
            </a:r>
            <a:r>
              <a:rPr lang="zh-CN" altLang="en-US" dirty="0" smtClean="0"/>
              <a:t>等</a:t>
            </a:r>
            <a:r>
              <a:rPr lang="en-US" altLang="zh-CN" dirty="0" smtClean="0"/>
              <a:t>17</a:t>
            </a:r>
            <a:r>
              <a:rPr lang="zh-CN" altLang="en-US" dirty="0" smtClean="0"/>
              <a:t>位</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3601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Remaining</a:t>
            </a:r>
            <a:r>
              <a:rPr lang="en-US" altLang="zh-CN" baseline="0" dirty="0" smtClean="0"/>
              <a:t> Effort Hours </a:t>
            </a:r>
            <a:r>
              <a:rPr lang="zh-CN" altLang="en-US" baseline="0" dirty="0" smtClean="0"/>
              <a:t>剩余的努力（工作）时间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552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Projected remaining hour</a:t>
            </a:r>
            <a:r>
              <a:rPr lang="zh-CN" altLang="en-US" dirty="0" smtClean="0"/>
              <a:t>：计划的剩余时间</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4795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74449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24148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095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3362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09835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5960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26884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170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51304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982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3786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517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9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362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自组织团队：在自我组织的团队中，团队是一个整体，没有角色之分、职位之分、也没有高下之分。团队成员的任务不是项目经理强加于身，而是根据自己的愿望和能力对任务进行合理评估，并主动进行领取。被动与主动所产生的驱动力显然不可同日而语。</a:t>
            </a:r>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自我组织的团队是一个平行的组织，由于没有管理与被管理之间的关系，因而氛围更加和谐，组织更加开放，管理更加松散，这种自由化的组织方式更容易让团队成员体现自我价值，对团队会产生一种认同感，促发他们的开发热情，从而提高开发效率。平等的关系会促进团队成员的有效沟通，自由的管理有助于发挥团队成员的技术特长，开放的平台则能够保证协作的效率。一个卓越的团队应该是目标一致，团结协作，同时又能各司其职，有条不紊。</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61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5809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2020/10/19</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762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25112"/>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0512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22148"/>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哈工大计算学部</a:t>
            </a:r>
            <a:r>
              <a:rPr kumimoji="0" lang="en-US" altLang="zh-CN" sz="2800" b="1" dirty="0">
                <a:solidFill>
                  <a:srgbClr val="660066"/>
                </a:solidFill>
                <a:latin typeface="华文行楷" panose="02010800040101010101" pitchFamily="2" charset="-122"/>
                <a:ea typeface="华文行楷" panose="02010800040101010101" pitchFamily="2" charset="-122"/>
              </a:rPr>
              <a:t>/</a:t>
            </a: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国家示范性软件学院</a:t>
            </a:r>
            <a:endParaRPr kumimoji="0" lang="en-US" altLang="zh-CN" sz="2800" b="1" dirty="0">
              <a:solidFill>
                <a:srgbClr val="660066"/>
              </a:solidFill>
              <a:latin typeface="华文行楷" panose="02010800040101010101" pitchFamily="2" charset="-122"/>
              <a:ea typeface="华文行楷" panose="02010800040101010101" pitchFamily="2" charset="-122"/>
            </a:endParaRPr>
          </a:p>
          <a:p>
            <a:pPr lvl="0" algn="ctr" eaLnBrk="1" hangingPunct="1">
              <a:lnSpc>
                <a:spcPts val="3800"/>
              </a:lnSpc>
              <a:defRPr/>
            </a:pPr>
            <a:r>
              <a:rPr kumimoji="0" lang="zh-CN" altLang="en-US" sz="2800" b="1" dirty="0">
                <a:solidFill>
                  <a:srgbClr val="0000FF"/>
                </a:solidFill>
                <a:latin typeface="华文新魏" panose="02010800040101010101" pitchFamily="2" charset="-122"/>
                <a:ea typeface="华文新魏" panose="02010800040101010101" pitchFamily="2" charset="-122"/>
              </a:rPr>
              <a:t>软件工程教研室</a:t>
            </a:r>
          </a:p>
          <a:p>
            <a:pPr lvl="0" eaLnBrk="1" hangingPunct="1">
              <a:lnSpc>
                <a:spcPts val="3800"/>
              </a:lnSpc>
              <a:defRPr/>
            </a:pPr>
            <a:r>
              <a:rPr lang="zh-CN" altLang="en-US" sz="2800" b="1" dirty="0">
                <a:solidFill>
                  <a:srgbClr val="3333CC"/>
                </a:solidFill>
                <a:latin typeface="Times New Roman"/>
                <a:ea typeface="华文行楷" panose="02010800040101010101" pitchFamily="2" charset="-122"/>
              </a:rPr>
              <a:t>                             </a:t>
            </a:r>
            <a:r>
              <a:rPr lang="en-US" altLang="zh-CN" b="1" dirty="0">
                <a:solidFill>
                  <a:srgbClr val="3333CC"/>
                </a:solidFill>
                <a:latin typeface="Times New Roman"/>
                <a:ea typeface="华文行楷" panose="02010800040101010101" pitchFamily="2" charset="-122"/>
              </a:rPr>
              <a:t>2020. 09</a:t>
            </a: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对比：敏捷方法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3" descr="3.2 PlanBasedAgi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1963" y="1340768"/>
            <a:ext cx="6134373" cy="466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08252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对比：敏捷方法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5" y="1339552"/>
            <a:ext cx="8496944" cy="1532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068960"/>
            <a:ext cx="8520738"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94179"/>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成本变化曲线：敏捷方法 </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vs </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传统方法</a:t>
            </a:r>
          </a:p>
        </p:txBody>
      </p:sp>
      <p:pic>
        <p:nvPicPr>
          <p:cNvPr id="4" name="Picture 5" descr="Fig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465" y="1412776"/>
            <a:ext cx="712792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139080"/>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为何“敏捷”？</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最初的软件 </a:t>
            </a:r>
            <a:r>
              <a:rPr lang="en-US" altLang="zh-CN" dirty="0" smtClean="0">
                <a:latin typeface="Times New Roman" panose="02020603050405020304" pitchFamily="18" charset="0"/>
                <a:cs typeface="Times New Roman" panose="02020603050405020304" pitchFamily="18" charset="0"/>
              </a:rPr>
              <a:t>(1960-70 </a:t>
            </a:r>
            <a:r>
              <a:rPr lang="zh-CN" altLang="en-US" dirty="0" smtClean="0">
                <a:latin typeface="Times New Roman" panose="02020603050405020304" pitchFamily="18" charset="0"/>
                <a:cs typeface="Times New Roman" panose="02020603050405020304" pitchFamily="18" charset="0"/>
              </a:rPr>
              <a:t>年代</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的顾客都是大型研究机构、军方等，他们需要软件系统来搞科学计算、军方项目、登月项目等，这些系统相当庞大，对准确度要求相当高</a:t>
            </a:r>
          </a:p>
          <a:p>
            <a:pPr eaLnBrk="1" hangingPunct="1"/>
            <a:r>
              <a:rPr lang="en-US" altLang="zh-CN" dirty="0" smtClean="0">
                <a:latin typeface="Times New Roman" panose="02020603050405020304" pitchFamily="18" charset="0"/>
                <a:cs typeface="Times New Roman" panose="02020603050405020304" pitchFamily="18" charset="0"/>
              </a:rPr>
              <a:t>1980-90</a:t>
            </a:r>
            <a:r>
              <a:rPr lang="zh-CN" altLang="en-US" dirty="0" smtClean="0">
                <a:latin typeface="Times New Roman" panose="02020603050405020304" pitchFamily="18" charset="0"/>
                <a:cs typeface="Times New Roman" panose="02020603050405020304" pitchFamily="18" charset="0"/>
              </a:rPr>
              <a:t>年代，软件进入了桌面软件的时代，开发的周期明显缩短， 各种新的方法开始进入实用阶段。但是软件发布的媒介还是</a:t>
            </a:r>
            <a:r>
              <a:rPr lang="en-US" altLang="zh-CN" dirty="0"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DVD</a:t>
            </a:r>
            <a:r>
              <a:rPr lang="zh-CN" altLang="en-US" dirty="0" smtClean="0">
                <a:latin typeface="Times New Roman" panose="02020603050405020304" pitchFamily="18" charset="0"/>
                <a:cs typeface="Times New Roman" panose="02020603050405020304" pitchFamily="18" charset="0"/>
              </a:rPr>
              <a:t>，做好一个发布需要较大的经济投入，不能频繁更新版本</a:t>
            </a:r>
          </a:p>
          <a:p>
            <a:pPr eaLnBrk="1" hangingPunct="1"/>
            <a:r>
              <a:rPr lang="zh-CN" altLang="en-US" dirty="0" smtClean="0">
                <a:latin typeface="Times New Roman" panose="02020603050405020304" pitchFamily="18" charset="0"/>
                <a:cs typeface="Times New Roman" panose="02020603050405020304" pitchFamily="18" charset="0"/>
              </a:rPr>
              <a:t>互联网时代，大部分的服务是通过网络服务器端实现，在客户端有各种方便的推送 </a:t>
            </a:r>
            <a:r>
              <a:rPr lang="en-US" altLang="zh-CN" dirty="0" smtClean="0">
                <a:latin typeface="Times New Roman" panose="02020603050405020304" pitchFamily="18" charset="0"/>
                <a:cs typeface="Times New Roman" panose="02020603050405020304" pitchFamily="18" charset="0"/>
              </a:rPr>
              <a:t>(push) </a:t>
            </a:r>
            <a:r>
              <a:rPr lang="zh-CN" altLang="en-US" dirty="0" smtClean="0">
                <a:latin typeface="Times New Roman" panose="02020603050405020304" pitchFamily="18" charset="0"/>
                <a:cs typeface="Times New Roman" panose="02020603050405020304" pitchFamily="18" charset="0"/>
              </a:rPr>
              <a:t>渠道</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由于网络的转播速度和广度，知识的获取更加容易，很多软件服务可以由一个小团队来实现</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同时技术更新的速度在加快</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那种一个大型团队用一个固定技术开发</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2-3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年再发布</a:t>
            </a:r>
            <a:r>
              <a:rPr lang="zh-CN" altLang="en-US" b="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的时代早已经</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过去了</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用户需求的变化也在加快，开发流程必须跟上这些快速变化的节奏</a:t>
            </a:r>
          </a:p>
        </p:txBody>
      </p:sp>
      <p:sp>
        <p:nvSpPr>
          <p:cNvPr id="5" name="Text Box 4"/>
          <p:cNvSpPr txBox="1">
            <a:spLocks noChangeArrowheads="1"/>
          </p:cNvSpPr>
          <p:nvPr/>
        </p:nvSpPr>
        <p:spPr bwMode="auto">
          <a:xfrm>
            <a:off x="6076950" y="6524625"/>
            <a:ext cx="306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4316327"/>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敏捷过程中最重要的因素：人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Competence </a:t>
            </a:r>
            <a:r>
              <a:rPr lang="zh-CN" altLang="en-US" dirty="0" smtClean="0">
                <a:solidFill>
                  <a:srgbClr val="C00000"/>
                </a:solidFill>
                <a:latin typeface="Times New Roman" panose="02020603050405020304" pitchFamily="18" charset="0"/>
                <a:cs typeface="Times New Roman" panose="02020603050405020304" pitchFamily="18" charset="0"/>
              </a:rPr>
              <a:t>基本能力</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(talent, skills, knowledge)</a:t>
            </a:r>
          </a:p>
          <a:p>
            <a:pPr eaLnBrk="1" hangingPunct="1"/>
            <a:r>
              <a:rPr lang="en-US" altLang="zh-CN" dirty="0" smtClean="0">
                <a:latin typeface="Times New Roman" panose="02020603050405020304" pitchFamily="18" charset="0"/>
                <a:cs typeface="Times New Roman" panose="02020603050405020304" pitchFamily="18" charset="0"/>
              </a:rPr>
              <a:t>Common focus </a:t>
            </a:r>
            <a:r>
              <a:rPr lang="zh-CN" altLang="en-US" dirty="0" smtClean="0">
                <a:solidFill>
                  <a:srgbClr val="C00000"/>
                </a:solidFill>
                <a:latin typeface="Times New Roman" panose="02020603050405020304" pitchFamily="18" charset="0"/>
                <a:cs typeface="Times New Roman" panose="02020603050405020304" pitchFamily="18" charset="0"/>
              </a:rPr>
              <a:t>共同</a:t>
            </a:r>
            <a:r>
              <a:rPr lang="zh-CN" altLang="en-US" dirty="0">
                <a:solidFill>
                  <a:srgbClr val="C00000"/>
                </a:solidFill>
                <a:latin typeface="Times New Roman" panose="02020603050405020304" pitchFamily="18" charset="0"/>
                <a:cs typeface="Times New Roman" panose="02020603050405020304" pitchFamily="18" charset="0"/>
              </a:rPr>
              <a:t>目标</a:t>
            </a:r>
            <a:r>
              <a:rPr lang="en-US" altLang="zh-CN" dirty="0" smtClean="0">
                <a:solidFill>
                  <a:srgbClr val="C0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(deliver a working software increment )</a:t>
            </a:r>
          </a:p>
          <a:p>
            <a:pPr eaLnBrk="1" hangingPunct="1"/>
            <a:r>
              <a:rPr lang="en-US" altLang="zh-CN" dirty="0" smtClean="0">
                <a:latin typeface="Times New Roman" panose="02020603050405020304" pitchFamily="18" charset="0"/>
                <a:cs typeface="Times New Roman" panose="02020603050405020304" pitchFamily="18" charset="0"/>
              </a:rPr>
              <a:t>Collaboration </a:t>
            </a:r>
            <a:r>
              <a:rPr lang="zh-CN" altLang="en-US" dirty="0" smtClean="0">
                <a:solidFill>
                  <a:srgbClr val="C00000"/>
                </a:solidFill>
                <a:latin typeface="Times New Roman" panose="02020603050405020304" pitchFamily="18" charset="0"/>
                <a:cs typeface="Times New Roman" panose="02020603050405020304" pitchFamily="18" charset="0"/>
              </a:rPr>
              <a:t>精诚合作</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(peers and stakeholders) </a:t>
            </a:r>
          </a:p>
          <a:p>
            <a:pPr eaLnBrk="1" hangingPunct="1"/>
            <a:r>
              <a:rPr lang="en-US" altLang="zh-CN" dirty="0" smtClean="0">
                <a:latin typeface="Times New Roman" panose="02020603050405020304" pitchFamily="18" charset="0"/>
                <a:cs typeface="Times New Roman" panose="02020603050405020304" pitchFamily="18" charset="0"/>
              </a:rPr>
              <a:t>Decision-making ability </a:t>
            </a:r>
            <a:r>
              <a:rPr lang="zh-CN" altLang="en-US" dirty="0">
                <a:solidFill>
                  <a:srgbClr val="C00000"/>
                </a:solidFill>
                <a:latin typeface="Times New Roman" panose="02020603050405020304" pitchFamily="18" charset="0"/>
                <a:cs typeface="Times New Roman" panose="02020603050405020304" pitchFamily="18" charset="0"/>
              </a:rPr>
              <a:t>决策能力 </a:t>
            </a:r>
            <a:r>
              <a:rPr lang="en-US" altLang="zh-CN" dirty="0" smtClean="0">
                <a:latin typeface="Times New Roman" panose="02020603050405020304" pitchFamily="18" charset="0"/>
                <a:cs typeface="Times New Roman" panose="02020603050405020304" pitchFamily="18" charset="0"/>
              </a:rPr>
              <a:t>(freedom to control its own destiny) </a:t>
            </a:r>
          </a:p>
          <a:p>
            <a:pPr eaLnBrk="1" hangingPunct="1"/>
            <a:r>
              <a:rPr lang="en-US" altLang="zh-CN" dirty="0" smtClean="0">
                <a:latin typeface="Times New Roman" panose="02020603050405020304" pitchFamily="18" charset="0"/>
                <a:cs typeface="Times New Roman" panose="02020603050405020304" pitchFamily="18" charset="0"/>
              </a:rPr>
              <a:t>Fuzzy problem-solving ability </a:t>
            </a:r>
            <a:r>
              <a:rPr lang="zh-CN" altLang="en-US" dirty="0">
                <a:solidFill>
                  <a:srgbClr val="C00000"/>
                </a:solidFill>
                <a:latin typeface="Times New Roman" panose="02020603050405020304" pitchFamily="18" charset="0"/>
                <a:cs typeface="Times New Roman" panose="02020603050405020304" pitchFamily="18" charset="0"/>
              </a:rPr>
              <a:t>模糊问题解决能力 </a:t>
            </a:r>
            <a:r>
              <a:rPr lang="en-US" altLang="zh-CN" dirty="0" smtClean="0">
                <a:latin typeface="Times New Roman" panose="02020603050405020304" pitchFamily="18" charset="0"/>
                <a:cs typeface="Times New Roman" panose="02020603050405020304" pitchFamily="18" charset="0"/>
              </a:rPr>
              <a:t>(ambiguity and constant changes, today problem may not be tomorrow’s problem)</a:t>
            </a:r>
          </a:p>
          <a:p>
            <a:pPr eaLnBrk="1" hangingPunct="1"/>
            <a:r>
              <a:rPr lang="en-US" altLang="zh-CN" dirty="0" smtClean="0">
                <a:latin typeface="Times New Roman" panose="02020603050405020304" pitchFamily="18" charset="0"/>
                <a:cs typeface="Times New Roman" panose="02020603050405020304" pitchFamily="18" charset="0"/>
              </a:rPr>
              <a:t>Mutual trust and respect </a:t>
            </a:r>
            <a:r>
              <a:rPr lang="zh-CN" altLang="en-US" dirty="0">
                <a:solidFill>
                  <a:srgbClr val="C00000"/>
                </a:solidFill>
                <a:latin typeface="Times New Roman" panose="02020603050405020304" pitchFamily="18" charset="0"/>
                <a:cs typeface="Times New Roman" panose="02020603050405020304" pitchFamily="18" charset="0"/>
              </a:rPr>
              <a:t>相互信任与尊重</a:t>
            </a:r>
            <a:endParaRPr lang="en-US" altLang="zh-CN" dirty="0">
              <a:solidFill>
                <a:srgbClr val="C00000"/>
              </a:solidFill>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Self-organization </a:t>
            </a:r>
            <a:r>
              <a:rPr lang="zh-CN" altLang="en-US" dirty="0">
                <a:solidFill>
                  <a:srgbClr val="C00000"/>
                </a:solidFill>
                <a:latin typeface="Times New Roman" panose="02020603050405020304" pitchFamily="18" charset="0"/>
                <a:cs typeface="Times New Roman" panose="02020603050405020304" pitchFamily="18" charset="0"/>
              </a:rPr>
              <a:t>自我</a:t>
            </a:r>
            <a:r>
              <a:rPr lang="zh-CN" altLang="en-US" dirty="0" smtClean="0">
                <a:solidFill>
                  <a:srgbClr val="C00000"/>
                </a:solidFill>
                <a:latin typeface="Times New Roman" panose="02020603050405020304" pitchFamily="18" charset="0"/>
                <a:cs typeface="Times New Roman" panose="02020603050405020304" pitchFamily="18" charset="0"/>
              </a:rPr>
              <a:t>组织 </a:t>
            </a:r>
            <a:r>
              <a:rPr lang="en-US" altLang="zh-CN" dirty="0" smtClean="0">
                <a:latin typeface="Times New Roman" panose="02020603050405020304" pitchFamily="18" charset="0"/>
                <a:cs typeface="Times New Roman" panose="02020603050405020304" pitchFamily="18" charset="0"/>
              </a:rPr>
              <a:t>(themselves for the work done, process for its local environment, the work schedule) </a:t>
            </a:r>
          </a:p>
        </p:txBody>
      </p:sp>
    </p:spTree>
    <p:extLst>
      <p:ext uri="{BB962C8B-B14F-4D97-AF65-F5344CB8AC3E}">
        <p14:creationId xmlns:p14="http://schemas.microsoft.com/office/powerpoint/2010/main" val="3833268997"/>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敏捷开发的工作场景</a:t>
            </a:r>
          </a:p>
        </p:txBody>
      </p:sp>
      <p:pic>
        <p:nvPicPr>
          <p:cNvPr id="4" name="Picture 4" descr="IM000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4500" y="1672108"/>
            <a:ext cx="2855913" cy="1684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Group 5"/>
          <p:cNvGrpSpPr>
            <a:grpSpLocks/>
          </p:cNvGrpSpPr>
          <p:nvPr/>
        </p:nvGrpSpPr>
        <p:grpSpPr bwMode="auto">
          <a:xfrm>
            <a:off x="1475656" y="1412776"/>
            <a:ext cx="1426096" cy="1368152"/>
            <a:chOff x="144" y="720"/>
            <a:chExt cx="1872" cy="1680"/>
          </a:xfrm>
        </p:grpSpPr>
        <p:sp>
          <p:nvSpPr>
            <p:cNvPr id="6" name="Oval 6"/>
            <p:cNvSpPr>
              <a:spLocks noChangeArrowheads="1"/>
            </p:cNvSpPr>
            <p:nvPr/>
          </p:nvSpPr>
          <p:spPr bwMode="auto">
            <a:xfrm>
              <a:off x="144" y="720"/>
              <a:ext cx="1872" cy="1680"/>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7"/>
            <p:cNvSpPr>
              <a:spLocks noChangeShapeType="1"/>
            </p:cNvSpPr>
            <p:nvPr/>
          </p:nvSpPr>
          <p:spPr bwMode="auto">
            <a:xfrm>
              <a:off x="528" y="864"/>
              <a:ext cx="1104" cy="139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9" name="Picture 8" descr="teamroompix 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940425" y="3854921"/>
            <a:ext cx="2719917" cy="2039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9" descr="teamroompix 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331788" y="3854921"/>
            <a:ext cx="2439987" cy="20399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0" descr="teamroompix 0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588125" y="1718146"/>
            <a:ext cx="2042420" cy="17268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1" descr="IM0006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2" y="3968450"/>
            <a:ext cx="2593007" cy="181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IM0006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17145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642832"/>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目前广泛使用的敏捷开发方法论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XP (</a:t>
            </a:r>
            <a:r>
              <a:rPr lang="en-US" altLang="zh-CN" dirty="0" err="1" smtClean="0">
                <a:solidFill>
                  <a:srgbClr val="FF0000"/>
                </a:solidFill>
                <a:latin typeface="Times New Roman" panose="02020603050405020304" pitchFamily="18" charset="0"/>
                <a:cs typeface="Times New Roman" panose="02020603050405020304" pitchFamily="18" charset="0"/>
              </a:rPr>
              <a:t>eXtreme</a:t>
            </a:r>
            <a:r>
              <a:rPr lang="en-US" altLang="zh-CN" dirty="0" smtClean="0">
                <a:solidFill>
                  <a:srgbClr val="FF0000"/>
                </a:solidFill>
                <a:latin typeface="Times New Roman" panose="02020603050405020304" pitchFamily="18" charset="0"/>
                <a:cs typeface="Times New Roman" panose="02020603050405020304" pitchFamily="18" charset="0"/>
              </a:rPr>
              <a:t> Programming) (Kent Beck)</a:t>
            </a:r>
          </a:p>
          <a:p>
            <a:pPr eaLnBrk="1" hangingPunct="1"/>
            <a:r>
              <a:rPr lang="en-US" altLang="zh-CN" dirty="0" smtClean="0">
                <a:solidFill>
                  <a:srgbClr val="FF0000"/>
                </a:solidFill>
                <a:latin typeface="Times New Roman" panose="02020603050405020304" pitchFamily="18" charset="0"/>
                <a:cs typeface="Times New Roman" panose="02020603050405020304" pitchFamily="18" charset="0"/>
              </a:rPr>
              <a:t>SCRUM (Ken </a:t>
            </a:r>
            <a:r>
              <a:rPr lang="en-US" altLang="zh-CN" dirty="0" err="1" smtClean="0">
                <a:solidFill>
                  <a:srgbClr val="FF0000"/>
                </a:solidFill>
                <a:latin typeface="Times New Roman" panose="02020603050405020304" pitchFamily="18" charset="0"/>
                <a:cs typeface="Times New Roman" panose="02020603050405020304" pitchFamily="18" charset="0"/>
              </a:rPr>
              <a:t>Schwaber</a:t>
            </a:r>
            <a:r>
              <a:rPr lang="en-US" altLang="zh-CN" dirty="0" smtClean="0">
                <a:solidFill>
                  <a:srgbClr val="FF0000"/>
                </a:solidFill>
                <a:latin typeface="Times New Roman" panose="02020603050405020304" pitchFamily="18" charset="0"/>
                <a:cs typeface="Times New Roman" panose="02020603050405020304" pitchFamily="18" charset="0"/>
              </a:rPr>
              <a:t>)</a:t>
            </a:r>
          </a:p>
          <a:p>
            <a:pPr eaLnBrk="1" hangingPunct="1"/>
            <a:r>
              <a:rPr lang="en-US" altLang="zh-CN" dirty="0" smtClean="0">
                <a:latin typeface="Times New Roman" panose="02020603050405020304" pitchFamily="18" charset="0"/>
                <a:cs typeface="Times New Roman" panose="02020603050405020304" pitchFamily="18" charset="0"/>
              </a:rPr>
              <a:t>DSDM (</a:t>
            </a:r>
            <a:r>
              <a:rPr lang="en-US" altLang="zh-CN" dirty="0" smtClean="0"/>
              <a:t>Dynamic </a:t>
            </a:r>
            <a:r>
              <a:rPr lang="en-US" altLang="zh-CN" dirty="0"/>
              <a:t>Systems Development </a:t>
            </a:r>
            <a:r>
              <a:rPr lang="en-US" altLang="zh-CN" dirty="0" smtClean="0"/>
              <a:t>Method)</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Adaptive Software Development (Jim High Smith)</a:t>
            </a:r>
          </a:p>
          <a:p>
            <a:pPr eaLnBrk="1" hangingPunct="1"/>
            <a:r>
              <a:rPr lang="en-US" altLang="zh-CN" dirty="0" smtClean="0">
                <a:latin typeface="Times New Roman" panose="02020603050405020304" pitchFamily="18" charset="0"/>
                <a:cs typeface="Times New Roman" panose="02020603050405020304" pitchFamily="18" charset="0"/>
              </a:rPr>
              <a:t>Crystal (Alistair Cockburn)</a:t>
            </a:r>
          </a:p>
          <a:p>
            <a:pPr eaLnBrk="1" hangingPunct="1"/>
            <a:r>
              <a:rPr lang="en-US" altLang="zh-CN" dirty="0" smtClean="0">
                <a:latin typeface="Times New Roman" panose="02020603050405020304" pitchFamily="18" charset="0"/>
                <a:cs typeface="Times New Roman" panose="02020603050405020304" pitchFamily="18" charset="0"/>
              </a:rPr>
              <a:t>FDD (Feature Driven Development)</a:t>
            </a:r>
          </a:p>
          <a:p>
            <a:pPr eaLnBrk="1" hangingPunct="1"/>
            <a:r>
              <a:rPr lang="en-US" altLang="zh-CN" dirty="0" smtClean="0">
                <a:latin typeface="Times New Roman" panose="02020603050405020304" pitchFamily="18" charset="0"/>
                <a:cs typeface="Times New Roman" panose="02020603050405020304" pitchFamily="18" charset="0"/>
              </a:rPr>
              <a:t>Pragmatic Programming</a:t>
            </a:r>
          </a:p>
          <a:p>
            <a:pPr eaLnBrk="1" hangingPunct="1"/>
            <a:r>
              <a:rPr lang="en-US" altLang="zh-CN" dirty="0" smtClean="0">
                <a:latin typeface="Times New Roman" panose="02020603050405020304" pitchFamily="18" charset="0"/>
                <a:cs typeface="Times New Roman" panose="02020603050405020304" pitchFamily="18" charset="0"/>
              </a:rPr>
              <a:t>AUP (Agile Unified Process)</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488" y="362276"/>
            <a:ext cx="2036360" cy="146363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131" y="2420888"/>
            <a:ext cx="2082717" cy="1531553"/>
          </a:xfrm>
          <a:prstGeom prst="rect">
            <a:avLst/>
          </a:prstGeom>
        </p:spPr>
      </p:pic>
      <p:sp>
        <p:nvSpPr>
          <p:cNvPr id="7" name="Rectangle 3"/>
          <p:cNvSpPr txBox="1">
            <a:spLocks noChangeArrowheads="1"/>
          </p:cNvSpPr>
          <p:nvPr/>
        </p:nvSpPr>
        <p:spPr>
          <a:xfrm>
            <a:off x="6948488" y="4005064"/>
            <a:ext cx="2036360" cy="48514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 </a:t>
            </a:r>
            <a:r>
              <a:rPr lang="en-US" altLang="zh-CN" sz="1600" dirty="0" err="1" smtClean="0">
                <a:solidFill>
                  <a:srgbClr val="FF0000"/>
                </a:solidFill>
                <a:latin typeface="Times New Roman" panose="02020603050405020304" pitchFamily="18" charset="0"/>
                <a:cs typeface="Times New Roman" panose="02020603050405020304" pitchFamily="18" charset="0"/>
              </a:rPr>
              <a:t>Schwaber</a:t>
            </a:r>
            <a:endParaRPr lang="en-US" altLang="zh-CN" sz="1600" dirty="0" smtClean="0">
              <a:solidFill>
                <a:srgbClr val="FF0000"/>
              </a:solidFill>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a:xfrm>
            <a:off x="6936486" y="1844824"/>
            <a:ext cx="2172018" cy="44257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sz="1600" dirty="0" smtClean="0">
                <a:solidFill>
                  <a:srgbClr val="FF0000"/>
                </a:solidFill>
                <a:latin typeface="Times New Roman" panose="02020603050405020304" pitchFamily="18" charset="0"/>
                <a:cs typeface="Times New Roman" panose="02020603050405020304" pitchFamily="18" charset="0"/>
              </a:rPr>
              <a:t>Kent Beck</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smtClean="0">
                <a:solidFill>
                  <a:srgbClr val="FF0000"/>
                </a:solidFill>
                <a:latin typeface="Times New Roman" panose="02020603050405020304" pitchFamily="18" charset="0"/>
                <a:cs typeface="Times New Roman" panose="02020603050405020304" pitchFamily="18" charset="0"/>
              </a:rPr>
              <a:t>1961-</a:t>
            </a:r>
            <a:endParaRPr lang="en-US" altLang="zh-C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294393"/>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极限编程</a:t>
            </a:r>
            <a:r>
              <a:rPr lang="en-US" altLang="zh-CN" dirty="0">
                <a:solidFill>
                  <a:srgbClr val="C00000"/>
                </a:solidFill>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8158915"/>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极限编程</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t>
            </a:r>
            <a:r>
              <a:rPr lang="en-GB"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eXtreme</a:t>
            </a:r>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Programming)</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latin typeface="Times New Roman" panose="02020603050405020304" pitchFamily="18" charset="0"/>
                <a:cs typeface="Times New Roman" panose="02020603050405020304" pitchFamily="18" charset="0"/>
              </a:rPr>
              <a:t>极限编程</a:t>
            </a:r>
            <a:r>
              <a:rPr lang="en-US" altLang="zh-CN" sz="1800" dirty="0" smtClean="0">
                <a:latin typeface="Times New Roman" panose="02020603050405020304" pitchFamily="18" charset="0"/>
                <a:cs typeface="Times New Roman" panose="02020603050405020304" pitchFamily="18" charset="0"/>
              </a:rPr>
              <a:t>(XP)</a:t>
            </a:r>
            <a:r>
              <a:rPr lang="zh-CN" altLang="en-US" sz="1800" dirty="0" smtClean="0">
                <a:latin typeface="Times New Roman" panose="02020603050405020304" pitchFamily="18" charset="0"/>
                <a:cs typeface="Times New Roman" panose="02020603050405020304" pitchFamily="18" charset="0"/>
              </a:rPr>
              <a:t>：一种最广泛应用的敏捷开发方法</a:t>
            </a:r>
            <a:endParaRPr lang="zh-CN" altLang="en-GB" sz="1800" dirty="0" smtClean="0">
              <a:latin typeface="Times New Roman" panose="02020603050405020304" pitchFamily="18" charset="0"/>
              <a:cs typeface="Times New Roman" panose="02020603050405020304" pitchFamily="18" charset="0"/>
            </a:endParaRPr>
          </a:p>
          <a:p>
            <a:pPr eaLnBrk="1" hangingPunct="1"/>
            <a:r>
              <a:rPr lang="en-GB" altLang="zh-CN" sz="1800" dirty="0" smtClean="0">
                <a:latin typeface="Times New Roman" panose="02020603050405020304" pitchFamily="18" charset="0"/>
                <a:cs typeface="Times New Roman" panose="02020603050405020304" pitchFamily="18" charset="0"/>
              </a:rPr>
              <a:t>1996</a:t>
            </a:r>
            <a:r>
              <a:rPr lang="zh-CN" altLang="en-GB" sz="1800" dirty="0" smtClean="0">
                <a:latin typeface="Times New Roman" panose="02020603050405020304" pitchFamily="18" charset="0"/>
                <a:cs typeface="Times New Roman" panose="02020603050405020304" pitchFamily="18" charset="0"/>
              </a:rPr>
              <a:t>年由</a:t>
            </a:r>
            <a:r>
              <a:rPr lang="en-GB" altLang="zh-CN" sz="1800" dirty="0" smtClean="0">
                <a:latin typeface="Times New Roman" panose="02020603050405020304" pitchFamily="18" charset="0"/>
                <a:cs typeface="Times New Roman" panose="02020603050405020304" pitchFamily="18" charset="0"/>
              </a:rPr>
              <a:t>Ken Beck</a:t>
            </a:r>
            <a:r>
              <a:rPr lang="zh-CN" altLang="en-GB" sz="1800" dirty="0" smtClean="0">
                <a:latin typeface="Times New Roman" panose="02020603050405020304" pitchFamily="18" charset="0"/>
                <a:cs typeface="Times New Roman" panose="02020603050405020304" pitchFamily="18" charset="0"/>
              </a:rPr>
              <a:t>等人提出；</a:t>
            </a:r>
          </a:p>
          <a:p>
            <a:pPr eaLnBrk="1" hangingPunct="1"/>
            <a:r>
              <a:rPr lang="en-GB" altLang="zh-CN" sz="1800" dirty="0" smtClean="0">
                <a:latin typeface="Times New Roman" panose="02020603050405020304" pitchFamily="18" charset="0"/>
                <a:cs typeface="Times New Roman" panose="02020603050405020304" pitchFamily="18" charset="0"/>
              </a:rPr>
              <a:t>Book:《</a:t>
            </a:r>
            <a:r>
              <a:rPr lang="en-US" altLang="zh-CN" sz="1800" dirty="0" smtClean="0">
                <a:latin typeface="Times New Roman" panose="02020603050405020304" pitchFamily="18" charset="0"/>
                <a:cs typeface="Times New Roman" panose="02020603050405020304" pitchFamily="18" charset="0"/>
              </a:rPr>
              <a:t>Extreme Programming Explained: Embrace Change</a:t>
            </a:r>
            <a:r>
              <a:rPr lang="en-GB" altLang="zh-CN" sz="1800" dirty="0" smtClean="0">
                <a:latin typeface="Times New Roman" panose="02020603050405020304" pitchFamily="18" charset="0"/>
                <a:cs typeface="Times New Roman" panose="02020603050405020304" pitchFamily="18" charset="0"/>
              </a:rPr>
              <a:t>》</a:t>
            </a:r>
          </a:p>
          <a:p>
            <a:pPr lvl="1" eaLnBrk="1" hangingPunct="1"/>
            <a:endParaRPr lang="zh-CN" altLang="en-GB" sz="1600" b="1" dirty="0" smtClean="0">
              <a:latin typeface="Times New Roman" panose="02020603050405020304" pitchFamily="18" charset="0"/>
              <a:cs typeface="Times New Roman" panose="02020603050405020304" pitchFamily="18" charset="0"/>
            </a:endParaRPr>
          </a:p>
          <a:p>
            <a:pPr eaLnBrk="1" hangingPunct="1"/>
            <a:endParaRPr lang="en-GB" altLang="zh-CN" sz="1800" dirty="0" smtClean="0">
              <a:latin typeface="Times New Roman" panose="02020603050405020304" pitchFamily="18" charset="0"/>
              <a:cs typeface="Times New Roman" panose="02020603050405020304" pitchFamily="18" charset="0"/>
            </a:endParaRPr>
          </a:p>
        </p:txBody>
      </p:sp>
      <p:pic>
        <p:nvPicPr>
          <p:cNvPr id="5" name="Picture 3" descr="3.3-XP-ReleaseCycl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717032"/>
            <a:ext cx="47879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367px-Extreme_Programm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212976"/>
            <a:ext cx="34956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xtreme-programming-explained-co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476250"/>
            <a:ext cx="2122487"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166528"/>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GB"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38" y="1476276"/>
            <a:ext cx="469265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p:nvSpPr>
        <p:spPr bwMode="auto">
          <a:xfrm>
            <a:off x="755576" y="1412776"/>
            <a:ext cx="231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用户故事</a:t>
            </a:r>
            <a:r>
              <a:rPr lang="en-US" altLang="zh-CN" b="1">
                <a:solidFill>
                  <a:srgbClr val="000000"/>
                </a:solidFill>
                <a:latin typeface="Times New Roman" panose="02020603050405020304" pitchFamily="18" charset="0"/>
                <a:cs typeface="Times New Roman" panose="02020603050405020304" pitchFamily="18" charset="0"/>
              </a:rPr>
              <a:t>(User story)</a:t>
            </a:r>
          </a:p>
        </p:txBody>
      </p:sp>
      <p:sp>
        <p:nvSpPr>
          <p:cNvPr id="6" name="Rectangle 9"/>
          <p:cNvSpPr>
            <a:spLocks noChangeArrowheads="1"/>
          </p:cNvSpPr>
          <p:nvPr/>
        </p:nvSpPr>
        <p:spPr bwMode="auto">
          <a:xfrm>
            <a:off x="5797476" y="2412901"/>
            <a:ext cx="2733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sz="2000" b="1">
                <a:solidFill>
                  <a:srgbClr val="000000"/>
                </a:solidFill>
                <a:latin typeface="Times New Roman" panose="02020603050405020304" pitchFamily="18" charset="0"/>
                <a:cs typeface="Times New Roman" panose="02020603050405020304" pitchFamily="18" charset="0"/>
              </a:rPr>
              <a:t>测试驱动的开发</a:t>
            </a:r>
            <a:r>
              <a:rPr lang="en-US" altLang="zh-CN" sz="2000" b="1">
                <a:solidFill>
                  <a:srgbClr val="000000"/>
                </a:solidFill>
                <a:latin typeface="Times New Roman" panose="02020603050405020304" pitchFamily="18" charset="0"/>
                <a:cs typeface="Times New Roman" panose="02020603050405020304" pitchFamily="18" charset="0"/>
              </a:rPr>
              <a:t>(TDD)</a:t>
            </a:r>
          </a:p>
        </p:txBody>
      </p:sp>
      <p:sp>
        <p:nvSpPr>
          <p:cNvPr id="7" name="Rectangle 10"/>
          <p:cNvSpPr>
            <a:spLocks noChangeArrowheads="1"/>
          </p:cNvSpPr>
          <p:nvPr/>
        </p:nvSpPr>
        <p:spPr bwMode="auto">
          <a:xfrm>
            <a:off x="5437113" y="4789389"/>
            <a:ext cx="316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0000"/>
                </a:solidFill>
                <a:latin typeface="Times New Roman" panose="02020603050405020304" pitchFamily="18" charset="0"/>
                <a:cs typeface="Times New Roman" panose="02020603050405020304" pitchFamily="18" charset="0"/>
              </a:rPr>
              <a:t>结对编程</a:t>
            </a:r>
            <a:r>
              <a:rPr lang="en-US" altLang="zh-CN" b="1">
                <a:solidFill>
                  <a:srgbClr val="000000"/>
                </a:solidFill>
                <a:latin typeface="Times New Roman" panose="02020603050405020304" pitchFamily="18" charset="0"/>
                <a:cs typeface="Times New Roman" panose="02020603050405020304" pitchFamily="18" charset="0"/>
              </a:rPr>
              <a:t>(Pair programming)</a:t>
            </a:r>
          </a:p>
        </p:txBody>
      </p:sp>
      <p:sp>
        <p:nvSpPr>
          <p:cNvPr id="9" name="Rectangle 11"/>
          <p:cNvSpPr>
            <a:spLocks noChangeArrowheads="1"/>
          </p:cNvSpPr>
          <p:nvPr/>
        </p:nvSpPr>
        <p:spPr bwMode="auto">
          <a:xfrm>
            <a:off x="2339901" y="5941914"/>
            <a:ext cx="3557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5000"/>
              </a:spcBef>
              <a:spcAft>
                <a:spcPct val="15000"/>
              </a:spcAft>
              <a:buClr>
                <a:schemeClr val="accent2"/>
              </a:buClr>
              <a:buFont typeface="Wingdings" panose="05000000000000000000" pitchFamily="2" charset="2"/>
              <a:buNone/>
            </a:pPr>
            <a:r>
              <a:rPr lang="zh-CN" altLang="en-US" b="1" dirty="0">
                <a:solidFill>
                  <a:srgbClr val="000000"/>
                </a:solidFill>
                <a:latin typeface="Times New Roman" panose="02020603050405020304" pitchFamily="18" charset="0"/>
                <a:cs typeface="Times New Roman" panose="02020603050405020304" pitchFamily="18" charset="0"/>
              </a:rPr>
              <a:t>持续集成</a:t>
            </a:r>
            <a:r>
              <a:rPr lang="en-US" altLang="zh-CN" b="1" dirty="0">
                <a:solidFill>
                  <a:srgbClr val="000000"/>
                </a:solidFill>
                <a:latin typeface="Times New Roman" panose="02020603050405020304" pitchFamily="18" charset="0"/>
                <a:cs typeface="Times New Roman" panose="02020603050405020304" pitchFamily="18" charset="0"/>
              </a:rPr>
              <a:t>(Continuous integration)</a:t>
            </a:r>
          </a:p>
        </p:txBody>
      </p:sp>
    </p:spTree>
    <p:extLst>
      <p:ext uri="{BB962C8B-B14F-4D97-AF65-F5344CB8AC3E}">
        <p14:creationId xmlns:p14="http://schemas.microsoft.com/office/powerpoint/2010/main" val="107791312"/>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zh-CN"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XP</a:t>
            </a:r>
            <a:r>
              <a:rPr kumimoji="0"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的核心实践方法</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97968"/>
            <a:ext cx="7056784" cy="5393721"/>
          </a:xfrm>
          <a:prstGeom prst="rect">
            <a:avLst/>
          </a:prstGeom>
          <a:ln>
            <a:solidFill>
              <a:schemeClr val="bg1">
                <a:lumMod val="85000"/>
              </a:schemeClr>
            </a:solidFill>
          </a:ln>
        </p:spPr>
      </p:pic>
    </p:spTree>
    <p:extLst>
      <p:ext uri="{BB962C8B-B14F-4D97-AF65-F5344CB8AC3E}">
        <p14:creationId xmlns:p14="http://schemas.microsoft.com/office/powerpoint/2010/main" val="2245075502"/>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Planning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：计划阶段</a:t>
            </a:r>
          </a:p>
        </p:txBody>
      </p:sp>
      <p:sp>
        <p:nvSpPr>
          <p:cNvPr id="4" name="Rectangle 3"/>
          <p:cNvSpPr txBox="1">
            <a:spLocks noChangeArrowheads="1"/>
          </p:cNvSpPr>
          <p:nvPr/>
        </p:nvSpPr>
        <p:spPr>
          <a:xfrm>
            <a:off x="467494"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倾听客户陈述，形成一组“</a:t>
            </a:r>
            <a:r>
              <a:rPr lang="zh-CN" altLang="en-US" dirty="0" smtClean="0">
                <a:solidFill>
                  <a:srgbClr val="FF0000"/>
                </a:solidFill>
                <a:latin typeface="Times New Roman" panose="02020603050405020304" pitchFamily="18" charset="0"/>
                <a:cs typeface="Times New Roman" panose="02020603050405020304" pitchFamily="18" charset="0"/>
              </a:rPr>
              <a:t>用户故事</a:t>
            </a:r>
            <a:r>
              <a:rPr lang="en-US" altLang="zh-CN" dirty="0" smtClean="0">
                <a:solidFill>
                  <a:srgbClr val="FF0000"/>
                </a:solidFill>
                <a:latin typeface="Times New Roman" panose="02020603050405020304" pitchFamily="18" charset="0"/>
                <a:cs typeface="Times New Roman" panose="02020603050405020304" pitchFamily="18" charset="0"/>
              </a:rPr>
              <a:t>(user stories)</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，描述其输出、特性、功能等</a:t>
            </a:r>
          </a:p>
          <a:p>
            <a:pPr eaLnBrk="1" hangingPunct="1"/>
            <a:r>
              <a:rPr lang="zh-CN" altLang="en-US" dirty="0" smtClean="0">
                <a:latin typeface="Times New Roman" panose="02020603050405020304" pitchFamily="18" charset="0"/>
                <a:cs typeface="Times New Roman" panose="02020603050405020304" pitchFamily="18" charset="0"/>
              </a:rPr>
              <a:t>按照价值或风险排序：客户为每个用户故事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指定优先级</a:t>
            </a:r>
            <a:r>
              <a:rPr lang="en-US" altLang="zh-CN" dirty="0" smtClean="0">
                <a:solidFill>
                  <a:srgbClr val="FF0000"/>
                </a:solidFill>
                <a:latin typeface="Times New Roman" panose="02020603050405020304" pitchFamily="18" charset="0"/>
                <a:cs typeface="Times New Roman" panose="02020603050405020304" pitchFamily="18" charset="0"/>
              </a:rPr>
              <a:t>(Priority)</a:t>
            </a:r>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XP</a:t>
            </a:r>
            <a:r>
              <a:rPr lang="zh-CN" altLang="en-US" dirty="0" smtClean="0">
                <a:latin typeface="Times New Roman" panose="02020603050405020304" pitchFamily="18" charset="0"/>
                <a:cs typeface="Times New Roman" panose="02020603050405020304" pitchFamily="18" charset="0"/>
              </a:rPr>
              <a:t>团队评估各个用户故事，为其</a:t>
            </a:r>
            <a:r>
              <a:rPr lang="zh-CN" altLang="en-US" dirty="0" smtClean="0">
                <a:solidFill>
                  <a:srgbClr val="FF0000"/>
                </a:solidFill>
                <a:latin typeface="Times New Roman" panose="02020603050405020304" pitchFamily="18" charset="0"/>
                <a:cs typeface="Times New Roman" panose="02020603050405020304" pitchFamily="18" charset="0"/>
              </a:rPr>
              <a:t>指定成本</a:t>
            </a:r>
            <a:r>
              <a:rPr lang="en-US" altLang="zh-CN" dirty="0" smtClean="0">
                <a:latin typeface="Times New Roman" panose="02020603050405020304" pitchFamily="18" charset="0"/>
                <a:cs typeface="Times New Roman" panose="02020603050405020304" pitchFamily="18" charset="0"/>
              </a:rPr>
              <a:t>(Cost, </a:t>
            </a:r>
            <a:r>
              <a:rPr lang="zh-CN" altLang="en-US" dirty="0" smtClean="0">
                <a:latin typeface="Times New Roman" panose="02020603050405020304" pitchFamily="18" charset="0"/>
                <a:cs typeface="Times New Roman" panose="02020603050405020304" pitchFamily="18" charset="0"/>
              </a:rPr>
              <a:t>开发周数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，若超过</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周，则拆分</a:t>
            </a:r>
          </a:p>
          <a:p>
            <a:pPr eaLnBrk="1" hangingPunct="1"/>
            <a:r>
              <a:rPr lang="zh-CN" altLang="en-US" dirty="0" smtClean="0">
                <a:latin typeface="Times New Roman" panose="02020603050405020304" pitchFamily="18" charset="0"/>
                <a:cs typeface="Times New Roman" panose="02020603050405020304" pitchFamily="18" charset="0"/>
              </a:rPr>
              <a:t>将若干个用户故事</a:t>
            </a:r>
            <a:r>
              <a:rPr lang="zh-CN" altLang="en-US" dirty="0" smtClean="0">
                <a:solidFill>
                  <a:srgbClr val="FF0000"/>
                </a:solidFill>
                <a:latin typeface="Times New Roman" panose="02020603050405020304" pitchFamily="18" charset="0"/>
                <a:cs typeface="Times New Roman" panose="02020603050405020304" pitchFamily="18" charset="0"/>
              </a:rPr>
              <a:t>指定为下一次发布的增量</a:t>
            </a:r>
            <a:r>
              <a:rPr lang="zh-CN" altLang="en-US" dirty="0" smtClean="0">
                <a:latin typeface="Times New Roman" panose="02020603050405020304" pitchFamily="18" charset="0"/>
                <a:cs typeface="Times New Roman" panose="02020603050405020304" pitchFamily="18" charset="0"/>
              </a:rPr>
              <a:t>，确定发布日期：</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所有用户故事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优先级高的用户故事</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风险高的用户故事</a:t>
            </a:r>
          </a:p>
          <a:p>
            <a:pPr eaLnBrk="1" hangingPunct="1"/>
            <a:r>
              <a:rPr lang="zh-CN" altLang="en-US" dirty="0" smtClean="0">
                <a:latin typeface="Times New Roman" panose="02020603050405020304" pitchFamily="18" charset="0"/>
                <a:cs typeface="Times New Roman" panose="02020603050405020304" pitchFamily="18" charset="0"/>
              </a:rPr>
              <a:t>规划</a:t>
            </a:r>
            <a:r>
              <a:rPr lang="zh-CN" altLang="en-US" dirty="0" smtClean="0">
                <a:solidFill>
                  <a:srgbClr val="FF0000"/>
                </a:solidFill>
                <a:latin typeface="Times New Roman" panose="02020603050405020304" pitchFamily="18" charset="0"/>
                <a:cs typeface="Times New Roman" panose="02020603050405020304" pitchFamily="18" charset="0"/>
              </a:rPr>
              <a:t>整体进度</a:t>
            </a:r>
            <a:r>
              <a:rPr lang="en-US" altLang="zh-CN" dirty="0" smtClean="0">
                <a:solidFill>
                  <a:srgbClr val="FF0000"/>
                </a:solidFill>
                <a:latin typeface="Times New Roman" panose="02020603050405020304" pitchFamily="18" charset="0"/>
                <a:cs typeface="Times New Roman" panose="02020603050405020304" pitchFamily="18" charset="0"/>
              </a:rPr>
              <a:t>(project velocity)</a:t>
            </a:r>
            <a:r>
              <a:rPr lang="zh-CN" altLang="en-US" dirty="0" smtClean="0">
                <a:latin typeface="Times New Roman" panose="02020603050405020304" pitchFamily="18" charset="0"/>
                <a:cs typeface="Times New Roman" panose="02020603050405020304" pitchFamily="18" charset="0"/>
              </a:rPr>
              <a:t>：以怎样的速度开展项目</a:t>
            </a:r>
          </a:p>
          <a:p>
            <a:pPr eaLnBrk="1" hangingPunct="1"/>
            <a:r>
              <a:rPr lang="zh-CN" altLang="en-US" dirty="0" smtClean="0">
                <a:latin typeface="Times New Roman" panose="02020603050405020304" pitchFamily="18" charset="0"/>
                <a:cs typeface="Times New Roman" panose="02020603050405020304" pitchFamily="18" charset="0"/>
              </a:rPr>
              <a:t>客户可以在开发过程中扩展新故事、去除原有故事、改变优先级、拆分等</a:t>
            </a:r>
          </a:p>
        </p:txBody>
      </p:sp>
    </p:spTree>
    <p:extLst>
      <p:ext uri="{BB962C8B-B14F-4D97-AF65-F5344CB8AC3E}">
        <p14:creationId xmlns:p14="http://schemas.microsoft.com/office/powerpoint/2010/main" val="2702822987"/>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Design</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：设计阶段</a:t>
            </a:r>
          </a:p>
        </p:txBody>
      </p:sp>
      <p:sp>
        <p:nvSpPr>
          <p:cNvPr id="4" name="Rectangle 3"/>
          <p:cNvSpPr txBox="1">
            <a:spLocks noChangeArrowheads="1"/>
          </p:cNvSpPr>
          <p:nvPr/>
        </p:nvSpPr>
        <p:spPr>
          <a:xfrm>
            <a:off x="395288" y="1484313"/>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遵循</a:t>
            </a:r>
            <a:r>
              <a:rPr lang="en-US" altLang="zh-CN" dirty="0" smtClean="0">
                <a:solidFill>
                  <a:srgbClr val="FF0000"/>
                </a:solidFill>
                <a:latin typeface="Times New Roman" panose="02020603050405020304" pitchFamily="18" charset="0"/>
                <a:cs typeface="Times New Roman" panose="02020603050405020304" pitchFamily="18" charset="0"/>
              </a:rPr>
              <a:t>KIS</a:t>
            </a:r>
            <a:r>
              <a:rPr lang="zh-CN" altLang="en-US" dirty="0" smtClean="0">
                <a:solidFill>
                  <a:srgbClr val="FF0000"/>
                </a:solidFill>
                <a:latin typeface="Times New Roman" panose="02020603050405020304" pitchFamily="18" charset="0"/>
                <a:cs typeface="Times New Roman" panose="02020603050405020304" pitchFamily="18" charset="0"/>
              </a:rPr>
              <a:t>原则</a:t>
            </a:r>
            <a:r>
              <a:rPr lang="en-US" altLang="zh-CN" dirty="0" smtClean="0">
                <a:latin typeface="Times New Roman" panose="02020603050405020304" pitchFamily="18" charset="0"/>
                <a:cs typeface="Times New Roman" panose="02020603050405020304" pitchFamily="18" charset="0"/>
              </a:rPr>
              <a:t>(Keep It Simple)</a:t>
            </a:r>
            <a:r>
              <a:rPr lang="zh-CN" altLang="en-US" dirty="0" smtClean="0">
                <a:latin typeface="Times New Roman" panose="02020603050405020304" pitchFamily="18" charset="0"/>
                <a:cs typeface="Times New Roman" panose="02020603050405020304" pitchFamily="18" charset="0"/>
              </a:rPr>
              <a:t>；</a:t>
            </a: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设计模型：面向对象方法，</a:t>
            </a:r>
            <a:r>
              <a:rPr lang="en-US" altLang="zh-CN" dirty="0" smtClean="0">
                <a:solidFill>
                  <a:srgbClr val="FF0000"/>
                </a:solidFill>
                <a:latin typeface="Times New Roman" panose="02020603050405020304" pitchFamily="18" charset="0"/>
                <a:cs typeface="Times New Roman" panose="02020603050405020304" pitchFamily="18" charset="0"/>
              </a:rPr>
              <a:t>CRC</a:t>
            </a:r>
            <a:r>
              <a:rPr lang="zh-CN" altLang="en-US" dirty="0" smtClean="0">
                <a:solidFill>
                  <a:srgbClr val="FF0000"/>
                </a:solidFill>
                <a:latin typeface="Times New Roman" panose="02020603050405020304" pitchFamily="18" charset="0"/>
                <a:cs typeface="Times New Roman" panose="02020603050405020304" pitchFamily="18" charset="0"/>
              </a:rPr>
              <a:t>卡片</a:t>
            </a:r>
            <a:r>
              <a:rPr lang="en-US" altLang="zh-CN" dirty="0" smtClean="0">
                <a:latin typeface="Times New Roman" panose="02020603050405020304" pitchFamily="18" charset="0"/>
                <a:cs typeface="Times New Roman" panose="02020603050405020304" pitchFamily="18" charset="0"/>
              </a:rPr>
              <a:t>(Class-Responsibility-Collaborator)</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遇到困难问题，创建“</a:t>
            </a:r>
            <a:r>
              <a:rPr lang="en-US" altLang="zh-CN" dirty="0" smtClean="0">
                <a:latin typeface="Times New Roman" panose="02020603050405020304" pitchFamily="18" charset="0"/>
                <a:cs typeface="Times New Roman" panose="02020603050405020304" pitchFamily="18" charset="0"/>
              </a:rPr>
              <a:t>Spike Solutions”(</a:t>
            </a:r>
            <a:r>
              <a:rPr lang="zh-CN" altLang="en-US" dirty="0" smtClean="0">
                <a:latin typeface="Times New Roman" panose="02020603050405020304" pitchFamily="18" charset="0"/>
                <a:cs typeface="Times New Roman" panose="02020603050405020304" pitchFamily="18" charset="0"/>
              </a:rPr>
              <a:t>原型</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marL="285750" indent="-285750" eaLnBrk="1" hangingPunct="1">
              <a:lnSpc>
                <a:spcPct val="90000"/>
              </a:lnSpc>
            </a:pPr>
            <a:r>
              <a:rPr lang="zh-CN" altLang="en-US" dirty="0" smtClean="0">
                <a:latin typeface="Times New Roman" panose="02020603050405020304" pitchFamily="18" charset="0"/>
                <a:cs typeface="Times New Roman" panose="02020603050405020304" pitchFamily="18" charset="0"/>
              </a:rPr>
              <a:t>对设计方案不断</a:t>
            </a:r>
            <a:r>
              <a:rPr lang="zh-CN" altLang="en-US" dirty="0" smtClean="0">
                <a:solidFill>
                  <a:srgbClr val="FF0000"/>
                </a:solidFill>
                <a:latin typeface="Times New Roman" panose="02020603050405020304" pitchFamily="18" charset="0"/>
                <a:cs typeface="Times New Roman" panose="02020603050405020304" pitchFamily="18" charset="0"/>
              </a:rPr>
              <a:t>重构</a:t>
            </a:r>
            <a:r>
              <a:rPr lang="en-US" altLang="zh-CN" dirty="0" smtClean="0">
                <a:solidFill>
                  <a:srgbClr val="FF0000"/>
                </a:solidFill>
                <a:latin typeface="Times New Roman" panose="02020603050405020304" pitchFamily="18" charset="0"/>
                <a:cs typeface="Times New Roman" panose="02020603050405020304" pitchFamily="18" charset="0"/>
              </a:rPr>
              <a:t>(Refactoring)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遵循用户故事的外特性要求</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改善内部结构</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消除</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bug</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提高效率</a:t>
            </a:r>
          </a:p>
          <a:p>
            <a:pPr marL="685800" lvl="1" indent="-228600" eaLnBrk="1" hangingPunct="1">
              <a:lnSpc>
                <a:spcPct val="90000"/>
              </a:lnSpc>
            </a:pP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提高易读性</a:t>
            </a:r>
          </a:p>
        </p:txBody>
      </p:sp>
    </p:spTree>
    <p:extLst>
      <p:ext uri="{BB962C8B-B14F-4D97-AF65-F5344CB8AC3E}">
        <p14:creationId xmlns:p14="http://schemas.microsoft.com/office/powerpoint/2010/main" val="890291953"/>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91480"/>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Coding &amp; Testing</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：编码与测试阶段</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XP Coding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在编码之前，根据用户故事设计</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单元测试用例</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结对编程</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(Pair programming)</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：两人一起编程，实时讨论、实时评审</a:t>
            </a: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测试驱动的开发</a:t>
            </a:r>
            <a:r>
              <a:rPr lang="en-US" altLang="zh-CN"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(TDD)</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：先写测试用例，再写代码</a:t>
            </a:r>
          </a:p>
          <a:p>
            <a:pPr eaLnBrk="1" hangingPunct="1"/>
            <a:r>
              <a:rPr lang="en-US" altLang="zh-CN" dirty="0" smtClean="0">
                <a:latin typeface="Times New Roman" panose="02020603050405020304" pitchFamily="18" charset="0"/>
                <a:cs typeface="Times New Roman" panose="02020603050405020304" pitchFamily="18" charset="0"/>
              </a:rPr>
              <a:t>XP Testing</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自动化单元测试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(Unit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持续集成</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(Continuous Integration)</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持续进行回归测试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(Regression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验收测试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(Acceptance test)</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2203903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611510" y="1268760"/>
            <a:ext cx="777691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两个程序员肩并肩地、平等地、互补地进行开发工作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并排坐在一台电脑前，面对同一个显示器，使用同一个键盘，同一个鼠标一起工作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一起</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写测试用例</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文档等</a:t>
            </a:r>
          </a:p>
          <a:p>
            <a:pPr eaLnBrk="1" hangingPunct="1"/>
            <a:r>
              <a:rPr lang="zh-CN" altLang="en-US" dirty="0" smtClean="0">
                <a:latin typeface="Times New Roman" panose="02020603050405020304" pitchFamily="18" charset="0"/>
                <a:cs typeface="Times New Roman" panose="02020603050405020304" pitchFamily="18" charset="0"/>
              </a:rPr>
              <a:t>现实生活中，也存在着类似的搭档关系</a:t>
            </a:r>
            <a:r>
              <a:rPr lang="en-US" altLang="zh-CN" dirty="0" smtClean="0">
                <a:latin typeface="Times New Roman" panose="02020603050405020304" pitchFamily="18" charset="0"/>
                <a:cs typeface="Times New Roman" panose="02020603050405020304" pitchFamily="18" charset="0"/>
              </a:rPr>
              <a:t>(Partnership)</a:t>
            </a:r>
            <a:r>
              <a:rPr lang="zh-CN" altLang="en-US" dirty="0" smtClean="0">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越野赛车</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驾驶，领航员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驾驶飞机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驾驶，副驾驶</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战斗机的编组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长机，僚机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r>
              <a:rPr lang="zh-CN" altLang="en-US" dirty="0" smtClean="0">
                <a:latin typeface="Times New Roman" panose="02020603050405020304" pitchFamily="18" charset="0"/>
                <a:cs typeface="Times New Roman" panose="02020603050405020304" pitchFamily="18" charset="0"/>
              </a:rPr>
              <a:t>这些任务都有共同点：在高速度中完成任务，任务有较高的技术要求，任务失败的代价很高</a:t>
            </a:r>
          </a:p>
        </p:txBody>
      </p:sp>
    </p:spTree>
    <p:extLst>
      <p:ext uri="{BB962C8B-B14F-4D97-AF65-F5344CB8AC3E}">
        <p14:creationId xmlns:p14="http://schemas.microsoft.com/office/powerpoint/2010/main" val="539937103"/>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pic>
        <p:nvPicPr>
          <p:cNvPr id="4" name="Picture 5" descr="13071045_wLh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68760"/>
            <a:ext cx="4038485"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924944"/>
            <a:ext cx="4331630" cy="325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455833"/>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驾驶员</a:t>
            </a:r>
            <a:r>
              <a:rPr lang="en-US" altLang="zh-CN" dirty="0" smtClean="0">
                <a:latin typeface="Times New Roman" panose="02020603050405020304" pitchFamily="18" charset="0"/>
                <a:cs typeface="Times New Roman" panose="02020603050405020304" pitchFamily="18" charset="0"/>
              </a:rPr>
              <a:t>(Driver)</a:t>
            </a:r>
            <a:r>
              <a:rPr lang="zh-CN" altLang="en-US" dirty="0" smtClean="0">
                <a:latin typeface="Times New Roman" panose="02020603050405020304" pitchFamily="18" charset="0"/>
                <a:cs typeface="Times New Roman" panose="02020603050405020304" pitchFamily="18" charset="0"/>
              </a:rPr>
              <a:t>：控制键盘输入的人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写设计文档，进行编码和单元测试等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流程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领航员</a:t>
            </a:r>
            <a:r>
              <a:rPr lang="en-US" altLang="zh-CN" dirty="0" smtClean="0">
                <a:latin typeface="Times New Roman" panose="02020603050405020304" pitchFamily="18" charset="0"/>
                <a:cs typeface="Times New Roman" panose="02020603050405020304" pitchFamily="18" charset="0"/>
              </a:rPr>
              <a:t>(Navigator)</a:t>
            </a:r>
            <a:r>
              <a:rPr lang="zh-CN" altLang="en-US" dirty="0" smtClean="0">
                <a:latin typeface="Times New Roman" panose="02020603050405020304" pitchFamily="18" charset="0"/>
                <a:cs typeface="Times New Roman" panose="02020603050405020304" pitchFamily="18" charset="0"/>
              </a:rPr>
              <a:t>：起到领航、提醒的作用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审阅驾驶员的文档、驾驶员对编码等开发流程的执行；考虑单元测试的覆盖程度；是否需要和如何重构；帮助驾驶员解决具体的技术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问题</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驾驶员和领航员不断轮换角色，不宜连续工作超过一小时；领航员要控制时间</a:t>
            </a:r>
          </a:p>
          <a:p>
            <a:pPr eaLnBrk="1" hangingPunct="1"/>
            <a:r>
              <a:rPr lang="zh-CN" altLang="en-US" dirty="0" smtClean="0">
                <a:latin typeface="Times New Roman" panose="02020603050405020304" pitchFamily="18" charset="0"/>
                <a:cs typeface="Times New Roman" panose="02020603050405020304" pitchFamily="18" charset="0"/>
              </a:rPr>
              <a:t>主动参与：</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任何一个任务都首先是两个人的责任，也是所有人的责任；没有“我的代码</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你的代码</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他的代码”，只有“我们的代码”</a:t>
            </a:r>
          </a:p>
          <a:p>
            <a:pPr eaLnBrk="1" hangingPunct="1"/>
            <a:r>
              <a:rPr lang="zh-CN" altLang="en-US" dirty="0" smtClean="0">
                <a:latin typeface="Times New Roman" panose="02020603050405020304" pitchFamily="18" charset="0"/>
                <a:cs typeface="Times New Roman" panose="02020603050405020304" pitchFamily="18" charset="0"/>
              </a:rPr>
              <a:t>只有水平上的差距，没有级别上的差异：</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尽管可能大家的级别资历不同，但不管在分析、设计或编码上，双方都拥有平等的决策权利</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From 《</a:t>
            </a:r>
            <a:r>
              <a:rPr lang="zh-CN" altLang="en-US">
                <a:latin typeface="Times New Roman" panose="02020603050405020304" pitchFamily="18" charset="0"/>
                <a:cs typeface="Times New Roman" panose="02020603050405020304" pitchFamily="18" charset="0"/>
              </a:rPr>
              <a:t>现代软件工程讲义</a:t>
            </a:r>
            <a:r>
              <a:rPr lang="en-US" altLang="zh-CN">
                <a:latin typeface="Times New Roman" panose="02020603050405020304" pitchFamily="18" charset="0"/>
                <a:cs typeface="Times New Roman" panose="02020603050405020304" pitchFamily="18" charset="0"/>
              </a:rPr>
              <a:t>》</a:t>
            </a:r>
          </a:p>
        </p:txBody>
      </p:sp>
      <p:pic>
        <p:nvPicPr>
          <p:cNvPr id="6" name="Picture 6" descr="p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76250"/>
            <a:ext cx="2381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189464"/>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每人在各自独立设计、实现软件的过程中不免要犯这样那样的错误；在结对编程中，因为有随时的复审和交流，程序各方面的</a:t>
            </a:r>
            <a:r>
              <a:rPr lang="zh-CN" altLang="en-US" dirty="0" smtClean="0">
                <a:solidFill>
                  <a:srgbClr val="FF0000"/>
                </a:solidFill>
                <a:latin typeface="Times New Roman" panose="02020603050405020304" pitchFamily="18" charset="0"/>
                <a:cs typeface="Times New Roman" panose="02020603050405020304" pitchFamily="18" charset="0"/>
              </a:rPr>
              <a:t>质量取决于一对程序员中各方面水平较高的那一位</a:t>
            </a:r>
            <a:r>
              <a:rPr lang="zh-CN" altLang="en-US" dirty="0" smtClean="0">
                <a:latin typeface="Times New Roman" panose="02020603050405020304" pitchFamily="18" charset="0"/>
                <a:cs typeface="Times New Roman" panose="02020603050405020304" pitchFamily="18" charset="0"/>
              </a:rPr>
              <a:t>；这样，程序中的错误就会少得多，程序的初始质量会高很多，这样会省下很多以后修改、测试的时间</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在开发层次上，结对编程能提供更好的设计质量和代码质量，两人合作能有更强的解决问题的能力</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对开发人员自身来说，结对工作能带来更多的信心，高质量的产出能带来更高的满足感</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在心理上</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当有另一个人在你身边和你紧密配合，做同样一件事情的时候</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你不好意思开小差</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也不好意思糊弄</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在企业管理层次上，结对能更有效地交流，相互学习和传递经验，能更好地处理人员流动；因为一个人的知识已经被其他人共享</a:t>
            </a:r>
          </a:p>
        </p:txBody>
      </p:sp>
      <p:sp>
        <p:nvSpPr>
          <p:cNvPr id="5" name="Text Box 4"/>
          <p:cNvSpPr txBox="1">
            <a:spLocks noChangeArrowheads="1"/>
          </p:cNvSpPr>
          <p:nvPr/>
        </p:nvSpPr>
        <p:spPr bwMode="auto">
          <a:xfrm>
            <a:off x="6076950" y="6457950"/>
            <a:ext cx="3071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latin typeface="Times New Roman" panose="02020603050405020304" pitchFamily="18" charset="0"/>
                <a:cs typeface="Times New Roman" panose="02020603050405020304" pitchFamily="18" charset="0"/>
              </a:rPr>
              <a:t>From 《</a:t>
            </a:r>
            <a:r>
              <a:rPr lang="zh-CN" altLang="en-US" dirty="0">
                <a:latin typeface="Times New Roman" panose="02020603050405020304" pitchFamily="18" charset="0"/>
                <a:cs typeface="Times New Roman" panose="02020603050405020304" pitchFamily="18" charset="0"/>
              </a:rPr>
              <a:t>现代软件工程讲义</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78228277"/>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6"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小结：为何称为“极限”编程</a:t>
            </a:r>
          </a:p>
        </p:txBody>
      </p:sp>
      <p:sp>
        <p:nvSpPr>
          <p:cNvPr id="7"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latin typeface="Times New Roman" panose="02020603050405020304" pitchFamily="18" charset="0"/>
                <a:cs typeface="Times New Roman" panose="02020603050405020304" pitchFamily="18" charset="0"/>
              </a:rPr>
              <a:t>极限：把某件事情做到极致</a:t>
            </a:r>
          </a:p>
          <a:p>
            <a:pPr eaLnBrk="1" hangingPunct="1"/>
            <a:endParaRPr lang="en-US" altLang="zh-CN" smtClean="0">
              <a:latin typeface="Times New Roman" panose="02020603050405020304" pitchFamily="18" charset="0"/>
              <a:cs typeface="Times New Roman" panose="02020603050405020304" pitchFamily="18" charset="0"/>
            </a:endParaRPr>
          </a:p>
        </p:txBody>
      </p:sp>
      <p:graphicFrame>
        <p:nvGraphicFramePr>
          <p:cNvPr id="9" name="Group 81"/>
          <p:cNvGraphicFramePr>
            <a:graphicFrameLocks noGrp="1"/>
          </p:cNvGraphicFramePr>
          <p:nvPr>
            <p:extLst>
              <p:ext uri="{D42A27DB-BD31-4B8C-83A1-F6EECF244321}">
                <p14:modId xmlns:p14="http://schemas.microsoft.com/office/powerpoint/2010/main" val="2012585686"/>
              </p:ext>
            </p:extLst>
          </p:nvPr>
        </p:nvGraphicFramePr>
        <p:xfrm>
          <a:off x="684213" y="2337197"/>
          <a:ext cx="7850187" cy="2964011"/>
        </p:xfrm>
        <a:graphic>
          <a:graphicData uri="http://schemas.openxmlformats.org/drawingml/2006/table">
            <a:tbl>
              <a:tblPr/>
              <a:tblGrid>
                <a:gridCol w="3024187">
                  <a:extLst>
                    <a:ext uri="{9D8B030D-6E8A-4147-A177-3AD203B41FA5}">
                      <a16:colId xmlns:a16="http://schemas.microsoft.com/office/drawing/2014/main" val="3046616344"/>
                    </a:ext>
                  </a:extLst>
                </a:gridCol>
                <a:gridCol w="4826000">
                  <a:extLst>
                    <a:ext uri="{9D8B030D-6E8A-4147-A177-3AD203B41FA5}">
                      <a16:colId xmlns:a16="http://schemas.microsoft.com/office/drawing/2014/main" val="4087341041"/>
                    </a:ext>
                  </a:extLst>
                </a:gridCol>
              </a:tblGrid>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如果</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发挥到极限就变成</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03200289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了解客户的需求很重要</a:t>
                      </a:r>
                      <a:endParaRPr kumimoji="0" lang="zh-CN" altLang="en-US"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每时每刻都有客户在身边，时时了解需求</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79717526"/>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测试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单元测试能帮助提高质量</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那就先写单元测试，从测试开始写程序</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—TDD</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573911143"/>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代码复审可以找到错误</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从一开始就处于“复审”状态</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结对编程</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96613438"/>
                  </a:ext>
                </a:extLst>
              </a:tr>
              <a:tr h="76103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计划没有变化快</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那就别做详细的设计，做频繁的增量开发，重构和频繁地发布</a:t>
                      </a:r>
                      <a:endParaRPr kumimoji="0" lang="zh-CN" altLang="en-US"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15186795"/>
                  </a:ext>
                </a:extLst>
              </a:tr>
              <a:tr h="4405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其他好方法</a:t>
                      </a:r>
                      <a:r>
                        <a:rPr kumimoji="0" lang="en-US" altLang="zh-CN" sz="16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发挥到极限的做法</a:t>
                      </a:r>
                      <a:r>
                        <a:rPr kumimoji="0" lang="en-US" altLang="zh-CN" sz="1600" b="1" i="0" u="none" strike="noStrike" cap="none" normalizeH="0" baseline="0" dirty="0" smtClean="0">
                          <a:ln>
                            <a:noFill/>
                          </a:ln>
                          <a:solidFill>
                            <a:srgbClr val="000000"/>
                          </a:solidFill>
                          <a:effectLst/>
                          <a:latin typeface="Book Antiqua" panose="02040602050305030304" pitchFamily="18" charset="0"/>
                          <a:ea typeface="宋体" panose="02010600030101010101" pitchFamily="2" charset="-122"/>
                        </a:rPr>
                        <a:t>……</a:t>
                      </a:r>
                      <a:endParaRPr kumimoji="0" lang="en-US" altLang="zh-CN" sz="3200" b="1"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txBody>
                  <a:tcPr marT="45726" marB="45726"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31628371"/>
                  </a:ext>
                </a:extLst>
              </a:tr>
            </a:tbl>
          </a:graphicData>
        </a:graphic>
      </p:graphicFrame>
      <p:sp>
        <p:nvSpPr>
          <p:cNvPr id="11" name="Rectangle 79"/>
          <p:cNvSpPr>
            <a:spLocks noChangeArrowheads="1"/>
          </p:cNvSpPr>
          <p:nvPr/>
        </p:nvSpPr>
        <p:spPr bwMode="auto">
          <a:xfrm>
            <a:off x="1331913" y="6032500"/>
            <a:ext cx="6316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http://www.cnblogs.com/xinz/archive/2011/08/07/2130332.html</a:t>
            </a:r>
          </a:p>
        </p:txBody>
      </p:sp>
    </p:spTree>
    <p:extLst>
      <p:ext uri="{BB962C8B-B14F-4D97-AF65-F5344CB8AC3E}">
        <p14:creationId xmlns:p14="http://schemas.microsoft.com/office/powerpoint/2010/main" val="272633443"/>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Title 1"/>
          <p:cNvSpPr txBox="1">
            <a:spLocks/>
          </p:cNvSpPr>
          <p:nvPr/>
        </p:nvSpPr>
        <p:spPr>
          <a:xfrm>
            <a:off x="324172" y="548680"/>
            <a:ext cx="8496300" cy="649288"/>
          </a:xfrm>
          <a:prstGeom prst="rect">
            <a:avLst/>
          </a:prstGeom>
        </p:spPr>
        <p:txBody>
          <a:bodyPr anchor="b"/>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的一些反对意见</a:t>
            </a:r>
          </a:p>
        </p:txBody>
      </p:sp>
      <p:sp>
        <p:nvSpPr>
          <p:cNvPr id="4" name="Content Placeholder 2"/>
          <p:cNvSpPr txBox="1">
            <a:spLocks/>
          </p:cNvSpPr>
          <p:nvPr/>
        </p:nvSpPr>
        <p:spPr>
          <a:xfrm>
            <a:off x="179512" y="1196752"/>
            <a:ext cx="8784976"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volatility</a:t>
            </a:r>
            <a:r>
              <a:rPr lang="zh-CN" altLang="en-US" sz="1800" dirty="0" smtClean="0">
                <a:solidFill>
                  <a:srgbClr val="FF0000"/>
                </a:solidFill>
                <a:latin typeface="Times New Roman" panose="02020603050405020304" pitchFamily="18" charset="0"/>
                <a:cs typeface="Times New Roman" panose="02020603050405020304" pitchFamily="18" charset="0"/>
              </a:rPr>
              <a:t>（需求波动）</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customer is an active member of XP team, changes to requirements are requested informally and frequently.</a:t>
            </a:r>
            <a:r>
              <a:rPr lang="zh-CN" altLang="en-US" sz="1800" dirty="0">
                <a:latin typeface="Times New Roman" panose="02020603050405020304" pitchFamily="18" charset="0"/>
                <a:cs typeface="Times New Roman" panose="02020603050405020304" pitchFamily="18" charset="0"/>
              </a:rPr>
              <a:t>客户是</a:t>
            </a:r>
            <a:r>
              <a:rPr lang="en-US" altLang="zh-CN" sz="1800" dirty="0">
                <a:latin typeface="Times New Roman" panose="02020603050405020304" pitchFamily="18" charset="0"/>
                <a:cs typeface="Times New Roman" panose="02020603050405020304" pitchFamily="18" charset="0"/>
              </a:rPr>
              <a:t>XP</a:t>
            </a:r>
            <a:r>
              <a:rPr lang="zh-CN" altLang="en-US" sz="1800" dirty="0">
                <a:latin typeface="Times New Roman" panose="02020603050405020304" pitchFamily="18" charset="0"/>
                <a:cs typeface="Times New Roman" panose="02020603050405020304" pitchFamily="18" charset="0"/>
              </a:rPr>
              <a:t>团队的活跃成员，经常非正式地请求对需求进行更改</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Conflicting customer needs</a:t>
            </a:r>
            <a:r>
              <a:rPr lang="zh-CN" altLang="en-US" sz="1800" dirty="0" smtClean="0">
                <a:solidFill>
                  <a:srgbClr val="FF0000"/>
                </a:solidFill>
                <a:latin typeface="Times New Roman" panose="02020603050405020304" pitchFamily="18" charset="0"/>
                <a:cs typeface="Times New Roman" panose="02020603050405020304" pitchFamily="18" charset="0"/>
              </a:rPr>
              <a:t>（客户需求冲突</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different customers‘ needs need to be assimilated. Different vision or beyond their authority.</a:t>
            </a:r>
            <a:r>
              <a:rPr lang="zh-CN" altLang="en-US" sz="1800" dirty="0" smtClean="0">
                <a:latin typeface="Times New Roman" panose="02020603050405020304" pitchFamily="18" charset="0"/>
                <a:cs typeface="Times New Roman" panose="02020603050405020304" pitchFamily="18" charset="0"/>
              </a:rPr>
              <a:t>不同客户的</a:t>
            </a:r>
            <a:r>
              <a:rPr lang="zh-CN" altLang="en-US" sz="1800" dirty="0">
                <a:latin typeface="Times New Roman" panose="02020603050405020304" pitchFamily="18" charset="0"/>
                <a:cs typeface="Times New Roman" panose="02020603050405020304" pitchFamily="18" charset="0"/>
              </a:rPr>
              <a:t>需求需要</a:t>
            </a:r>
            <a:r>
              <a:rPr lang="zh-CN" altLang="en-US" sz="1800" dirty="0" smtClean="0">
                <a:latin typeface="Times New Roman" panose="02020603050405020304" pitchFamily="18" charset="0"/>
                <a:cs typeface="Times New Roman" panose="02020603050405020304" pitchFamily="18" charset="0"/>
              </a:rPr>
              <a:t>被理解、采纳，不同</a:t>
            </a:r>
            <a:r>
              <a:rPr lang="zh-CN" altLang="en-US" sz="1800" dirty="0">
                <a:latin typeface="Times New Roman" panose="02020603050405020304" pitchFamily="18" charset="0"/>
                <a:cs typeface="Times New Roman" panose="02020603050405020304" pitchFamily="18" charset="0"/>
              </a:rPr>
              <a:t>的</a:t>
            </a:r>
            <a:r>
              <a:rPr lang="zh-CN" altLang="en-US" sz="1800" dirty="0" smtClean="0">
                <a:latin typeface="Times New Roman" panose="02020603050405020304" pitchFamily="18" charset="0"/>
                <a:cs typeface="Times New Roman" panose="02020603050405020304" pitchFamily="18" charset="0"/>
              </a:rPr>
              <a:t>观点、想法或</a:t>
            </a:r>
            <a:r>
              <a:rPr lang="zh-CN" altLang="en-US" sz="1800" dirty="0">
                <a:latin typeface="Times New Roman" panose="02020603050405020304" pitchFamily="18" charset="0"/>
                <a:cs typeface="Times New Roman" panose="02020603050405020304" pitchFamily="18" charset="0"/>
              </a:rPr>
              <a:t>超出他们的权限</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Requirements are expressed informally</a:t>
            </a:r>
            <a:r>
              <a:rPr lang="zh-CN" altLang="en-US" sz="1800" dirty="0" smtClean="0">
                <a:solidFill>
                  <a:srgbClr val="FF0000"/>
                </a:solidFill>
                <a:latin typeface="Times New Roman" panose="02020603050405020304" pitchFamily="18" charset="0"/>
                <a:cs typeface="Times New Roman" panose="02020603050405020304" pitchFamily="18" charset="0"/>
              </a:rPr>
              <a:t>（需求非正规表达）</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Use stories and acceptance tests are the only explicit manifestation of requirements. Formal models may avoid inconsistencies and errors before the system is built. Proponents said changing nature makes such models obsolete as soon as they are developed.</a:t>
            </a:r>
            <a:r>
              <a:rPr lang="zh-CN" altLang="en-US" sz="1800" dirty="0" smtClean="0">
                <a:latin typeface="Times New Roman" panose="02020603050405020304" pitchFamily="18" charset="0"/>
                <a:cs typeface="Times New Roman" panose="02020603050405020304" pitchFamily="18" charset="0"/>
              </a:rPr>
              <a:t>用户故事和</a:t>
            </a:r>
            <a:r>
              <a:rPr lang="zh-CN" altLang="en-US" sz="1800" dirty="0">
                <a:latin typeface="Times New Roman" panose="02020603050405020304" pitchFamily="18" charset="0"/>
                <a:cs typeface="Times New Roman" panose="02020603050405020304" pitchFamily="18" charset="0"/>
              </a:rPr>
              <a:t>验收测试是需求的唯一明确表现</a:t>
            </a:r>
            <a:r>
              <a:rPr lang="zh-CN" altLang="en-US" sz="1800" dirty="0" smtClean="0">
                <a:latin typeface="Times New Roman" panose="02020603050405020304" pitchFamily="18" charset="0"/>
                <a:cs typeface="Times New Roman" panose="02020603050405020304" pitchFamily="18" charset="0"/>
              </a:rPr>
              <a:t>形式；正式</a:t>
            </a:r>
            <a:r>
              <a:rPr lang="zh-CN" altLang="en-US" sz="1800" dirty="0">
                <a:latin typeface="Times New Roman" panose="02020603050405020304" pitchFamily="18" charset="0"/>
                <a:cs typeface="Times New Roman" panose="02020603050405020304" pitchFamily="18" charset="0"/>
              </a:rPr>
              <a:t>模型可以在系统构建之前避免不一致和</a:t>
            </a:r>
            <a:r>
              <a:rPr lang="zh-CN" altLang="en-US" sz="1800" dirty="0" smtClean="0">
                <a:latin typeface="Times New Roman" panose="02020603050405020304" pitchFamily="18" charset="0"/>
                <a:cs typeface="Times New Roman" panose="02020603050405020304" pitchFamily="18" charset="0"/>
              </a:rPr>
              <a:t>错误；倡导者们</a:t>
            </a:r>
            <a:r>
              <a:rPr lang="zh-CN" altLang="en-US" sz="1800" dirty="0">
                <a:latin typeface="Times New Roman" panose="02020603050405020304" pitchFamily="18" charset="0"/>
                <a:cs typeface="Times New Roman" panose="02020603050405020304" pitchFamily="18" charset="0"/>
              </a:rPr>
              <a:t>说，自然的变化使得这些模型一经开发就过时</a:t>
            </a:r>
            <a:r>
              <a:rPr lang="zh-CN" altLang="en-US" sz="1800" dirty="0" smtClean="0">
                <a:latin typeface="Times New Roman" panose="02020603050405020304" pitchFamily="18" charset="0"/>
                <a:cs typeface="Times New Roman" panose="02020603050405020304" pitchFamily="18" charset="0"/>
              </a:rPr>
              <a:t>了</a:t>
            </a:r>
            <a:endParaRPr lang="en-US" altLang="zh-CN" sz="1800" dirty="0" smtClean="0">
              <a:latin typeface="Times New Roman" panose="02020603050405020304" pitchFamily="18" charset="0"/>
              <a:cs typeface="Times New Roman" panose="02020603050405020304" pitchFamily="18" charset="0"/>
            </a:endParaRPr>
          </a:p>
          <a:p>
            <a:pPr eaLnBrk="1" hangingPunct="1"/>
            <a:r>
              <a:rPr lang="en-US" altLang="zh-CN" sz="1800" dirty="0" smtClean="0">
                <a:solidFill>
                  <a:srgbClr val="FF0000"/>
                </a:solidFill>
                <a:latin typeface="Times New Roman" panose="02020603050405020304" pitchFamily="18" charset="0"/>
                <a:cs typeface="Times New Roman" panose="02020603050405020304" pitchFamily="18" charset="0"/>
              </a:rPr>
              <a:t>Lack of formal design</a:t>
            </a:r>
            <a:r>
              <a:rPr lang="zh-CN" altLang="en-US" sz="1800" dirty="0" smtClean="0">
                <a:solidFill>
                  <a:srgbClr val="FF0000"/>
                </a:solidFill>
                <a:latin typeface="Times New Roman" panose="02020603050405020304" pitchFamily="18" charset="0"/>
                <a:cs typeface="Times New Roman" panose="02020603050405020304" pitchFamily="18" charset="0"/>
              </a:rPr>
              <a:t>（缺乏形式化设计</a:t>
            </a:r>
            <a:r>
              <a:rPr lang="zh-CN" altLang="en-US" sz="1800" dirty="0">
                <a:solidFill>
                  <a:srgbClr val="FF0000"/>
                </a:solidFill>
                <a:latin typeface="Times New Roman" panose="02020603050405020304" pitchFamily="18" charset="0"/>
                <a:cs typeface="Times New Roman" panose="02020603050405020304" pitchFamily="18" charset="0"/>
              </a:rPr>
              <a:t>）</a:t>
            </a:r>
            <a:r>
              <a:rPr lang="en-US" altLang="zh-CN" sz="1800" dirty="0" smtClean="0">
                <a:solidFill>
                  <a:srgbClr val="FF00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XP deemphasizes the need for architectural design. Complex systems need overall structure to exhibit quality and maintainability. Proponents said incremental nature limits complexity as simplicity is a core value. </a:t>
            </a:r>
            <a:r>
              <a:rPr lang="en-US" altLang="zh-CN" sz="1800" dirty="0">
                <a:latin typeface="Times New Roman" panose="02020603050405020304" pitchFamily="18" charset="0"/>
                <a:cs typeface="Times New Roman" panose="02020603050405020304" pitchFamily="18" charset="0"/>
              </a:rPr>
              <a:t>XP</a:t>
            </a:r>
            <a:r>
              <a:rPr lang="zh-CN" altLang="en-US" sz="1800" dirty="0">
                <a:latin typeface="Times New Roman" panose="02020603050405020304" pitchFamily="18" charset="0"/>
                <a:cs typeface="Times New Roman" panose="02020603050405020304" pitchFamily="18" charset="0"/>
              </a:rPr>
              <a:t>不</a:t>
            </a:r>
            <a:r>
              <a:rPr lang="zh-CN" altLang="en-US" sz="1800" dirty="0" smtClean="0">
                <a:latin typeface="Times New Roman" panose="02020603050405020304" pitchFamily="18" charset="0"/>
                <a:cs typeface="Times New Roman" panose="02020603050405020304" pitchFamily="18" charset="0"/>
              </a:rPr>
              <a:t>强调架构设计</a:t>
            </a:r>
            <a:r>
              <a:rPr lang="zh-CN" altLang="en-US" sz="1800" dirty="0">
                <a:latin typeface="Times New Roman" panose="02020603050405020304" pitchFamily="18" charset="0"/>
                <a:cs typeface="Times New Roman" panose="02020603050405020304" pitchFamily="18" charset="0"/>
              </a:rPr>
              <a:t>的</a:t>
            </a:r>
            <a:r>
              <a:rPr lang="zh-CN" altLang="en-US" sz="1800" dirty="0" smtClean="0">
                <a:latin typeface="Times New Roman" panose="02020603050405020304" pitchFamily="18" charset="0"/>
                <a:cs typeface="Times New Roman" panose="02020603050405020304" pitchFamily="18" charset="0"/>
              </a:rPr>
              <a:t>需要；复杂系统</a:t>
            </a:r>
            <a:r>
              <a:rPr lang="zh-CN" altLang="en-US" sz="1800" dirty="0">
                <a:latin typeface="Times New Roman" panose="02020603050405020304" pitchFamily="18" charset="0"/>
                <a:cs typeface="Times New Roman" panose="02020603050405020304" pitchFamily="18" charset="0"/>
              </a:rPr>
              <a:t>需要整体结构来展示质量和</a:t>
            </a:r>
            <a:r>
              <a:rPr lang="zh-CN" altLang="en-US" sz="1800" dirty="0" smtClean="0">
                <a:latin typeface="Times New Roman" panose="02020603050405020304" pitchFamily="18" charset="0"/>
                <a:cs typeface="Times New Roman" panose="02020603050405020304" pitchFamily="18" charset="0"/>
              </a:rPr>
              <a:t>可维护性；倡导者们说</a:t>
            </a:r>
            <a:r>
              <a:rPr lang="zh-CN" altLang="en-US" sz="1800" dirty="0">
                <a:latin typeface="Times New Roman" panose="02020603050405020304" pitchFamily="18" charset="0"/>
                <a:cs typeface="Times New Roman" panose="02020603050405020304" pitchFamily="18" charset="0"/>
              </a:rPr>
              <a:t>，由于简单性是一个核心价值观，渐进性限制</a:t>
            </a:r>
            <a:r>
              <a:rPr lang="zh-CN" altLang="en-US" sz="1800">
                <a:latin typeface="Times New Roman" panose="02020603050405020304" pitchFamily="18" charset="0"/>
                <a:cs typeface="Times New Roman" panose="02020603050405020304" pitchFamily="18" charset="0"/>
              </a:rPr>
              <a:t>了</a:t>
            </a:r>
            <a:r>
              <a:rPr lang="zh-CN" altLang="en-US" sz="1800" smtClean="0">
                <a:latin typeface="Times New Roman" panose="02020603050405020304" pitchFamily="18" charset="0"/>
                <a:cs typeface="Times New Roman" panose="02020603050405020304" pitchFamily="18" charset="0"/>
              </a:rPr>
              <a:t>复杂性</a:t>
            </a:r>
            <a:endParaRPr lang="en-US" altLang="zh-C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45869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(agile process model)</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开发过程中的</a:t>
            </a:r>
            <a:r>
              <a:rPr lang="zh-CN" altLang="en-US" dirty="0" smtClean="0">
                <a:solidFill>
                  <a:srgbClr val="FF0000"/>
                </a:solidFill>
                <a:latin typeface="Times New Roman" panose="02020603050405020304" pitchFamily="18" charset="0"/>
                <a:cs typeface="Times New Roman" panose="02020603050405020304" pitchFamily="18" charset="0"/>
              </a:rPr>
              <a:t>“变化”是无处不在</a:t>
            </a:r>
            <a:r>
              <a:rPr lang="zh-CN" altLang="en-US" dirty="0" smtClean="0">
                <a:latin typeface="Times New Roman" panose="02020603050405020304" pitchFamily="18" charset="0"/>
                <a:cs typeface="Times New Roman" panose="02020603050405020304" pitchFamily="18" charset="0"/>
              </a:rPr>
              <a:t>的，也是不可避免的</a:t>
            </a:r>
          </a:p>
          <a:p>
            <a:pPr eaLnBrk="1" hangingPunct="1"/>
            <a:r>
              <a:rPr lang="zh-CN" altLang="en-US" dirty="0" smtClean="0">
                <a:latin typeface="Times New Roman" panose="02020603050405020304" pitchFamily="18" charset="0"/>
                <a:cs typeface="Times New Roman" panose="02020603050405020304" pitchFamily="18" charset="0"/>
              </a:rPr>
              <a:t>在实际项目中，</a:t>
            </a:r>
            <a:r>
              <a:rPr lang="zh-CN" altLang="en-US" dirty="0" smtClean="0">
                <a:solidFill>
                  <a:srgbClr val="FF0000"/>
                </a:solidFill>
                <a:latin typeface="Times New Roman" panose="02020603050405020304" pitchFamily="18" charset="0"/>
                <a:cs typeface="Times New Roman" panose="02020603050405020304" pitchFamily="18" charset="0"/>
              </a:rPr>
              <a:t>很难预测</a:t>
            </a:r>
            <a:r>
              <a:rPr lang="zh-CN" altLang="en-US" dirty="0" smtClean="0">
                <a:latin typeface="Times New Roman" panose="02020603050405020304" pitchFamily="18" charset="0"/>
                <a:cs typeface="Times New Roman" panose="02020603050405020304" pitchFamily="18" charset="0"/>
              </a:rPr>
              <a:t>需求和系统</a:t>
            </a:r>
            <a:r>
              <a:rPr lang="zh-CN" altLang="en-US" dirty="0" smtClean="0">
                <a:solidFill>
                  <a:srgbClr val="FF0000"/>
                </a:solidFill>
                <a:latin typeface="Times New Roman" panose="02020603050405020304" pitchFamily="18" charset="0"/>
                <a:cs typeface="Times New Roman" panose="02020603050405020304" pitchFamily="18" charset="0"/>
              </a:rPr>
              <a:t>何时</a:t>
            </a:r>
            <a:r>
              <a:rPr lang="zh-CN" altLang="en-US" dirty="0" smtClean="0">
                <a:latin typeface="Times New Roman" panose="02020603050405020304" pitchFamily="18" charset="0"/>
                <a:cs typeface="Times New Roman" panose="02020603050405020304" pitchFamily="18" charset="0"/>
              </a:rPr>
              <a:t>以及</a:t>
            </a:r>
            <a:r>
              <a:rPr lang="zh-CN" altLang="en-US" dirty="0" smtClean="0">
                <a:solidFill>
                  <a:srgbClr val="FF0000"/>
                </a:solidFill>
                <a:latin typeface="Times New Roman" panose="02020603050405020304" pitchFamily="18" charset="0"/>
                <a:cs typeface="Times New Roman" panose="02020603050405020304" pitchFamily="18" charset="0"/>
              </a:rPr>
              <a:t>如何</a:t>
            </a:r>
            <a:r>
              <a:rPr lang="zh-CN" altLang="en-US" dirty="0" smtClean="0">
                <a:latin typeface="Times New Roman" panose="02020603050405020304" pitchFamily="18" charset="0"/>
                <a:cs typeface="Times New Roman" panose="02020603050405020304" pitchFamily="18" charset="0"/>
              </a:rPr>
              <a:t>发生</a:t>
            </a:r>
            <a:r>
              <a:rPr lang="zh-CN" altLang="en-US" dirty="0" smtClean="0">
                <a:solidFill>
                  <a:srgbClr val="FF0000"/>
                </a:solidFill>
                <a:latin typeface="Times New Roman" panose="02020603050405020304" pitchFamily="18" charset="0"/>
                <a:cs typeface="Times New Roman" panose="02020603050405020304" pitchFamily="18" charset="0"/>
              </a:rPr>
              <a:t>变化</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对开发者来说，应将</a:t>
            </a:r>
            <a:r>
              <a:rPr lang="zh-CN" altLang="en-US" dirty="0" smtClean="0">
                <a:solidFill>
                  <a:srgbClr val="FF0000"/>
                </a:solidFill>
                <a:latin typeface="Times New Roman" panose="02020603050405020304" pitchFamily="18" charset="0"/>
                <a:cs typeface="Times New Roman" panose="02020603050405020304" pitchFamily="18" charset="0"/>
              </a:rPr>
              <a:t>变化的意识</a:t>
            </a:r>
            <a:r>
              <a:rPr lang="zh-CN" altLang="en-US" dirty="0" smtClean="0">
                <a:latin typeface="Times New Roman" panose="02020603050405020304" pitchFamily="18" charset="0"/>
                <a:cs typeface="Times New Roman" panose="02020603050405020304" pitchFamily="18" charset="0"/>
              </a:rPr>
              <a:t>贯穿在</a:t>
            </a:r>
            <a:r>
              <a:rPr lang="zh-CN" altLang="en-US" dirty="0" smtClean="0">
                <a:solidFill>
                  <a:srgbClr val="FF0000"/>
                </a:solidFill>
                <a:latin typeface="Times New Roman" panose="02020603050405020304" pitchFamily="18" charset="0"/>
                <a:cs typeface="Times New Roman" panose="02020603050405020304" pitchFamily="18" charset="0"/>
              </a:rPr>
              <a:t>每一项开发活动</a:t>
            </a:r>
            <a:r>
              <a:rPr lang="zh-CN" altLang="en-US" dirty="0" smtClean="0">
                <a:latin typeface="Times New Roman" panose="02020603050405020304" pitchFamily="18" charset="0"/>
                <a:cs typeface="Times New Roman" panose="02020603050405020304" pitchFamily="18" charset="0"/>
              </a:rPr>
              <a:t>中</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4770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9759381"/>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敏捷过程模型的典型代表：</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p>
        </p:txBody>
      </p:sp>
      <p:sp>
        <p:nvSpPr>
          <p:cNvPr id="4" name="Rectangle 3"/>
          <p:cNvSpPr txBox="1">
            <a:spLocks noChangeArrowheads="1"/>
          </p:cNvSpPr>
          <p:nvPr/>
        </p:nvSpPr>
        <p:spPr>
          <a:xfrm>
            <a:off x="395288" y="1340768"/>
            <a:ext cx="770510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Scrum</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一个敏捷开发框架：增量</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迭代的开发过程</a:t>
            </a:r>
          </a:p>
          <a:p>
            <a:pPr lvl="1" algn="just"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1990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年代由</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Schwaber</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 </a:t>
            </a:r>
            <a:r>
              <a:rPr lang="en-US" altLang="zh-CN"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Beedle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提出并实践</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整个开发过程由若干个短的迭代周期组成，一个短的迭代周期称为一个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的建议长度是</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周</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来管理需求，是一个按照商业价值排序的需求列表，列表条目的体现形式通常为用户故事</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总是先开发对客户具有较高价值的需求</a:t>
            </a: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团队从产品</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中挑选最高优先级的需求进行开发；挑选的需求在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计划会议上经过讨论、分析和估算得到相应的任务列表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Sprint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backlog</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在每个迭代结束时，</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Scrum</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将提交</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潜在可交付的产品增量</a:t>
            </a:r>
          </a:p>
        </p:txBody>
      </p:sp>
      <p:pic>
        <p:nvPicPr>
          <p:cNvPr id="5" name="Picture 4" descr="scrum-full-anim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6075" y="476250"/>
            <a:ext cx="24479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62161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2268538" y="1396901"/>
            <a:ext cx="6553200" cy="3933825"/>
            <a:chOff x="431" y="1207"/>
            <a:chExt cx="4853" cy="3113"/>
          </a:xfrm>
        </p:grpSpPr>
        <p:pic>
          <p:nvPicPr>
            <p:cNvPr id="5" name="Picture 5" descr="overview"/>
            <p:cNvPicPr>
              <a:picLocks noChangeAspect="1" noChangeArrowheads="1"/>
            </p:cNvPicPr>
            <p:nvPr/>
          </p:nvPicPr>
          <p:blipFill>
            <a:blip r:embed="rId3">
              <a:extLst>
                <a:ext uri="{28A0092B-C50C-407E-A947-70E740481C1C}">
                  <a14:useLocalDpi xmlns:a14="http://schemas.microsoft.com/office/drawing/2010/main" val="0"/>
                </a:ext>
              </a:extLst>
            </a:blip>
            <a:srcRect l="1813" t="4466" r="5978" b="7396"/>
            <a:stretch>
              <a:fillRect/>
            </a:stretch>
          </p:blipFill>
          <p:spPr bwMode="auto">
            <a:xfrm>
              <a:off x="431" y="1207"/>
              <a:ext cx="4627" cy="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3969" y="4020"/>
              <a:ext cx="1315" cy="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
        <p:nvSpPr>
          <p:cNvPr id="7" name="Text Box 7"/>
          <p:cNvSpPr txBox="1">
            <a:spLocks noChangeArrowheads="1"/>
          </p:cNvSpPr>
          <p:nvPr/>
        </p:nvSpPr>
        <p:spPr bwMode="auto">
          <a:xfrm>
            <a:off x="557753" y="5379938"/>
            <a:ext cx="3631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）找出</a:t>
            </a:r>
            <a:r>
              <a:rPr lang="zh-CN" altLang="en-US" b="1" dirty="0">
                <a:latin typeface="Times New Roman" panose="02020603050405020304" pitchFamily="18" charset="0"/>
                <a:cs typeface="Times New Roman" panose="02020603050405020304" pitchFamily="18" charset="0"/>
              </a:rPr>
              <a:t>完成产品需要做的事情</a:t>
            </a:r>
          </a:p>
          <a:p>
            <a:pPr algn="ctr" eaLnBrk="1" hangingPunct="1"/>
            <a:r>
              <a:rPr lang="en-US" altLang="zh-CN" b="1" dirty="0">
                <a:latin typeface="Times New Roman" panose="02020603050405020304" pitchFamily="18" charset="0"/>
                <a:cs typeface="Times New Roman" panose="02020603050405020304" pitchFamily="18" charset="0"/>
              </a:rPr>
              <a:t>Product Backlog</a:t>
            </a:r>
            <a:r>
              <a:rPr lang="en-US" altLang="zh-CN" dirty="0">
                <a:latin typeface="Times New Roman" panose="02020603050405020304" pitchFamily="18" charset="0"/>
                <a:cs typeface="Times New Roman" panose="02020603050405020304" pitchFamily="18" charset="0"/>
              </a:rPr>
              <a:t> </a:t>
            </a:r>
          </a:p>
        </p:txBody>
      </p:sp>
      <p:sp>
        <p:nvSpPr>
          <p:cNvPr id="9" name="Text Box 8"/>
          <p:cNvSpPr txBox="1">
            <a:spLocks noChangeArrowheads="1"/>
          </p:cNvSpPr>
          <p:nvPr/>
        </p:nvSpPr>
        <p:spPr bwMode="auto">
          <a:xfrm>
            <a:off x="33216" y="2779613"/>
            <a:ext cx="4095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）决定</a:t>
            </a:r>
            <a:r>
              <a:rPr lang="zh-CN" altLang="en-US" b="1" dirty="0">
                <a:latin typeface="Times New Roman" panose="02020603050405020304" pitchFamily="18" charset="0"/>
                <a:cs typeface="Times New Roman" panose="02020603050405020304" pitchFamily="18" charset="0"/>
              </a:rPr>
              <a:t>当前的冲刺需要解决的事情</a:t>
            </a:r>
          </a:p>
          <a:p>
            <a:pPr algn="ctr" eaLnBrk="1" hangingPunct="1"/>
            <a:r>
              <a:rPr lang="en-US" altLang="zh-CN" b="1" dirty="0">
                <a:latin typeface="Times New Roman" panose="02020603050405020304" pitchFamily="18" charset="0"/>
                <a:cs typeface="Times New Roman" panose="02020603050405020304" pitchFamily="18" charset="0"/>
              </a:rPr>
              <a:t>Sprint Backlog</a:t>
            </a:r>
          </a:p>
        </p:txBody>
      </p:sp>
      <p:sp>
        <p:nvSpPr>
          <p:cNvPr id="10" name="Text Box 9"/>
          <p:cNvSpPr txBox="1">
            <a:spLocks noChangeArrowheads="1"/>
          </p:cNvSpPr>
          <p:nvPr/>
        </p:nvSpPr>
        <p:spPr bwMode="auto">
          <a:xfrm>
            <a:off x="6750667" y="2479576"/>
            <a:ext cx="19736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）冲刺</a:t>
            </a:r>
            <a:r>
              <a:rPr lang="en-US" altLang="zh-CN" b="1" dirty="0">
                <a:latin typeface="Times New Roman" panose="02020603050405020304" pitchFamily="18" charset="0"/>
                <a:cs typeface="Times New Roman" panose="02020603050405020304" pitchFamily="18" charset="0"/>
              </a:rPr>
              <a:t>Sprint</a:t>
            </a:r>
            <a:r>
              <a:rPr lang="en-US" altLang="zh-CN" dirty="0">
                <a:latin typeface="Times New Roman" panose="02020603050405020304" pitchFamily="18" charset="0"/>
                <a:cs typeface="Times New Roman" panose="02020603050405020304" pitchFamily="18" charset="0"/>
              </a:rPr>
              <a:t> </a:t>
            </a:r>
          </a:p>
        </p:txBody>
      </p:sp>
      <p:sp>
        <p:nvSpPr>
          <p:cNvPr id="11" name="Text Box 10"/>
          <p:cNvSpPr txBox="1">
            <a:spLocks noChangeArrowheads="1"/>
          </p:cNvSpPr>
          <p:nvPr/>
        </p:nvSpPr>
        <p:spPr bwMode="auto">
          <a:xfrm>
            <a:off x="3711952" y="1252438"/>
            <a:ext cx="1694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4</a:t>
            </a:r>
            <a:r>
              <a:rPr lang="zh-CN" altLang="en-US" b="1" dirty="0" smtClean="0">
                <a:latin typeface="Times New Roman" panose="02020603050405020304" pitchFamily="18" charset="0"/>
                <a:cs typeface="Times New Roman" panose="02020603050405020304" pitchFamily="18" charset="0"/>
              </a:rPr>
              <a:t>）每日</a:t>
            </a:r>
            <a:r>
              <a:rPr lang="zh-CN" altLang="en-US" b="1" dirty="0">
                <a:latin typeface="Times New Roman" panose="02020603050405020304" pitchFamily="18" charset="0"/>
                <a:cs typeface="Times New Roman" panose="02020603050405020304" pitchFamily="18" charset="0"/>
              </a:rPr>
              <a:t>站会</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112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的基本过程</a:t>
            </a:r>
          </a:p>
        </p:txBody>
      </p:sp>
      <p:grpSp>
        <p:nvGrpSpPr>
          <p:cNvPr id="4" name="Group 4"/>
          <p:cNvGrpSpPr>
            <a:grpSpLocks/>
          </p:cNvGrpSpPr>
          <p:nvPr/>
        </p:nvGrpSpPr>
        <p:grpSpPr bwMode="auto">
          <a:xfrm>
            <a:off x="122055" y="1196752"/>
            <a:ext cx="8893175" cy="5045075"/>
            <a:chOff x="227" y="1072"/>
            <a:chExt cx="5420" cy="3087"/>
          </a:xfrm>
        </p:grpSpPr>
        <p:pic>
          <p:nvPicPr>
            <p:cNvPr id="5" name="Picture 5" descr="scrum_process_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 y="1117"/>
              <a:ext cx="5420" cy="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2562" y="3657"/>
              <a:ext cx="1860" cy="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316" y="1072"/>
              <a:ext cx="2449" cy="2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0712555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Backlog</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125538"/>
            <a:ext cx="601980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745717"/>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中的三种角色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en-US" altLang="zh-CN" dirty="0" smtClean="0">
                <a:latin typeface="Times New Roman" panose="02020603050405020304" pitchFamily="18" charset="0"/>
                <a:cs typeface="Times New Roman" panose="02020603050405020304" pitchFamily="18" charset="0"/>
              </a:rPr>
              <a:t>Product Owner(</a:t>
            </a:r>
            <a:r>
              <a:rPr lang="zh-CN" altLang="en-US" dirty="0">
                <a:latin typeface="Times New Roman" panose="02020603050405020304" pitchFamily="18" charset="0"/>
                <a:cs typeface="Times New Roman" panose="02020603050405020304" pitchFamily="18" charset="0"/>
              </a:rPr>
              <a:t>产品负责人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：确定产品的功能，负责维护产品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deadline</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priority</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ROI</a:t>
            </a:r>
            <a:r>
              <a:rPr lang="zh-CN" altLang="en-US" dirty="0" smtClean="0">
                <a:latin typeface="Times New Roman" panose="02020603050405020304" pitchFamily="18" charset="0"/>
                <a:cs typeface="Times New Roman" panose="02020603050405020304" pitchFamily="18" charset="0"/>
              </a:rPr>
              <a:t>（投资回报率）；</a:t>
            </a:r>
            <a:r>
              <a:rPr lang="zh-CN" altLang="en-US" dirty="0" smtClean="0">
                <a:latin typeface="Times New Roman" panose="02020603050405020304" pitchFamily="18" charset="0"/>
                <a:cs typeface="Times New Roman" panose="02020603050405020304" pitchFamily="18" charset="0"/>
              </a:rPr>
              <a:t>验收结果</a:t>
            </a:r>
          </a:p>
          <a:p>
            <a:pPr algn="just" eaLnBrk="1" hangingPunct="1"/>
            <a:r>
              <a:rPr lang="en-US" altLang="zh-CN" dirty="0" err="1" smtClean="0">
                <a:latin typeface="Times New Roman" panose="02020603050405020304" pitchFamily="18" charset="0"/>
                <a:cs typeface="Times New Roman" panose="02020603050405020304" pitchFamily="18" charset="0"/>
              </a:rPr>
              <a:t>ScrumMaster</a:t>
            </a:r>
            <a:r>
              <a:rPr lang="zh-CN" altLang="en-US" dirty="0" smtClean="0">
                <a:latin typeface="Times New Roman" panose="02020603050405020304" pitchFamily="18" charset="0"/>
                <a:cs typeface="Times New Roman" panose="02020603050405020304" pitchFamily="18" charset="0"/>
              </a:rPr>
              <a:t>（团队</a:t>
            </a:r>
            <a:r>
              <a:rPr lang="en-US" altLang="zh-CN" dirty="0" smtClean="0">
                <a:latin typeface="Times New Roman" panose="02020603050405020304" pitchFamily="18" charset="0"/>
                <a:cs typeface="Times New Roman" panose="02020603050405020304" pitchFamily="18" charset="0"/>
              </a:rPr>
              <a:t>leader</a:t>
            </a:r>
            <a:r>
              <a:rPr lang="zh-CN" altLang="en-US" dirty="0" smtClean="0">
                <a:latin typeface="Times New Roman" panose="02020603050405020304" pitchFamily="18" charset="0"/>
                <a:cs typeface="Times New Roman" panose="02020603050405020304" pitchFamily="18" charset="0"/>
              </a:rPr>
              <a:t>）：保证开发过程按计划进行；组织每日站会、</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评审会议和</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回顾会议；通过外在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内在协调，确保团队资源完全可被利用并且全部是高产出的</a:t>
            </a:r>
          </a:p>
          <a:p>
            <a:pPr algn="just" eaLnBrk="1" hangingPunct="1"/>
            <a:r>
              <a:rPr lang="en-US" altLang="zh-CN" dirty="0" smtClean="0">
                <a:latin typeface="Times New Roman" panose="02020603050405020304" pitchFamily="18" charset="0"/>
                <a:cs typeface="Times New Roman" panose="02020603050405020304" pitchFamily="18" charset="0"/>
              </a:rPr>
              <a:t>Team</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Scrum</a:t>
            </a:r>
            <a:r>
              <a:rPr lang="zh-CN" altLang="en-US" dirty="0" smtClean="0">
                <a:latin typeface="Times New Roman" panose="02020603050405020304" pitchFamily="18" charset="0"/>
                <a:cs typeface="Times New Roman" panose="02020603050405020304" pitchFamily="18" charset="0"/>
              </a:rPr>
              <a:t>团队）：在每个</a:t>
            </a:r>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中将产品</a:t>
            </a:r>
            <a:r>
              <a:rPr lang="en-US" altLang="zh-CN" dirty="0" smtClean="0">
                <a:latin typeface="Times New Roman" panose="02020603050405020304" pitchFamily="18" charset="0"/>
                <a:cs typeface="Times New Roman" panose="02020603050405020304" pitchFamily="18" charset="0"/>
              </a:rPr>
              <a:t>Backlog</a:t>
            </a:r>
            <a:r>
              <a:rPr lang="zh-CN" altLang="en-US" dirty="0" smtClean="0">
                <a:latin typeface="Times New Roman" panose="02020603050405020304" pitchFamily="18" charset="0"/>
                <a:cs typeface="Times New Roman" panose="02020603050405020304" pitchFamily="18" charset="0"/>
              </a:rPr>
              <a:t>中的条目转化成为潜在可交付的功能增量；规模在</a:t>
            </a:r>
            <a:r>
              <a:rPr lang="en-US" altLang="zh-CN" dirty="0" smtClean="0">
                <a:latin typeface="Times New Roman" panose="02020603050405020304" pitchFamily="18" charset="0"/>
                <a:cs typeface="Times New Roman" panose="02020603050405020304" pitchFamily="18" charset="0"/>
              </a:rPr>
              <a:t>4-7</a:t>
            </a:r>
            <a:r>
              <a:rPr lang="zh-CN" altLang="en-US" dirty="0" smtClean="0">
                <a:latin typeface="Times New Roman" panose="02020603050405020304" pitchFamily="18" charset="0"/>
                <a:cs typeface="Times New Roman" panose="02020603050405020304" pitchFamily="18" charset="0"/>
              </a:rPr>
              <a:t>人；具备交付产品增量所需要的各种技能</a:t>
            </a:r>
          </a:p>
        </p:txBody>
      </p:sp>
    </p:spTree>
    <p:extLst>
      <p:ext uri="{BB962C8B-B14F-4D97-AF65-F5344CB8AC3E}">
        <p14:creationId xmlns:p14="http://schemas.microsoft.com/office/powerpoint/2010/main" val="95750106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Scrum</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中的六项活动</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Sprint (</a:t>
            </a:r>
            <a:r>
              <a:rPr lang="zh-CN" altLang="en-US" dirty="0" smtClean="0">
                <a:latin typeface="Times New Roman" panose="02020603050405020304" pitchFamily="18" charset="0"/>
                <a:cs typeface="Times New Roman" panose="02020603050405020304" pitchFamily="18" charset="0"/>
              </a:rPr>
              <a:t>冲刺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：代表一</a:t>
            </a:r>
            <a:r>
              <a:rPr lang="zh-CN" altLang="en-US" dirty="0" smtClean="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周的迭代</a:t>
            </a:r>
          </a:p>
          <a:p>
            <a:pPr eaLnBrk="1" hangingPunct="1"/>
            <a:r>
              <a:rPr lang="zh-CN" altLang="en-US" dirty="0" smtClean="0">
                <a:latin typeface="Times New Roman" panose="02020603050405020304" pitchFamily="18" charset="0"/>
                <a:cs typeface="Times New Roman" panose="02020603050405020304" pitchFamily="18" charset="0"/>
              </a:rPr>
              <a:t>发布计划会议</a:t>
            </a:r>
            <a:r>
              <a:rPr lang="en-US" altLang="zh-CN" dirty="0" smtClean="0">
                <a:latin typeface="Times New Roman" panose="02020603050405020304" pitchFamily="18" charset="0"/>
                <a:cs typeface="Times New Roman" panose="02020603050405020304" pitchFamily="18" charset="0"/>
              </a:rPr>
              <a:t>(Release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Product Backlog</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计划会议</a:t>
            </a:r>
            <a:r>
              <a:rPr lang="en-US" altLang="zh-CN" dirty="0" smtClean="0">
                <a:latin typeface="Times New Roman" panose="02020603050405020304" pitchFamily="18" charset="0"/>
                <a:cs typeface="Times New Roman" panose="02020603050405020304" pitchFamily="18" charset="0"/>
              </a:rPr>
              <a:t>(Sprint Planning Meeting) </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Sprint Backlog </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每日站会</a:t>
            </a:r>
            <a:r>
              <a:rPr lang="en-US" altLang="zh-CN" dirty="0" smtClean="0">
                <a:latin typeface="Times New Roman" panose="02020603050405020304" pitchFamily="18" charset="0"/>
                <a:cs typeface="Times New Roman" panose="02020603050405020304" pitchFamily="18" charset="0"/>
              </a:rPr>
              <a:t>(Daily Scrum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评审会</a:t>
            </a:r>
            <a:r>
              <a:rPr lang="en-US" altLang="zh-CN" dirty="0" smtClean="0">
                <a:latin typeface="Times New Roman" panose="02020603050405020304" pitchFamily="18" charset="0"/>
                <a:cs typeface="Times New Roman" panose="02020603050405020304" pitchFamily="18" charset="0"/>
              </a:rPr>
              <a:t>(Sprint Review Meeting)</a:t>
            </a:r>
          </a:p>
          <a:p>
            <a:pPr eaLnBrk="1" hangingPunct="1"/>
            <a:r>
              <a:rPr lang="en-US" altLang="zh-CN" dirty="0" smtClean="0">
                <a:latin typeface="Times New Roman" panose="02020603050405020304" pitchFamily="18" charset="0"/>
                <a:cs typeface="Times New Roman" panose="02020603050405020304" pitchFamily="18" charset="0"/>
              </a:rPr>
              <a:t>Sprint</a:t>
            </a:r>
            <a:r>
              <a:rPr lang="zh-CN" altLang="en-US" dirty="0" smtClean="0">
                <a:latin typeface="Times New Roman" panose="02020603050405020304" pitchFamily="18" charset="0"/>
                <a:cs typeface="Times New Roman" panose="02020603050405020304" pitchFamily="18" charset="0"/>
              </a:rPr>
              <a:t>回顾会议</a:t>
            </a:r>
            <a:r>
              <a:rPr lang="en-US" altLang="zh-CN" dirty="0" smtClean="0">
                <a:latin typeface="Times New Roman" panose="02020603050405020304" pitchFamily="18" charset="0"/>
                <a:cs typeface="Times New Roman" panose="02020603050405020304" pitchFamily="18" charset="0"/>
              </a:rPr>
              <a:t>(Sprint Retrospective Meeting)</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8" descr="Sc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4055070"/>
            <a:ext cx="4968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062098"/>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计划会议</a:t>
            </a:r>
          </a:p>
        </p:txBody>
      </p:sp>
      <p:sp>
        <p:nvSpPr>
          <p:cNvPr id="4" name="Rectangle 4"/>
          <p:cNvSpPr>
            <a:spLocks noChangeArrowheads="1"/>
          </p:cNvSpPr>
          <p:nvPr/>
        </p:nvSpPr>
        <p:spPr bwMode="auto">
          <a:xfrm>
            <a:off x="3409950" y="3541365"/>
            <a:ext cx="2514600" cy="2047875"/>
          </a:xfrm>
          <a:prstGeom prst="rect">
            <a:avLst/>
          </a:prstGeom>
          <a:solidFill>
            <a:srgbClr val="CCFFFF"/>
          </a:solidFill>
          <a:ln w="31750" algn="ctr">
            <a:solidFill>
              <a:srgbClr val="33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Sprint Planning</a:t>
            </a:r>
          </a:p>
          <a:p>
            <a:pPr algn="ctr" eaLnBrk="1" hangingPunct="1">
              <a:spcBef>
                <a:spcPct val="50000"/>
              </a:spcBef>
            </a:pPr>
            <a:r>
              <a:rPr lang="en-US" altLang="zh-CN" sz="2000" b="1" dirty="0">
                <a:latin typeface="Times New Roman" panose="02020603050405020304" pitchFamily="18" charset="0"/>
                <a:cs typeface="Times New Roman" panose="02020603050405020304" pitchFamily="18" charset="0"/>
              </a:rPr>
              <a:t>Meeting</a:t>
            </a:r>
          </a:p>
        </p:txBody>
      </p:sp>
      <p:grpSp>
        <p:nvGrpSpPr>
          <p:cNvPr id="5" name="Group 5"/>
          <p:cNvGrpSpPr>
            <a:grpSpLocks/>
          </p:cNvGrpSpPr>
          <p:nvPr/>
        </p:nvGrpSpPr>
        <p:grpSpPr bwMode="auto">
          <a:xfrm>
            <a:off x="971550" y="3531840"/>
            <a:ext cx="2438400" cy="304800"/>
            <a:chOff x="576" y="1392"/>
            <a:chExt cx="1536" cy="192"/>
          </a:xfrm>
        </p:grpSpPr>
        <p:sp>
          <p:nvSpPr>
            <p:cNvPr id="6" name="Line 6"/>
            <p:cNvSpPr>
              <a:spLocks noChangeShapeType="1"/>
            </p:cNvSpPr>
            <p:nvPr/>
          </p:nvSpPr>
          <p:spPr bwMode="auto">
            <a:xfrm>
              <a:off x="1680" y="1488"/>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7" name="Rectangle 7"/>
            <p:cNvSpPr>
              <a:spLocks noChangeArrowheads="1"/>
            </p:cNvSpPr>
            <p:nvPr/>
          </p:nvSpPr>
          <p:spPr bwMode="auto">
            <a:xfrm>
              <a:off x="576" y="1392"/>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Backlog</a:t>
              </a:r>
            </a:p>
          </p:txBody>
        </p:sp>
      </p:grpSp>
      <p:grpSp>
        <p:nvGrpSpPr>
          <p:cNvPr id="9" name="Group 8"/>
          <p:cNvGrpSpPr>
            <a:grpSpLocks/>
          </p:cNvGrpSpPr>
          <p:nvPr/>
        </p:nvGrpSpPr>
        <p:grpSpPr bwMode="auto">
          <a:xfrm>
            <a:off x="971550" y="3969990"/>
            <a:ext cx="2438400" cy="304800"/>
            <a:chOff x="576" y="1668"/>
            <a:chExt cx="1536" cy="192"/>
          </a:xfrm>
        </p:grpSpPr>
        <p:sp>
          <p:nvSpPr>
            <p:cNvPr id="10" name="Rectangle 9"/>
            <p:cNvSpPr>
              <a:spLocks noChangeArrowheads="1"/>
            </p:cNvSpPr>
            <p:nvPr/>
          </p:nvSpPr>
          <p:spPr bwMode="auto">
            <a:xfrm>
              <a:off x="576" y="1668"/>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Team Capabilities</a:t>
              </a:r>
            </a:p>
          </p:txBody>
        </p:sp>
        <p:sp>
          <p:nvSpPr>
            <p:cNvPr id="11" name="Line 10"/>
            <p:cNvSpPr>
              <a:spLocks noChangeShapeType="1"/>
            </p:cNvSpPr>
            <p:nvPr/>
          </p:nvSpPr>
          <p:spPr bwMode="auto">
            <a:xfrm>
              <a:off x="1680" y="1764"/>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2" name="Group 11"/>
          <p:cNvGrpSpPr>
            <a:grpSpLocks/>
          </p:cNvGrpSpPr>
          <p:nvPr/>
        </p:nvGrpSpPr>
        <p:grpSpPr bwMode="auto">
          <a:xfrm>
            <a:off x="971550" y="4408140"/>
            <a:ext cx="2438400" cy="304800"/>
            <a:chOff x="576" y="1944"/>
            <a:chExt cx="1536" cy="192"/>
          </a:xfrm>
        </p:grpSpPr>
        <p:sp>
          <p:nvSpPr>
            <p:cNvPr id="13" name="Rectangle 12"/>
            <p:cNvSpPr>
              <a:spLocks noChangeArrowheads="1"/>
            </p:cNvSpPr>
            <p:nvPr/>
          </p:nvSpPr>
          <p:spPr bwMode="auto">
            <a:xfrm>
              <a:off x="576" y="1944"/>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Business Conditions</a:t>
              </a:r>
            </a:p>
          </p:txBody>
        </p:sp>
        <p:sp>
          <p:nvSpPr>
            <p:cNvPr id="14" name="Line 13"/>
            <p:cNvSpPr>
              <a:spLocks noChangeShapeType="1"/>
            </p:cNvSpPr>
            <p:nvPr/>
          </p:nvSpPr>
          <p:spPr bwMode="auto">
            <a:xfrm>
              <a:off x="1680" y="2040"/>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5" name="Group 14"/>
          <p:cNvGrpSpPr>
            <a:grpSpLocks/>
          </p:cNvGrpSpPr>
          <p:nvPr/>
        </p:nvGrpSpPr>
        <p:grpSpPr bwMode="auto">
          <a:xfrm>
            <a:off x="971550" y="4846290"/>
            <a:ext cx="2438400" cy="304800"/>
            <a:chOff x="576" y="2220"/>
            <a:chExt cx="1536" cy="192"/>
          </a:xfrm>
        </p:grpSpPr>
        <p:sp>
          <p:nvSpPr>
            <p:cNvPr id="16" name="Rectangle 15"/>
            <p:cNvSpPr>
              <a:spLocks noChangeArrowheads="1"/>
            </p:cNvSpPr>
            <p:nvPr/>
          </p:nvSpPr>
          <p:spPr bwMode="auto">
            <a:xfrm>
              <a:off x="576" y="2220"/>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Technology</a:t>
              </a:r>
            </a:p>
          </p:txBody>
        </p:sp>
        <p:sp>
          <p:nvSpPr>
            <p:cNvPr id="17" name="Line 16"/>
            <p:cNvSpPr>
              <a:spLocks noChangeShapeType="1"/>
            </p:cNvSpPr>
            <p:nvPr/>
          </p:nvSpPr>
          <p:spPr bwMode="auto">
            <a:xfrm>
              <a:off x="1680" y="2316"/>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grpSp>
        <p:nvGrpSpPr>
          <p:cNvPr id="18" name="Group 17"/>
          <p:cNvGrpSpPr>
            <a:grpSpLocks/>
          </p:cNvGrpSpPr>
          <p:nvPr/>
        </p:nvGrpSpPr>
        <p:grpSpPr bwMode="auto">
          <a:xfrm>
            <a:off x="971550" y="5284440"/>
            <a:ext cx="2438400" cy="304800"/>
            <a:chOff x="576" y="2496"/>
            <a:chExt cx="1536" cy="192"/>
          </a:xfrm>
        </p:grpSpPr>
        <p:sp>
          <p:nvSpPr>
            <p:cNvPr id="19" name="Rectangle 18"/>
            <p:cNvSpPr>
              <a:spLocks noChangeArrowheads="1"/>
            </p:cNvSpPr>
            <p:nvPr/>
          </p:nvSpPr>
          <p:spPr bwMode="auto">
            <a:xfrm>
              <a:off x="576" y="2496"/>
              <a:ext cx="1104" cy="192"/>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Current Product</a:t>
              </a:r>
            </a:p>
          </p:txBody>
        </p:sp>
        <p:sp>
          <p:nvSpPr>
            <p:cNvPr id="20" name="Line 19"/>
            <p:cNvSpPr>
              <a:spLocks noChangeShapeType="1"/>
            </p:cNvSpPr>
            <p:nvPr/>
          </p:nvSpPr>
          <p:spPr bwMode="auto">
            <a:xfrm>
              <a:off x="1680" y="2592"/>
              <a:ext cx="432"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grpSp>
      <p:sp>
        <p:nvSpPr>
          <p:cNvPr id="21" name="Rectangle 20"/>
          <p:cNvSpPr>
            <a:spLocks noChangeArrowheads="1"/>
          </p:cNvSpPr>
          <p:nvPr/>
        </p:nvSpPr>
        <p:spPr bwMode="auto">
          <a:xfrm>
            <a:off x="6610350" y="47510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Backlog</a:t>
            </a:r>
          </a:p>
        </p:txBody>
      </p:sp>
      <p:sp>
        <p:nvSpPr>
          <p:cNvPr id="22" name="Line 21"/>
          <p:cNvSpPr>
            <a:spLocks noChangeShapeType="1"/>
          </p:cNvSpPr>
          <p:nvPr/>
        </p:nvSpPr>
        <p:spPr bwMode="auto">
          <a:xfrm>
            <a:off x="5924550" y="49034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3" name="Line 22"/>
          <p:cNvSpPr>
            <a:spLocks noChangeShapeType="1"/>
          </p:cNvSpPr>
          <p:nvPr/>
        </p:nvSpPr>
        <p:spPr bwMode="auto">
          <a:xfrm>
            <a:off x="36099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4" name="Line 23"/>
          <p:cNvSpPr>
            <a:spLocks noChangeShapeType="1"/>
          </p:cNvSpPr>
          <p:nvPr/>
        </p:nvSpPr>
        <p:spPr bwMode="auto">
          <a:xfrm>
            <a:off x="421005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5" name="Line 24"/>
          <p:cNvSpPr>
            <a:spLocks noChangeShapeType="1"/>
          </p:cNvSpPr>
          <p:nvPr/>
        </p:nvSpPr>
        <p:spPr bwMode="auto">
          <a:xfrm>
            <a:off x="4800600"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6" name="Line 25"/>
          <p:cNvSpPr>
            <a:spLocks noChangeShapeType="1"/>
          </p:cNvSpPr>
          <p:nvPr/>
        </p:nvSpPr>
        <p:spPr bwMode="auto">
          <a:xfrm>
            <a:off x="5400675" y="2388840"/>
            <a:ext cx="0" cy="11430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
        <p:nvSpPr>
          <p:cNvPr id="27" name="Rectangle 26"/>
          <p:cNvSpPr>
            <a:spLocks noChangeArrowheads="1"/>
          </p:cNvSpPr>
          <p:nvPr/>
        </p:nvSpPr>
        <p:spPr bwMode="auto">
          <a:xfrm rot="18765165">
            <a:off x="32194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Product Owner</a:t>
            </a:r>
          </a:p>
        </p:txBody>
      </p:sp>
      <p:sp>
        <p:nvSpPr>
          <p:cNvPr id="28" name="Rectangle 27"/>
          <p:cNvSpPr>
            <a:spLocks noChangeArrowheads="1"/>
          </p:cNvSpPr>
          <p:nvPr/>
        </p:nvSpPr>
        <p:spPr bwMode="auto">
          <a:xfrm rot="18765165">
            <a:off x="38163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Scrum Team</a:t>
            </a:r>
          </a:p>
        </p:txBody>
      </p:sp>
      <p:sp>
        <p:nvSpPr>
          <p:cNvPr id="29" name="Rectangle 28"/>
          <p:cNvSpPr>
            <a:spLocks noChangeArrowheads="1"/>
          </p:cNvSpPr>
          <p:nvPr/>
        </p:nvSpPr>
        <p:spPr bwMode="auto">
          <a:xfrm rot="18765165">
            <a:off x="50101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Management</a:t>
            </a:r>
          </a:p>
        </p:txBody>
      </p:sp>
      <p:sp>
        <p:nvSpPr>
          <p:cNvPr id="30" name="Rectangle 29"/>
          <p:cNvSpPr>
            <a:spLocks noChangeArrowheads="1"/>
          </p:cNvSpPr>
          <p:nvPr/>
        </p:nvSpPr>
        <p:spPr bwMode="auto">
          <a:xfrm rot="18765165">
            <a:off x="4413250" y="18935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Customers</a:t>
            </a:r>
          </a:p>
        </p:txBody>
      </p:sp>
      <p:sp>
        <p:nvSpPr>
          <p:cNvPr id="31" name="Rectangle 30"/>
          <p:cNvSpPr>
            <a:spLocks noChangeArrowheads="1"/>
          </p:cNvSpPr>
          <p:nvPr/>
        </p:nvSpPr>
        <p:spPr bwMode="auto">
          <a:xfrm>
            <a:off x="6610350" y="4065240"/>
            <a:ext cx="1752600" cy="304800"/>
          </a:xfrm>
          <a:prstGeom prst="rect">
            <a:avLst/>
          </a:prstGeom>
          <a:solidFill>
            <a:srgbClr val="99CCFF"/>
          </a:solidFill>
          <a:ln w="31750" algn="ctr">
            <a:solidFill>
              <a:srgbClr val="006CD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cs typeface="Times New Roman" panose="02020603050405020304" pitchFamily="18" charset="0"/>
              </a:rPr>
              <a:t>Sprint Goal</a:t>
            </a:r>
          </a:p>
        </p:txBody>
      </p:sp>
      <p:sp>
        <p:nvSpPr>
          <p:cNvPr id="32" name="Line 31"/>
          <p:cNvSpPr>
            <a:spLocks noChangeShapeType="1"/>
          </p:cNvSpPr>
          <p:nvPr/>
        </p:nvSpPr>
        <p:spPr bwMode="auto">
          <a:xfrm>
            <a:off x="5924550" y="4217640"/>
            <a:ext cx="6858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847195"/>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团队成员站着开会</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强迫在短时间</a:t>
            </a:r>
            <a:r>
              <a:rPr lang="en-US" altLang="zh-CN" dirty="0" smtClean="0">
                <a:latin typeface="Times New Roman" panose="02020603050405020304" pitchFamily="18" charset="0"/>
                <a:cs typeface="Times New Roman" panose="02020603050405020304" pitchFamily="18" charset="0"/>
              </a:rPr>
              <a:t>(15</a:t>
            </a:r>
            <a:r>
              <a:rPr lang="zh-CN" altLang="en-US" dirty="0" smtClean="0">
                <a:latin typeface="Times New Roman" panose="02020603050405020304" pitchFamily="18" charset="0"/>
                <a:cs typeface="Times New Roman" panose="02020603050405020304" pitchFamily="18" charset="0"/>
              </a:rPr>
              <a:t>分钟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内高效率讨论问题，保持注意力集中</a:t>
            </a:r>
          </a:p>
          <a:p>
            <a:pPr eaLnBrk="1" hangingPunct="1"/>
            <a:r>
              <a:rPr lang="zh-CN" altLang="en-US" dirty="0" smtClean="0">
                <a:latin typeface="Times New Roman" panose="02020603050405020304" pitchFamily="18" charset="0"/>
                <a:cs typeface="Times New Roman" panose="02020603050405020304" pitchFamily="18" charset="0"/>
              </a:rPr>
              <a:t>强迫每个人向同伴报告进度</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迫使大家把问题摆在明面上：</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我昨天做了什么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have you done since yesterday?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我今天要做什么</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(What are you planning to do today? )</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我碰到了哪些问题</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(Do you have any problems that would prevent you from accomplishing your goal? )</a:t>
            </a:r>
          </a:p>
          <a:p>
            <a:pPr eaLnBrk="1" hangingPunct="1"/>
            <a:r>
              <a:rPr lang="zh-CN" altLang="en-US" dirty="0" smtClean="0">
                <a:latin typeface="Times New Roman" panose="02020603050405020304" pitchFamily="18" charset="0"/>
                <a:cs typeface="Times New Roman" panose="02020603050405020304" pitchFamily="18" charset="0"/>
              </a:rPr>
              <a:t>用简明的图表展现整个项目的进度，这个图最好放在大家工作的环境中，或者每天传达给各个成员</a:t>
            </a:r>
          </a:p>
        </p:txBody>
      </p:sp>
    </p:spTree>
    <p:extLst>
      <p:ext uri="{BB962C8B-B14F-4D97-AF65-F5344CB8AC3E}">
        <p14:creationId xmlns:p14="http://schemas.microsoft.com/office/powerpoint/2010/main" val="329538339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每日站会</a:t>
            </a:r>
          </a:p>
        </p:txBody>
      </p:sp>
      <p:pic>
        <p:nvPicPr>
          <p:cNvPr id="4" name="Picture 5" descr="daily_scrum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4559223"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201108252"/>
          <p:cNvPicPr>
            <a:picLocks noChangeAspect="1" noChangeArrowheads="1"/>
          </p:cNvPicPr>
          <p:nvPr/>
        </p:nvPicPr>
        <p:blipFill>
          <a:blip r:embed="rId4">
            <a:extLst>
              <a:ext uri="{28A0092B-C50C-407E-A947-70E740481C1C}">
                <a14:useLocalDpi xmlns:a14="http://schemas.microsoft.com/office/drawing/2010/main" val="0"/>
              </a:ext>
            </a:extLst>
          </a:blip>
          <a:srcRect l="3000" t="4474" r="3233" b="4080"/>
          <a:stretch>
            <a:fillRect/>
          </a:stretch>
        </p:blipFill>
        <p:spPr bwMode="auto">
          <a:xfrm>
            <a:off x="2525502" y="2506644"/>
            <a:ext cx="3702682"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Scrum实践系列之二：我们怎么开每日站会 - PM长成记 - PM长成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830885"/>
            <a:ext cx="3938786" cy="295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139298"/>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敏捷软件开发宣言</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2001</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17</a:t>
            </a:r>
            <a:r>
              <a:rPr lang="zh-CN" altLang="en-US" dirty="0" smtClean="0">
                <a:latin typeface="Times New Roman" panose="02020603050405020304" pitchFamily="18" charset="0"/>
                <a:cs typeface="Times New Roman" panose="02020603050405020304" pitchFamily="18" charset="0"/>
              </a:rPr>
              <a:t>位编程大师共同发布</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敏捷软件开发宣言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p>
          <a:p>
            <a:pPr eaLnBrk="1" hangingPunct="1"/>
            <a:endParaRPr lang="zh-CN" altLang="en-US"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“人”以及“人与人的互动” </a:t>
            </a:r>
            <a:r>
              <a:rPr lang="zh-CN" altLang="en-US" dirty="0" smtClean="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“过程”和”工具”</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Individuals and interactions over processes and tools</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可运行的软件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面面俱到的文档</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Working software over comprehensive documentation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客户合作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合同谈判</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Customer collaboration over contract negotiation</a:t>
            </a:r>
          </a:p>
          <a:p>
            <a:pPr indent="760413"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响应变化            </a:t>
            </a:r>
            <a:r>
              <a:rPr lang="zh-CN" altLang="en-US" dirty="0">
                <a:solidFill>
                  <a:srgbClr val="FF0000"/>
                </a:solidFill>
                <a:latin typeface="华文行楷" panose="02010800040101010101" pitchFamily="2" charset="-122"/>
                <a:ea typeface="华文行楷" panose="02010800040101010101" pitchFamily="2" charset="-122"/>
                <a:cs typeface="Times New Roman" panose="02020603050405020304" pitchFamily="18" charset="0"/>
              </a:rPr>
              <a:t>胜于</a:t>
            </a:r>
            <a:r>
              <a:rPr lang="zh-CN" altLang="en-US" dirty="0" smtClean="0">
                <a:latin typeface="Times New Roman" panose="02020603050405020304" pitchFamily="18" charset="0"/>
                <a:cs typeface="Times New Roman" panose="02020603050405020304" pitchFamily="18" charset="0"/>
              </a:rPr>
              <a:t>      遵循计划</a:t>
            </a:r>
            <a:endParaRPr lang="en-US" altLang="zh-CN" dirty="0" smtClean="0">
              <a:latin typeface="Times New Roman" panose="02020603050405020304" pitchFamily="18" charset="0"/>
              <a:cs typeface="Times New Roman" panose="02020603050405020304" pitchFamily="18" charset="0"/>
            </a:endParaRPr>
          </a:p>
          <a:p>
            <a:pPr indent="760413"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Responding to change over following a plan</a:t>
            </a:r>
          </a:p>
          <a:p>
            <a:pPr eaLnBrk="1" hangingPunct="1">
              <a:buFont typeface="Wingdings" panose="05000000000000000000" pitchFamily="2" charset="2"/>
              <a:buNone/>
            </a:pPr>
            <a:endParaRPr lang="en-US" altLang="zh-CN" dirty="0" smtClean="0">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1187624" y="2204865"/>
            <a:ext cx="6641926" cy="3960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159023"/>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graphicFrame>
        <p:nvGraphicFramePr>
          <p:cNvPr id="4" name="Object 4"/>
          <p:cNvGraphicFramePr>
            <a:graphicFrameLocks noChangeAspect="1"/>
          </p:cNvGraphicFramePr>
          <p:nvPr>
            <p:extLst>
              <p:ext uri="{D42A27DB-BD31-4B8C-83A1-F6EECF244321}">
                <p14:modId xmlns:p14="http://schemas.microsoft.com/office/powerpoint/2010/main" val="1272848313"/>
              </p:ext>
            </p:extLst>
          </p:nvPr>
        </p:nvGraphicFramePr>
        <p:xfrm>
          <a:off x="1115616" y="1217191"/>
          <a:ext cx="7010400" cy="5164137"/>
        </p:xfrm>
        <a:graphic>
          <a:graphicData uri="http://schemas.openxmlformats.org/presentationml/2006/ole">
            <mc:AlternateContent xmlns:mc="http://schemas.openxmlformats.org/markup-compatibility/2006">
              <mc:Choice xmlns:v="urn:schemas-microsoft-com:vml" Requires="v">
                <p:oleObj spid="_x0000_s2202" name="图表" r:id="rId4" imgW="4810125" imgH="3543402" progId="Excel.Chart.8">
                  <p:embed/>
                </p:oleObj>
              </mc:Choice>
              <mc:Fallback>
                <p:oleObj name="图表" r:id="rId4" imgW="4810125" imgH="3543402" progId="Excel.Chart.8">
                  <p:embed/>
                  <p:pic>
                    <p:nvPicPr>
                      <p:cNvPr id="614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217191"/>
                        <a:ext cx="7010400"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1835715"/>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60167" y="-472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Sprint </a:t>
            </a:r>
            <a:r>
              <a:rPr lang="en-US" altLang="zh-CN" sz="2800"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Chart</a:t>
            </a:r>
          </a:p>
        </p:txBody>
      </p:sp>
      <p:pic>
        <p:nvPicPr>
          <p:cNvPr id="4" name="Picture 5" descr="image"/>
          <p:cNvPicPr>
            <a:picLocks noChangeAspect="1" noChangeArrowheads="1"/>
          </p:cNvPicPr>
          <p:nvPr/>
        </p:nvPicPr>
        <p:blipFill>
          <a:blip r:embed="rId3">
            <a:extLst>
              <a:ext uri="{28A0092B-C50C-407E-A947-70E740481C1C}">
                <a14:useLocalDpi xmlns:a14="http://schemas.microsoft.com/office/drawing/2010/main" val="0"/>
              </a:ext>
            </a:extLst>
          </a:blip>
          <a:srcRect l="1138" r="1190" b="2153"/>
          <a:stretch>
            <a:fillRect/>
          </a:stretch>
        </p:blipFill>
        <p:spPr bwMode="auto">
          <a:xfrm>
            <a:off x="251147" y="1143024"/>
            <a:ext cx="856932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6118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任务墙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(Task Board)</a:t>
            </a:r>
          </a:p>
        </p:txBody>
      </p:sp>
      <p:pic>
        <p:nvPicPr>
          <p:cNvPr id="4" name="Picture 5" descr="Scrum 面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57816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scrum_whitebo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44" y="1196975"/>
            <a:ext cx="84963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4781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Picture 5" descr="Figure5"/>
          <p:cNvPicPr>
            <a:picLocks noChangeAspect="1" noChangeArrowheads="1"/>
          </p:cNvPicPr>
          <p:nvPr/>
        </p:nvPicPr>
        <p:blipFill>
          <a:blip r:embed="rId3">
            <a:extLst>
              <a:ext uri="{28A0092B-C50C-407E-A947-70E740481C1C}">
                <a14:useLocalDpi xmlns:a14="http://schemas.microsoft.com/office/drawing/2010/main" val="0"/>
              </a:ext>
            </a:extLst>
          </a:blip>
          <a:srcRect l="5902" r="4819"/>
          <a:stretch>
            <a:fillRect/>
          </a:stretch>
        </p:blipFill>
        <p:spPr bwMode="auto">
          <a:xfrm>
            <a:off x="0" y="0"/>
            <a:ext cx="9144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201108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07" y="476672"/>
            <a:ext cx="8875185"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3679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latin typeface="华文新魏" panose="02010800040101010101" pitchFamily="2" charset="-122"/>
                <a:ea typeface="华文新魏" panose="02010800040101010101" pitchFamily="2" charset="-122"/>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归纳：敏捷开发过程的最佳实践</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(XP &amp; Scrum)</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用户故事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(User Story)</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结对编程</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(Pair Programming)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测试驱动的开发</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(TDD)</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持续集成</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(Continuous Integration)</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验收测试</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(Acceptance Testing)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冲刺</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迭代</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(Sprint / Iteration)</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产品清单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冲刺清单</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(Product backlog / Spring backlog)</a:t>
            </a:r>
          </a:p>
          <a:p>
            <a:pPr eaLnBrk="1" hangingPunct="1"/>
            <a:r>
              <a:rPr lang="zh-CN" altLang="en-US"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燃尽图</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err="1"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Burndown</a:t>
            </a:r>
            <a:r>
              <a:rPr lang="en-US" altLang="zh-CN"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chart)</a:t>
            </a:r>
          </a:p>
          <a:p>
            <a:pPr eaLnBrk="1" hangingPunct="1"/>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每日站会</a:t>
            </a:r>
            <a:r>
              <a:rPr lang="en-US" altLang="zh-CN" dirty="0" smtClean="0">
                <a:latin typeface="Times New Roman" panose="02020603050405020304" pitchFamily="18" charset="0"/>
                <a:ea typeface="华文新魏" panose="02010800040101010101" pitchFamily="2" charset="-122"/>
                <a:cs typeface="Times New Roman" panose="02020603050405020304" pitchFamily="18" charset="0"/>
              </a:rPr>
              <a:t>(Daily Stand-up)</a:t>
            </a:r>
          </a:p>
        </p:txBody>
      </p:sp>
    </p:spTree>
    <p:extLst>
      <p:ext uri="{BB962C8B-B14F-4D97-AF65-F5344CB8AC3E}">
        <p14:creationId xmlns:p14="http://schemas.microsoft.com/office/powerpoint/2010/main" val="697174224"/>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8522186"/>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一句话归纳各类过程模型</a:t>
            </a:r>
          </a:p>
        </p:txBody>
      </p:sp>
      <p:sp>
        <p:nvSpPr>
          <p:cNvPr id="4" name="Rectangle 3"/>
          <p:cNvSpPr txBox="1">
            <a:spLocks noChangeArrowheads="1"/>
          </p:cNvSpPr>
          <p:nvPr/>
        </p:nvSpPr>
        <p:spPr>
          <a:xfrm>
            <a:off x="395288" y="136632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瀑布模型：</a:t>
            </a:r>
            <a:r>
              <a:rPr lang="zh-CN" altLang="en-US" dirty="0" smtClean="0">
                <a:latin typeface="楷体" panose="02010609060101010101" pitchFamily="49" charset="-122"/>
                <a:ea typeface="楷体" panose="02010609060101010101" pitchFamily="49" charset="-122"/>
              </a:rPr>
              <a:t>将全部需求以整体方式向前推进，无迭代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en-US" altLang="zh-CN"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p>
          <a:p>
            <a:pPr eaLnBrk="1" hangingPunct="1"/>
            <a:r>
              <a:rPr lang="zh-CN" altLang="en-US" dirty="0" smtClean="0"/>
              <a:t>增量模型：</a:t>
            </a:r>
            <a:r>
              <a:rPr lang="zh-CN" altLang="en-US" dirty="0" smtClean="0">
                <a:latin typeface="楷体" panose="02010609060101010101" pitchFamily="49" charset="-122"/>
                <a:ea typeface="楷体" panose="02010609060101010101" pitchFamily="49" charset="-122"/>
              </a:rPr>
              <a:t>将需求分成多份，串行推进，无迭代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串行的瀑布</a:t>
            </a:r>
          </a:p>
          <a:p>
            <a:pPr eaLnBrk="1" hangingPunct="1"/>
            <a:r>
              <a:rPr lang="en-US" altLang="zh-CN" dirty="0" smtClean="0"/>
              <a:t>RAD</a:t>
            </a:r>
            <a:r>
              <a:rPr lang="zh-CN" altLang="en-US" dirty="0" smtClean="0"/>
              <a:t>模型：</a:t>
            </a:r>
            <a:r>
              <a:rPr lang="zh-CN" altLang="en-US" dirty="0" smtClean="0">
                <a:latin typeface="楷体" panose="02010609060101010101" pitchFamily="49" charset="-122"/>
                <a:ea typeface="楷体" panose="02010609060101010101" pitchFamily="49" charset="-122"/>
              </a:rPr>
              <a:t>将需求分成多份，并行推进，无迭代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并行的瀑布</a:t>
            </a:r>
          </a:p>
          <a:p>
            <a:pPr eaLnBrk="1" hangingPunct="1"/>
            <a:r>
              <a:rPr lang="zh-CN" altLang="en-US" dirty="0" smtClean="0"/>
              <a:t>原型模型：</a:t>
            </a:r>
            <a:r>
              <a:rPr lang="zh-CN" altLang="en-US" dirty="0" smtClean="0">
                <a:latin typeface="楷体" panose="02010609060101010101" pitchFamily="49" charset="-122"/>
                <a:ea typeface="楷体" panose="02010609060101010101" pitchFamily="49" charset="-122"/>
              </a:rPr>
              <a:t>迭代</a:t>
            </a:r>
            <a:r>
              <a:rPr lang="en-US" altLang="zh-CN" dirty="0" smtClean="0">
                <a:latin typeface="楷体" panose="02010609060101010101" pitchFamily="49" charset="-122"/>
                <a:ea typeface="楷体" panose="02010609060101010101" pitchFamily="49" charset="-122"/>
              </a:rPr>
              <a:t/>
            </a:r>
            <a:br>
              <a:rPr lang="en-US" altLang="zh-CN"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		                 </a:t>
            </a:r>
            <a:r>
              <a:rPr lang="en-US" altLang="zh-CN" dirty="0" smtClean="0">
                <a:solidFill>
                  <a:srgbClr val="0000FF"/>
                </a:solidFill>
                <a:latin typeface="楷体" panose="02010609060101010101" pitchFamily="49" charset="-122"/>
                <a:ea typeface="楷体" panose="02010609060101010101" pitchFamily="49" charset="-122"/>
              </a:rPr>
              <a:t>—— </a:t>
            </a:r>
            <a:r>
              <a:rPr lang="zh-CN" altLang="en-US" dirty="0" smtClean="0">
                <a:solidFill>
                  <a:srgbClr val="0000FF"/>
                </a:solidFill>
                <a:latin typeface="楷体" panose="02010609060101010101" pitchFamily="49" charset="-122"/>
                <a:ea typeface="楷体" panose="02010609060101010101" pitchFamily="49" charset="-122"/>
              </a:rPr>
              <a:t>基本模型</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螺旋模型：</a:t>
            </a:r>
            <a:r>
              <a:rPr lang="zh-CN" altLang="en-US" dirty="0" smtClean="0">
                <a:latin typeface="楷体" panose="02010609060101010101" pitchFamily="49" charset="-122"/>
                <a:ea typeface="楷体" panose="02010609060101010101" pitchFamily="49" charset="-122"/>
              </a:rPr>
              <a:t>按瀑布阶段划分，各阶段分别迭代</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原型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风险分析</a:t>
            </a:r>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en-US" altLang="zh-CN" dirty="0" smtClean="0">
                <a:solidFill>
                  <a:srgbClr val="FF0000"/>
                </a:solidFill>
                <a:latin typeface="楷体" panose="02010609060101010101" pitchFamily="49" charset="-122"/>
                <a:ea typeface="楷体" panose="02010609060101010101" pitchFamily="49" charset="-122"/>
              </a:rPr>
              <a:t>                               —— </a:t>
            </a:r>
            <a:r>
              <a:rPr lang="zh-CN" altLang="en-US" dirty="0" smtClean="0">
                <a:solidFill>
                  <a:srgbClr val="FF0000"/>
                </a:solidFill>
                <a:latin typeface="楷体" panose="02010609060101010101" pitchFamily="49" charset="-122"/>
                <a:ea typeface="楷体" panose="02010609060101010101" pitchFamily="49" charset="-122"/>
              </a:rPr>
              <a:t>原型</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瀑布</a:t>
            </a:r>
            <a:endParaRPr lang="zh-CN" altLang="en-US" dirty="0" smtClean="0">
              <a:latin typeface="楷体" panose="02010609060101010101" pitchFamily="49" charset="-122"/>
              <a:ea typeface="楷体" panose="02010609060101010101" pitchFamily="49" charset="-122"/>
            </a:endParaRPr>
          </a:p>
          <a:p>
            <a:pPr eaLnBrk="1" hangingPunct="1"/>
            <a:r>
              <a:rPr lang="zh-CN" altLang="en-US" dirty="0" smtClean="0"/>
              <a:t>敏捷模型：</a:t>
            </a:r>
            <a:r>
              <a:rPr lang="zh-CN" altLang="en-US" dirty="0" smtClean="0">
                <a:latin typeface="楷体" panose="02010609060101010101" pitchFamily="49" charset="-122"/>
                <a:ea typeface="楷体" panose="02010609060101010101" pitchFamily="49" charset="-122"/>
              </a:rPr>
              <a:t>将需求分成尽量小的碎片，以碎片为单位进行高速迭代</a:t>
            </a:r>
          </a:p>
          <a:p>
            <a:pPr eaLnBrk="1" hangingPunct="1">
              <a:buFont typeface="Wingdings" panose="05000000000000000000" pitchFamily="2" charset="2"/>
              <a:buNone/>
            </a:pPr>
            <a:r>
              <a:rPr lang="zh-CN" altLang="en-US" dirty="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                              </a:t>
            </a:r>
            <a:r>
              <a:rPr lang="en-US" altLang="zh-CN" dirty="0" smtClean="0">
                <a:solidFill>
                  <a:srgbClr val="FF0000"/>
                </a:solidFill>
                <a:latin typeface="楷体" panose="02010609060101010101" pitchFamily="49" charset="-122"/>
                <a:ea typeface="楷体" panose="02010609060101010101" pitchFamily="49" charset="-122"/>
              </a:rPr>
              <a:t>—— </a:t>
            </a:r>
            <a:r>
              <a:rPr lang="zh-CN" altLang="en-US" dirty="0" smtClean="0">
                <a:solidFill>
                  <a:srgbClr val="FF0000"/>
                </a:solidFill>
                <a:latin typeface="楷体" panose="02010609060101010101" pitchFamily="49" charset="-122"/>
                <a:ea typeface="楷体" panose="02010609060101010101" pitchFamily="49" charset="-122"/>
              </a:rPr>
              <a:t>增量</a:t>
            </a:r>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smtClean="0">
                <a:solidFill>
                  <a:srgbClr val="FF0000"/>
                </a:solidFill>
                <a:latin typeface="楷体" panose="02010609060101010101" pitchFamily="49" charset="-122"/>
                <a:ea typeface="楷体" panose="02010609060101010101" pitchFamily="49" charset="-122"/>
              </a:rPr>
              <a:t>迭代</a:t>
            </a:r>
          </a:p>
        </p:txBody>
      </p:sp>
    </p:spTree>
    <p:extLst>
      <p:ext uri="{BB962C8B-B14F-4D97-AF65-F5344CB8AC3E}">
        <p14:creationId xmlns:p14="http://schemas.microsoft.com/office/powerpoint/2010/main" val="1571119253"/>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各类过程模型</a:t>
            </a:r>
          </a:p>
        </p:txBody>
      </p:sp>
      <p:graphicFrame>
        <p:nvGraphicFramePr>
          <p:cNvPr id="4" name="Group 3"/>
          <p:cNvGraphicFramePr>
            <a:graphicFrameLocks noGrp="1"/>
          </p:cNvGraphicFramePr>
          <p:nvPr>
            <p:extLst>
              <p:ext uri="{D42A27DB-BD31-4B8C-83A1-F6EECF244321}">
                <p14:modId xmlns:p14="http://schemas.microsoft.com/office/powerpoint/2010/main" val="2163700786"/>
              </p:ext>
            </p:extLst>
          </p:nvPr>
        </p:nvGraphicFramePr>
        <p:xfrm>
          <a:off x="250825" y="1216496"/>
          <a:ext cx="8640763" cy="4876800"/>
        </p:xfrm>
        <a:graphic>
          <a:graphicData uri="http://schemas.openxmlformats.org/drawingml/2006/table">
            <a:tbl>
              <a:tblPr/>
              <a:tblGrid>
                <a:gridCol w="1382713">
                  <a:extLst>
                    <a:ext uri="{9D8B030D-6E8A-4147-A177-3AD203B41FA5}">
                      <a16:colId xmlns:a16="http://schemas.microsoft.com/office/drawing/2014/main" val="774069199"/>
                    </a:ext>
                  </a:extLst>
                </a:gridCol>
                <a:gridCol w="1935162">
                  <a:extLst>
                    <a:ext uri="{9D8B030D-6E8A-4147-A177-3AD203B41FA5}">
                      <a16:colId xmlns:a16="http://schemas.microsoft.com/office/drawing/2014/main" val="1435461492"/>
                    </a:ext>
                  </a:extLst>
                </a:gridCol>
                <a:gridCol w="2281238">
                  <a:extLst>
                    <a:ext uri="{9D8B030D-6E8A-4147-A177-3AD203B41FA5}">
                      <a16:colId xmlns:a16="http://schemas.microsoft.com/office/drawing/2014/main" val="2238705180"/>
                    </a:ext>
                  </a:extLst>
                </a:gridCol>
                <a:gridCol w="3041650">
                  <a:extLst>
                    <a:ext uri="{9D8B030D-6E8A-4147-A177-3AD203B41FA5}">
                      <a16:colId xmlns:a16="http://schemas.microsoft.com/office/drawing/2014/main" val="2067486668"/>
                    </a:ext>
                  </a:extLst>
                </a:gridCol>
              </a:tblGrid>
              <a:tr h="55632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       适用方式   </a:t>
                      </a:r>
                      <a:endParaRPr kumimoji="0" lang="zh-CN" altLang="en-US" sz="2400" b="0" i="0" u="none" strike="noStrike" cap="none" normalizeH="0" baseline="0" dirty="0" smtClean="0">
                        <a:ln>
                          <a:noFill/>
                        </a:ln>
                        <a:solidFill>
                          <a:schemeClr val="tx1"/>
                        </a:solidFill>
                        <a:effectLst/>
                        <a:latin typeface="Book Antiqua" panose="0204060205030503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rPr>
                        <a:t>客观因素</a:t>
                      </a:r>
                      <a:endParaRPr kumimoji="0" lang="en-US" altLang="zh-CN" sz="1600" b="1" i="0" u="none" strike="noStrike" cap="none" normalizeH="0" baseline="0" dirty="0" smtClean="0">
                        <a:ln>
                          <a:noFill/>
                        </a:ln>
                        <a:solidFill>
                          <a:srgbClr val="000000"/>
                        </a:solidFill>
                        <a:effectLst/>
                        <a:latin typeface="Book Antiqua" panose="02040602050305030304" pitchFamily="18" charset="0"/>
                        <a:ea typeface="Microsoft YaHei"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敏捷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(Agile)</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计划驱动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(Plan-driven)</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形式化的开发方法 </a:t>
                      </a:r>
                      <a:r>
                        <a:rPr kumimoji="0" lang="en-US" altLang="zh-CN" sz="1600" b="1" i="0" u="none" strike="noStrike" cap="none" normalizeH="0" baseline="0" smtClean="0">
                          <a:ln>
                            <a:noFill/>
                          </a:ln>
                          <a:solidFill>
                            <a:srgbClr val="000000"/>
                          </a:solidFill>
                          <a:effectLst/>
                          <a:latin typeface="Book Antiqua" panose="02040602050305030304" pitchFamily="18" charset="0"/>
                          <a:ea typeface="Microsoft YaHei" panose="020B0503020204020204" pitchFamily="34" charset="-122"/>
                        </a:rPr>
                        <a:t>(Formal Method)</a:t>
                      </a:r>
                      <a:endParaRPr kumimoji="0" lang="en-US" altLang="zh-CN" sz="2400" b="0" i="0" u="none" strike="noStrike" cap="none" normalizeH="0" baseline="0" smtClean="0">
                        <a:ln>
                          <a:noFill/>
                        </a:ln>
                        <a:solidFill>
                          <a:schemeClr val="tx1"/>
                        </a:solidFill>
                        <a:effectLst/>
                        <a:latin typeface="Book Antiqua" panose="0204060205030503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1363553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产品可靠</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性要求</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不高</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容忍经常出错</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必须有较高可靠性</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有极高的可靠性和质量要求</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3857277"/>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需求变化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不经常变化</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固定的需求，需求可以建模</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1478270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团队人员</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数量</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较多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不多</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19298010"/>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人员经验</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有资深程序员带队</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以中层技术人员为主</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资深专家</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17611795"/>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公司文化</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鼓励变化</a:t>
                      </a:r>
                      <a:r>
                        <a:rPr kumimoji="0" lang="en-US" altLang="zh-CN"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行业充满变数</a:t>
                      </a:r>
                      <a:endParaRPr kumimoji="0" lang="zh-CN" altLang="en-US" sz="24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崇尚秩序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按时交付</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精益求精</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250940350"/>
                  </a:ext>
                </a:extLst>
              </a:tr>
              <a:tr h="4572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rPr>
                        <a:t>实际例子</a:t>
                      </a:r>
                      <a:endParaRPr kumimoji="0" lang="zh-CN" altLang="en-US" sz="2400" b="0" i="0" u="none" strike="noStrike" cap="none" normalizeH="0" baseline="0" dirty="0" smtClean="0">
                        <a:ln>
                          <a:noFill/>
                        </a:ln>
                        <a:solidFill>
                          <a:schemeClr val="tx1"/>
                        </a:solidFill>
                        <a:effectLst/>
                        <a:latin typeface="+mn-ea"/>
                        <a:ea typeface="+mn-ea"/>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写一个微博网站</a:t>
                      </a:r>
                      <a:endParaRPr kumimoji="0" lang="en-US" altLang="zh-CN"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开发下一版本办公软件；给商业用户开发软件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开发底层正则表达式解析模块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b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b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科学计算</a:t>
                      </a:r>
                      <a:r>
                        <a:rPr kumimoji="0" lang="en-US" altLang="zh-CN"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 </a:t>
                      </a:r>
                      <a:r>
                        <a:rPr kumimoji="0" lang="zh-CN" altLang="en-US" sz="1600" b="1"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rPr>
                        <a:t>复杂系统的核心组件</a:t>
                      </a:r>
                      <a:endParaRPr kumimoji="0" lang="zh-CN" altLang="en-US" sz="2400" b="0" i="0" u="none" strike="noStrike" cap="none" normalizeH="0" baseline="0" dirty="0" smtClean="0">
                        <a:ln>
                          <a:noFill/>
                        </a:ln>
                        <a:solidFill>
                          <a:srgbClr val="C00000"/>
                        </a:solidFill>
                        <a:effectLst/>
                        <a:latin typeface="楷体" panose="02010609060101010101" pitchFamily="49" charset="-122"/>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02709313"/>
                  </a:ext>
                </a:extLst>
              </a:tr>
              <a:tr h="27463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用错方式</a:t>
                      </a:r>
                      <a:endParaRPr kumimoji="0" lang="en-US" altLang="zh-CN" sz="1600" b="1"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mn-ea"/>
                          <a:ea typeface="+mn-ea"/>
                          <a:cs typeface="Times New Roman" panose="02020603050405020304" pitchFamily="18" charset="0"/>
                        </a:rPr>
                        <a:t>的后果</a:t>
                      </a:r>
                      <a:endParaRPr kumimoji="0" lang="zh-CN" altLang="en-US" sz="24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用敏捷的方法开发登月火箭控制程序</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前</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N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批宇航员都挂了。</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用敏捷方法</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商业用户未必受得了两周一次更新的频率。</a:t>
                      </a:r>
                      <a:endParaRPr kumimoji="0" lang="zh-CN" altLang="en-US"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敏捷方法的大部分招数都和这类用户无关</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用户关心的是</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把可靠性提高到 </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99.99%,  </a:t>
                      </a:r>
                      <a:r>
                        <a:rPr kumimoji="0" lang="zh-CN" altLang="en-US"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不要让微小的错误把系统搞崩溃</a:t>
                      </a:r>
                      <a:r>
                        <a:rPr kumimoji="0" lang="en-US" altLang="zh-CN" sz="16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 </a:t>
                      </a:r>
                      <a:endParaRPr kumimoji="0" lang="en-US" altLang="zh-CN" sz="24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27358686"/>
                  </a:ext>
                </a:extLst>
              </a:tr>
            </a:tbl>
          </a:graphicData>
        </a:graphic>
      </p:graphicFrame>
      <p:sp>
        <p:nvSpPr>
          <p:cNvPr id="5" name="Text Box 50"/>
          <p:cNvSpPr txBox="1">
            <a:spLocks noChangeArrowheads="1"/>
          </p:cNvSpPr>
          <p:nvPr/>
        </p:nvSpPr>
        <p:spPr bwMode="auto">
          <a:xfrm>
            <a:off x="6076950" y="6535738"/>
            <a:ext cx="3071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Book Antiqua" panose="02040602050305030304" pitchFamily="18" charset="0"/>
              </a:rPr>
              <a:t>From 《</a:t>
            </a:r>
            <a:r>
              <a:rPr lang="zh-CN" altLang="en-US">
                <a:latin typeface="Book Antiqua" panose="02040602050305030304" pitchFamily="18" charset="0"/>
              </a:rPr>
              <a:t>现代软件工程讲义</a:t>
            </a:r>
            <a:r>
              <a:rPr lang="en-US" altLang="zh-CN">
                <a:latin typeface="Book Antiqua" panose="02040602050305030304" pitchFamily="18" charset="0"/>
              </a:rPr>
              <a:t>》</a:t>
            </a:r>
          </a:p>
        </p:txBody>
      </p:sp>
    </p:spTree>
    <p:extLst>
      <p:ext uri="{BB962C8B-B14F-4D97-AF65-F5344CB8AC3E}">
        <p14:creationId xmlns:p14="http://schemas.microsoft.com/office/powerpoint/2010/main" val="4042104912"/>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敏捷方法与过程</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敏捷过程模型</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极限编程</a:t>
            </a:r>
            <a:r>
              <a:rPr lang="en-US" altLang="zh-CN" dirty="0">
                <a:latin typeface="Times New Roman" panose="02020603050405020304" pitchFamily="18" charset="0"/>
                <a:cs typeface="Times New Roman" panose="02020603050405020304" pitchFamily="18" charset="0"/>
              </a:rPr>
              <a:t>(XP)</a:t>
            </a:r>
          </a:p>
          <a:p>
            <a:pPr indent="123825" eaLnBrk="1" hangingPunct="1">
              <a:buNone/>
            </a:pPr>
            <a:r>
              <a:rPr lang="en-US" altLang="zh-CN" dirty="0">
                <a:solidFill>
                  <a:schemeClr val="tx1"/>
                </a:solidFill>
                <a:latin typeface="Times New Roman" panose="02020603050405020304" pitchFamily="18" charset="0"/>
                <a:cs typeface="Times New Roman" panose="02020603050405020304" pitchFamily="18" charset="0"/>
              </a:rPr>
              <a:t>3 Scrum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与传统开发过程模型的对比</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敏捷案例分析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3419263"/>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467494" y="1412776"/>
            <a:ext cx="8208962" cy="39604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公司有个项目组开发一个网游物品交易平台</a:t>
            </a:r>
            <a:endParaRPr lang="zh-CN" altLang="en-US" sz="800" dirty="0" smtClean="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该平台是典型的互联网项目，在开工的时候客户对功能需求还不明确，但需要快速推出抢占市场，正是最适合敏捷过程的项目</a:t>
            </a: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在项目伊始，</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分析师和客户做了深入的谈话，了解他的商业构想，他的盈利模式，搞清楚宏观的结构，然后思考并整理获得的结果，花</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天时间将客户需求大略整理为几十个用户故事</a:t>
            </a:r>
          </a:p>
          <a:p>
            <a:pPr eaLnBrk="1" hangingPunct="1">
              <a:spcBef>
                <a:spcPts val="1200"/>
              </a:spcBef>
              <a:spcAft>
                <a:spcPts val="600"/>
              </a:spcAft>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这些用户故事并不完善，不足以做好整个系统；但对于我们开始项目的第一阶段，已经足够了</a:t>
            </a:r>
          </a:p>
        </p:txBody>
      </p:sp>
    </p:spTree>
    <p:extLst>
      <p:ext uri="{BB962C8B-B14F-4D97-AF65-F5344CB8AC3E}">
        <p14:creationId xmlns:p14="http://schemas.microsoft.com/office/powerpoint/2010/main" val="2951713485"/>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Our highest priority is to satisfy the customer through early and continuous delivery of valuable software.</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我们的最高目标是通过尽早和持续交付有价值的软件来满足客户</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Welcome changing requirements, even late in development. Agile processes harness change for the customer's competitive advantage.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欢迎对需求提出变更</a:t>
            </a:r>
            <a:r>
              <a:rPr lang="en-US" altLang="zh-CN" b="1" dirty="0" smtClean="0">
                <a:solidFill>
                  <a:srgbClr val="0000FF"/>
                </a:solidFill>
                <a:latin typeface="Times New Roman" panose="02020603050405020304" pitchFamily="18" charset="0"/>
                <a:cs typeface="Times New Roman" panose="02020603050405020304" pitchFamily="18" charset="0"/>
              </a:rPr>
              <a:t>—</a:t>
            </a:r>
            <a:r>
              <a:rPr lang="zh-CN" altLang="en-US" b="1" dirty="0" smtClean="0">
                <a:solidFill>
                  <a:srgbClr val="0000FF"/>
                </a:solidFill>
                <a:latin typeface="Times New Roman" panose="02020603050405020304" pitchFamily="18" charset="0"/>
                <a:cs typeface="Times New Roman" panose="02020603050405020304" pitchFamily="18" charset="0"/>
              </a:rPr>
              <a:t>即使</a:t>
            </a:r>
            <a:r>
              <a:rPr lang="zh-CN" altLang="en-US" b="1" dirty="0">
                <a:solidFill>
                  <a:srgbClr val="0000FF"/>
                </a:solidFill>
                <a:latin typeface="Times New Roman" panose="02020603050405020304" pitchFamily="18" charset="0"/>
                <a:cs typeface="Times New Roman" panose="02020603050405020304" pitchFamily="18" charset="0"/>
              </a:rPr>
              <a:t>是在项目开发</a:t>
            </a:r>
            <a:r>
              <a:rPr lang="zh-CN" altLang="en-US" b="1" dirty="0" smtClean="0">
                <a:solidFill>
                  <a:srgbClr val="0000FF"/>
                </a:solidFill>
                <a:latin typeface="Times New Roman" panose="02020603050405020304" pitchFamily="18" charset="0"/>
                <a:cs typeface="Times New Roman" panose="02020603050405020304" pitchFamily="18" charset="0"/>
              </a:rPr>
              <a:t>后期；要</a:t>
            </a:r>
            <a:r>
              <a:rPr lang="zh-CN" altLang="en-US" b="1" dirty="0">
                <a:solidFill>
                  <a:srgbClr val="0000FF"/>
                </a:solidFill>
                <a:latin typeface="Times New Roman" panose="02020603050405020304" pitchFamily="18" charset="0"/>
                <a:cs typeface="Times New Roman" panose="02020603050405020304" pitchFamily="18" charset="0"/>
              </a:rPr>
              <a:t>善于利用需求变更，帮助客户获得竞争</a:t>
            </a:r>
            <a:r>
              <a:rPr lang="zh-CN" altLang="en-US" b="1" dirty="0" smtClean="0">
                <a:solidFill>
                  <a:srgbClr val="0000FF"/>
                </a:solidFill>
                <a:latin typeface="Times New Roman" panose="02020603050405020304" pitchFamily="18" charset="0"/>
                <a:cs typeface="Times New Roman" panose="02020603050405020304" pitchFamily="18" charset="0"/>
              </a:rPr>
              <a:t>优势</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Deliver working software frequently, from a couple of weeks to a couple of mouths, with a preference for the shorter timescale.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要不断交付可用的软件，周期从几周到几个月不等，且</a:t>
            </a:r>
            <a:r>
              <a:rPr lang="zh-CN" altLang="en-US" b="1" dirty="0" smtClean="0">
                <a:solidFill>
                  <a:srgbClr val="0000FF"/>
                </a:solidFill>
                <a:latin typeface="Times New Roman" panose="02020603050405020304" pitchFamily="18" charset="0"/>
                <a:cs typeface="Times New Roman" panose="02020603050405020304" pitchFamily="18" charset="0"/>
              </a:rPr>
              <a:t>越短越好</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55813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敏捷方法希望快速交付可用的软件，实现软件的快速交付是通过迭代来完成</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在迭代开始前，由一组有经验的开发人员大致评估一下用户故事，标记出不同的难度和风险，并提出问题供</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分析师来获得更详细的信息，</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分析师会和相关涉众去讨论</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然后</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分析师将推荐优先级最高的一组用户故事给客户来挑选，客户可以选择这些用户故事，或者指出从他的视角看到的优先级更高的用户故事；这些将成为下一个迭代的内容 </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客户看到每个迭代交付的可运行的软件后或者得到用户反馈后，常常会有新的想法冒出来；有些想法是好的，有些想法就属于看到别家网站有这个功能，不假思索提出的功能</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这些不同的需求都需要经过认真的分析，找出哪些是值得我们立即考虑的、哪些是不用急迫的去实现的</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21836"/>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有一次和客户谈话时，他说到希望增加拍卖功能</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那么，我们为什么需要拍卖呢？客户说希望让用户拍卖物品以获得最高价格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经过考虑，我们发现网游物品的实时性和唯一性决定了系统不适合使用拍卖机制；拍卖的时效性无法满足实时交易的要求，因此，用户最终放弃了这个特性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另一次，客服人员提出增加一个查询用户交易的功能，而此时我们有其他更加重要的功能需要先去考虑</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查询用户交易功能可以由技术人员临时通过数据库直接代为查询，因为项目运营初期交易不是很多，暂时还不需要专门的后台功能来支持客服的工作</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所以把这个需求卡片一直贴在墙壁上，始终没有排到最高的优先级</a:t>
            </a:r>
          </a:p>
        </p:txBody>
      </p:sp>
    </p:spTree>
    <p:extLst>
      <p:ext uri="{BB962C8B-B14F-4D97-AF65-F5344CB8AC3E}">
        <p14:creationId xmlns:p14="http://schemas.microsoft.com/office/powerpoint/2010/main" val="3742390841"/>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敏捷过程的小案例</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用户故事的跟踪和管理是由项目经理来进行：每个迭代跟踪卡片的进展，是否已经开始实现？是否已经完成代码开发？是否已经开始功能测试？</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不同的卡片在迭代前都会评估为不同的大小，一般分为大中小三级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每个迭代内分析好恰好足够下一个迭代开发的需求，就是</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分析师的主要工作内容；业务分析师的需求分析工作在上一个迭代完成，包括需求的了解、分析、评估和排列优先级</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在每个迭代开始的时候，由</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分析师主持召开迭代计划会议，在会议上向所有的程序员解释这个迭代要完成的用户故事，然后由程序员自由提问，知道他们能够获得足够开始实现该功能的信息</a:t>
            </a:r>
          </a:p>
          <a:p>
            <a:pPr eaLnBrk="1" hangingPunct="1">
              <a:spcBef>
                <a:spcPts val="600"/>
              </a:spcBef>
              <a:spcAft>
                <a:spcPts val="600"/>
              </a:spcAft>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在程序员完成一个用户故事后，</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分析师还要来代表客户做功能验收测试，查看是否完成了预计的功能，是否有程序员还没有想到的异常</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情况；如果</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存在问题需要退回给程序员继续</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完成；这</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在一定程度上保证了系统完成的需求不偏离客户的要求</a:t>
            </a:r>
          </a:p>
        </p:txBody>
      </p:sp>
    </p:spTree>
    <p:extLst>
      <p:ext uri="{BB962C8B-B14F-4D97-AF65-F5344CB8AC3E}">
        <p14:creationId xmlns:p14="http://schemas.microsoft.com/office/powerpoint/2010/main" val="334787882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Business people and developers must work together daily throughout the project.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项目过程中，业务人员与开发人员必须在一起</a:t>
            </a:r>
            <a:r>
              <a:rPr lang="zh-CN" altLang="en-US" b="1" dirty="0" smtClean="0">
                <a:solidFill>
                  <a:srgbClr val="0000FF"/>
                </a:solidFill>
                <a:latin typeface="Times New Roman" panose="02020603050405020304" pitchFamily="18" charset="0"/>
                <a:cs typeface="Times New Roman" panose="02020603050405020304" pitchFamily="18" charset="0"/>
              </a:rPr>
              <a:t>工作</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Build projects around motivated individuals. Give them the environment and support they need, and trust them to get the job done.</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要善于激励项目人员，给</a:t>
            </a:r>
            <a:r>
              <a:rPr lang="zh-CN" altLang="en-US" b="1" dirty="0" smtClean="0">
                <a:solidFill>
                  <a:srgbClr val="0000FF"/>
                </a:solidFill>
                <a:latin typeface="Times New Roman" panose="02020603050405020304" pitchFamily="18" charset="0"/>
                <a:cs typeface="Times New Roman" panose="02020603050405020304" pitchFamily="18" charset="0"/>
              </a:rPr>
              <a:t>他们所</a:t>
            </a:r>
            <a:r>
              <a:rPr lang="zh-CN" altLang="en-US" b="1" dirty="0">
                <a:solidFill>
                  <a:srgbClr val="0000FF"/>
                </a:solidFill>
                <a:latin typeface="Times New Roman" panose="02020603050405020304" pitchFamily="18" charset="0"/>
                <a:cs typeface="Times New Roman" panose="02020603050405020304" pitchFamily="18" charset="0"/>
              </a:rPr>
              <a:t>需要的环境和支持，并相信他们能够完成</a:t>
            </a:r>
            <a:r>
              <a:rPr lang="zh-CN" altLang="en-US" b="1" dirty="0" smtClean="0">
                <a:solidFill>
                  <a:srgbClr val="0000FF"/>
                </a:solidFill>
                <a:latin typeface="Times New Roman" panose="02020603050405020304" pitchFamily="18" charset="0"/>
                <a:cs typeface="Times New Roman" panose="02020603050405020304" pitchFamily="18" charset="0"/>
              </a:rPr>
              <a:t>任务</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most efficient and effective method of conveying information to and within a development team is face-to-face conversation. </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无论是团队内还是团队间，最有效的沟通方法是面对面的</a:t>
            </a:r>
            <a:r>
              <a:rPr lang="zh-CN" altLang="en-US" b="1" dirty="0" smtClean="0">
                <a:solidFill>
                  <a:srgbClr val="0000FF"/>
                </a:solidFill>
                <a:latin typeface="Times New Roman" panose="02020603050405020304" pitchFamily="18" charset="0"/>
                <a:cs typeface="Times New Roman" panose="02020603050405020304" pitchFamily="18" charset="0"/>
              </a:rPr>
              <a:t>交谈</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820295"/>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Working software is the primary measure of progress.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可用的软件是衡量进度的主要</a:t>
            </a:r>
            <a:r>
              <a:rPr lang="zh-CN" altLang="en-US" b="1" dirty="0" smtClean="0">
                <a:solidFill>
                  <a:srgbClr val="0000FF"/>
                </a:solidFill>
                <a:latin typeface="Times New Roman" panose="02020603050405020304" pitchFamily="18" charset="0"/>
                <a:cs typeface="Times New Roman" panose="02020603050405020304" pitchFamily="18" charset="0"/>
              </a:rPr>
              <a:t>指标</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Agile processes promote sustainable development. The sponsors, developers, and users should be able to maintain a constant pace indefinitely.</a:t>
            </a:r>
          </a:p>
          <a:p>
            <a:pPr lvl="1"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敏捷</a:t>
            </a:r>
            <a:r>
              <a:rPr lang="zh-CN" altLang="en-US" b="1" dirty="0">
                <a:solidFill>
                  <a:srgbClr val="0000FF"/>
                </a:solidFill>
                <a:latin typeface="Times New Roman" panose="02020603050405020304" pitchFamily="18" charset="0"/>
                <a:cs typeface="Times New Roman" panose="02020603050405020304" pitchFamily="18" charset="0"/>
              </a:rPr>
              <a:t>过程提倡可持续的</a:t>
            </a:r>
            <a:r>
              <a:rPr lang="zh-CN" altLang="en-US" b="1" dirty="0" smtClean="0">
                <a:solidFill>
                  <a:srgbClr val="0000FF"/>
                </a:solidFill>
                <a:latin typeface="Times New Roman" panose="02020603050405020304" pitchFamily="18" charset="0"/>
                <a:cs typeface="Times New Roman" panose="02020603050405020304" pitchFamily="18" charset="0"/>
              </a:rPr>
              <a:t>开发；项目</a:t>
            </a:r>
            <a:r>
              <a:rPr lang="zh-CN" altLang="en-US" b="1" dirty="0">
                <a:solidFill>
                  <a:srgbClr val="0000FF"/>
                </a:solidFill>
                <a:latin typeface="Times New Roman" panose="02020603050405020304" pitchFamily="18" charset="0"/>
                <a:cs typeface="Times New Roman" panose="02020603050405020304" pitchFamily="18" charset="0"/>
              </a:rPr>
              <a:t>方、开发人员和用户应该能够保持恒久稳定的进展</a:t>
            </a:r>
            <a:r>
              <a:rPr lang="zh-CN" altLang="en-US" b="1" dirty="0" smtClean="0">
                <a:solidFill>
                  <a:srgbClr val="0000FF"/>
                </a:solidFill>
                <a:latin typeface="Times New Roman" panose="02020603050405020304" pitchFamily="18" charset="0"/>
                <a:cs typeface="Times New Roman" panose="02020603050405020304" pitchFamily="18" charset="0"/>
              </a:rPr>
              <a:t>速度</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Continuous attention to technical excellence and good design enhances agility.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对技术的精益求精以及对设计的不断完善将提升敏捷</a:t>
            </a:r>
            <a:r>
              <a:rPr lang="zh-CN" altLang="en-US" b="1" dirty="0" smtClean="0">
                <a:solidFill>
                  <a:srgbClr val="0000FF"/>
                </a:solidFill>
                <a:latin typeface="Times New Roman" panose="02020603050405020304" pitchFamily="18" charset="0"/>
                <a:cs typeface="Times New Roman" panose="02020603050405020304" pitchFamily="18" charset="0"/>
              </a:rPr>
              <a:t>性</a:t>
            </a:r>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093216"/>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敏捷宣言遵循</a:t>
            </a:r>
            <a:r>
              <a:rPr lang="zh-CN" altLang="en-US" sz="2800"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条原则</a:t>
            </a:r>
            <a:r>
              <a:rPr lang="en-US" altLang="zh-CN"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(4)</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Simplicity--the art of maximizing the amount of work not done--is essential.</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要做到简洁，即尽最大可能减少不必要的工作，这是一门</a:t>
            </a:r>
            <a:r>
              <a:rPr lang="zh-CN" altLang="en-US" b="1" dirty="0" smtClean="0">
                <a:solidFill>
                  <a:srgbClr val="0000FF"/>
                </a:solidFill>
                <a:latin typeface="Times New Roman" panose="02020603050405020304" pitchFamily="18" charset="0"/>
                <a:cs typeface="Times New Roman" panose="02020603050405020304" pitchFamily="18" charset="0"/>
              </a:rPr>
              <a:t>艺术</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The best architectures, requirements, and designs emerge from self-organizing teams.</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最佳的架构、需求和设计出自于自组织的</a:t>
            </a:r>
            <a:r>
              <a:rPr lang="zh-CN" altLang="en-US" b="1" dirty="0" smtClean="0">
                <a:solidFill>
                  <a:srgbClr val="0000FF"/>
                </a:solidFill>
                <a:latin typeface="Times New Roman" panose="02020603050405020304" pitchFamily="18" charset="0"/>
                <a:cs typeface="Times New Roman" panose="02020603050405020304" pitchFamily="18" charset="0"/>
              </a:rPr>
              <a:t>团队</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准则</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regular intervals, the team reflects on how to become more effective, then tunes and adjusts its behavior accordingly.</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团队要定期反省如何能够做到更有效，并相应地调整团队的</a:t>
            </a:r>
            <a:r>
              <a:rPr lang="zh-CN" altLang="en-US" b="1" dirty="0" smtClean="0">
                <a:solidFill>
                  <a:srgbClr val="0000FF"/>
                </a:solidFill>
                <a:latin typeface="Times New Roman" panose="02020603050405020304" pitchFamily="18" charset="0"/>
                <a:cs typeface="Times New Roman" panose="02020603050405020304" pitchFamily="18" charset="0"/>
              </a:rPr>
              <a:t>行为</a:t>
            </a:r>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049731"/>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b="1" dirty="0" smtClean="0">
                <a:solidFill>
                  <a:srgbClr val="A50021"/>
                </a:solidFill>
                <a:cs typeface="Times New Roman" panose="02020603050405020304" pitchFamily="18" charset="0"/>
              </a:rPr>
              <a:t>敏捷方法与过程</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sz="2800"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归纳：小步快跑，及时反馈</a:t>
            </a:r>
          </a:p>
        </p:txBody>
      </p:sp>
      <p:sp>
        <p:nvSpPr>
          <p:cNvPr id="4" name="Rectangle 3"/>
          <p:cNvSpPr txBox="1">
            <a:spLocks noChangeArrowheads="1"/>
          </p:cNvSpPr>
          <p:nvPr/>
        </p:nvSpPr>
        <p:spPr>
          <a:xfrm>
            <a:off x="395288" y="1569711"/>
            <a:ext cx="8353176" cy="286740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不强调文档，转向强调可运行的软件片段</a:t>
            </a:r>
          </a:p>
          <a:p>
            <a:pPr eaLnBrk="1" hangingPunct="1"/>
            <a:r>
              <a:rPr lang="zh-CN" altLang="en-US" dirty="0" smtClean="0">
                <a:latin typeface="Times New Roman" panose="02020603050405020304" pitchFamily="18" charset="0"/>
                <a:cs typeface="Times New Roman" panose="02020603050405020304" pitchFamily="18" charset="0"/>
              </a:rPr>
              <a:t>开发者与客户之间频繁沟通</a:t>
            </a:r>
          </a:p>
          <a:p>
            <a:pPr eaLnBrk="1" hangingPunct="1"/>
            <a:r>
              <a:rPr lang="zh-CN" altLang="en-US" dirty="0" smtClean="0">
                <a:latin typeface="Times New Roman" panose="02020603050405020304" pitchFamily="18" charset="0"/>
                <a:cs typeface="Times New Roman" panose="02020603050405020304" pitchFamily="18" charset="0"/>
              </a:rPr>
              <a:t>快速开发，快速反馈，快速修改，增量交付</a:t>
            </a:r>
          </a:p>
          <a:p>
            <a:pPr eaLnBrk="1" hangingPunct="1"/>
            <a:r>
              <a:rPr lang="zh-CN" altLang="en-US" dirty="0" smtClean="0">
                <a:latin typeface="Times New Roman" panose="02020603050405020304" pitchFamily="18" charset="0"/>
                <a:cs typeface="Times New Roman" panose="02020603050405020304" pitchFamily="18" charset="0"/>
              </a:rPr>
              <a:t>连续不断的短周期迭代</a:t>
            </a:r>
          </a:p>
          <a:p>
            <a:pPr eaLnBrk="1" hangingPunct="1"/>
            <a:r>
              <a:rPr lang="zh-CN" altLang="en-US" dirty="0" smtClean="0">
                <a:latin typeface="Times New Roman" panose="02020603050405020304" pitchFamily="18" charset="0"/>
                <a:cs typeface="Times New Roman" panose="02020603050405020304" pitchFamily="18" charset="0"/>
              </a:rPr>
              <a:t>不看重形式和工具，看重“人”和内容，保持简洁</a:t>
            </a:r>
          </a:p>
        </p:txBody>
      </p:sp>
      <p:sp>
        <p:nvSpPr>
          <p:cNvPr id="5" name="Oval 4"/>
          <p:cNvSpPr>
            <a:spLocks noChangeArrowheads="1"/>
          </p:cNvSpPr>
          <p:nvPr/>
        </p:nvSpPr>
        <p:spPr bwMode="auto">
          <a:xfrm>
            <a:off x="3131840" y="4437112"/>
            <a:ext cx="4752653" cy="115212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本质：</a:t>
            </a:r>
            <a:r>
              <a:rPr lang="zh-CN" altLang="en-US" sz="24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以快速的增量和迭代方式进行软件开发</a:t>
            </a:r>
          </a:p>
        </p:txBody>
      </p:sp>
    </p:spTree>
    <p:extLst>
      <p:ext uri="{BB962C8B-B14F-4D97-AF65-F5344CB8AC3E}">
        <p14:creationId xmlns:p14="http://schemas.microsoft.com/office/powerpoint/2010/main" val="73294548"/>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1770</TotalTime>
  <Words>5766</Words>
  <Application>Microsoft Office PowerPoint</Application>
  <PresentationFormat>全屏显示(4:3)</PresentationFormat>
  <Paragraphs>548</Paragraphs>
  <Slides>52</Slides>
  <Notes>52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黑体</vt:lpstr>
      <vt:lpstr>华文行楷</vt:lpstr>
      <vt:lpstr>华文新魏</vt:lpstr>
      <vt:lpstr>楷体</vt:lpstr>
      <vt:lpstr>楷体_GB2312</vt:lpstr>
      <vt:lpstr>宋体</vt:lpstr>
      <vt:lpstr>Microsoft YaHei</vt:lpstr>
      <vt:lpstr>Arial</vt:lpstr>
      <vt:lpstr>Arial</vt:lpstr>
      <vt:lpstr>Book Antiqua</vt:lpstr>
      <vt:lpstr>Times New Roman</vt:lpstr>
      <vt:lpstr>Wingdings</vt:lpstr>
      <vt:lpstr>1_CITRUS</vt:lpstr>
      <vt:lpstr>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167</cp:revision>
  <dcterms:modified xsi:type="dcterms:W3CDTF">2020-10-19T03:48:05Z</dcterms:modified>
</cp:coreProperties>
</file>