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3"/>
  </p:notesMasterIdLst>
  <p:handoutMasterIdLst>
    <p:handoutMasterId r:id="rId24"/>
  </p:handoutMasterIdLst>
  <p:sldIdLst>
    <p:sldId id="382" r:id="rId2"/>
    <p:sldId id="428" r:id="rId3"/>
    <p:sldId id="503" r:id="rId4"/>
    <p:sldId id="504" r:id="rId5"/>
    <p:sldId id="505" r:id="rId6"/>
    <p:sldId id="506" r:id="rId7"/>
    <p:sldId id="507" r:id="rId8"/>
    <p:sldId id="508" r:id="rId9"/>
    <p:sldId id="509" r:id="rId10"/>
    <p:sldId id="510" r:id="rId11"/>
    <p:sldId id="511" r:id="rId12"/>
    <p:sldId id="512" r:id="rId13"/>
    <p:sldId id="513" r:id="rId14"/>
    <p:sldId id="514" r:id="rId15"/>
    <p:sldId id="515" r:id="rId16"/>
    <p:sldId id="516" r:id="rId17"/>
    <p:sldId id="517" r:id="rId18"/>
    <p:sldId id="518" r:id="rId19"/>
    <p:sldId id="519" r:id="rId20"/>
    <p:sldId id="520" r:id="rId21"/>
    <p:sldId id="521" r:id="rId22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77777"/>
    <a:srgbClr val="66CCFF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9" autoAdjust="0"/>
    <p:restoredTop sz="92801" autoAdjust="0"/>
  </p:normalViewPr>
  <p:slideViewPr>
    <p:cSldViewPr>
      <p:cViewPr varScale="1">
        <p:scale>
          <a:sx n="78" d="100"/>
          <a:sy n="78" d="100"/>
        </p:scale>
        <p:origin x="1608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67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buFontTx/>
              <a:buNone/>
              <a:defRPr sz="1300"/>
            </a:lvl1pPr>
          </a:lstStyle>
          <a:p>
            <a:pPr>
              <a:defRPr/>
            </a:pPr>
            <a:fld id="{EC28C68B-E62A-4C2D-831A-304DDA1F42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>
            <a:lvl1pPr algn="r"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b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b" anchorCtr="0" compatLnSpc="1"/>
          <a:lstStyle>
            <a:lvl1pPr algn="r" defTabSz="990600" eaLnBrk="1" hangingPunct="1">
              <a:buFontTx/>
              <a:buNone/>
              <a:defRPr sz="1300"/>
            </a:lvl1pPr>
          </a:lstStyle>
          <a:p>
            <a:pPr>
              <a:defRPr/>
            </a:pPr>
            <a:fld id="{4E8A6FDD-0BB8-4544-94BC-4119D65B2D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2175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9070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31189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77659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00543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26235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13688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86845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41228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79518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0803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24422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96777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103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9966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5849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5150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1552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1116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6029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2020/11/01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150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 txBox="1">
            <a:spLocks/>
          </p:cNvSpPr>
          <p:nvPr userDrawn="1"/>
        </p:nvSpPr>
        <p:spPr bwMode="auto">
          <a:xfrm>
            <a:off x="767360" y="6580584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48E10B9D-D565-4C11-BA88-10AAF73A34CD}" type="datetime5">
              <a:rPr lang="zh-CN" altLang="en-US" sz="1400" smtClean="0">
                <a:solidFill>
                  <a:srgbClr val="CC0000"/>
                </a:solidFill>
                <a:ea typeface="楷体_GB2312" pitchFamily="49" charset="-122"/>
              </a:rPr>
              <a:pPr/>
              <a:t>2020/11/1</a:t>
            </a:fld>
            <a:endParaRPr lang="en-US" altLang="zh-CN" sz="1400" dirty="0" smtClean="0">
              <a:solidFill>
                <a:srgbClr val="CC0000"/>
              </a:solidFill>
              <a:ea typeface="楷体_GB2312" pitchFamily="49" charset="-122"/>
            </a:endParaRPr>
          </a:p>
        </p:txBody>
      </p:sp>
      <p:sp>
        <p:nvSpPr>
          <p:cNvPr id="8" name="页脚占位符 4"/>
          <p:cNvSpPr txBox="1">
            <a:spLocks/>
          </p:cNvSpPr>
          <p:nvPr userDrawn="1"/>
        </p:nvSpPr>
        <p:spPr bwMode="auto">
          <a:xfrm>
            <a:off x="3281960" y="6580584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1400" dirty="0" err="1" smtClean="0">
                <a:solidFill>
                  <a:srgbClr val="0000FF"/>
                </a:solidFill>
              </a:rPr>
              <a:t>哈工大</a:t>
            </a:r>
            <a:r>
              <a:rPr lang="zh-CN" altLang="en-US" sz="1400" dirty="0" smtClean="0">
                <a:solidFill>
                  <a:srgbClr val="0000FF"/>
                </a:solidFill>
              </a:rPr>
              <a:t>计算机</a:t>
            </a:r>
            <a:r>
              <a:rPr lang="en-US" altLang="zh-CN" sz="1400" dirty="0" smtClean="0">
                <a:solidFill>
                  <a:srgbClr val="0000FF"/>
                </a:solidFill>
              </a:rPr>
              <a:t>/</a:t>
            </a:r>
            <a:r>
              <a:rPr lang="en-US" altLang="zh-CN" sz="1400" dirty="0" err="1" smtClean="0">
                <a:solidFill>
                  <a:srgbClr val="0000FF"/>
                </a:solidFill>
              </a:rPr>
              <a:t>软件学院</a:t>
            </a:r>
            <a:endParaRPr lang="en-US" altLang="zh-CN" sz="1400" dirty="0" smtClean="0">
              <a:solidFill>
                <a:srgbClr val="0000FF"/>
              </a:solidFill>
            </a:endParaRPr>
          </a:p>
        </p:txBody>
      </p:sp>
      <p:sp>
        <p:nvSpPr>
          <p:cNvPr id="9" name="灯片编号占位符 5"/>
          <p:cNvSpPr txBox="1">
            <a:spLocks/>
          </p:cNvSpPr>
          <p:nvPr userDrawn="1"/>
        </p:nvSpPr>
        <p:spPr bwMode="auto">
          <a:xfrm>
            <a:off x="6737948" y="6580584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F8D4963C-975C-41A8-A6C2-40000BC1F093}" type="slidenum">
              <a:rPr lang="en-US" altLang="zh-CN" sz="1400" smtClean="0">
                <a:solidFill>
                  <a:srgbClr val="FFCCCC"/>
                </a:solidFill>
              </a:rPr>
              <a:pPr/>
              <a:t>‹#›</a:t>
            </a:fld>
            <a:endParaRPr lang="en-US" altLang="zh-CN" sz="1400">
              <a:solidFill>
                <a:srgbClr val="FF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878917"/>
      </p:ext>
    </p:extLst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200212301442778138"/>
          <p:cNvPicPr>
            <a:picLocks noChangeAspect="1" noChangeArrowheads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52400"/>
            <a:ext cx="87376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1117600" y="5943600"/>
            <a:ext cx="45720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34927" y="88904"/>
            <a:ext cx="2376488" cy="74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60000"/>
              </a:lnSpc>
            </a:pPr>
            <a:r>
              <a:rPr lang="en-US" altLang="zh-CN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《</a:t>
            </a:r>
            <a:r>
              <a:rPr lang="zh-CN" altLang="en-US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软件过程与工具</a:t>
            </a:r>
            <a:r>
              <a:rPr lang="en-US" altLang="zh-CN" sz="2200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》</a:t>
            </a:r>
          </a:p>
          <a:p>
            <a:pPr algn="ctr" eaLnBrk="1" hangingPunct="1">
              <a:lnSpc>
                <a:spcPct val="60000"/>
              </a:lnSpc>
            </a:pPr>
            <a:r>
              <a:rPr lang="en-US" altLang="zh-CN" sz="1400" b="1" i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 </a:t>
            </a:r>
          </a:p>
        </p:txBody>
      </p:sp>
      <p:sp>
        <p:nvSpPr>
          <p:cNvPr id="14" name="Rectangle 10"/>
          <p:cNvSpPr>
            <a:spLocks noChangeArrowheads="1"/>
          </p:cNvSpPr>
          <p:nvPr userDrawn="1"/>
        </p:nvSpPr>
        <p:spPr bwMode="auto">
          <a:xfrm>
            <a:off x="533400" y="765179"/>
            <a:ext cx="8142288" cy="548322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1" i="0" u="none" strike="noStrike" kern="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Rectangle 14"/>
          <p:cNvSpPr>
            <a:spLocks noChangeArrowheads="1"/>
          </p:cNvSpPr>
          <p:nvPr userDrawn="1"/>
        </p:nvSpPr>
        <p:spPr bwMode="auto">
          <a:xfrm>
            <a:off x="1117600" y="5943600"/>
            <a:ext cx="45720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Line 11"/>
          <p:cNvSpPr>
            <a:spLocks noChangeShapeType="1"/>
          </p:cNvSpPr>
          <p:nvPr userDrawn="1"/>
        </p:nvSpPr>
        <p:spPr bwMode="auto">
          <a:xfrm>
            <a:off x="36513" y="485875"/>
            <a:ext cx="2519362" cy="0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" name="Line 12"/>
          <p:cNvSpPr>
            <a:spLocks noChangeShapeType="1"/>
          </p:cNvSpPr>
          <p:nvPr userDrawn="1"/>
        </p:nvSpPr>
        <p:spPr bwMode="auto">
          <a:xfrm>
            <a:off x="2411760" y="234737"/>
            <a:ext cx="0" cy="357814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" name="Line 17"/>
          <p:cNvSpPr>
            <a:spLocks noChangeShapeType="1"/>
          </p:cNvSpPr>
          <p:nvPr userDrawn="1"/>
        </p:nvSpPr>
        <p:spPr bwMode="auto">
          <a:xfrm>
            <a:off x="36513" y="514750"/>
            <a:ext cx="2519362" cy="0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" name="Line 12"/>
          <p:cNvSpPr>
            <a:spLocks noChangeShapeType="1"/>
          </p:cNvSpPr>
          <p:nvPr userDrawn="1"/>
        </p:nvSpPr>
        <p:spPr bwMode="auto">
          <a:xfrm>
            <a:off x="2445268" y="231773"/>
            <a:ext cx="0" cy="357814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spcBef>
          <a:spcPct val="35000"/>
        </a:spcBef>
        <a:spcAft>
          <a:spcPct val="15000"/>
        </a:spcAft>
        <a:buClr>
          <a:schemeClr val="accent2"/>
        </a:buClr>
        <a:buFont typeface="Wingdings" panose="05000000000000000000" pitchFamily="2" charset="2"/>
        <a:buChar char="§"/>
        <a:defRPr sz="20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7013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panose="020B0604020202020204" pitchFamily="34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682625" indent="-2238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91281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AutoShape 2"/>
          <p:cNvSpPr>
            <a:spLocks noChangeArrowheads="1"/>
          </p:cNvSpPr>
          <p:nvPr/>
        </p:nvSpPr>
        <p:spPr bwMode="auto">
          <a:xfrm>
            <a:off x="1547816" y="1772817"/>
            <a:ext cx="6048375" cy="4508252"/>
          </a:xfrm>
          <a:prstGeom prst="flowChartProcess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8117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华文行楷" panose="02010800040101010101" pitchFamily="2" charset="-122"/>
                <a:cs typeface="+mn-cs"/>
              </a:rPr>
              <a:t>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任课教师：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华文行楷" panose="02010800040101010101" pitchFamily="2" charset="-122"/>
                <a:cs typeface="+mn-cs"/>
              </a:rPr>
              <a:t>范 国 祥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华文行楷" panose="02010800040101010101" pitchFamily="2" charset="-122"/>
                <a:cs typeface="+mn-cs"/>
              </a:rPr>
              <a:t>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电        话：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0451-86418876-811(O)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                                      13199561265(Mobile)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 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电        话：  </a:t>
            </a: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fgx@hit.edu.cn</a:t>
            </a: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algn="ctr" eaLnBrk="1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800" b="1" dirty="0">
                <a:solidFill>
                  <a:srgbClr val="6600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哈工大计算学部</a:t>
            </a:r>
            <a:r>
              <a:rPr lang="en-US" altLang="zh-CN" sz="2800" b="1" dirty="0">
                <a:solidFill>
                  <a:srgbClr val="6600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/</a:t>
            </a:r>
            <a:endParaRPr lang="zh-CN" altLang="zh-CN" sz="2800" dirty="0"/>
          </a:p>
          <a:p>
            <a:pPr algn="ctr" eaLnBrk="1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800" b="1" dirty="0">
                <a:solidFill>
                  <a:srgbClr val="6600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国家示范性软件学院</a:t>
            </a:r>
            <a:endParaRPr lang="zh-CN" altLang="zh-CN" sz="2800" dirty="0"/>
          </a:p>
          <a:p>
            <a:pPr algn="ctr" eaLnBrk="1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软件工程教研室</a:t>
            </a:r>
            <a:endParaRPr lang="zh-CN" altLang="zh-CN" sz="2800" dirty="0"/>
          </a:p>
          <a:p>
            <a:pPr algn="ctr" eaLnBrk="1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4000" b="1" dirty="0">
                <a:solidFill>
                  <a:srgbClr val="3333CC"/>
                </a:solidFill>
                <a:ea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3333CC"/>
                </a:solidFill>
                <a:ea typeface="华文行楷" panose="02010800040101010101" pitchFamily="2" charset="-122"/>
              </a:rPr>
              <a:t>2020. 09</a:t>
            </a:r>
            <a:endParaRPr lang="zh-CN" altLang="zh-CN" sz="2800" dirty="0">
              <a:effectLst/>
            </a:endParaRPr>
          </a:p>
        </p:txBody>
      </p:sp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软件过程与工具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》</a:t>
            </a:r>
            <a:b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b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Software Process and Tools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820471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图：活动图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4880"/>
            <a:ext cx="8229600" cy="51812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活动图元素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525780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开始点</a:t>
            </a:r>
          </a:p>
          <a:p>
            <a:pPr eaLnBrk="1" hangingPunct="1"/>
            <a:r>
              <a:rPr lang="zh-CN" altLang="en-US" dirty="0" smtClean="0"/>
              <a:t>结束点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整个活动的结束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子流程的结束</a:t>
            </a:r>
          </a:p>
        </p:txBody>
      </p:sp>
      <p:pic>
        <p:nvPicPr>
          <p:cNvPr id="5" name="Picture 4" descr="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393" y="1143000"/>
            <a:ext cx="3543300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243" y="2761456"/>
            <a:ext cx="365760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q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481" y="4346574"/>
            <a:ext cx="3662362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874272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图：活动图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223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活动图元素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525780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子活动状态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选课活动图</a:t>
            </a:r>
          </a:p>
        </p:txBody>
      </p:sp>
      <p:pic>
        <p:nvPicPr>
          <p:cNvPr id="5" name="Picture 5" descr="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689" y="764704"/>
            <a:ext cx="4879252" cy="5712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554315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图：活动图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Picture 5" descr="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23" y="2133600"/>
            <a:ext cx="243522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 descr="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886544"/>
            <a:ext cx="53721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609600"/>
            <a:ext cx="8229600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活动图元素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525780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子活动状态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上一页图的另一种表示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 rot="20742686">
            <a:off x="3090174" y="3276600"/>
            <a:ext cx="1447800" cy="457200"/>
          </a:xfrm>
          <a:custGeom>
            <a:avLst/>
            <a:gdLst>
              <a:gd name="T0" fmla="*/ 72782113 w 21600"/>
              <a:gd name="T1" fmla="*/ 0 h 21600"/>
              <a:gd name="T2" fmla="*/ 0 w 21600"/>
              <a:gd name="T3" fmla="*/ 4838700 h 21600"/>
              <a:gd name="T4" fmla="*/ 72782113 w 21600"/>
              <a:gd name="T5" fmla="*/ 9677400 h 21600"/>
              <a:gd name="T6" fmla="*/ 97042817 w 21600"/>
              <a:gd name="T7" fmla="*/ 48387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1298" y="5845086"/>
            <a:ext cx="351356" cy="38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28056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图：活动图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223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活动图元素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525780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分支与合并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分支一入多出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合并多入一出</a:t>
            </a:r>
          </a:p>
        </p:txBody>
      </p:sp>
      <p:pic>
        <p:nvPicPr>
          <p:cNvPr id="5" name="Picture 5" descr="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801" y="639566"/>
            <a:ext cx="3858592" cy="5837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6"/>
          <p:cNvSpPr>
            <a:spLocks/>
          </p:cNvSpPr>
          <p:nvPr/>
        </p:nvSpPr>
        <p:spPr bwMode="auto">
          <a:xfrm>
            <a:off x="3505200" y="2171700"/>
            <a:ext cx="1219200" cy="419100"/>
          </a:xfrm>
          <a:prstGeom prst="borderCallout1">
            <a:avLst>
              <a:gd name="adj1" fmla="val 45032"/>
              <a:gd name="adj2" fmla="val 101017"/>
              <a:gd name="adj3" fmla="val 105745"/>
              <a:gd name="adj4" fmla="val 18189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/>
              <a:t>分支节点</a:t>
            </a:r>
          </a:p>
        </p:txBody>
      </p:sp>
      <p:sp>
        <p:nvSpPr>
          <p:cNvPr id="7" name="AutoShape 7"/>
          <p:cNvSpPr>
            <a:spLocks/>
          </p:cNvSpPr>
          <p:nvPr/>
        </p:nvSpPr>
        <p:spPr bwMode="auto">
          <a:xfrm>
            <a:off x="3275856" y="4653136"/>
            <a:ext cx="1219200" cy="419100"/>
          </a:xfrm>
          <a:prstGeom prst="borderCallout1">
            <a:avLst>
              <a:gd name="adj1" fmla="val 27273"/>
              <a:gd name="adj2" fmla="val 106250"/>
              <a:gd name="adj3" fmla="val -29987"/>
              <a:gd name="adj4" fmla="val 20500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/>
              <a:t>合并节点</a:t>
            </a:r>
          </a:p>
        </p:txBody>
      </p:sp>
    </p:spTree>
    <p:extLst>
      <p:ext uri="{BB962C8B-B14F-4D97-AF65-F5344CB8AC3E}">
        <p14:creationId xmlns:p14="http://schemas.microsoft.com/office/powerpoint/2010/main" val="133429151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图：活动图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223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活动图元素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219200"/>
            <a:ext cx="4724400" cy="525780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分叉与汇合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分叉用将控制流分为两个或者多个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并发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运行的分支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汇合用于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同步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这些并发分支，以达到共同完成一项事务的目的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5280025" y="548680"/>
            <a:ext cx="2873375" cy="5832648"/>
            <a:chOff x="5280025" y="548680"/>
            <a:chExt cx="2873375" cy="5832648"/>
          </a:xfrm>
        </p:grpSpPr>
        <p:pic>
          <p:nvPicPr>
            <p:cNvPr id="5" name="Picture 5" descr="q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84" b="2716"/>
            <a:stretch/>
          </p:blipFill>
          <p:spPr bwMode="auto">
            <a:xfrm>
              <a:off x="5280025" y="548680"/>
              <a:ext cx="2873375" cy="583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60930" y="6120965"/>
              <a:ext cx="273064" cy="260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461060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图：活动图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223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活动图元素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525780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mtClean="0"/>
              <a:t>泳道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987824" y="692696"/>
            <a:ext cx="5838825" cy="5688632"/>
            <a:chOff x="2987824" y="692696"/>
            <a:chExt cx="5838825" cy="5688632"/>
          </a:xfrm>
        </p:grpSpPr>
        <p:pic>
          <p:nvPicPr>
            <p:cNvPr id="3" name="Picture 5" descr="q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51" b="3932"/>
            <a:stretch/>
          </p:blipFill>
          <p:spPr bwMode="auto">
            <a:xfrm>
              <a:off x="2987824" y="692696"/>
              <a:ext cx="5838825" cy="5688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11104" y="5996199"/>
              <a:ext cx="273064" cy="260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708358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图：活动图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223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活动图元素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525780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对象流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可以把对象放置在活动图中并用一个依赖将其连接到进行创建、修改或撤销等动作状态或者活动状态上，对象的这种使用方法就构成了对象流</a:t>
            </a:r>
          </a:p>
          <a:p>
            <a:pPr lvl="1" eaLnBrk="1" hangingPunct="1"/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对象流是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动作状态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或者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活动状态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对象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之间的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依赖关系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，表示动作使用对象或动作对对象的影响</a:t>
            </a:r>
            <a:endParaRPr lang="en-US" altLang="zh-CN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可以理解为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数据流</a:t>
            </a:r>
          </a:p>
        </p:txBody>
      </p:sp>
    </p:spTree>
    <p:extLst>
      <p:ext uri="{BB962C8B-B14F-4D97-AF65-F5344CB8AC3E}">
        <p14:creationId xmlns:p14="http://schemas.microsoft.com/office/powerpoint/2010/main" val="242488465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图：活动图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Picture 4" descr="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072" y="692696"/>
            <a:ext cx="6248400" cy="575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223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活动图元素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525780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mtClean="0"/>
              <a:t>对象流</a:t>
            </a:r>
          </a:p>
        </p:txBody>
      </p:sp>
    </p:spTree>
    <p:extLst>
      <p:ext uri="{BB962C8B-B14F-4D97-AF65-F5344CB8AC3E}">
        <p14:creationId xmlns:p14="http://schemas.microsoft.com/office/powerpoint/2010/main" val="219953779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图：活动图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064" y="659100"/>
            <a:ext cx="5614392" cy="5817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223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图书馆活动图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525780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mtClean="0"/>
              <a:t>图书馆馆员活动图</a:t>
            </a:r>
          </a:p>
        </p:txBody>
      </p:sp>
    </p:spTree>
    <p:extLst>
      <p:ext uri="{BB962C8B-B14F-4D97-AF65-F5344CB8AC3E}">
        <p14:creationId xmlns:p14="http://schemas.microsoft.com/office/powerpoint/2010/main" val="248826668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图：活动图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392" y="764704"/>
            <a:ext cx="7086058" cy="564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620688"/>
            <a:ext cx="8229600" cy="5223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图书馆活动图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457200" y="1219200"/>
            <a:ext cx="8229600" cy="525780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mtClean="0"/>
              <a:t>系统管理员活动图</a:t>
            </a:r>
          </a:p>
        </p:txBody>
      </p:sp>
    </p:spTree>
    <p:extLst>
      <p:ext uri="{BB962C8B-B14F-4D97-AF65-F5344CB8AC3E}">
        <p14:creationId xmlns:p14="http://schemas.microsoft.com/office/powerpoint/2010/main" val="300212460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376488" y="455617"/>
            <a:ext cx="4572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en-US" altLang="zh-CN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UML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图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1691680" y="1484313"/>
            <a:ext cx="5832647" cy="4464967"/>
          </a:xfrm>
          <a:prstGeom prst="rect">
            <a:avLst/>
          </a:prstGeom>
          <a:ln>
            <a:solidFill>
              <a:srgbClr val="777777"/>
            </a:solidFill>
          </a:ln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buNone/>
            </a:pPr>
            <a:endParaRPr lang="en-US" altLang="zh-CN" sz="8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None/>
            </a:pP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主要内容</a:t>
            </a:r>
            <a:endParaRPr lang="en-US" altLang="zh-CN" sz="24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23825" eaLnBrk="1" hangingPunct="1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例图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23825" eaLnBrk="1" hangingPunct="1">
              <a:buNone/>
            </a:pP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活动图</a:t>
            </a:r>
            <a:endParaRPr lang="en-US" altLang="zh-CN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23825" eaLnBrk="1" hangingPunct="1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类图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对象图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23825" eaLnBrk="1" hangingPunct="1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时序图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协作图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23825" eaLnBrk="1" hangingPunct="1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状态图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23825" eaLnBrk="1" hangingPunct="1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组件图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23825" eaLnBrk="1" hangingPunct="1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部署图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60264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图：活动图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223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活动图和状态图的区别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525780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mtClean="0"/>
              <a:t>活动图着重表现从一个活动到另一个活动的控制流，是</a:t>
            </a:r>
            <a:r>
              <a:rPr lang="zh-CN" altLang="en-US" smtClean="0">
                <a:solidFill>
                  <a:srgbClr val="FF0000"/>
                </a:solidFill>
              </a:rPr>
              <a:t>内部处理驱动的流程</a:t>
            </a:r>
          </a:p>
          <a:p>
            <a:pPr eaLnBrk="1" hangingPunct="1"/>
            <a:r>
              <a:rPr lang="zh-CN" altLang="en-US" smtClean="0"/>
              <a:t>状态图着重描述从一个状态到另一个状态的流程，主要有</a:t>
            </a:r>
            <a:r>
              <a:rPr lang="zh-CN" altLang="en-US" smtClean="0">
                <a:solidFill>
                  <a:srgbClr val="FF0000"/>
                </a:solidFill>
              </a:rPr>
              <a:t>外部事件的参与</a:t>
            </a:r>
          </a:p>
        </p:txBody>
      </p:sp>
    </p:spTree>
    <p:extLst>
      <p:ext uri="{BB962C8B-B14F-4D97-AF65-F5344CB8AC3E}">
        <p14:creationId xmlns:p14="http://schemas.microsoft.com/office/powerpoint/2010/main" val="334091834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图：活动图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223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活动图和流程图的区别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525780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mtClean="0">
                <a:solidFill>
                  <a:srgbClr val="FF0000"/>
                </a:solidFill>
              </a:rPr>
              <a:t>流程图</a:t>
            </a:r>
            <a:r>
              <a:rPr lang="zh-CN" altLang="en-US" smtClean="0"/>
              <a:t>着重描述处理过程，它的主要控制结构是顺序、分支和循环，各个处理之间有严格的顺序和时间关系</a:t>
            </a:r>
          </a:p>
          <a:p>
            <a:pPr eaLnBrk="1" hangingPunct="1"/>
            <a:r>
              <a:rPr lang="zh-CN" altLang="en-US" smtClean="0">
                <a:solidFill>
                  <a:srgbClr val="FF0000"/>
                </a:solidFill>
              </a:rPr>
              <a:t>活动图</a:t>
            </a:r>
            <a:r>
              <a:rPr lang="zh-CN" altLang="en-US" smtClean="0"/>
              <a:t>描述的则是对象活动的顺序关系所遵循的规则，它着重表现的是系统的行为，而非系统的处理过程</a:t>
            </a:r>
          </a:p>
          <a:p>
            <a:pPr eaLnBrk="1" hangingPunct="1"/>
            <a:r>
              <a:rPr lang="zh-CN" altLang="en-US" smtClean="0"/>
              <a:t>活动图能够表示</a:t>
            </a:r>
            <a:r>
              <a:rPr lang="zh-CN" altLang="en-US" smtClean="0">
                <a:solidFill>
                  <a:srgbClr val="FF0000"/>
                </a:solidFill>
              </a:rPr>
              <a:t>并发活动</a:t>
            </a:r>
            <a:r>
              <a:rPr lang="zh-CN" altLang="en-US" smtClean="0"/>
              <a:t>的情形，流程图不能</a:t>
            </a:r>
          </a:p>
        </p:txBody>
      </p:sp>
    </p:spTree>
    <p:extLst>
      <p:ext uri="{BB962C8B-B14F-4D97-AF65-F5344CB8AC3E}">
        <p14:creationId xmlns:p14="http://schemas.microsoft.com/office/powerpoint/2010/main" val="61326787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图：活动图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223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活动图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412776"/>
            <a:ext cx="8229600" cy="5064224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mtClean="0"/>
              <a:t>活动图简介</a:t>
            </a:r>
          </a:p>
          <a:p>
            <a:pPr eaLnBrk="1" hangingPunct="1"/>
            <a:r>
              <a:rPr lang="zh-CN" altLang="en-US" dirty="0" smtClean="0"/>
              <a:t>活动图元素</a:t>
            </a:r>
          </a:p>
          <a:p>
            <a:pPr eaLnBrk="1" hangingPunct="1"/>
            <a:r>
              <a:rPr lang="zh-CN" altLang="en-US" dirty="0" smtClean="0"/>
              <a:t>图书馆活动图</a:t>
            </a:r>
          </a:p>
          <a:p>
            <a:pPr eaLnBrk="1" hangingPunct="1"/>
            <a:r>
              <a:rPr lang="zh-CN" altLang="en-US" dirty="0" smtClean="0"/>
              <a:t>活动图和状态图的区别</a:t>
            </a:r>
          </a:p>
          <a:p>
            <a:pPr eaLnBrk="1" hangingPunct="1"/>
            <a:r>
              <a:rPr lang="zh-CN" altLang="en-US" dirty="0" smtClean="0"/>
              <a:t>活动图和流程图的区别</a:t>
            </a:r>
          </a:p>
        </p:txBody>
      </p:sp>
    </p:spTree>
    <p:extLst>
      <p:ext uri="{BB962C8B-B14F-4D97-AF65-F5344CB8AC3E}">
        <p14:creationId xmlns:p14="http://schemas.microsoft.com/office/powerpoint/2010/main" val="62527048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图：活动图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223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活动图简介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412776"/>
            <a:ext cx="8229600" cy="5064224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什么是活动图（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lvl="1" eaLnBrk="1" hangingPunct="1"/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活动图是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UML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用于对系统的动态行为建模的另一种常用工具</a:t>
            </a:r>
          </a:p>
          <a:p>
            <a:pPr lvl="1" eaLnBrk="1" hangingPunct="1"/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它描述活动的顺序，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展现从一个活动到另一个活动的控制流</a:t>
            </a:r>
          </a:p>
          <a:p>
            <a:pPr lvl="1" eaLnBrk="1" hangingPunct="1"/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活动图在本质上是一种流程图；活动图着重表现从一个活动到另一个活动的控制流</a:t>
            </a:r>
          </a:p>
        </p:txBody>
      </p:sp>
    </p:spTree>
    <p:extLst>
      <p:ext uri="{BB962C8B-B14F-4D97-AF65-F5344CB8AC3E}">
        <p14:creationId xmlns:p14="http://schemas.microsoft.com/office/powerpoint/2010/main" val="127525211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图：活动图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241589"/>
            <a:ext cx="6262464" cy="518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223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活动图简介</a:t>
            </a:r>
          </a:p>
        </p:txBody>
      </p:sp>
      <p:sp>
        <p:nvSpPr>
          <p:cNvPr id="5" name="AutoShape 5"/>
          <p:cNvSpPr>
            <a:spLocks/>
          </p:cNvSpPr>
          <p:nvPr/>
        </p:nvSpPr>
        <p:spPr bwMode="auto">
          <a:xfrm>
            <a:off x="7092280" y="3140968"/>
            <a:ext cx="914400" cy="419100"/>
          </a:xfrm>
          <a:prstGeom prst="borderCallout1">
            <a:avLst>
              <a:gd name="adj1" fmla="val 50106"/>
              <a:gd name="adj2" fmla="val 2132"/>
              <a:gd name="adj3" fmla="val 58560"/>
              <a:gd name="adj4" fmla="val -13914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/>
              <a:t>控制流</a:t>
            </a:r>
          </a:p>
        </p:txBody>
      </p:sp>
    </p:spTree>
    <p:extLst>
      <p:ext uri="{BB962C8B-B14F-4D97-AF65-F5344CB8AC3E}">
        <p14:creationId xmlns:p14="http://schemas.microsoft.com/office/powerpoint/2010/main" val="150776075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图：活动图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223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活动图元素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525780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动作状态（</a:t>
            </a:r>
            <a:r>
              <a:rPr lang="en-US" altLang="zh-CN" dirty="0" smtClean="0"/>
              <a:t>Action State</a:t>
            </a:r>
            <a:r>
              <a:rPr lang="zh-CN" altLang="en-US" dirty="0" smtClean="0"/>
              <a:t>）</a:t>
            </a:r>
          </a:p>
          <a:p>
            <a:pPr lvl="1" eaLnBrk="1" hangingPunct="1"/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动作状态是指原子的，不可中断的动作，并在此动作完成后通过完成转换转向另一个状态</a:t>
            </a:r>
          </a:p>
          <a:p>
            <a:pPr lvl="1" eaLnBrk="1" hangingPunct="1"/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UML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中的动作状态图用平滑的圆角矩形表示</a:t>
            </a:r>
          </a:p>
        </p:txBody>
      </p:sp>
      <p:pic>
        <p:nvPicPr>
          <p:cNvPr id="5" name="Picture 4" descr="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429000"/>
            <a:ext cx="2971800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010423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图：活动图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223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活动图元素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525780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动作状态的特点</a:t>
            </a:r>
            <a:endParaRPr lang="zh-CN" altLang="en-US" b="0" dirty="0" smtClean="0"/>
          </a:p>
          <a:p>
            <a:pPr lvl="1" eaLnBrk="1" hangingPunct="1"/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动作状态是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原子的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，无法分解为更小的部分</a:t>
            </a:r>
          </a:p>
          <a:p>
            <a:pPr lvl="1" eaLnBrk="1" hangingPunct="1"/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动作状态是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不可中断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的，一旦开始运行就不能中断，一直运行到结束</a:t>
            </a:r>
          </a:p>
          <a:p>
            <a:pPr lvl="1" eaLnBrk="1" hangingPunct="1"/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动作状态是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瞬时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的行为，它所占用的处理时间极短，有时甚至可以忽略</a:t>
            </a:r>
          </a:p>
          <a:p>
            <a:pPr lvl="1" eaLnBrk="1" hangingPunct="1"/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动作状态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可以有入转换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，入转换可以是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动作流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，也可以是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对象流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；动作状态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至少有一条出转换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，这条转换以内部的完成为起点，与外部事件无关</a:t>
            </a:r>
          </a:p>
          <a:p>
            <a:pPr lvl="1" eaLnBrk="1" hangingPunct="1"/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动作状态与状态图中的状态不同，它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不能有入口动作和出口动作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，更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不能有内部转移</a:t>
            </a:r>
          </a:p>
        </p:txBody>
      </p:sp>
    </p:spTree>
    <p:extLst>
      <p:ext uri="{BB962C8B-B14F-4D97-AF65-F5344CB8AC3E}">
        <p14:creationId xmlns:p14="http://schemas.microsoft.com/office/powerpoint/2010/main" val="232223143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图：活动图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223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活动图元素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525780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活动状态（</a:t>
            </a:r>
            <a:r>
              <a:rPr lang="en-US" altLang="zh-CN" dirty="0" smtClean="0"/>
              <a:t>Activity State</a:t>
            </a:r>
            <a:r>
              <a:rPr lang="zh-CN" altLang="en-US" dirty="0" smtClean="0"/>
              <a:t>）</a:t>
            </a:r>
          </a:p>
          <a:p>
            <a:pPr lvl="1" eaLnBrk="1" hangingPunct="1"/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活动状态用于表达状态机中的非原子的运行</a:t>
            </a:r>
          </a:p>
          <a:p>
            <a:pPr lvl="1" eaLnBrk="1" hangingPunct="1"/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UML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活动状态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动作状态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的图标相同，但活动状态可以在图标中给出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入口动作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出口动作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等信息  </a:t>
            </a:r>
          </a:p>
        </p:txBody>
      </p:sp>
      <p:pic>
        <p:nvPicPr>
          <p:cNvPr id="5" name="Picture 5" descr="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733800"/>
            <a:ext cx="2971800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238795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76488" y="95577"/>
            <a:ext cx="4572000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图：活动图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620688"/>
            <a:ext cx="8229600" cy="5223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活动图元素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525780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 smtClean="0"/>
              <a:t>活动状态的特点</a:t>
            </a:r>
          </a:p>
          <a:p>
            <a:pPr lvl="1" eaLnBrk="1" hangingPunct="1"/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活动状态可以分解成其他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子活动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或者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动作状态</a:t>
            </a:r>
          </a:p>
          <a:p>
            <a:pPr lvl="1" eaLnBrk="1" hangingPunct="1"/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活动状态的内部活动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可以用另一个活动图来表示</a:t>
            </a:r>
          </a:p>
          <a:p>
            <a:pPr lvl="1" eaLnBrk="1" hangingPunct="1"/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和动作状态不同，活动状态可以有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入口动作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出口动作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，也可以有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内部转移</a:t>
            </a:r>
          </a:p>
          <a:p>
            <a:pPr lvl="1" eaLnBrk="1" hangingPunct="1"/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动作状态是活动状态的一个特例，如果某个活动状态只包括一个动作，那么它就是一个动作状态</a:t>
            </a:r>
          </a:p>
        </p:txBody>
      </p:sp>
    </p:spTree>
    <p:extLst>
      <p:ext uri="{BB962C8B-B14F-4D97-AF65-F5344CB8AC3E}">
        <p14:creationId xmlns:p14="http://schemas.microsoft.com/office/powerpoint/2010/main" val="210718013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ITRUS">
  <a:themeElements>
    <a:clrScheme name="1_CITRUS 2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00CC00"/>
      </a:accent1>
      <a:accent2>
        <a:srgbClr val="FF822D"/>
      </a:accent2>
      <a:accent3>
        <a:srgbClr val="FFFFFF"/>
      </a:accent3>
      <a:accent4>
        <a:srgbClr val="000000"/>
      </a:accent4>
      <a:accent5>
        <a:srgbClr val="AAE2AA"/>
      </a:accent5>
      <a:accent6>
        <a:srgbClr val="E77528"/>
      </a:accent6>
      <a:hlink>
        <a:srgbClr val="FF63B1"/>
      </a:hlink>
      <a:folHlink>
        <a:srgbClr val="B2B2B2"/>
      </a:folHlink>
    </a:clrScheme>
    <a:fontScheme name="1_CITRUS">
      <a:majorFont>
        <a:latin typeface="Book Antiqua"/>
        <a:ea typeface="楷体_GB2312"/>
        <a:cs typeface="宋体"/>
      </a:majorFont>
      <a:minorFont>
        <a:latin typeface="Book Antiqu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CITRUS 1">
        <a:dk1>
          <a:srgbClr val="FC6600"/>
        </a:dk1>
        <a:lt1>
          <a:srgbClr val="C6FE82"/>
        </a:lt1>
        <a:dk2>
          <a:srgbClr val="FFFFFF"/>
        </a:dk2>
        <a:lt2>
          <a:srgbClr val="000000"/>
        </a:lt2>
        <a:accent1>
          <a:srgbClr val="00CC00"/>
        </a:accent1>
        <a:accent2>
          <a:srgbClr val="FF822D"/>
        </a:accent2>
        <a:accent3>
          <a:srgbClr val="DFFEC1"/>
        </a:accent3>
        <a:accent4>
          <a:srgbClr val="D756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2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CC00"/>
        </a:accent1>
        <a:accent2>
          <a:srgbClr val="FF822D"/>
        </a:accent2>
        <a:accent3>
          <a:srgbClr val="FFFFFF"/>
        </a:accent3>
        <a:accent4>
          <a:srgbClr val="0000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4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72CE86"/>
        </a:accent1>
        <a:accent2>
          <a:srgbClr val="F6B070"/>
        </a:accent2>
        <a:accent3>
          <a:srgbClr val="FFFFFF"/>
        </a:accent3>
        <a:accent4>
          <a:srgbClr val="000000"/>
        </a:accent4>
        <a:accent5>
          <a:srgbClr val="BCE3C3"/>
        </a:accent5>
        <a:accent6>
          <a:srgbClr val="DF9F65"/>
        </a:accent6>
        <a:hlink>
          <a:srgbClr val="EB9DC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58F91"/>
        </a:accent1>
        <a:accent2>
          <a:srgbClr val="CE7162"/>
        </a:accent2>
        <a:accent3>
          <a:srgbClr val="FFFFFF"/>
        </a:accent3>
        <a:accent4>
          <a:srgbClr val="000000"/>
        </a:accent4>
        <a:accent5>
          <a:srgbClr val="F9C6C7"/>
        </a:accent5>
        <a:accent6>
          <a:srgbClr val="BA6658"/>
        </a:accent6>
        <a:hlink>
          <a:srgbClr val="F6CA7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6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AB774"/>
        </a:accent1>
        <a:accent2>
          <a:srgbClr val="CBACD4"/>
        </a:accent2>
        <a:accent3>
          <a:srgbClr val="FFFFFF"/>
        </a:accent3>
        <a:accent4>
          <a:srgbClr val="000000"/>
        </a:accent4>
        <a:accent5>
          <a:srgbClr val="FCD8BC"/>
        </a:accent5>
        <a:accent6>
          <a:srgbClr val="B89BC0"/>
        </a:accent6>
        <a:hlink>
          <a:srgbClr val="C2EB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7">
        <a:dk1>
          <a:srgbClr val="3B6147"/>
        </a:dk1>
        <a:lt1>
          <a:srgbClr val="CED5E8"/>
        </a:lt1>
        <a:dk2>
          <a:srgbClr val="FFFFFF"/>
        </a:dk2>
        <a:lt2>
          <a:srgbClr val="777777"/>
        </a:lt2>
        <a:accent1>
          <a:srgbClr val="FEA868"/>
        </a:accent1>
        <a:accent2>
          <a:srgbClr val="9AA8D0"/>
        </a:accent2>
        <a:accent3>
          <a:srgbClr val="E3E7F2"/>
        </a:accent3>
        <a:accent4>
          <a:srgbClr val="31523B"/>
        </a:accent4>
        <a:accent5>
          <a:srgbClr val="FED1B9"/>
        </a:accent5>
        <a:accent6>
          <a:srgbClr val="8B98BC"/>
        </a:accent6>
        <a:hlink>
          <a:srgbClr val="9CE15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8">
        <a:dk1>
          <a:srgbClr val="2C395E"/>
        </a:dk1>
        <a:lt1>
          <a:srgbClr val="8798C7"/>
        </a:lt1>
        <a:dk2>
          <a:srgbClr val="FFFFFF"/>
        </a:dk2>
        <a:lt2>
          <a:srgbClr val="000000"/>
        </a:lt2>
        <a:accent1>
          <a:srgbClr val="FEE168"/>
        </a:accent1>
        <a:accent2>
          <a:srgbClr val="BAE482"/>
        </a:accent2>
        <a:accent3>
          <a:srgbClr val="C3CAE0"/>
        </a:accent3>
        <a:accent4>
          <a:srgbClr val="242F4F"/>
        </a:accent4>
        <a:accent5>
          <a:srgbClr val="FEEEB9"/>
        </a:accent5>
        <a:accent6>
          <a:srgbClr val="A8CF75"/>
        </a:accent6>
        <a:hlink>
          <a:srgbClr val="EFAD6B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794</TotalTime>
  <Words>854</Words>
  <Application>Microsoft Office PowerPoint</Application>
  <PresentationFormat>全屏显示(4:3)</PresentationFormat>
  <Paragraphs>156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华文行楷</vt:lpstr>
      <vt:lpstr>华文新魏</vt:lpstr>
      <vt:lpstr>楷体</vt:lpstr>
      <vt:lpstr>楷体_GB2312</vt:lpstr>
      <vt:lpstr>宋体</vt:lpstr>
      <vt:lpstr>Arial</vt:lpstr>
      <vt:lpstr>Book Antiqua</vt:lpstr>
      <vt:lpstr>Times New Roman</vt:lpstr>
      <vt:lpstr>Wingdings</vt:lpstr>
      <vt:lpstr>1_CITRUS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 第一章 软件工程概论 1-1 软件工程概论</dc:title>
  <dc:creator>hitfgx</dc:creator>
  <cp:lastModifiedBy>hitfgx</cp:lastModifiedBy>
  <cp:revision>98</cp:revision>
  <dcterms:modified xsi:type="dcterms:W3CDTF">2020-11-01T14:04:46Z</dcterms:modified>
</cp:coreProperties>
</file>