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handoutMasterIdLst>
    <p:handoutMasterId r:id="rId40"/>
  </p:handoutMasterIdLst>
  <p:sldIdLst>
    <p:sldId id="382" r:id="rId2"/>
    <p:sldId id="428" r:id="rId3"/>
    <p:sldId id="553" r:id="rId4"/>
    <p:sldId id="554" r:id="rId5"/>
    <p:sldId id="555" r:id="rId6"/>
    <p:sldId id="556" r:id="rId7"/>
    <p:sldId id="557" r:id="rId8"/>
    <p:sldId id="558" r:id="rId9"/>
    <p:sldId id="559"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 id="572" r:id="rId23"/>
    <p:sldId id="573" r:id="rId24"/>
    <p:sldId id="574" r:id="rId25"/>
    <p:sldId id="575" r:id="rId26"/>
    <p:sldId id="576" r:id="rId27"/>
    <p:sldId id="577" r:id="rId28"/>
    <p:sldId id="578" r:id="rId29"/>
    <p:sldId id="579" r:id="rId30"/>
    <p:sldId id="580" r:id="rId31"/>
    <p:sldId id="581" r:id="rId32"/>
    <p:sldId id="582" r:id="rId33"/>
    <p:sldId id="583" r:id="rId34"/>
    <p:sldId id="584" r:id="rId35"/>
    <p:sldId id="585" r:id="rId36"/>
    <p:sldId id="586" r:id="rId37"/>
    <p:sldId id="587" r:id="rId38"/>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5320" autoAdjust="0"/>
  </p:normalViewPr>
  <p:slideViewPr>
    <p:cSldViewPr>
      <p:cViewPr varScale="1">
        <p:scale>
          <a:sx n="80" d="100"/>
          <a:sy n="80" d="100"/>
        </p:scale>
        <p:origin x="1536"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23661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5083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2388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0610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84605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04482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22725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79341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62698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9668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23855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32207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03590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5542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49580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04294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21628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60566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31853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1894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42580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8263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0399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4947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29280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55250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29818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075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8964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14710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8903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78251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75134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7634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38737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2020/11/1</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latin typeface="华文行楷" panose="02010800040101010101" pitchFamily="2" charset="-122"/>
                <a:ea typeface="华文行楷" panose="02010800040101010101" pitchFamily="2" charset="-122"/>
              </a:rPr>
              <a:t>哈工大计算学部</a:t>
            </a:r>
            <a:r>
              <a:rPr lang="en-US" altLang="zh-CN" sz="2800" b="1" dirty="0">
                <a:solidFill>
                  <a:srgbClr val="660066"/>
                </a:solidFill>
                <a:latin typeface="华文行楷" panose="02010800040101010101" pitchFamily="2" charset="-122"/>
                <a:ea typeface="华文行楷" panose="02010800040101010101" pitchFamily="2" charset="-122"/>
              </a:rPr>
              <a:t>/</a:t>
            </a:r>
            <a:endParaRPr lang="zh-CN" altLang="zh-CN" sz="2800" dirty="0"/>
          </a:p>
          <a:p>
            <a:pPr algn="ctr" eaLnBrk="1" hangingPunct="1">
              <a:lnSpc>
                <a:spcPts val="3800"/>
              </a:lnSpc>
              <a:spcBef>
                <a:spcPts val="0"/>
              </a:spcBef>
              <a:spcAft>
                <a:spcPts val="0"/>
              </a:spcAft>
            </a:pPr>
            <a:r>
              <a:rPr lang="zh-CN" altLang="zh-CN" sz="2800" b="1" dirty="0">
                <a:solidFill>
                  <a:srgbClr val="660066"/>
                </a:solidFill>
                <a:latin typeface="华文行楷" panose="02010800040101010101" pitchFamily="2" charset="-122"/>
                <a:ea typeface="华文行楷" panose="02010800040101010101" pitchFamily="2" charset="-122"/>
              </a:rPr>
              <a:t>国家示范性软件学院</a:t>
            </a:r>
            <a:endParaRPr lang="zh-CN" altLang="zh-CN" sz="2800" dirty="0"/>
          </a:p>
          <a:p>
            <a:pPr algn="ctr" eaLnBrk="1" hangingPunct="1">
              <a:lnSpc>
                <a:spcPts val="3800"/>
              </a:lnSpc>
              <a:spcBef>
                <a:spcPts val="0"/>
              </a:spcBef>
              <a:spcAft>
                <a:spcPts val="0"/>
              </a:spcAft>
            </a:pPr>
            <a:r>
              <a:rPr lang="zh-CN" altLang="zh-CN" sz="2800" b="1" dirty="0">
                <a:solidFill>
                  <a:srgbClr val="0000FF"/>
                </a:solidFill>
                <a:latin typeface="华文新魏" panose="02010800040101010101" pitchFamily="2" charset="-122"/>
                <a:ea typeface="华文新魏" panose="02010800040101010101" pitchFamily="2" charset="-122"/>
              </a:rPr>
              <a:t>软件工程教研室</a:t>
            </a:r>
            <a:endParaRPr lang="zh-CN" altLang="zh-CN" sz="2800" dirty="0"/>
          </a:p>
          <a:p>
            <a:pPr algn="ctr" eaLnBrk="1" hangingPunct="1">
              <a:lnSpc>
                <a:spcPts val="3800"/>
              </a:lnSpc>
              <a:spcBef>
                <a:spcPts val="0"/>
              </a:spcBef>
              <a:spcAft>
                <a:spcPts val="0"/>
              </a:spcAft>
            </a:pPr>
            <a:r>
              <a:rPr lang="zh-CN" altLang="zh-CN" sz="4000" b="1" dirty="0">
                <a:solidFill>
                  <a:srgbClr val="3333CC"/>
                </a:solidFill>
                <a:ea typeface="Times New Roman" panose="02020603050405020304" pitchFamily="18" charset="0"/>
              </a:rPr>
              <a:t> </a:t>
            </a:r>
            <a:r>
              <a:rPr lang="en-US" altLang="zh-CN" sz="2800" b="1" dirty="0">
                <a:solidFill>
                  <a:srgbClr val="3333CC"/>
                </a:solidFill>
                <a:ea typeface="华文行楷" panose="02010800040101010101" pitchFamily="2" charset="-122"/>
              </a:rPr>
              <a:t>2020. </a:t>
            </a:r>
            <a:r>
              <a:rPr lang="en-US" altLang="zh-CN" sz="2800" b="1">
                <a:solidFill>
                  <a:srgbClr val="3333CC"/>
                </a:solidFill>
                <a:ea typeface="华文行楷" panose="02010800040101010101" pitchFamily="2" charset="-122"/>
              </a:rPr>
              <a:t>09</a:t>
            </a:r>
            <a:endParaRPr lang="zh-CN" altLang="zh-CN" sz="2800">
              <a:effectLst/>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属性的组成</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可见性</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属性名</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类型</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初始值</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17683881"/>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9"/>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属性的可见性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公有（</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Public</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solidFill>
                  <a:srgbClr val="0000FF"/>
                </a:solidFill>
                <a:latin typeface="Arial" panose="020B0604020202020204" pitchFamily="34" charset="0"/>
                <a:ea typeface="宋体" panose="02010600030101010101" pitchFamily="2" charset="-122"/>
              </a:rPr>
              <a:t>所有</a:t>
            </a:r>
            <a:r>
              <a:rPr lang="zh-CN" altLang="en-US" b="1" dirty="0">
                <a:solidFill>
                  <a:srgbClr val="0000FF"/>
                </a:solidFill>
                <a:latin typeface="Arial" panose="020B0604020202020204" pitchFamily="34" charset="0"/>
                <a:ea typeface="宋体" panose="02010600030101010101" pitchFamily="2" charset="-122"/>
              </a:rPr>
              <a:t>类</a:t>
            </a:r>
            <a:r>
              <a:rPr lang="zh-CN" altLang="en-US" b="1" dirty="0" smtClean="0">
                <a:solidFill>
                  <a:srgbClr val="0000FF"/>
                </a:solidFill>
                <a:latin typeface="Arial" panose="020B0604020202020204" pitchFamily="34" charset="0"/>
                <a:ea typeface="宋体" panose="02010600030101010101" pitchFamily="2" charset="-122"/>
              </a:rPr>
              <a:t>可见</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私有（</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Private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Arial" panose="020B0604020202020204" pitchFamily="34" charset="0"/>
                <a:ea typeface="宋体" panose="02010600030101010101" pitchFamily="2" charset="-122"/>
              </a:rPr>
              <a:t>该类及子孙可见</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受保护（</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Protected</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Arial" panose="020B0604020202020204" pitchFamily="34" charset="0"/>
                <a:ea typeface="宋体" panose="02010600030101010101" pitchFamily="2" charset="-122"/>
              </a:rPr>
              <a:t>只对该类本身可见</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Package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Arial" panose="020B0604020202020204" pitchFamily="34" charset="0"/>
                <a:ea typeface="宋体" panose="02010600030101010101" pitchFamily="2" charset="-122"/>
              </a:rPr>
              <a:t>只对同一包声明</a:t>
            </a:r>
            <a:r>
              <a:rPr lang="zh-CN" altLang="en-US" b="1" dirty="0" smtClean="0">
                <a:solidFill>
                  <a:srgbClr val="0000FF"/>
                </a:solidFill>
                <a:latin typeface="Arial" panose="020B0604020202020204" pitchFamily="34" charset="0"/>
                <a:ea typeface="宋体" panose="02010600030101010101" pitchFamily="2" charset="-122"/>
              </a:rPr>
              <a:t>的类</a:t>
            </a:r>
            <a:r>
              <a:rPr lang="zh-CN" altLang="en-US" b="1" dirty="0">
                <a:solidFill>
                  <a:srgbClr val="0000FF"/>
                </a:solidFill>
                <a:latin typeface="Arial" panose="020B0604020202020204" pitchFamily="34" charset="0"/>
                <a:ea typeface="宋体" panose="02010600030101010101" pitchFamily="2" charset="-122"/>
              </a:rPr>
              <a:t>可见</a:t>
            </a:r>
          </a:p>
          <a:p>
            <a:pPr eaLnBrk="1" hangingPunct="1"/>
            <a:r>
              <a:rPr lang="zh-CN" altLang="en-US" dirty="0" smtClean="0"/>
              <a:t>属性名</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每个属性必须有一个名字以区别于类中的其他属性 </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属性名由描述所属类的特性的</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名词短语</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组成</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除了第一个单词外其余单词的首字母要大写</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4541517"/>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属性的类型</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简单类型</a:t>
            </a:r>
          </a:p>
          <a:p>
            <a:pPr lvl="2"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整型</a:t>
            </a:r>
          </a:p>
          <a:p>
            <a:pPr lvl="2"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浮点型</a:t>
            </a:r>
          </a:p>
          <a:p>
            <a:pPr lvl="2"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布尔型</a:t>
            </a:r>
          </a:p>
          <a:p>
            <a:pPr lvl="2"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枚举类型</a:t>
            </a:r>
          </a:p>
          <a:p>
            <a:pPr lvl="2" eaLnBrk="1" hangingPunct="1"/>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SDK</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中的类、系统中的其他自定义类</a:t>
            </a:r>
          </a:p>
          <a:p>
            <a:pPr eaLnBrk="1" hangingPunct="1"/>
            <a:r>
              <a:rPr lang="zh-CN" altLang="en-US" dirty="0" smtClean="0"/>
              <a:t>属性的初始值</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保护系统的完整性，防止漏掉取值或被非法的值破坏系统的完整性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为用户提供易用性</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8061447"/>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操作</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对类的对象所能做的事务的抽象</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一个类可以有任意数量的操作或者根本没有操作</a:t>
            </a:r>
          </a:p>
          <a:p>
            <a:pPr lvl="1" eaLnBrk="1" hangingPunct="1"/>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返回类型</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名称</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和</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参数</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一起被称为操作签名</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在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UML </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中，类操作的语法为</a:t>
            </a:r>
          </a:p>
        </p:txBody>
      </p:sp>
      <p:sp>
        <p:nvSpPr>
          <p:cNvPr id="5" name="Text Box 5"/>
          <p:cNvSpPr txBox="1">
            <a:spLocks noChangeArrowheads="1"/>
          </p:cNvSpPr>
          <p:nvPr/>
        </p:nvSpPr>
        <p:spPr bwMode="auto">
          <a:xfrm>
            <a:off x="1908175" y="4581525"/>
            <a:ext cx="5618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00"/>
                </a:solidFill>
                <a:latin typeface="Times New Roman" panose="02020603050405020304" pitchFamily="18" charset="0"/>
                <a:cs typeface="Times New Roman" panose="02020603050405020304" pitchFamily="18" charset="0"/>
              </a:rPr>
              <a:t>[</a:t>
            </a:r>
            <a:r>
              <a:rPr lang="zh-CN" altLang="en-US" sz="2400" b="1">
                <a:solidFill>
                  <a:srgbClr val="FF0000"/>
                </a:solidFill>
                <a:latin typeface="Times New Roman" panose="02020603050405020304" pitchFamily="18" charset="0"/>
                <a:cs typeface="Times New Roman" panose="02020603050405020304" pitchFamily="18" charset="0"/>
              </a:rPr>
              <a:t>可见性</a:t>
            </a:r>
            <a:r>
              <a:rPr lang="en-US" altLang="zh-CN" sz="2400" b="1">
                <a:solidFill>
                  <a:srgbClr val="FF0000"/>
                </a:solidFill>
                <a:latin typeface="Times New Roman" panose="02020603050405020304" pitchFamily="18" charset="0"/>
                <a:cs typeface="Times New Roman" panose="02020603050405020304" pitchFamily="18" charset="0"/>
              </a:rPr>
              <a:t>] </a:t>
            </a:r>
            <a:r>
              <a:rPr lang="zh-CN" altLang="en-US" sz="2400" b="1">
                <a:solidFill>
                  <a:srgbClr val="FF0000"/>
                </a:solidFill>
                <a:latin typeface="Times New Roman" panose="02020603050405020304" pitchFamily="18" charset="0"/>
                <a:cs typeface="Times New Roman" panose="02020603050405020304" pitchFamily="18" charset="0"/>
              </a:rPr>
              <a:t>操作名 </a:t>
            </a:r>
            <a:r>
              <a:rPr lang="en-US" altLang="zh-CN" sz="2400" b="1">
                <a:solidFill>
                  <a:srgbClr val="FF0000"/>
                </a:solidFill>
                <a:latin typeface="Times New Roman" panose="02020603050405020304" pitchFamily="18" charset="0"/>
                <a:cs typeface="Times New Roman" panose="02020603050405020304" pitchFamily="18" charset="0"/>
              </a:rPr>
              <a:t>[(</a:t>
            </a:r>
            <a:r>
              <a:rPr lang="zh-CN" altLang="en-US" sz="2400" b="1">
                <a:solidFill>
                  <a:srgbClr val="FF0000"/>
                </a:solidFill>
                <a:latin typeface="Times New Roman" panose="02020603050405020304" pitchFamily="18" charset="0"/>
                <a:cs typeface="Times New Roman" panose="02020603050405020304" pitchFamily="18" charset="0"/>
              </a:rPr>
              <a:t>参数列表</a:t>
            </a:r>
            <a:r>
              <a:rPr lang="en-US" altLang="zh-CN" sz="2400" b="1">
                <a:solidFill>
                  <a:srgbClr val="FF0000"/>
                </a:solidFill>
                <a:latin typeface="Times New Roman" panose="02020603050405020304" pitchFamily="18" charset="0"/>
                <a:cs typeface="Times New Roman" panose="02020603050405020304" pitchFamily="18" charset="0"/>
              </a:rPr>
              <a:t>)] [:</a:t>
            </a:r>
            <a:r>
              <a:rPr lang="zh-CN" altLang="en-US" sz="2400" b="1">
                <a:solidFill>
                  <a:srgbClr val="FF0000"/>
                </a:solidFill>
                <a:latin typeface="Times New Roman" panose="02020603050405020304" pitchFamily="18" charset="0"/>
                <a:cs typeface="Times New Roman" panose="02020603050405020304" pitchFamily="18" charset="0"/>
              </a:rPr>
              <a:t>返回类型</a:t>
            </a:r>
            <a:r>
              <a:rPr lang="en-US" altLang="zh-CN" sz="2400" b="1">
                <a:solidFill>
                  <a:srgbClr val="FF0000"/>
                </a:solidFill>
                <a:latin typeface="Times New Roman" panose="02020603050405020304" pitchFamily="18" charset="0"/>
                <a:cs typeface="Times New Roman" panose="02020603050405020304" pitchFamily="18" charset="0"/>
              </a:rPr>
              <a:t>]</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Tree>
    <p:extLst>
      <p:ext uri="{BB962C8B-B14F-4D97-AF65-F5344CB8AC3E}">
        <p14:creationId xmlns:p14="http://schemas.microsoft.com/office/powerpoint/2010/main" val="2906400309"/>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操作的组成</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可见性</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操作名</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参数表</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返回类型</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0034382"/>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操作的可见性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公有（</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Public</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私有（</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Private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受保护（</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Protected</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Package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r>
              <a:rPr lang="zh-CN" altLang="en-US" dirty="0" smtClean="0"/>
              <a:t>操作名</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用来描述所属类的行为的</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动词</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动词短语</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命名规则与属性相同</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7020144"/>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操作的参数表 </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一些按顺序排列的属性定义了操作的输入</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是可选的，即操作不一定必须有参数才行</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定义方式：“名称：类型”</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若存在多个参数，将各个参数用逗号隔开</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参数可以具有默认值</a:t>
            </a:r>
          </a:p>
          <a:p>
            <a:pPr eaLnBrk="1" hangingPunct="1"/>
            <a:r>
              <a:rPr lang="zh-CN" altLang="en-US" dirty="0" smtClean="0"/>
              <a:t>操作的返回类型</a:t>
            </a:r>
          </a:p>
          <a:p>
            <a:pPr lvl="1" eaLnBrk="1" hangingPunct="1"/>
            <a:r>
              <a:rPr lang="zh-CN" altLang="en-US" b="1" dirty="0" smtClean="0"/>
              <a:t>是可选的，即操作不一定必须有返回类型</a:t>
            </a:r>
          </a:p>
          <a:p>
            <a:pPr lvl="1" eaLnBrk="1" hangingPunct="1"/>
            <a:r>
              <a:rPr lang="zh-CN" altLang="en-US" b="1" dirty="0" smtClean="0"/>
              <a:t>绝大部分编程语言只支持一个返回值</a:t>
            </a:r>
          </a:p>
          <a:p>
            <a:pPr lvl="1" eaLnBrk="1" hangingPunct="1"/>
            <a:r>
              <a:rPr lang="zh-CN" altLang="en-US" b="1" dirty="0" smtClean="0"/>
              <a:t>具体的编程语言一般要加一个关键字 </a:t>
            </a:r>
            <a:r>
              <a:rPr lang="en-US" altLang="zh-CN" b="1" dirty="0" smtClean="0"/>
              <a:t>void </a:t>
            </a:r>
            <a:r>
              <a:rPr lang="zh-CN" altLang="en-US" b="1" dirty="0" smtClean="0"/>
              <a:t>来表示无返回值</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51029689"/>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接口</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在没有给出对象的实现和状态的情况下对对象行为的描述</a:t>
            </a:r>
          </a:p>
          <a:p>
            <a:pPr eaLnBrk="1" hangingPunct="1"/>
            <a:r>
              <a:rPr lang="zh-CN" altLang="en-US" dirty="0" smtClean="0"/>
              <a:t>包含操作但不包含属性</a:t>
            </a:r>
          </a:p>
          <a:p>
            <a:pPr eaLnBrk="1" hangingPunct="1"/>
            <a:r>
              <a:rPr lang="zh-CN" altLang="en-US" dirty="0" smtClean="0"/>
              <a:t>没有对外界可见的关联</a:t>
            </a:r>
          </a:p>
          <a:p>
            <a:pPr eaLnBrk="1" hangingPunct="1"/>
            <a:r>
              <a:rPr lang="zh-CN" altLang="en-US" dirty="0" smtClean="0"/>
              <a:t>一个类可以实现一个或多个接口</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406" y="3999159"/>
            <a:ext cx="3913187"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4934311"/>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依赖关系</a:t>
            </a:r>
          </a:p>
          <a:p>
            <a:pPr eaLnBrk="1" hangingPunct="1"/>
            <a:r>
              <a:rPr lang="zh-CN" altLang="en-US" dirty="0" smtClean="0"/>
              <a:t>泛化关系</a:t>
            </a:r>
          </a:p>
          <a:p>
            <a:pPr eaLnBrk="1" hangingPunct="1"/>
            <a:r>
              <a:rPr lang="zh-CN" altLang="en-US" dirty="0" smtClean="0"/>
              <a:t>关联关系</a:t>
            </a:r>
          </a:p>
          <a:p>
            <a:pPr eaLnBrk="1" hangingPunct="1"/>
            <a:r>
              <a:rPr lang="zh-CN" altLang="en-US" dirty="0" smtClean="0"/>
              <a:t>实现关系</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9248964"/>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依赖关系</a:t>
            </a:r>
          </a:p>
          <a:p>
            <a:pPr lvl="1" eaLnBrk="1" hangingPunct="1"/>
            <a:r>
              <a:rPr lang="zh-CN" altLang="en-US" b="1" dirty="0" smtClean="0">
                <a:solidFill>
                  <a:schemeClr val="tx1"/>
                </a:solidFill>
              </a:rPr>
              <a:t>表示两个或多个模型元素之间语义上的关系</a:t>
            </a:r>
          </a:p>
          <a:p>
            <a:pPr lvl="1" eaLnBrk="1" hangingPunct="1"/>
            <a:r>
              <a:rPr lang="zh-CN" altLang="en-US" b="1" dirty="0" smtClean="0">
                <a:solidFill>
                  <a:schemeClr val="tx1"/>
                </a:solidFill>
              </a:rPr>
              <a:t>客户以某种形式依赖于提供者</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717032"/>
            <a:ext cx="5160963"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44984211"/>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dirty="0" smtClean="0">
                <a:solidFill>
                  <a:srgbClr val="A50021"/>
                </a:solidFill>
                <a:cs typeface="Times New Roman" panose="02020603050405020304" pitchFamily="18" charset="0"/>
              </a:rPr>
              <a:t>UML</a:t>
            </a:r>
            <a:r>
              <a:rPr lang="zh-CN" altLang="en-US" b="1" dirty="0" smtClean="0">
                <a:solidFill>
                  <a:srgbClr val="A50021"/>
                </a:solidFill>
                <a:cs typeface="Times New Roman" panose="02020603050405020304" pitchFamily="18" charset="0"/>
              </a:rPr>
              <a:t>图</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用</a:t>
            </a:r>
            <a:r>
              <a:rPr lang="zh-CN" altLang="en-US" dirty="0" smtClean="0">
                <a:latin typeface="Times New Roman" panose="02020603050405020304" pitchFamily="18" charset="0"/>
                <a:cs typeface="Times New Roman" panose="02020603050405020304" pitchFamily="18" charset="0"/>
              </a:rPr>
              <a:t>例图</a:t>
            </a:r>
            <a:endParaRPr lang="zh-CN" altLang="en-US" dirty="0">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2. </a:t>
            </a:r>
            <a:r>
              <a:rPr lang="zh-CN" altLang="en-US" dirty="0" smtClean="0">
                <a:latin typeface="Times New Roman" panose="02020603050405020304" pitchFamily="18" charset="0"/>
                <a:cs typeface="Times New Roman" panose="02020603050405020304" pitchFamily="18" charset="0"/>
              </a:rPr>
              <a:t>活动图</a:t>
            </a:r>
            <a:endParaRPr lang="en-US" altLang="zh-CN" dirty="0" smtClean="0">
              <a:latin typeface="Times New Roman" panose="02020603050405020304" pitchFamily="18" charset="0"/>
              <a:cs typeface="Times New Roman" panose="02020603050405020304" pitchFamily="18" charset="0"/>
            </a:endParaRPr>
          </a:p>
          <a:p>
            <a:pPr indent="123825" eaLnBrk="1" hangingPunct="1">
              <a:buNone/>
            </a:pPr>
            <a:r>
              <a:rPr lang="en-US" altLang="zh-CN" dirty="0" smtClean="0">
                <a:solidFill>
                  <a:srgbClr val="C00000"/>
                </a:solidFill>
                <a:latin typeface="Times New Roman" panose="02020603050405020304" pitchFamily="18" charset="0"/>
                <a:cs typeface="Times New Roman" panose="02020603050405020304" pitchFamily="18" charset="0"/>
              </a:rPr>
              <a:t>3. </a:t>
            </a:r>
            <a:r>
              <a:rPr lang="zh-CN" altLang="en-US" dirty="0" smtClean="0">
                <a:solidFill>
                  <a:srgbClr val="C00000"/>
                </a:solidFill>
                <a:latin typeface="Times New Roman" panose="02020603050405020304" pitchFamily="18" charset="0"/>
                <a:cs typeface="Times New Roman" panose="02020603050405020304" pitchFamily="18" charset="0"/>
              </a:rPr>
              <a:t>类图</a:t>
            </a:r>
            <a:r>
              <a:rPr lang="en-US" altLang="zh-CN" dirty="0" smtClean="0">
                <a:solidFill>
                  <a:srgbClr val="C00000"/>
                </a:solidFill>
                <a:latin typeface="Times New Roman" panose="02020603050405020304" pitchFamily="18" charset="0"/>
                <a:cs typeface="Times New Roman" panose="02020603050405020304" pitchFamily="18" charset="0"/>
              </a:rPr>
              <a:t>/</a:t>
            </a:r>
            <a:r>
              <a:rPr lang="zh-CN" altLang="en-US" dirty="0" smtClean="0">
                <a:solidFill>
                  <a:srgbClr val="C00000"/>
                </a:solidFill>
                <a:latin typeface="Times New Roman" panose="02020603050405020304" pitchFamily="18" charset="0"/>
                <a:cs typeface="Times New Roman" panose="02020603050405020304" pitchFamily="18" charset="0"/>
              </a:rPr>
              <a:t>对象图</a:t>
            </a:r>
            <a:endParaRPr lang="en-US" altLang="zh-CN"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4. </a:t>
            </a:r>
            <a:r>
              <a:rPr lang="zh-CN" altLang="en-US" dirty="0" smtClean="0">
                <a:latin typeface="Times New Roman" panose="02020603050405020304" pitchFamily="18" charset="0"/>
                <a:cs typeface="Times New Roman" panose="02020603050405020304" pitchFamily="18" charset="0"/>
              </a:rPr>
              <a:t>时序图</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协作图</a:t>
            </a:r>
            <a:endParaRPr lang="en-US" altLang="zh-CN" dirty="0" smtClean="0">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5. </a:t>
            </a:r>
            <a:r>
              <a:rPr lang="zh-CN" altLang="en-US" dirty="0" smtClean="0">
                <a:latin typeface="Times New Roman" panose="02020603050405020304" pitchFamily="18" charset="0"/>
                <a:cs typeface="Times New Roman" panose="02020603050405020304" pitchFamily="18" charset="0"/>
              </a:rPr>
              <a:t>状态图</a:t>
            </a:r>
            <a:endParaRPr lang="en-US" altLang="zh-CN" dirty="0" smtClean="0">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6. </a:t>
            </a:r>
            <a:r>
              <a:rPr lang="zh-CN" altLang="en-US" dirty="0" smtClean="0">
                <a:latin typeface="Times New Roman" panose="02020603050405020304" pitchFamily="18" charset="0"/>
                <a:cs typeface="Times New Roman" panose="02020603050405020304" pitchFamily="18" charset="0"/>
              </a:rPr>
              <a:t>组件图</a:t>
            </a:r>
            <a:endParaRPr lang="en-US" altLang="zh-CN" dirty="0" smtClean="0">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7. </a:t>
            </a:r>
            <a:r>
              <a:rPr lang="zh-CN" altLang="en-US" dirty="0" smtClean="0">
                <a:latin typeface="Times New Roman" panose="02020603050405020304" pitchFamily="18" charset="0"/>
                <a:cs typeface="Times New Roman" panose="02020603050405020304" pitchFamily="18" charset="0"/>
              </a:rPr>
              <a:t>部署图</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90736" y="1412776"/>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依赖关系的分类</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使用依赖（</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Usage</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抽象依赖（</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Abstraction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授权依赖（</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Permission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绑定依赖（</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Binding</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36999001"/>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类之间的关系</a:t>
            </a:r>
          </a:p>
        </p:txBody>
      </p:sp>
      <p:sp>
        <p:nvSpPr>
          <p:cNvPr id="4" name="Rectangle 3"/>
          <p:cNvSpPr txBox="1">
            <a:spLocks noChangeArrowheads="1"/>
          </p:cNvSpPr>
          <p:nvPr/>
        </p:nvSpPr>
        <p:spPr>
          <a:xfrm>
            <a:off x="457200"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使用依赖</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表示客户使用提供者提供的服务以实现它的行为</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使用（</a:t>
            </a:r>
            <a:r>
              <a:rPr lang="en-US" altLang="zh-CN" b="1" dirty="0">
                <a:solidFill>
                  <a:srgbClr val="0000FF"/>
                </a:solidFill>
                <a:latin typeface="Times New Roman" panose="02020603050405020304" pitchFamily="18" charset="0"/>
                <a:cs typeface="Times New Roman" panose="02020603050405020304" pitchFamily="18" charset="0"/>
              </a:rPr>
              <a:t>《use》</a:t>
            </a:r>
            <a:r>
              <a:rPr lang="zh-CN" altLang="en-US" b="1" dirty="0">
                <a:solidFill>
                  <a:srgbClr val="0000FF"/>
                </a:solidFill>
                <a:latin typeface="Times New Roman" panose="02020603050405020304" pitchFamily="18" charset="0"/>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使用依赖具体包括</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《call》</a:t>
            </a:r>
            <a:r>
              <a:rPr lang="zh-CN" altLang="en-US" sz="20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）：声明</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一个类调用其他类的操作的方法</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参数（</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《parameter》</a:t>
            </a:r>
            <a:r>
              <a:rPr lang="zh-CN" altLang="en-US" sz="20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）：声明</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一个操作和它的参数之间的关系</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发送（</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《send》</a:t>
            </a:r>
            <a:r>
              <a:rPr lang="zh-CN" altLang="en-US" sz="20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）：声明</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信号发送者和信号接收者之间的关系</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实例化（</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《instantiate》</a:t>
            </a:r>
            <a:r>
              <a:rPr lang="zh-CN" altLang="en-US" sz="2000" b="1"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）：声明</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用一个类的方法创建了另一个类的实例</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Tree>
    <p:extLst>
      <p:ext uri="{BB962C8B-B14F-4D97-AF65-F5344CB8AC3E}">
        <p14:creationId xmlns:p14="http://schemas.microsoft.com/office/powerpoint/2010/main" val="2260910367"/>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抽象依赖</a:t>
            </a:r>
          </a:p>
          <a:p>
            <a:pPr lvl="1" eaLnBrk="1" hangingPunct="1"/>
            <a:r>
              <a:rPr lang="zh-CN" altLang="en-US" b="1" dirty="0" smtClean="0">
                <a:solidFill>
                  <a:schemeClr val="tx1"/>
                </a:solidFill>
              </a:rPr>
              <a:t>表示客户与提供者之间的关系，依赖于在不同抽象层次上的事物，包括</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跟踪（</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《trace》</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精化（</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《refine》</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派生（</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《derive》</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853685"/>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20801"/>
            <a:ext cx="8229600" cy="520382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授权依赖</a:t>
            </a:r>
          </a:p>
          <a:p>
            <a:pPr lvl="1" eaLnBrk="1" hangingPunct="1"/>
            <a:r>
              <a:rPr lang="zh-CN" altLang="en-US" b="1" dirty="0" smtClean="0">
                <a:solidFill>
                  <a:srgbClr val="0000FF"/>
                </a:solidFill>
              </a:rPr>
              <a:t>表达一个事物访问另一个事物的能力，包括</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访问（</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《access》</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）：允许一个包访问另一个包的内容</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导入（</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《import》</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）：允许一个包访问另一个包的内容并为被访问包的组成部分增加别名</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友元（</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《friend》</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）：允许一个元素访问另一个元素，不管被访问的元素是否具有可见性</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8382879"/>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绑定依赖</a:t>
            </a:r>
          </a:p>
          <a:p>
            <a:pPr lvl="1" eaLnBrk="1" hangingPunct="1"/>
            <a:r>
              <a:rPr lang="zh-CN" altLang="en-US" b="1" dirty="0" smtClean="0">
                <a:latin typeface="楷体" panose="02010609060101010101" pitchFamily="49" charset="-122"/>
                <a:ea typeface="楷体" panose="02010609060101010101" pitchFamily="49" charset="-122"/>
              </a:rPr>
              <a:t>较高级的依赖类型，用于绑定模板以创建新的模型元素，包括</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绑定（</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《bind》</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0293845"/>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泛化关系</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存在于一般元素和特殊元素间的分类关系</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可以用于类、用例以及其他模型元素</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描述了一种“</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is a kind of” </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的关系</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48100"/>
            <a:ext cx="6035675"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73847561"/>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关联关系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一种结构关系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指明事物的对象之间的联系</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464" t="22706" r="5757" b="20341"/>
          <a:stretch/>
        </p:blipFill>
        <p:spPr bwMode="auto">
          <a:xfrm>
            <a:off x="2483768" y="3789040"/>
            <a:ext cx="468052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73432511"/>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268759"/>
            <a:ext cx="8229600" cy="525586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关联关系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名称（</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角色（</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Role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多重性（</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Multiplicity</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聚合关系（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Aggregation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组合关系（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Composition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导航性（</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Navigation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91242201"/>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713"/>
            <a:ext cx="8229600" cy="504825"/>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关联的名称</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使用一个</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动词</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动词短语</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来命名关联</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清晰而简洁地说明对象间关系</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关联的名称并</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不是必需</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的</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可以前缀或后缀一个指引阅读方向的方向指示符，以消除歧义</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542" t="22523" r="5542" b="26079"/>
          <a:stretch/>
        </p:blipFill>
        <p:spPr bwMode="auto">
          <a:xfrm>
            <a:off x="1979712" y="4293096"/>
            <a:ext cx="518457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35077539"/>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关联的角色</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关联关系中</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一个类对另一个类所表现出来的职责 </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角色的名称应该是</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名词短语</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，以解释对象是如何参与关系的</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281" y="3717032"/>
            <a:ext cx="5405438"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67506441"/>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类图</a:t>
            </a:r>
          </a:p>
        </p:txBody>
      </p:sp>
      <p:sp>
        <p:nvSpPr>
          <p:cNvPr id="4" name="Rectangle 3"/>
          <p:cNvSpPr txBox="1">
            <a:spLocks noChangeArrowheads="1"/>
          </p:cNvSpPr>
          <p:nvPr/>
        </p:nvSpPr>
        <p:spPr>
          <a:xfrm>
            <a:off x="899592" y="1484783"/>
            <a:ext cx="7787208" cy="5039841"/>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类图的概念</a:t>
            </a:r>
          </a:p>
          <a:p>
            <a:pPr eaLnBrk="1" hangingPunct="1"/>
            <a:r>
              <a:rPr lang="zh-CN" altLang="en-US" dirty="0" smtClean="0"/>
              <a:t>类图的元素</a:t>
            </a:r>
          </a:p>
          <a:p>
            <a:pPr eaLnBrk="1" hangingPunct="1"/>
            <a:r>
              <a:rPr lang="zh-CN" altLang="en-US" dirty="0" smtClean="0"/>
              <a:t>类</a:t>
            </a:r>
          </a:p>
          <a:p>
            <a:pPr eaLnBrk="1" hangingPunct="1"/>
            <a:r>
              <a:rPr lang="zh-CN" altLang="en-US" dirty="0" smtClean="0"/>
              <a:t>接口</a:t>
            </a:r>
          </a:p>
          <a:p>
            <a:pPr eaLnBrk="1" hangingPunct="1"/>
            <a:r>
              <a:rPr lang="zh-CN" altLang="en-US" dirty="0" smtClean="0"/>
              <a:t>类之间的关系</a:t>
            </a:r>
          </a:p>
          <a:p>
            <a:pPr eaLnBrk="1" hangingPunct="1"/>
            <a:r>
              <a:rPr lang="zh-CN" altLang="en-US" dirty="0" smtClean="0"/>
              <a:t>分析阶段的类图</a:t>
            </a:r>
          </a:p>
          <a:p>
            <a:pPr eaLnBrk="1" hangingPunct="1"/>
            <a:r>
              <a:rPr lang="zh-CN" altLang="en-US" dirty="0" smtClean="0"/>
              <a:t>设计阶段的类图</a:t>
            </a:r>
          </a:p>
          <a:p>
            <a:pPr eaLnBrk="1" hangingPunct="1"/>
            <a:r>
              <a:rPr lang="zh-CN" altLang="en-US" dirty="0" smtClean="0"/>
              <a:t>实例：图书馆管理系统的类图</a:t>
            </a:r>
          </a:p>
        </p:txBody>
      </p:sp>
    </p:spTree>
    <p:extLst>
      <p:ext uri="{BB962C8B-B14F-4D97-AF65-F5344CB8AC3E}">
        <p14:creationId xmlns:p14="http://schemas.microsoft.com/office/powerpoint/2010/main" val="346216170"/>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关联的多重性</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指有多少对象可以参与该关联</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可以表达</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一个取值范围</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特定值</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无限定的范围</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一组离散值</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格式：“</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in .. max</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（均为</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b="1" dirty="0" err="1" smtClean="0">
                <a:latin typeface="Times New Roman" panose="02020603050405020304" pitchFamily="18" charset="0"/>
                <a:ea typeface="楷体" panose="02010609060101010101" pitchFamily="49" charset="-122"/>
                <a:cs typeface="Times New Roman" panose="02020603050405020304" pitchFamily="18" charset="0"/>
              </a:rPr>
              <a:t>nt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型）</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赋给一个端点的多重性表示该端点可以有多少个对象与另一个端点的一个对象关联</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314" t="18860" r="5668" b="19843"/>
          <a:stretch/>
        </p:blipFill>
        <p:spPr bwMode="auto">
          <a:xfrm>
            <a:off x="2267745" y="4293096"/>
            <a:ext cx="4824536"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12659248"/>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2183" t="7702" r="31633" b="7587"/>
          <a:stretch/>
        </p:blipFill>
        <p:spPr bwMode="auto">
          <a:xfrm>
            <a:off x="5148064" y="2204864"/>
            <a:ext cx="2448272"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5"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聚合关系</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一种特殊类型的关联</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表示</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整体与部分</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关系的关联</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描述了“</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has a”</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的关系</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81429005"/>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组合关系</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组合是</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聚合关系中的一种特殊情况</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，是</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更强形式的聚合</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，又称</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强聚合</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成员对象的生命周期取决于聚合的生命周期</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聚合不仅控制着成员对象的行为，而且控制着成员对象的</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和</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析构</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25" t="7518" r="6864" b="7276"/>
          <a:stretch/>
        </p:blipFill>
        <p:spPr bwMode="auto">
          <a:xfrm>
            <a:off x="4495756" y="3429000"/>
            <a:ext cx="346062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83833481"/>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实现关系</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规格说明（接口）和其实现之间的关系</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客户必须至少支持提供者的所有操作</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泛化和实现都可以将一般描述与具体描述联系起来</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泛化将同一语义层上的元素连接起来，并且通常在同一模型内</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实现将不同语义层内的元素连接起来，并且通常建立在不同的模型内</a:t>
            </a:r>
          </a:p>
        </p:txBody>
      </p:sp>
      <p:pic>
        <p:nvPicPr>
          <p:cNvPr id="5" name="Picture 6" descr="Main"/>
          <p:cNvPicPr>
            <a:picLocks noChangeAspect="1" noChangeArrowheads="1"/>
          </p:cNvPicPr>
          <p:nvPr/>
        </p:nvPicPr>
        <p:blipFill rotWithShape="1">
          <a:blip r:embed="rId3">
            <a:extLst>
              <a:ext uri="{28A0092B-C50C-407E-A947-70E740481C1C}">
                <a14:useLocalDpi xmlns:a14="http://schemas.microsoft.com/office/drawing/2010/main" val="0"/>
              </a:ext>
            </a:extLst>
          </a:blip>
          <a:srcRect l="5226" t="19009" r="4814" b="17627"/>
          <a:stretch/>
        </p:blipFill>
        <p:spPr bwMode="auto">
          <a:xfrm>
            <a:off x="1115615" y="4725144"/>
            <a:ext cx="4176465" cy="72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in"/>
          <p:cNvPicPr>
            <a:picLocks noChangeAspect="1" noChangeArrowheads="1"/>
          </p:cNvPicPr>
          <p:nvPr/>
        </p:nvPicPr>
        <p:blipFill rotWithShape="1">
          <a:blip r:embed="rId4">
            <a:extLst>
              <a:ext uri="{28A0092B-C50C-407E-A947-70E740481C1C}">
                <a14:useLocalDpi xmlns:a14="http://schemas.microsoft.com/office/drawing/2010/main" val="0"/>
              </a:ext>
            </a:extLst>
          </a:blip>
          <a:srcRect t="13894" r="18871" b="21270"/>
          <a:stretch/>
        </p:blipFill>
        <p:spPr bwMode="auto">
          <a:xfrm>
            <a:off x="5378449" y="4642502"/>
            <a:ext cx="3514031" cy="10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82760483"/>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分析阶段的类图</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分析阶段主要对领域建模</a:t>
            </a:r>
          </a:p>
          <a:p>
            <a:pPr eaLnBrk="1" hangingPunct="1"/>
            <a:r>
              <a:rPr lang="zh-CN" altLang="en-US" dirty="0" smtClean="0"/>
              <a:t>分析阶段的类图与实现技术和平台无关，分析师掌握如下概念即可</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类</a:t>
            </a:r>
          </a:p>
          <a:p>
            <a:pPr lvl="2" eaLnBrk="1" hangingPunct="1"/>
            <a:r>
              <a:rPr lang="zh-CN" altLang="en-US" b="1" dirty="0" smtClean="0">
                <a:latin typeface="楷体" panose="02010609060101010101" pitchFamily="49" charset="-122"/>
                <a:ea typeface="楷体" panose="02010609060101010101" pitchFamily="49" charset="-122"/>
              </a:rPr>
              <a:t>属性</a:t>
            </a:r>
          </a:p>
          <a:p>
            <a:pPr lvl="2" eaLnBrk="1" hangingPunct="1"/>
            <a:r>
              <a:rPr lang="zh-CN" altLang="en-US" b="1" dirty="0" smtClean="0">
                <a:latin typeface="楷体" panose="02010609060101010101" pitchFamily="49" charset="-122"/>
                <a:ea typeface="楷体" panose="02010609060101010101" pitchFamily="49" charset="-122"/>
              </a:rPr>
              <a:t>操作</a:t>
            </a:r>
          </a:p>
          <a:p>
            <a:pPr lvl="2" eaLnBrk="1" hangingPunct="1"/>
            <a:r>
              <a:rPr lang="zh-CN" altLang="en-US" b="1" dirty="0" smtClean="0">
                <a:latin typeface="楷体" panose="02010609060101010101" pitchFamily="49" charset="-122"/>
                <a:ea typeface="楷体" panose="02010609060101010101" pitchFamily="49" charset="-122"/>
              </a:rPr>
              <a:t>可见性</a:t>
            </a:r>
          </a:p>
          <a:p>
            <a:pPr lvl="3" eaLnBrk="1" hangingPunct="1"/>
            <a:r>
              <a:rPr lang="zh-CN" altLang="en-US" b="1" dirty="0" smtClean="0">
                <a:latin typeface="楷体" panose="02010609060101010101" pitchFamily="49" charset="-122"/>
                <a:ea typeface="楷体" panose="02010609060101010101" pitchFamily="49" charset="-122"/>
              </a:rPr>
              <a:t>私有</a:t>
            </a:r>
          </a:p>
          <a:p>
            <a:pPr lvl="3" eaLnBrk="1" hangingPunct="1"/>
            <a:r>
              <a:rPr lang="zh-CN" altLang="en-US" b="1" dirty="0" smtClean="0">
                <a:latin typeface="楷体" panose="02010609060101010101" pitchFamily="49" charset="-122"/>
                <a:ea typeface="楷体" panose="02010609060101010101" pitchFamily="49" charset="-122"/>
              </a:rPr>
              <a:t>公有</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关联关系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组合关系</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4642652"/>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分析阶段的类图</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使用“事务模式”对领域建模</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事务模式由</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OOAD</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大师</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Peter Coad</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提出</a:t>
            </a:r>
          </a:p>
        </p:txBody>
      </p:sp>
      <p:pic>
        <p:nvPicPr>
          <p:cNvPr id="5" name="Picture 4" descr="Transaction"/>
          <p:cNvPicPr>
            <a:picLocks noChangeAspect="1" noChangeArrowheads="1"/>
          </p:cNvPicPr>
          <p:nvPr/>
        </p:nvPicPr>
        <p:blipFill rotWithShape="1">
          <a:blip r:embed="rId3">
            <a:extLst>
              <a:ext uri="{28A0092B-C50C-407E-A947-70E740481C1C}">
                <a14:useLocalDpi xmlns:a14="http://schemas.microsoft.com/office/drawing/2010/main" val="0"/>
              </a:ext>
            </a:extLst>
          </a:blip>
          <a:srcRect l="2099" t="5136" r="2108" b="4977"/>
          <a:stretch/>
        </p:blipFill>
        <p:spPr bwMode="auto">
          <a:xfrm>
            <a:off x="1547664" y="2348880"/>
            <a:ext cx="6552728"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9848294"/>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SpecificItem"/>
          <p:cNvPicPr>
            <a:picLocks noChangeAspect="1" noChangeArrowheads="1"/>
          </p:cNvPicPr>
          <p:nvPr/>
        </p:nvPicPr>
        <p:blipFill rotWithShape="1">
          <a:blip r:embed="rId3">
            <a:extLst>
              <a:ext uri="{28A0092B-C50C-407E-A947-70E740481C1C}">
                <a14:useLocalDpi xmlns:a14="http://schemas.microsoft.com/office/drawing/2010/main" val="0"/>
              </a:ext>
            </a:extLst>
          </a:blip>
          <a:srcRect l="3071" t="3936" r="3067" b="4323"/>
          <a:stretch/>
        </p:blipFill>
        <p:spPr bwMode="auto">
          <a:xfrm>
            <a:off x="1979712" y="1268760"/>
            <a:ext cx="662473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57200" y="621034"/>
            <a:ext cx="8229600" cy="50450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分析阶段的类图</a:t>
            </a:r>
          </a:p>
        </p:txBody>
      </p:sp>
      <p:sp>
        <p:nvSpPr>
          <p:cNvPr id="5" name="Rectangle 3"/>
          <p:cNvSpPr txBox="1">
            <a:spLocks noChangeArrowheads="1"/>
          </p:cNvSpPr>
          <p:nvPr/>
        </p:nvSpPr>
        <p:spPr>
          <a:xfrm>
            <a:off x="457200" y="1340768"/>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物品与特定物品</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9842149"/>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subsquentTransaction"/>
          <p:cNvPicPr>
            <a:picLocks noChangeAspect="1" noChangeArrowheads="1"/>
          </p:cNvPicPr>
          <p:nvPr/>
        </p:nvPicPr>
        <p:blipFill rotWithShape="1">
          <a:blip r:embed="rId3">
            <a:extLst>
              <a:ext uri="{28A0092B-C50C-407E-A947-70E740481C1C}">
                <a14:useLocalDpi xmlns:a14="http://schemas.microsoft.com/office/drawing/2010/main" val="0"/>
              </a:ext>
            </a:extLst>
          </a:blip>
          <a:srcRect l="2749" t="3998" r="2753" b="3704"/>
          <a:stretch/>
        </p:blipFill>
        <p:spPr bwMode="auto">
          <a:xfrm>
            <a:off x="1331640" y="1340768"/>
            <a:ext cx="7416824"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57200" y="621258"/>
            <a:ext cx="8229600" cy="504279"/>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分析阶段的类图</a:t>
            </a:r>
          </a:p>
        </p:txBody>
      </p:sp>
      <p:sp>
        <p:nvSpPr>
          <p:cNvPr id="5" name="Rectangle 3"/>
          <p:cNvSpPr txBox="1">
            <a:spLocks noChangeArrowheads="1"/>
          </p:cNvSpPr>
          <p:nvPr/>
        </p:nvSpPr>
        <p:spPr>
          <a:xfrm>
            <a:off x="457200" y="1268759"/>
            <a:ext cx="8229600" cy="525586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后续事务</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49923760"/>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类图的概念</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描述类、接口及它们之间关系的图</a:t>
            </a:r>
          </a:p>
          <a:p>
            <a:pPr eaLnBrk="1" hangingPunct="1"/>
            <a:r>
              <a:rPr lang="zh-CN" altLang="en-US" dirty="0" smtClean="0"/>
              <a:t>显示系统中各个类的静态结构</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316" t="3792" r="5264" b="3296"/>
          <a:stretch/>
        </p:blipFill>
        <p:spPr bwMode="auto">
          <a:xfrm>
            <a:off x="1691680" y="2420888"/>
            <a:ext cx="6048672"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088963"/>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类图的元素</a:t>
            </a:r>
          </a:p>
        </p:txBody>
      </p:sp>
      <p:sp>
        <p:nvSpPr>
          <p:cNvPr id="4" name="Rectangle 3"/>
          <p:cNvSpPr txBox="1">
            <a:spLocks noChangeArrowheads="1"/>
          </p:cNvSpPr>
          <p:nvPr/>
        </p:nvSpPr>
        <p:spPr>
          <a:xfrm>
            <a:off x="457200" y="1340769"/>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类（</a:t>
            </a:r>
            <a:r>
              <a:rPr lang="en-US" altLang="zh-CN" dirty="0" smtClean="0"/>
              <a:t>Class</a:t>
            </a:r>
            <a:r>
              <a:rPr lang="zh-CN" altLang="en-US" dirty="0" smtClean="0"/>
              <a:t>）</a:t>
            </a:r>
          </a:p>
          <a:p>
            <a:pPr eaLnBrk="1" hangingPunct="1"/>
            <a:r>
              <a:rPr lang="zh-CN" altLang="en-US" dirty="0" smtClean="0"/>
              <a:t>接口（</a:t>
            </a:r>
            <a:r>
              <a:rPr lang="en-US" altLang="zh-CN" dirty="0" smtClean="0"/>
              <a:t>Interface</a:t>
            </a:r>
            <a:r>
              <a:rPr lang="zh-CN" altLang="en-US" dirty="0" smtClean="0"/>
              <a:t>）</a:t>
            </a:r>
          </a:p>
          <a:p>
            <a:pPr eaLnBrk="1" hangingPunct="1"/>
            <a:r>
              <a:rPr lang="zh-CN" altLang="en-US" dirty="0" smtClean="0"/>
              <a:t>依赖关系（</a:t>
            </a:r>
            <a:r>
              <a:rPr lang="en-US" altLang="zh-CN" dirty="0" smtClean="0"/>
              <a:t>Dependency</a:t>
            </a:r>
            <a:r>
              <a:rPr lang="zh-CN" altLang="en-US" dirty="0" smtClean="0"/>
              <a:t>）</a:t>
            </a:r>
          </a:p>
          <a:p>
            <a:pPr eaLnBrk="1" hangingPunct="1"/>
            <a:r>
              <a:rPr lang="zh-CN" altLang="en-US" dirty="0" smtClean="0"/>
              <a:t>泛化关系（</a:t>
            </a:r>
            <a:r>
              <a:rPr lang="en-US" altLang="zh-CN" dirty="0" smtClean="0"/>
              <a:t>Generalization</a:t>
            </a:r>
            <a:r>
              <a:rPr lang="zh-CN" altLang="en-US" dirty="0" smtClean="0"/>
              <a:t>）</a:t>
            </a:r>
          </a:p>
          <a:p>
            <a:pPr eaLnBrk="1" hangingPunct="1"/>
            <a:r>
              <a:rPr lang="zh-CN" altLang="en-US" dirty="0" smtClean="0"/>
              <a:t>关联关系（</a:t>
            </a:r>
            <a:r>
              <a:rPr lang="en-US" altLang="zh-CN" dirty="0" smtClean="0"/>
              <a:t>Association</a:t>
            </a:r>
            <a:r>
              <a:rPr lang="zh-CN" altLang="en-US" dirty="0" smtClean="0"/>
              <a:t>）</a:t>
            </a:r>
          </a:p>
          <a:p>
            <a:pPr eaLnBrk="1" hangingPunct="1"/>
            <a:r>
              <a:rPr lang="zh-CN" altLang="en-US" dirty="0" smtClean="0"/>
              <a:t>实现关系（</a:t>
            </a:r>
            <a:r>
              <a:rPr lang="en-US" altLang="zh-CN" dirty="0" smtClean="0"/>
              <a:t>Realization</a:t>
            </a:r>
            <a:r>
              <a:rPr lang="zh-CN" altLang="en-US" dirty="0" smtClean="0"/>
              <a:t>）</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72863834"/>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2300"/>
            <a:ext cx="8229600" cy="50323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9"/>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面向对象系统组织结构的核心</a:t>
            </a:r>
          </a:p>
          <a:p>
            <a:pPr eaLnBrk="1" hangingPunct="1"/>
            <a:r>
              <a:rPr lang="zh-CN" altLang="en-US" dirty="0" smtClean="0"/>
              <a:t>对一组具有相同属性、操作、关系和语义的对象的抽象</a:t>
            </a:r>
          </a:p>
          <a:p>
            <a:pPr eaLnBrk="1" hangingPunct="1"/>
            <a:r>
              <a:rPr lang="zh-CN" altLang="en-US" dirty="0" smtClean="0"/>
              <a:t>包括名称部分（</a:t>
            </a:r>
            <a:r>
              <a:rPr lang="en-US" altLang="zh-CN" dirty="0" smtClean="0"/>
              <a:t>Name</a:t>
            </a:r>
            <a:r>
              <a:rPr lang="zh-CN" altLang="en-US" dirty="0" smtClean="0"/>
              <a:t>）、属性部分（</a:t>
            </a:r>
            <a:r>
              <a:rPr lang="en-US" altLang="zh-CN" dirty="0" smtClean="0"/>
              <a:t>Attribute</a:t>
            </a:r>
            <a:r>
              <a:rPr lang="zh-CN" altLang="en-US" dirty="0" smtClean="0"/>
              <a:t>）和操作部分（</a:t>
            </a:r>
            <a:r>
              <a:rPr lang="en-US" altLang="zh-CN" dirty="0" smtClean="0"/>
              <a:t>Operation</a:t>
            </a:r>
            <a:r>
              <a:rPr lang="zh-CN" altLang="en-US" dirty="0" smtClean="0"/>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573016"/>
            <a:ext cx="63563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0325073"/>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9"/>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类的组成</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名称</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属性</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操作</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1718150"/>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名称</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应该是一个</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名词</a:t>
            </a:r>
            <a:endParaRPr lang="zh-CN" altLang="en-US" b="1" dirty="0" smtClean="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分为简单名称和路径名称</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每个单词首字母大写</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657600"/>
            <a:ext cx="5894388"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39377547"/>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类</a:t>
            </a:r>
          </a:p>
        </p:txBody>
      </p:sp>
      <p:sp>
        <p:nvSpPr>
          <p:cNvPr id="4" name="Rectangle 3"/>
          <p:cNvSpPr txBox="1">
            <a:spLocks noChangeArrowheads="1"/>
          </p:cNvSpPr>
          <p:nvPr/>
        </p:nvSpPr>
        <p:spPr>
          <a:xfrm>
            <a:off x="457200" y="1340769"/>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属性</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描述了类在软件系统中代表的事物（即对象）所具备的</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特性</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类可以有任意数目的属性，也可以没有属性</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在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UML </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中，类属性的语法为</a:t>
            </a:r>
          </a:p>
        </p:txBody>
      </p:sp>
      <p:sp>
        <p:nvSpPr>
          <p:cNvPr id="5" name="Text Box 5"/>
          <p:cNvSpPr txBox="1">
            <a:spLocks noChangeArrowheads="1"/>
          </p:cNvSpPr>
          <p:nvPr/>
        </p:nvSpPr>
        <p:spPr bwMode="auto">
          <a:xfrm>
            <a:off x="2371725" y="4293096"/>
            <a:ext cx="457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00"/>
                </a:solidFill>
                <a:latin typeface="Times New Roman" panose="02020603050405020304" pitchFamily="18" charset="0"/>
                <a:cs typeface="Times New Roman" panose="02020603050405020304" pitchFamily="18" charset="0"/>
              </a:rPr>
              <a:t>[</a:t>
            </a:r>
            <a:r>
              <a:rPr lang="zh-CN" altLang="en-US" sz="2400" b="1">
                <a:solidFill>
                  <a:srgbClr val="FF0000"/>
                </a:solidFill>
                <a:latin typeface="Times New Roman" panose="02020603050405020304" pitchFamily="18" charset="0"/>
                <a:cs typeface="Times New Roman" panose="02020603050405020304" pitchFamily="18" charset="0"/>
              </a:rPr>
              <a:t>可见性</a:t>
            </a:r>
            <a:r>
              <a:rPr lang="en-US" altLang="zh-CN" sz="2400" b="1">
                <a:solidFill>
                  <a:srgbClr val="FF0000"/>
                </a:solidFill>
                <a:latin typeface="Times New Roman" panose="02020603050405020304" pitchFamily="18" charset="0"/>
                <a:cs typeface="Times New Roman" panose="02020603050405020304" pitchFamily="18" charset="0"/>
              </a:rPr>
              <a:t>] </a:t>
            </a:r>
            <a:r>
              <a:rPr lang="zh-CN" altLang="en-US" sz="2400" b="1">
                <a:solidFill>
                  <a:srgbClr val="FF0000"/>
                </a:solidFill>
                <a:latin typeface="Times New Roman" panose="02020603050405020304" pitchFamily="18" charset="0"/>
                <a:cs typeface="Times New Roman" panose="02020603050405020304" pitchFamily="18" charset="0"/>
              </a:rPr>
              <a:t>属性名 </a:t>
            </a:r>
            <a:r>
              <a:rPr lang="en-US" altLang="zh-CN" sz="2400" b="1">
                <a:solidFill>
                  <a:srgbClr val="FF0000"/>
                </a:solidFill>
                <a:latin typeface="Times New Roman" panose="02020603050405020304" pitchFamily="18" charset="0"/>
                <a:cs typeface="Times New Roman" panose="02020603050405020304" pitchFamily="18" charset="0"/>
              </a:rPr>
              <a:t>[</a:t>
            </a:r>
            <a:r>
              <a:rPr lang="zh-CN" altLang="en-US" sz="2400" b="1">
                <a:solidFill>
                  <a:srgbClr val="FF0000"/>
                </a:solidFill>
                <a:latin typeface="Times New Roman" panose="02020603050405020304" pitchFamily="18" charset="0"/>
                <a:cs typeface="Times New Roman" panose="02020603050405020304" pitchFamily="18" charset="0"/>
              </a:rPr>
              <a:t>类型</a:t>
            </a:r>
            <a:r>
              <a:rPr lang="en-US" altLang="zh-CN" sz="2400" b="1">
                <a:solidFill>
                  <a:srgbClr val="FF0000"/>
                </a:solidFill>
                <a:latin typeface="Times New Roman" panose="02020603050405020304" pitchFamily="18" charset="0"/>
                <a:cs typeface="Times New Roman" panose="02020603050405020304" pitchFamily="18" charset="0"/>
              </a:rPr>
              <a:t>] [=</a:t>
            </a:r>
            <a:r>
              <a:rPr lang="zh-CN" altLang="en-US" sz="2400" b="1">
                <a:solidFill>
                  <a:srgbClr val="FF0000"/>
                </a:solidFill>
                <a:latin typeface="Times New Roman" panose="02020603050405020304" pitchFamily="18" charset="0"/>
                <a:cs typeface="Times New Roman" panose="02020603050405020304" pitchFamily="18" charset="0"/>
              </a:rPr>
              <a:t>初始值</a:t>
            </a:r>
            <a:r>
              <a:rPr lang="en-US" altLang="zh-CN" sz="2400" b="1">
                <a:solidFill>
                  <a:srgbClr val="FF0000"/>
                </a:solidFill>
                <a:latin typeface="Times New Roman" panose="02020603050405020304" pitchFamily="18" charset="0"/>
                <a:cs typeface="Times New Roman" panose="02020603050405020304" pitchFamily="18" charset="0"/>
              </a:rPr>
              <a:t>]</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图：类图</a:t>
            </a:r>
            <a:r>
              <a:rPr kumimoji="1" lang="en-US" altLang="zh-CN" sz="2400" b="1" i="0" u="none" strike="noStrike" kern="1200" cap="none" spc="0" normalizeH="0" baseline="0" noProof="0" dirty="0" smtClean="0">
                <a:ln>
                  <a:noFill/>
                </a:ln>
                <a:solidFill>
                  <a:srgbClr val="A50021"/>
                </a:solidFill>
                <a:effectLst/>
                <a:uLnTx/>
                <a:uFillTx/>
                <a:cs typeface="Times New Roman" panose="02020603050405020304" pitchFamily="18" charset="0"/>
              </a:rPr>
              <a:t>/</a:t>
            </a: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Tree>
    <p:extLst>
      <p:ext uri="{BB962C8B-B14F-4D97-AF65-F5344CB8AC3E}">
        <p14:creationId xmlns:p14="http://schemas.microsoft.com/office/powerpoint/2010/main" val="1892998056"/>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842</TotalTime>
  <Words>1832</Words>
  <Application>Microsoft Office PowerPoint</Application>
  <PresentationFormat>全屏显示(4:3)</PresentationFormat>
  <Paragraphs>342</Paragraphs>
  <Slides>37</Slides>
  <Notes>37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华文行楷</vt:lpstr>
      <vt:lpstr>华文新魏</vt:lpstr>
      <vt:lpstr>楷体</vt:lpstr>
      <vt:lpstr>楷体_GB2312</vt:lpstr>
      <vt:lpstr>宋体</vt:lpstr>
      <vt:lpstr>Arial</vt:lpstr>
      <vt:lpstr>Book Antiqua</vt:lpstr>
      <vt:lpstr>Times New Roman</vt:lpstr>
      <vt:lpstr>Wingdings</vt:lpstr>
      <vt:lpstr>1_CITRUS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101</cp:revision>
  <dcterms:modified xsi:type="dcterms:W3CDTF">2020-11-01T14:05:38Z</dcterms:modified>
</cp:coreProperties>
</file>