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82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3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PIN</a:t>
            </a:r>
            <a:r>
              <a:rPr lang="zh-CN" altLang="en-US" dirty="0" smtClean="0"/>
              <a:t>：</a:t>
            </a:r>
            <a:r>
              <a:rPr lang="en-US" altLang="zh-CN" smtClean="0"/>
              <a:t>Personal </a:t>
            </a:r>
            <a:r>
              <a:rPr lang="en-US" altLang="zh-CN" dirty="0" smtClean="0"/>
              <a:t>Identification Number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8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3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18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7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52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5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Reserved </a:t>
            </a:r>
            <a:r>
              <a:rPr lang="zh-CN" altLang="en-US" dirty="0" smtClean="0"/>
              <a:t>预定了的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00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58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5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41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2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050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0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4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3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16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9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2020/11/8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</a:t>
            </a:r>
            <a:r>
              <a:rPr lang="en-US" altLang="zh-CN" sz="2800" b="1">
                <a:solidFill>
                  <a:srgbClr val="3333CC"/>
                </a:solidFill>
                <a:ea typeface="华文行楷" panose="02010800040101010101" pitchFamily="2" charset="-122"/>
              </a:rPr>
              <a:t>09</a:t>
            </a:r>
            <a:endParaRPr lang="zh-CN" altLang="zh-CN" sz="280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自身转移（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Self-Transition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状态可以有返回自身状态的转移，称为自身转移</a:t>
            </a: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Poll input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事件执行，转移到自己状态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5880" r="5581" b="14641"/>
          <a:stretch/>
        </p:blipFill>
        <p:spPr bwMode="auto">
          <a:xfrm>
            <a:off x="1979712" y="2420888"/>
            <a:ext cx="5256584" cy="219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</p:spTree>
    <p:extLst>
      <p:ext uri="{BB962C8B-B14F-4D97-AF65-F5344CB8AC3E}">
        <p14:creationId xmlns:p14="http://schemas.microsoft.com/office/powerpoint/2010/main" val="2264252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组合状态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嵌套在另外一个状态中的状态称之为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，一个含有子状态的状态被称作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</a:t>
            </a:r>
            <a:endParaRPr lang="zh-CN" altLang="en-US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 t="2750" r="4544" b="2750"/>
          <a:stretch/>
        </p:blipFill>
        <p:spPr bwMode="auto">
          <a:xfrm>
            <a:off x="4499992" y="764704"/>
            <a:ext cx="424847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2514600" y="4457700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-172727"/>
              <a:gd name="adj4" fmla="val 1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组合状态</a:t>
            </a:r>
          </a:p>
        </p:txBody>
      </p:sp>
    </p:spTree>
    <p:extLst>
      <p:ext uri="{BB962C8B-B14F-4D97-AF65-F5344CB8AC3E}">
        <p14:creationId xmlns:p14="http://schemas.microsoft.com/office/powerpoint/2010/main" val="17466544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7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5305" r="8595" b="5305"/>
          <a:stretch/>
        </p:blipFill>
        <p:spPr bwMode="auto">
          <a:xfrm>
            <a:off x="4860032" y="908720"/>
            <a:ext cx="25922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6434"/>
            <a:ext cx="8229600" cy="49529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37338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另一种画法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295400" y="3238500"/>
            <a:ext cx="3429000" cy="647700"/>
          </a:xfrm>
          <a:prstGeom prst="borderCallout1">
            <a:avLst>
              <a:gd name="adj1" fmla="val 17648"/>
              <a:gd name="adj2" fmla="val 102222"/>
              <a:gd name="adj3" fmla="val -76472"/>
              <a:gd name="adj4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PIN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状态的细节体现在另一个子状态机中</a:t>
            </a:r>
          </a:p>
        </p:txBody>
      </p:sp>
    </p:spTree>
    <p:extLst>
      <p:ext uri="{BB962C8B-B14F-4D97-AF65-F5344CB8AC3E}">
        <p14:creationId xmlns:p14="http://schemas.microsoft.com/office/powerpoint/2010/main" val="25268340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7952"/>
            <a:ext cx="8229600" cy="5050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进入节点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由于一些原因并不会执行初始化，而是直接通过一个节点进入状态，则此节点称之为进入节点或选择节点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21753" r="6698" b="22156"/>
          <a:stretch/>
        </p:blipFill>
        <p:spPr bwMode="auto">
          <a:xfrm>
            <a:off x="2411760" y="3573016"/>
            <a:ext cx="518457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115616" y="5067995"/>
            <a:ext cx="1143000" cy="419100"/>
          </a:xfrm>
          <a:prstGeom prst="borderCallout1">
            <a:avLst>
              <a:gd name="adj1" fmla="val 27273"/>
              <a:gd name="adj2" fmla="val 106667"/>
              <a:gd name="adj3" fmla="val -211366"/>
              <a:gd name="adj4" fmla="val 12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进入节点</a:t>
            </a:r>
          </a:p>
        </p:txBody>
      </p:sp>
    </p:spTree>
    <p:extLst>
      <p:ext uri="{BB962C8B-B14F-4D97-AF65-F5344CB8AC3E}">
        <p14:creationId xmlns:p14="http://schemas.microsoft.com/office/powerpoint/2010/main" val="1939572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728" r="2723" b="6455"/>
          <a:stretch/>
        </p:blipFill>
        <p:spPr bwMode="auto">
          <a:xfrm>
            <a:off x="683568" y="2492896"/>
            <a:ext cx="82089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退出节点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从状态内部的子状态转移到外部的状态，在边界处要经过退出节点</a:t>
            </a:r>
          </a:p>
        </p:txBody>
      </p:sp>
    </p:spTree>
    <p:extLst>
      <p:ext uri="{BB962C8B-B14F-4D97-AF65-F5344CB8AC3E}">
        <p14:creationId xmlns:p14="http://schemas.microsoft.com/office/powerpoint/2010/main" val="35916586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802" r="3659" b="6836"/>
          <a:stretch/>
        </p:blipFill>
        <p:spPr bwMode="auto">
          <a:xfrm>
            <a:off x="971600" y="2996952"/>
            <a:ext cx="71287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历史状态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历史状态是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为了记住从组合状态中退出时所处的子状态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，当再次进入组合状态，可直接进入这个子状态，而不是再次从组合状态的初态开始</a:t>
            </a:r>
          </a:p>
        </p:txBody>
      </p:sp>
    </p:spTree>
    <p:extLst>
      <p:ext uri="{BB962C8B-B14F-4D97-AF65-F5344CB8AC3E}">
        <p14:creationId xmlns:p14="http://schemas.microsoft.com/office/powerpoint/2010/main" val="19961740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组合状态在某一时刻可以同时达到多个子状态 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7797" r="3838" b="6435"/>
          <a:stretch/>
        </p:blipFill>
        <p:spPr bwMode="auto">
          <a:xfrm>
            <a:off x="1187624" y="2708921"/>
            <a:ext cx="72008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5466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借阅者的状态图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3521" r="656" b="488"/>
          <a:stretch/>
        </p:blipFill>
        <p:spPr bwMode="auto">
          <a:xfrm>
            <a:off x="1547665" y="2060848"/>
            <a:ext cx="60486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340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图书状态图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图书的状态图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1617"/>
          <a:stretch/>
        </p:blipFill>
        <p:spPr bwMode="auto">
          <a:xfrm>
            <a:off x="1619672" y="1916832"/>
            <a:ext cx="6409184" cy="438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124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54959"/>
            <a:ext cx="8229600" cy="4880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订单状态图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57064" y="1524000"/>
            <a:ext cx="4191000" cy="4038600"/>
            <a:chOff x="3504" y="288"/>
            <a:chExt cx="1872" cy="1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88"/>
              <a:ext cx="18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488"/>
              <a:ext cx="18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320" y="100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080" y="336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080" y="1488"/>
              <a:ext cx="768" cy="6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13" descr="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883"/>
          <a:stretch/>
        </p:blipFill>
        <p:spPr bwMode="auto">
          <a:xfrm>
            <a:off x="5867400" y="692696"/>
            <a:ext cx="279717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174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电话状态图</a:t>
            </a:r>
          </a:p>
        </p:txBody>
      </p:sp>
      <p:pic>
        <p:nvPicPr>
          <p:cNvPr id="4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6210" r="2825" b="5804"/>
          <a:stretch/>
        </p:blipFill>
        <p:spPr bwMode="auto">
          <a:xfrm>
            <a:off x="164408" y="1359024"/>
            <a:ext cx="8800080" cy="37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mg3250153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4" y="3734160"/>
            <a:ext cx="2615611" cy="271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9583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69609"/>
            <a:ext cx="5407496" cy="224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759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0" y="1484784"/>
            <a:ext cx="8009025" cy="440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609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4582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79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014837" cy="450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601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订票状态图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268146" cy="446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1089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状态图简介</a:t>
            </a:r>
          </a:p>
          <a:p>
            <a:pPr eaLnBrk="1" hangingPunct="1"/>
            <a:r>
              <a:rPr lang="zh-CN" altLang="en-US" smtClean="0"/>
              <a:t>状态图组成元素</a:t>
            </a:r>
          </a:p>
          <a:p>
            <a:pPr eaLnBrk="1" hangingPunct="1"/>
            <a:r>
              <a:rPr lang="zh-CN" altLang="en-US" smtClean="0"/>
              <a:t>图书状态图</a:t>
            </a:r>
          </a:p>
          <a:p>
            <a:pPr eaLnBrk="1" hangingPunct="1"/>
            <a:r>
              <a:rPr lang="zh-CN" altLang="en-US" smtClean="0"/>
              <a:t>订单状态图</a:t>
            </a:r>
          </a:p>
          <a:p>
            <a:pPr eaLnBrk="1" hangingPunct="1"/>
            <a:r>
              <a:rPr lang="zh-CN" altLang="en-US" smtClean="0"/>
              <a:t>电话状态图</a:t>
            </a:r>
          </a:p>
          <a:p>
            <a:pPr eaLnBrk="1" hangingPunct="1"/>
            <a:r>
              <a:rPr lang="zh-CN" altLang="en-US" smtClean="0"/>
              <a:t>订票状态图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什么是状态图（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状态图主要用于描述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在其生存期间的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动态行为，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表现为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一个对象所经历的状态序列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，引起状态转移的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Event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），以及因状态转移而伴随的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925" r="2750" b="7666"/>
          <a:stretch/>
        </p:blipFill>
        <p:spPr bwMode="auto">
          <a:xfrm>
            <a:off x="1187624" y="3068960"/>
            <a:ext cx="67687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635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21559" r="15636" b="22389"/>
          <a:stretch/>
        </p:blipFill>
        <p:spPr bwMode="auto">
          <a:xfrm>
            <a:off x="3563888" y="4365104"/>
            <a:ext cx="17281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状态指在对象的生命周期中的某个条件或者状况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在此期间对象将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满足某些条件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执行某些活动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等待某些事件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所有对象都有状态，状态是对象执行了一系列活动的结果，当某个事件发生后，对象的状态通常将发生变化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中状态用圆角矩形表示</a:t>
            </a:r>
          </a:p>
        </p:txBody>
      </p:sp>
    </p:spTree>
    <p:extLst>
      <p:ext uri="{BB962C8B-B14F-4D97-AF65-F5344CB8AC3E}">
        <p14:creationId xmlns:p14="http://schemas.microsoft.com/office/powerpoint/2010/main" val="6876568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用实心圆点表示，通常带有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已经过初始化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的含义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用圆形内嵌圆点表示</a:t>
            </a:r>
          </a:p>
        </p:txBody>
      </p:sp>
      <p:pic>
        <p:nvPicPr>
          <p:cNvPr id="5" name="Picture 6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t="21930" r="5530" b="22709"/>
          <a:stretch/>
        </p:blipFill>
        <p:spPr bwMode="auto">
          <a:xfrm>
            <a:off x="1403648" y="3717032"/>
            <a:ext cx="611587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1905000" y="5041776"/>
            <a:ext cx="1219200" cy="381000"/>
          </a:xfrm>
          <a:prstGeom prst="borderCallout1">
            <a:avLst>
              <a:gd name="adj1" fmla="val -9070"/>
              <a:gd name="adj2" fmla="val 44331"/>
              <a:gd name="adj3" fmla="val -170164"/>
              <a:gd name="adj4" fmla="val -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5791200" y="5041776"/>
            <a:ext cx="1219200" cy="381000"/>
          </a:xfrm>
          <a:prstGeom prst="borderCallout1">
            <a:avLst>
              <a:gd name="adj1" fmla="val -14651"/>
              <a:gd name="adj2" fmla="val 55668"/>
              <a:gd name="adj3" fmla="val -160833"/>
              <a:gd name="adj4" fmla="val 98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终止状态</a:t>
            </a:r>
          </a:p>
        </p:txBody>
      </p:sp>
    </p:spTree>
    <p:extLst>
      <p:ext uri="{BB962C8B-B14F-4D97-AF65-F5344CB8AC3E}">
        <p14:creationId xmlns:p14="http://schemas.microsoft.com/office/powerpoint/2010/main" val="17144284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转移是两个状态之间的一种关系，表示对象将在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Source State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）中执行一定的动作，并在某个特定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发生而且某个特定的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警界条件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满足时进入目标状态（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Target State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转移用带箭头的实线表示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5227" r="4626" b="20922"/>
          <a:stretch/>
        </p:blipFill>
        <p:spPr bwMode="auto">
          <a:xfrm>
            <a:off x="971600" y="4365105"/>
            <a:ext cx="74888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971800" y="5355332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118181"/>
              <a:gd name="adj4" fmla="val 1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066800" y="3717032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163634"/>
              <a:gd name="adj4" fmla="val 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</a:t>
            </a: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4800600" y="3717032"/>
            <a:ext cx="1219200" cy="419100"/>
          </a:xfrm>
          <a:prstGeom prst="borderCallout1">
            <a:avLst>
              <a:gd name="adj1" fmla="val 27273"/>
              <a:gd name="adj2" fmla="val -6250"/>
              <a:gd name="adj3" fmla="val 150000"/>
              <a:gd name="adj4" fmla="val -44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53200" y="3717032"/>
            <a:ext cx="838200" cy="419100"/>
          </a:xfrm>
          <a:prstGeom prst="borderCallout1">
            <a:avLst>
              <a:gd name="adj1" fmla="val 27273"/>
              <a:gd name="adj2" fmla="val -9093"/>
              <a:gd name="adj3" fmla="val 153407"/>
              <a:gd name="adj4" fmla="val -704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013048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3974"/>
            <a:ext cx="8229600" cy="51530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触发事件（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是转移的诱因</a:t>
            </a: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警界条件（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当警界条件满足时，事件才会引发状态转移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对象状态转移后的结果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652120" y="878803"/>
            <a:ext cx="2057400" cy="2895600"/>
            <a:chOff x="816" y="1584"/>
            <a:chExt cx="1296" cy="182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84"/>
              <a:ext cx="541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6" y="169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信号事件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16" y="21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调用事件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416" y="259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时间事件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416" y="302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改变事件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966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：状态图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动作（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动作是一个可执行的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原子操作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也就是说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动作是不可中断的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，其执行时间是可忽略不计的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动作分类</a:t>
            </a: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ExitActions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17010" r="12064" b="17786"/>
          <a:stretch/>
        </p:blipFill>
        <p:spPr bwMode="auto">
          <a:xfrm>
            <a:off x="4211960" y="3429000"/>
            <a:ext cx="266429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7488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770</Words>
  <Application>Microsoft Office PowerPoint</Application>
  <PresentationFormat>全屏显示(4:3)</PresentationFormat>
  <Paragraphs>190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101</cp:revision>
  <dcterms:modified xsi:type="dcterms:W3CDTF">2020-11-08T15:22:01Z</dcterms:modified>
</cp:coreProperties>
</file>