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7"/>
  </p:notesMasterIdLst>
  <p:handoutMasterIdLst>
    <p:handoutMasterId r:id="rId58"/>
  </p:handoutMasterIdLst>
  <p:sldIdLst>
    <p:sldId id="382" r:id="rId2"/>
    <p:sldId id="428" r:id="rId3"/>
    <p:sldId id="483" r:id="rId4"/>
    <p:sldId id="484" r:id="rId5"/>
    <p:sldId id="492" r:id="rId6"/>
    <p:sldId id="485" r:id="rId7"/>
    <p:sldId id="579" r:id="rId8"/>
    <p:sldId id="486" r:id="rId9"/>
    <p:sldId id="487" r:id="rId10"/>
    <p:sldId id="488" r:id="rId11"/>
    <p:sldId id="489" r:id="rId12"/>
    <p:sldId id="490" r:id="rId13"/>
    <p:sldId id="499" r:id="rId14"/>
    <p:sldId id="500" r:id="rId15"/>
    <p:sldId id="501" r:id="rId16"/>
    <p:sldId id="493" r:id="rId17"/>
    <p:sldId id="512" r:id="rId18"/>
    <p:sldId id="513" r:id="rId19"/>
    <p:sldId id="514" r:id="rId20"/>
    <p:sldId id="515" r:id="rId21"/>
    <p:sldId id="516" r:id="rId22"/>
    <p:sldId id="517" r:id="rId23"/>
    <p:sldId id="518" r:id="rId24"/>
    <p:sldId id="519" r:id="rId25"/>
    <p:sldId id="494" r:id="rId26"/>
    <p:sldId id="524" r:id="rId27"/>
    <p:sldId id="525" r:id="rId28"/>
    <p:sldId id="526" r:id="rId29"/>
    <p:sldId id="527" r:id="rId30"/>
    <p:sldId id="528" r:id="rId31"/>
    <p:sldId id="529" r:id="rId32"/>
    <p:sldId id="530" r:id="rId33"/>
    <p:sldId id="531" r:id="rId34"/>
    <p:sldId id="532" r:id="rId35"/>
    <p:sldId id="533" r:id="rId36"/>
    <p:sldId id="534" r:id="rId37"/>
    <p:sldId id="535" r:id="rId38"/>
    <p:sldId id="536" r:id="rId39"/>
    <p:sldId id="537" r:id="rId40"/>
    <p:sldId id="538" r:id="rId41"/>
    <p:sldId id="539" r:id="rId42"/>
    <p:sldId id="540" r:id="rId43"/>
    <p:sldId id="572" r:id="rId44"/>
    <p:sldId id="573" r:id="rId45"/>
    <p:sldId id="574" r:id="rId46"/>
    <p:sldId id="575" r:id="rId47"/>
    <p:sldId id="576" r:id="rId48"/>
    <p:sldId id="577" r:id="rId49"/>
    <p:sldId id="495" r:id="rId50"/>
    <p:sldId id="541" r:id="rId51"/>
    <p:sldId id="542" r:id="rId52"/>
    <p:sldId id="496" r:id="rId53"/>
    <p:sldId id="549" r:id="rId54"/>
    <p:sldId id="578" r:id="rId55"/>
    <p:sldId id="550" r:id="rId56"/>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79187" autoAdjust="0"/>
  </p:normalViewPr>
  <p:slideViewPr>
    <p:cSldViewPr>
      <p:cViewPr varScale="1">
        <p:scale>
          <a:sx n="66" d="100"/>
          <a:sy n="66" d="100"/>
        </p:scale>
        <p:origin x="2165" y="14"/>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fanyi.so.com/#negotiabl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fanyi.so.com/#estimate" TargetMode="External"/><Relationship Id="rId4" Type="http://schemas.openxmlformats.org/officeDocument/2006/relationships/hyperlink" Target="https://fanyi.so.com/#valuabl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fanyi.so.com/#propos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fanyi.so.com/#reject" TargetMode="External"/><Relationship Id="rId4" Type="http://schemas.openxmlformats.org/officeDocument/2006/relationships/hyperlink" Target="https://fanyi.so.com/#mandator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Tick </a:t>
            </a:r>
            <a:r>
              <a:rPr lang="zh-CN" altLang="en-US" dirty="0" smtClean="0"/>
              <a:t>打上勾</a:t>
            </a:r>
            <a:endParaRPr lang="en-US" altLang="zh-CN" dirty="0" smtClean="0"/>
          </a:p>
          <a:p>
            <a:r>
              <a:rPr lang="en-US" altLang="zh-CN" dirty="0" smtClean="0"/>
              <a:t>Renewal </a:t>
            </a:r>
            <a:r>
              <a:rPr lang="zh-CN" altLang="en-US" dirty="0" smtClean="0"/>
              <a:t>合同的续订</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534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Invest</a:t>
            </a:r>
            <a:r>
              <a:rPr lang="zh-CN" altLang="en-US" dirty="0" smtClean="0"/>
              <a:t>：投资  </a:t>
            </a:r>
            <a:endParaRPr lang="en-US" altLang="zh-CN" dirty="0" smtClean="0"/>
          </a:p>
          <a:p>
            <a:r>
              <a:rPr lang="en-US" altLang="zh-CN"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negotiable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nɪ'gəʊʃəb</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(ə)l; -</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ʃɪə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nɪ'ɡoʃɪəbl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adj.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可通过谈判解决的；可协商的</a:t>
            </a:r>
          </a:p>
          <a:p>
            <a:r>
              <a:rPr lang="en-US" altLang="zh-CN"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4"/>
              </a:rPr>
              <a:t>valuable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væljʊəb</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(ə)l]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væljuəbəl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væljə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贵重的；宝贵的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n.(pl.)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贵重物品</a:t>
            </a:r>
          </a:p>
          <a:p>
            <a:r>
              <a:rPr lang="en-GB" altLang="zh-CN" dirty="0" err="1" smtClean="0">
                <a:solidFill>
                  <a:srgbClr val="C00000"/>
                </a:solidFill>
                <a:latin typeface="Times New Roman" panose="02020603050405020304" pitchFamily="18" charset="0"/>
                <a:cs typeface="Times New Roman" panose="02020603050405020304" pitchFamily="18" charset="0"/>
              </a:rPr>
              <a:t>E</a:t>
            </a:r>
            <a:r>
              <a:rPr lang="en-GB" altLang="zh-CN" dirty="0" err="1" smtClean="0">
                <a:latin typeface="Times New Roman" panose="02020603050405020304" pitchFamily="18" charset="0"/>
                <a:cs typeface="Times New Roman" panose="02020603050405020304" pitchFamily="18" charset="0"/>
              </a:rPr>
              <a:t>stimatable</a:t>
            </a:r>
            <a:endParaRPr lang="en-GB" altLang="zh-CN" dirty="0" smtClean="0">
              <a:latin typeface="Times New Roman" panose="02020603050405020304" pitchFamily="18" charset="0"/>
              <a:cs typeface="Times New Roman" panose="02020603050405020304" pitchFamily="18" charset="0"/>
            </a:endParaRPr>
          </a:p>
          <a:p>
            <a:r>
              <a:rPr lang="en-US" altLang="zh-CN" sz="1200" b="0" i="0" u="sng" kern="1200" dirty="0" smtClean="0">
                <a:solidFill>
                  <a:schemeClr val="tx1"/>
                </a:solidFill>
                <a:effectLst/>
                <a:latin typeface="Arial" panose="020B0604020202020204" pitchFamily="34" charset="0"/>
                <a:ea typeface="宋体" panose="02010600030101010101" pitchFamily="2" charset="-122"/>
                <a:cs typeface="+mn-cs"/>
                <a:hlinkClick r:id="rId5"/>
              </a:rPr>
              <a:t>estimate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estɪmeɪt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ɛstə,met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估计，预测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报价，预算书</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评价，判断 </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估计，估算</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评价，评论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估量，估价</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94829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027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verify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verɪfaɪ</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verɪfaɪ</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dirty="0" smtClean="0">
                <a:effectLst/>
                <a:latin typeface="Arial" panose="020B0604020202020204" pitchFamily="34" charset="0"/>
              </a:rPr>
              <a:t>核实</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查对</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核准</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证明</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证实</a:t>
            </a:r>
            <a:r>
              <a:rPr lang="en-US" altLang="zh-CN" smtClean="0">
                <a:effectLst/>
                <a:latin typeface="Arial" panose="020B0604020202020204" pitchFamily="34" charset="0"/>
              </a:rPr>
              <a:t>;</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664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54526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54195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3546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64872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38858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4751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12325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78335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13442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69313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964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49140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84796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6133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823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512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85882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1926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45377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7417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95938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04543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22363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4469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11148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4514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1723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98390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3686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34339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94255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2070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17125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737699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3002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432369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98074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418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15726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73099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279914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27920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67849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12727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95517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4877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compose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kəmˈpəʊz</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kəmˈpoʊz</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dirty="0" smtClean="0">
                <a:effectLst/>
                <a:latin typeface="Arial" panose="020B0604020202020204" pitchFamily="34" charset="0"/>
              </a:rPr>
              <a:t>组成，构成</a:t>
            </a:r>
            <a:r>
              <a:rPr lang="en-US" altLang="zh-CN" dirty="0" smtClean="0">
                <a:effectLst/>
                <a:latin typeface="Arial" panose="020B0604020202020204" pitchFamily="34" charset="0"/>
              </a:rPr>
              <a:t>(</a:t>
            </a:r>
            <a:r>
              <a:rPr lang="zh-CN" altLang="en-US" dirty="0" smtClean="0">
                <a:effectLst/>
                <a:latin typeface="Arial" panose="020B0604020202020204" pitchFamily="34" charset="0"/>
              </a:rPr>
              <a:t>一个整体</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作曲</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创作</a:t>
            </a:r>
            <a:r>
              <a:rPr lang="en-US" altLang="zh-CN" dirty="0" smtClean="0">
                <a:effectLst/>
                <a:latin typeface="Arial" panose="020B0604020202020204" pitchFamily="34" charset="0"/>
              </a:rPr>
              <a:t>(</a:t>
            </a:r>
            <a:r>
              <a:rPr lang="zh-CN" altLang="en-US" dirty="0" smtClean="0">
                <a:effectLst/>
                <a:latin typeface="Arial" panose="020B0604020202020204" pitchFamily="34" charset="0"/>
              </a:rPr>
              <a:t>音乐</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撰写</a:t>
            </a:r>
            <a:r>
              <a:rPr lang="en-US" altLang="zh-CN" dirty="0" smtClean="0">
                <a:effectLst/>
                <a:latin typeface="Arial" panose="020B0604020202020204" pitchFamily="34" charset="0"/>
              </a:rPr>
              <a:t>(</a:t>
            </a:r>
            <a:r>
              <a:rPr lang="zh-CN" altLang="en-US" dirty="0" smtClean="0">
                <a:effectLst/>
                <a:latin typeface="Arial" panose="020B0604020202020204" pitchFamily="34" charset="0"/>
              </a:rPr>
              <a:t>信函、讲稿、诗歌等</a:t>
            </a:r>
            <a:r>
              <a:rPr lang="en-US" altLang="zh-CN" dirty="0" smtClean="0">
                <a:effectLst/>
                <a:latin typeface="Arial" panose="020B0604020202020204" pitchFamily="34" charset="0"/>
              </a:rPr>
              <a:t>);</a:t>
            </a:r>
          </a:p>
          <a:p>
            <a:r>
              <a:rPr lang="en-US" altLang="zh-CN" dirty="0" err="1" smtClean="0"/>
              <a:t>Appt</a:t>
            </a:r>
            <a:r>
              <a:rPr lang="en-US" altLang="zh-CN" dirty="0" smtClean="0"/>
              <a:t> – appointment </a:t>
            </a:r>
            <a:r>
              <a:rPr lang="zh-CN" altLang="en-US" dirty="0" smtClean="0"/>
              <a:t>预约</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compose email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撰写电子邮件</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appt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æpt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æpt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]abbr. appoint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约定</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指定（时间，地点）</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;appointment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指定</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u="sng" kern="1200" dirty="0" smtClean="0">
                <a:solidFill>
                  <a:schemeClr val="tx1"/>
                </a:solidFill>
                <a:effectLst/>
                <a:latin typeface="Arial" panose="020B0604020202020204" pitchFamily="34" charset="0"/>
                <a:ea typeface="宋体" panose="02010600030101010101" pitchFamily="2" charset="-122"/>
                <a:cs typeface="+mn-cs"/>
                <a:hlinkClick r:id="rId3"/>
              </a:rPr>
              <a:t>Propose</a:t>
            </a:r>
            <a:r>
              <a:rPr lang="en-US" altLang="zh-CN" sz="1200" b="0" i="0" u="none" kern="1200" baseline="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prə'pəʊz</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prə'poz</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求婚；建议；提议</a:t>
            </a:r>
          </a:p>
          <a:p>
            <a:r>
              <a:rPr lang="en-US" altLang="zh-CN" sz="1200" b="0" i="0" u="sng" kern="1200" dirty="0" smtClean="0">
                <a:solidFill>
                  <a:schemeClr val="tx1"/>
                </a:solidFill>
                <a:effectLst/>
                <a:latin typeface="Arial" panose="020B0604020202020204" pitchFamily="34" charset="0"/>
                <a:ea typeface="宋体" panose="02010600030101010101" pitchFamily="2" charset="-122"/>
                <a:cs typeface="+mn-cs"/>
                <a:hlinkClick r:id="rId4"/>
              </a:rPr>
              <a:t>mandatory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mændət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(ə)</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mændətɔri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]adj.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强制的；托管的；命令的</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受托者（等于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mandatary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5"/>
              </a:rPr>
              <a:t>reject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rɪ‘dʒekt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rɪ’dʒɛkt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拒绝；排斥；驳回；丢弃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不合格产品；被拒之人</a:t>
            </a:r>
          </a:p>
          <a:p>
            <a:r>
              <a:rPr lang="en-US" altLang="zh-CN" dirty="0" smtClean="0"/>
              <a:t>tentative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tentətɪv</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tɛntətɪv</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]adj.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试探性的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试验的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尝试性的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不确定的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假设</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实验</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尝试</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RTF - rich text format</a:t>
            </a:r>
            <a:endParaRPr lang="zh-CN" altLang="en-US"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5258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Subscriber-only content : </a:t>
            </a:r>
            <a:r>
              <a:rPr lang="zh-CN" altLang="en-US" dirty="0" smtClean="0"/>
              <a:t>仅仅用户（订阅者）可见的内容</a:t>
            </a:r>
            <a:endParaRPr lang="en-US" altLang="zh-CN" dirty="0" smtClean="0"/>
          </a:p>
          <a:p>
            <a:r>
              <a:rPr lang="en-US" altLang="zh-CN" dirty="0" smtClean="0"/>
              <a:t>Reason</a:t>
            </a:r>
            <a:r>
              <a:rPr lang="zh-CN" altLang="en-US" dirty="0" smtClean="0"/>
              <a:t>：理由，向 </a:t>
            </a:r>
            <a:r>
              <a:rPr lang="en-US" altLang="zh-CN" dirty="0" smtClean="0"/>
              <a:t>… </a:t>
            </a:r>
            <a:r>
              <a:rPr lang="zh-CN" altLang="en-US" dirty="0" smtClean="0"/>
              <a:t>解释原因</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246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8828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2020/11/30</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8.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7.e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9.emf"/><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0.emf"/><Relationship Id="rId4"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22.emf"/><Relationship Id="rId4" Type="http://schemas.openxmlformats.org/officeDocument/2006/relationships/oleObject" Target="../embeddings/oleObject10.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哈工大计算学部</a:t>
            </a:r>
            <a:r>
              <a:rPr lang="en-US" altLang="zh-CN" sz="2800" b="1" dirty="0">
                <a:solidFill>
                  <a:srgbClr val="660066"/>
                </a:solidFill>
                <a:ea typeface="华文行楷" panose="02010800040101010101" pitchFamily="2" charset="-122"/>
                <a:cs typeface="Times New Roman" panose="02020603050405020304" pitchFamily="18" charset="0"/>
              </a:rPr>
              <a:t>/</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国家示范性软件学院</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0000FF"/>
                </a:solidFill>
                <a:ea typeface="华文新魏" panose="02010800040101010101" pitchFamily="2" charset="-122"/>
                <a:cs typeface="Times New Roman" panose="02020603050405020304" pitchFamily="18" charset="0"/>
              </a:rPr>
              <a:t>软件工程教研室</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b="1" dirty="0">
                <a:solidFill>
                  <a:srgbClr val="3333CC"/>
                </a:solidFill>
                <a:ea typeface="Arial" panose="020B0604020202020204" pitchFamily="34" charset="0"/>
                <a:cs typeface="Times New Roman" panose="02020603050405020304" pitchFamily="18" charset="0"/>
              </a:rPr>
              <a:t> </a:t>
            </a:r>
            <a:r>
              <a:rPr lang="en-US" altLang="zh-CN" b="1" dirty="0">
                <a:solidFill>
                  <a:srgbClr val="3333CC"/>
                </a:solidFill>
                <a:ea typeface="华文行楷" panose="02010800040101010101" pitchFamily="2" charset="-122"/>
                <a:cs typeface="Times New Roman" panose="02020603050405020304" pitchFamily="18" charset="0"/>
              </a:rPr>
              <a:t>2020. 09</a:t>
            </a:r>
            <a:endParaRPr lang="zh-CN" altLang="zh-CN" dirty="0">
              <a:effectLst/>
              <a:cs typeface="Times New Roman" panose="02020603050405020304" pitchFamily="18" charset="0"/>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用户故事卡的反面：</a:t>
            </a:r>
            <a:r>
              <a:rPr lang="en-GB"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Confirmation</a:t>
            </a:r>
          </a:p>
        </p:txBody>
      </p:sp>
      <p:pic>
        <p:nvPicPr>
          <p:cNvPr id="4" name="Picture 5" descr="UserStoryBack"/>
          <p:cNvPicPr>
            <a:picLocks noChangeAspect="1" noChangeArrowheads="1"/>
          </p:cNvPicPr>
          <p:nvPr/>
        </p:nvPicPr>
        <p:blipFill rotWithShape="1">
          <a:blip r:embed="rId3">
            <a:extLst>
              <a:ext uri="{28A0092B-C50C-407E-A947-70E740481C1C}">
                <a14:useLocalDpi xmlns:a14="http://schemas.microsoft.com/office/drawing/2010/main" val="0"/>
              </a:ext>
            </a:extLst>
          </a:blip>
          <a:srcRect b="38028"/>
          <a:stretch/>
        </p:blipFill>
        <p:spPr bwMode="auto">
          <a:xfrm>
            <a:off x="1006475" y="1484785"/>
            <a:ext cx="7237413" cy="34563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178624"/>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好的用户故事应具备的特征：</a:t>
            </a:r>
            <a:r>
              <a:rPr lang="en-GB"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INVEST</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GB" altLang="zh-CN" dirty="0" smtClean="0">
                <a:solidFill>
                  <a:srgbClr val="C00000"/>
                </a:solidFill>
                <a:latin typeface="Times New Roman" panose="02020603050405020304" pitchFamily="18" charset="0"/>
                <a:cs typeface="Times New Roman" panose="02020603050405020304" pitchFamily="18" charset="0"/>
              </a:rPr>
              <a:t>I</a:t>
            </a:r>
            <a:r>
              <a:rPr lang="en-GB" altLang="zh-CN" dirty="0" smtClean="0">
                <a:latin typeface="Times New Roman" panose="02020603050405020304" pitchFamily="18" charset="0"/>
                <a:cs typeface="Times New Roman" panose="02020603050405020304" pitchFamily="18" charset="0"/>
              </a:rPr>
              <a:t>ndependent – </a:t>
            </a:r>
            <a:r>
              <a:rPr lang="zh-CN" altLang="en-GB" dirty="0" smtClean="0">
                <a:latin typeface="Times New Roman" panose="02020603050405020304" pitchFamily="18" charset="0"/>
                <a:cs typeface="Times New Roman" panose="02020603050405020304" pitchFamily="18" charset="0"/>
              </a:rPr>
              <a:t>尽可能独立</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N</a:t>
            </a:r>
            <a:r>
              <a:rPr lang="en-GB" altLang="zh-CN" dirty="0" smtClean="0">
                <a:latin typeface="Times New Roman" panose="02020603050405020304" pitchFamily="18" charset="0"/>
                <a:cs typeface="Times New Roman" panose="02020603050405020304" pitchFamily="18" charset="0"/>
              </a:rPr>
              <a:t>egotiable – </a:t>
            </a:r>
            <a:r>
              <a:rPr lang="zh-CN" altLang="en-GB" dirty="0" smtClean="0">
                <a:latin typeface="Times New Roman" panose="02020603050405020304" pitchFamily="18" charset="0"/>
                <a:cs typeface="Times New Roman" panose="02020603050405020304" pitchFamily="18" charset="0"/>
              </a:rPr>
              <a:t>可讨论的</a:t>
            </a:r>
            <a:r>
              <a:rPr lang="zh-CN" altLang="en-US" dirty="0" smtClean="0">
                <a:latin typeface="Times New Roman" panose="02020603050405020304" pitchFamily="18" charset="0"/>
                <a:cs typeface="Times New Roman" panose="02020603050405020304" pitchFamily="18" charset="0"/>
              </a:rPr>
              <a:t>：</a:t>
            </a:r>
            <a:r>
              <a:rPr lang="zh-CN" altLang="en-GB" dirty="0" smtClean="0">
                <a:latin typeface="Times New Roman" panose="02020603050405020304" pitchFamily="18" charset="0"/>
                <a:cs typeface="Times New Roman" panose="02020603050405020304" pitchFamily="18" charset="0"/>
              </a:rPr>
              <a:t>它不是一个合同，没有详细的规约，后续开发阶段可以不断协商和改进</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V</a:t>
            </a:r>
            <a:r>
              <a:rPr lang="en-GB" altLang="zh-CN" dirty="0" smtClean="0">
                <a:latin typeface="Times New Roman" panose="02020603050405020304" pitchFamily="18" charset="0"/>
                <a:cs typeface="Times New Roman" panose="02020603050405020304" pitchFamily="18" charset="0"/>
              </a:rPr>
              <a:t>aluable – </a:t>
            </a:r>
            <a:r>
              <a:rPr lang="zh-CN" altLang="en-GB" dirty="0" smtClean="0">
                <a:latin typeface="Times New Roman" panose="02020603050405020304" pitchFamily="18" charset="0"/>
                <a:cs typeface="Times New Roman" panose="02020603050405020304" pitchFamily="18" charset="0"/>
              </a:rPr>
              <a:t>对用户</a:t>
            </a:r>
            <a:r>
              <a:rPr lang="en-GB" altLang="zh-CN" dirty="0" smtClean="0">
                <a:latin typeface="Times New Roman" panose="02020603050405020304" pitchFamily="18" charset="0"/>
                <a:cs typeface="Times New Roman" panose="02020603050405020304" pitchFamily="18" charset="0"/>
              </a:rPr>
              <a:t>/</a:t>
            </a:r>
            <a:r>
              <a:rPr lang="zh-CN" altLang="en-GB" dirty="0" smtClean="0">
                <a:latin typeface="Times New Roman" panose="02020603050405020304" pitchFamily="18" charset="0"/>
                <a:cs typeface="Times New Roman" panose="02020603050405020304" pitchFamily="18" charset="0"/>
              </a:rPr>
              <a:t>客户有价值的，以用户可理解的语言书写，是系统的“特性”而非“开发任务”</a:t>
            </a:r>
          </a:p>
          <a:p>
            <a:pPr eaLnBrk="1" hangingPunct="1"/>
            <a:r>
              <a:rPr lang="en-GB" altLang="zh-CN" dirty="0" err="1" smtClean="0">
                <a:solidFill>
                  <a:srgbClr val="C00000"/>
                </a:solidFill>
                <a:latin typeface="Times New Roman" panose="02020603050405020304" pitchFamily="18" charset="0"/>
                <a:cs typeface="Times New Roman" panose="02020603050405020304" pitchFamily="18" charset="0"/>
              </a:rPr>
              <a:t>E</a:t>
            </a:r>
            <a:r>
              <a:rPr lang="en-GB" altLang="zh-CN" dirty="0" err="1" smtClean="0">
                <a:latin typeface="Times New Roman" panose="02020603050405020304" pitchFamily="18" charset="0"/>
                <a:cs typeface="Times New Roman" panose="02020603050405020304" pitchFamily="18" charset="0"/>
              </a:rPr>
              <a:t>stimatable</a:t>
            </a:r>
            <a:r>
              <a:rPr lang="en-GB" altLang="zh-CN" dirty="0" smtClean="0">
                <a:latin typeface="Times New Roman" panose="02020603050405020304" pitchFamily="18" charset="0"/>
                <a:cs typeface="Times New Roman" panose="02020603050405020304" pitchFamily="18" charset="0"/>
              </a:rPr>
              <a:t> – </a:t>
            </a:r>
            <a:r>
              <a:rPr lang="zh-CN" altLang="en-GB" dirty="0" smtClean="0">
                <a:latin typeface="Times New Roman" panose="02020603050405020304" pitchFamily="18" charset="0"/>
                <a:cs typeface="Times New Roman" panose="02020603050405020304" pitchFamily="18" charset="0"/>
              </a:rPr>
              <a:t>其工作量可以估计</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S</a:t>
            </a:r>
            <a:r>
              <a:rPr lang="en-GB" altLang="zh-CN" dirty="0" smtClean="0">
                <a:latin typeface="Times New Roman" panose="02020603050405020304" pitchFamily="18" charset="0"/>
                <a:cs typeface="Times New Roman" panose="02020603050405020304" pitchFamily="18" charset="0"/>
              </a:rPr>
              <a:t>mall – </a:t>
            </a:r>
            <a:r>
              <a:rPr lang="zh-CN" altLang="en-GB" dirty="0" smtClean="0">
                <a:latin typeface="Times New Roman" panose="02020603050405020304" pitchFamily="18" charset="0"/>
                <a:cs typeface="Times New Roman" panose="02020603050405020304" pitchFamily="18" charset="0"/>
              </a:rPr>
              <a:t>小，而不是大</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T</a:t>
            </a:r>
            <a:r>
              <a:rPr lang="en-GB" altLang="zh-CN" dirty="0" smtClean="0">
                <a:latin typeface="Times New Roman" panose="02020603050405020304" pitchFamily="18" charset="0"/>
                <a:cs typeface="Times New Roman" panose="02020603050405020304" pitchFamily="18" charset="0"/>
              </a:rPr>
              <a:t>estable – </a:t>
            </a:r>
            <a:r>
              <a:rPr lang="zh-CN" altLang="en-GB" dirty="0" smtClean="0">
                <a:latin typeface="Times New Roman" panose="02020603050405020304" pitchFamily="18" charset="0"/>
                <a:cs typeface="Times New Roman" panose="02020603050405020304" pitchFamily="18" charset="0"/>
              </a:rPr>
              <a:t>可测试的、可验证的</a:t>
            </a:r>
          </a:p>
          <a:p>
            <a:pPr eaLnBrk="1" hangingPunct="1"/>
            <a:endParaRPr lang="zh-CN" altLang="en-GB" dirty="0" smtClean="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1709" t="8920" r="8005" b="13776"/>
          <a:stretch/>
        </p:blipFill>
        <p:spPr>
          <a:xfrm>
            <a:off x="4572000" y="3573016"/>
            <a:ext cx="4386946" cy="2520280"/>
          </a:xfrm>
          <a:prstGeom prst="rect">
            <a:avLst/>
          </a:prstGeom>
        </p:spPr>
      </p:pic>
    </p:spTree>
    <p:extLst>
      <p:ext uri="{BB962C8B-B14F-4D97-AF65-F5344CB8AC3E}">
        <p14:creationId xmlns:p14="http://schemas.microsoft.com/office/powerpoint/2010/main" val="234058743"/>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584148954_P4px6-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546945"/>
            <a:ext cx="55435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用户故事支持验收测试</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在每个用户故事背后，列出未来用户测试时可能使用的“测试用例”，作为该故事是否已被完整实现的基本标准</a:t>
            </a:r>
          </a:p>
          <a:p>
            <a:pPr eaLnBrk="1" hangingPunct="1"/>
            <a:r>
              <a:rPr lang="zh-CN" altLang="en-US" dirty="0" smtClean="0">
                <a:latin typeface="Times New Roman" panose="02020603050405020304" pitchFamily="18" charset="0"/>
                <a:cs typeface="Times New Roman" panose="02020603050405020304" pitchFamily="18" charset="0"/>
              </a:rPr>
              <a:t>对应于敏捷开发的一个基本思想：在写代码之前先写测试</a:t>
            </a:r>
            <a:r>
              <a:rPr lang="en-US" altLang="zh-CN" dirty="0" smtClean="0">
                <a:latin typeface="Times New Roman" panose="02020603050405020304" pitchFamily="18" charset="0"/>
                <a:cs typeface="Times New Roman" panose="02020603050405020304" pitchFamily="18" charset="0"/>
              </a:rPr>
              <a:t>(Test-Driven Development, TDD)</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49368"/>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9" descr="MockedTask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3212975"/>
            <a:ext cx="5723904" cy="327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用户故事支持敏捷迭代计划</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针对识别出的每一个故事，使用</a:t>
            </a:r>
            <a:r>
              <a:rPr lang="en-US" altLang="zh-CN" dirty="0" smtClean="0"/>
              <a:t>Story Point</a:t>
            </a:r>
            <a:r>
              <a:rPr lang="zh-CN" altLang="en-US" dirty="0" smtClean="0"/>
              <a:t>估算其工作量</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故事点：一个达到共识的基本时间单位，例如</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天</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使用预定的值：</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13</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80</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团队成员分别估计</a:t>
            </a:r>
            <a:r>
              <a:rPr lang="en-US" altLang="zh-CN" dirty="0" smtClean="0"/>
              <a:t>(</a:t>
            </a:r>
            <a:r>
              <a:rPr lang="zh-CN" altLang="en-US" dirty="0" smtClean="0"/>
              <a:t>而不是由项目经理一人决定</a:t>
            </a:r>
            <a:r>
              <a:rPr lang="en-US" altLang="zh-CN" dirty="0" smtClean="0"/>
              <a:t>)</a:t>
            </a:r>
            <a:r>
              <a:rPr lang="zh-CN" altLang="en-US" dirty="0" smtClean="0"/>
              <a:t>，差异较大时面对面讨论，发现分歧，形成共识</a:t>
            </a:r>
          </a:p>
          <a:p>
            <a:pPr eaLnBrk="1" hangingPunct="1"/>
            <a:r>
              <a:rPr lang="zh-CN" altLang="en-US" dirty="0" smtClean="0"/>
              <a:t>形成估算清单</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40787759"/>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用户故事支持敏捷迭代计划</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对用户故事排列优先级</a:t>
            </a:r>
          </a:p>
          <a:p>
            <a:pPr eaLnBrk="1" hangingPunct="1"/>
            <a:r>
              <a:rPr lang="zh-CN" altLang="en-US" dirty="0" smtClean="0"/>
              <a:t>安排责任人</a:t>
            </a:r>
          </a:p>
          <a:p>
            <a:pPr eaLnBrk="1" hangingPunct="1"/>
            <a:r>
              <a:rPr lang="zh-CN" altLang="en-US" dirty="0" smtClean="0"/>
              <a:t>汇聚为迭代计划并发布</a:t>
            </a:r>
          </a:p>
          <a:p>
            <a:pPr eaLnBrk="1" hangingPunct="1"/>
            <a:r>
              <a:rPr lang="zh-CN" altLang="en-US" dirty="0" smtClean="0"/>
              <a:t>开发过程中监控进度</a:t>
            </a:r>
          </a:p>
        </p:txBody>
      </p:sp>
      <p:sp>
        <p:nvSpPr>
          <p:cNvPr id="5" name="Slide Number Placeholder 3"/>
          <p:cNvSpPr txBox="1">
            <a:spLocks noGrp="1"/>
          </p:cNvSpPr>
          <p:nvPr/>
        </p:nvSpPr>
        <p:spPr bwMode="auto">
          <a:xfrm>
            <a:off x="514350" y="565976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15215F-6B88-42B1-95AA-1D359502F775}" type="slidenum">
              <a:rPr lang="en-US" altLang="zh-CN" sz="1200" b="1">
                <a:solidFill>
                  <a:srgbClr val="898989"/>
                </a:solidFill>
                <a:latin typeface="Times New Roman" panose="02020603050405020304" pitchFamily="18" charset="0"/>
                <a:ea typeface="MS PGothic" panose="020B0600070205080204" pitchFamily="34" charset="-128"/>
                <a:cs typeface="Times New Roman" panose="02020603050405020304" pitchFamily="18" charset="0"/>
              </a:rPr>
              <a:pPr/>
              <a:t>14</a:t>
            </a:fld>
            <a:endParaRPr lang="en-US" altLang="zh-CN" sz="1200" b="1">
              <a:solidFill>
                <a:srgbClr val="898989"/>
              </a:solidFill>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313" y="30689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25" y="307213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275" y="30880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3" y="356426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3475" y="388969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0" y="388969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0"/>
          <p:cNvSpPr>
            <a:spLocks noChangeShapeType="1"/>
          </p:cNvSpPr>
          <p:nvPr/>
        </p:nvSpPr>
        <p:spPr bwMode="auto">
          <a:xfrm>
            <a:off x="1865313" y="3440435"/>
            <a:ext cx="6938962" cy="1587"/>
          </a:xfrm>
          <a:prstGeom prst="line">
            <a:avLst/>
          </a:prstGeom>
          <a:noFill/>
          <a:ln w="50800">
            <a:solidFill>
              <a:srgbClr val="969696"/>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pic>
        <p:nvPicPr>
          <p:cNvPr id="14" name="Picture 11"/>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870075" y="38754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432050" y="43643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4724400" y="48533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4"/>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435225" y="53232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15"/>
          <p:cNvSpPr>
            <a:spLocks noChangeShapeType="1"/>
          </p:cNvSpPr>
          <p:nvPr/>
        </p:nvSpPr>
        <p:spPr bwMode="auto">
          <a:xfrm rot="10800000" flipH="1">
            <a:off x="1870075" y="4256410"/>
            <a:ext cx="6934200" cy="9525"/>
          </a:xfrm>
          <a:prstGeom prst="line">
            <a:avLst/>
          </a:prstGeom>
          <a:noFill/>
          <a:ln w="50800">
            <a:solidFill>
              <a:srgbClr val="89B96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 name="Line 16"/>
          <p:cNvSpPr>
            <a:spLocks noChangeShapeType="1"/>
          </p:cNvSpPr>
          <p:nvPr/>
        </p:nvSpPr>
        <p:spPr bwMode="auto">
          <a:xfrm>
            <a:off x="1870075" y="5212085"/>
            <a:ext cx="6934200" cy="1587"/>
          </a:xfrm>
          <a:prstGeom prst="line">
            <a:avLst/>
          </a:prstGeom>
          <a:noFill/>
          <a:ln w="50800">
            <a:solidFill>
              <a:srgbClr val="89B96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Line 17"/>
          <p:cNvSpPr>
            <a:spLocks noChangeShapeType="1"/>
          </p:cNvSpPr>
          <p:nvPr/>
        </p:nvSpPr>
        <p:spPr bwMode="auto">
          <a:xfrm rot="10800000">
            <a:off x="1608138" y="3951610"/>
            <a:ext cx="1587" cy="2057400"/>
          </a:xfrm>
          <a:prstGeom prst="line">
            <a:avLst/>
          </a:prstGeom>
          <a:noFill/>
          <a:ln w="38100">
            <a:solidFill>
              <a:srgbClr val="808080"/>
            </a:solidFill>
            <a:round/>
            <a:headEnd type="triangle" w="lg" len="lg"/>
            <a:tailEnd type="triangle" w="lg" len="lg"/>
          </a:ln>
          <a:extLst>
            <a:ext uri="{909E8E84-426E-40DD-AFC4-6F175D3DCCD1}">
              <a14:hiddenFill xmlns:a14="http://schemas.microsoft.com/office/drawing/2010/main">
                <a:noFill/>
              </a14:hiddenFill>
            </a:ext>
          </a:extLst>
        </p:spPr>
        <p:txBody>
          <a:bodyPr lIns="0" tIns="0" rIns="0" bIns="0"/>
          <a:lstStyle/>
          <a:p>
            <a:endParaRPr lang="zh-CN" altLang="en-US" b="1">
              <a:latin typeface="Times New Roman" panose="02020603050405020304" pitchFamily="18" charset="0"/>
              <a:cs typeface="Times New Roman" panose="02020603050405020304" pitchFamily="18" charset="0"/>
            </a:endParaRPr>
          </a:p>
        </p:txBody>
      </p:sp>
      <p:grpSp>
        <p:nvGrpSpPr>
          <p:cNvPr id="21" name="Group 18"/>
          <p:cNvGrpSpPr>
            <a:grpSpLocks/>
          </p:cNvGrpSpPr>
          <p:nvPr/>
        </p:nvGrpSpPr>
        <p:grpSpPr bwMode="auto">
          <a:xfrm rot="-5400000">
            <a:off x="942182" y="4823941"/>
            <a:ext cx="1328738" cy="304800"/>
            <a:chOff x="0" y="24"/>
            <a:chExt cx="837" cy="192"/>
          </a:xfrm>
        </p:grpSpPr>
        <p:sp>
          <p:nvSpPr>
            <p:cNvPr id="22" name="Rectangle 19"/>
            <p:cNvSpPr>
              <a:spLocks/>
            </p:cNvSpPr>
            <p:nvPr/>
          </p:nvSpPr>
          <p:spPr bwMode="auto">
            <a:xfrm>
              <a:off x="0" y="24"/>
              <a:ext cx="837"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23" name="Rectangle 20"/>
            <p:cNvSpPr>
              <a:spLocks/>
            </p:cNvSpPr>
            <p:nvPr/>
          </p:nvSpPr>
          <p:spPr bwMode="auto">
            <a:xfrm>
              <a:off x="55" y="31"/>
              <a:ext cx="7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optionality</a:t>
              </a:r>
            </a:p>
          </p:txBody>
        </p:sp>
      </p:grpSp>
      <p:grpSp>
        <p:nvGrpSpPr>
          <p:cNvPr id="24" name="Group 21"/>
          <p:cNvGrpSpPr>
            <a:grpSpLocks/>
          </p:cNvGrpSpPr>
          <p:nvPr/>
        </p:nvGrpSpPr>
        <p:grpSpPr bwMode="auto">
          <a:xfrm>
            <a:off x="447721" y="3554735"/>
            <a:ext cx="1030242" cy="304800"/>
            <a:chOff x="148" y="24"/>
            <a:chExt cx="648" cy="192"/>
          </a:xfrm>
        </p:grpSpPr>
        <p:sp>
          <p:nvSpPr>
            <p:cNvPr id="25" name="Rectangle 22"/>
            <p:cNvSpPr>
              <a:spLocks/>
            </p:cNvSpPr>
            <p:nvPr/>
          </p:nvSpPr>
          <p:spPr bwMode="auto">
            <a:xfrm>
              <a:off x="412" y="24"/>
              <a:ext cx="384"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26" name="Rectangle 23"/>
            <p:cNvSpPr>
              <a:spLocks/>
            </p:cNvSpPr>
            <p:nvPr/>
          </p:nvSpPr>
          <p:spPr bwMode="auto">
            <a:xfrm>
              <a:off x="148" y="32"/>
              <a:ext cx="6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necessary</a:t>
              </a:r>
            </a:p>
          </p:txBody>
        </p:sp>
      </p:grpSp>
      <p:grpSp>
        <p:nvGrpSpPr>
          <p:cNvPr id="27" name="Group 24"/>
          <p:cNvGrpSpPr>
            <a:grpSpLocks/>
          </p:cNvGrpSpPr>
          <p:nvPr/>
        </p:nvGrpSpPr>
        <p:grpSpPr bwMode="auto">
          <a:xfrm>
            <a:off x="573151" y="3964310"/>
            <a:ext cx="888938" cy="554038"/>
            <a:chOff x="118" y="34"/>
            <a:chExt cx="559" cy="349"/>
          </a:xfrm>
        </p:grpSpPr>
        <p:sp>
          <p:nvSpPr>
            <p:cNvPr id="28" name="Rectangle 25"/>
            <p:cNvSpPr>
              <a:spLocks/>
            </p:cNvSpPr>
            <p:nvPr/>
          </p:nvSpPr>
          <p:spPr bwMode="auto">
            <a:xfrm>
              <a:off x="293" y="54"/>
              <a:ext cx="384" cy="3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29" name="Rectangle 26"/>
            <p:cNvSpPr>
              <a:spLocks/>
            </p:cNvSpPr>
            <p:nvPr/>
          </p:nvSpPr>
          <p:spPr bwMode="auto">
            <a:xfrm>
              <a:off x="118" y="34"/>
              <a:ext cx="55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less</a:t>
              </a:r>
            </a:p>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optional</a:t>
              </a:r>
            </a:p>
          </p:txBody>
        </p:sp>
      </p:grpSp>
      <p:grpSp>
        <p:nvGrpSpPr>
          <p:cNvPr id="30" name="Group 27"/>
          <p:cNvGrpSpPr>
            <a:grpSpLocks/>
          </p:cNvGrpSpPr>
          <p:nvPr/>
        </p:nvGrpSpPr>
        <p:grpSpPr bwMode="auto">
          <a:xfrm>
            <a:off x="573151" y="5289873"/>
            <a:ext cx="888938" cy="554038"/>
            <a:chOff x="118" y="34"/>
            <a:chExt cx="559" cy="349"/>
          </a:xfrm>
        </p:grpSpPr>
        <p:sp>
          <p:nvSpPr>
            <p:cNvPr id="31" name="Rectangle 28"/>
            <p:cNvSpPr>
              <a:spLocks/>
            </p:cNvSpPr>
            <p:nvPr/>
          </p:nvSpPr>
          <p:spPr bwMode="auto">
            <a:xfrm>
              <a:off x="293" y="54"/>
              <a:ext cx="384" cy="3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32" name="Rectangle 29"/>
            <p:cNvSpPr>
              <a:spLocks/>
            </p:cNvSpPr>
            <p:nvPr/>
          </p:nvSpPr>
          <p:spPr bwMode="auto">
            <a:xfrm>
              <a:off x="118" y="34"/>
              <a:ext cx="55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more</a:t>
              </a:r>
            </a:p>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optional</a:t>
              </a:r>
            </a:p>
          </p:txBody>
        </p:sp>
      </p:grpSp>
      <p:sp>
        <p:nvSpPr>
          <p:cNvPr id="33" name="Line 30"/>
          <p:cNvSpPr>
            <a:spLocks noChangeShapeType="1"/>
          </p:cNvSpPr>
          <p:nvPr/>
        </p:nvSpPr>
        <p:spPr bwMode="auto">
          <a:xfrm>
            <a:off x="1492250" y="3723010"/>
            <a:ext cx="268288" cy="1587"/>
          </a:xfrm>
          <a:prstGeom prst="line">
            <a:avLst/>
          </a:prstGeom>
          <a:noFill/>
          <a:ln w="38100">
            <a:solidFill>
              <a:srgbClr val="80808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zh-CN" altLang="en-US" b="1">
              <a:latin typeface="Times New Roman" panose="02020603050405020304" pitchFamily="18" charset="0"/>
              <a:cs typeface="Times New Roman" panose="02020603050405020304" pitchFamily="18" charset="0"/>
            </a:endParaRPr>
          </a:p>
        </p:txBody>
      </p:sp>
      <p:pic>
        <p:nvPicPr>
          <p:cNvPr id="34" name="Picture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150" y="4369122"/>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4362772"/>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8825" y="471361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100" y="436594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3542035"/>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600" y="3905572"/>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3542035"/>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275" y="530574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675" y="530416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2950" y="530416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1"/>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498850" y="53232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2"/>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4032250" y="532638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3"/>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261225" y="565023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4"/>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829550" y="56597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5"/>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216650" y="436753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6"/>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759575" y="43516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6805021"/>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课外阅读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Mick Cohn. User Stories Applied: for Agile Software Development (《</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用户故事与敏捷方法</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清华大学出版社，</a:t>
            </a:r>
            <a:r>
              <a:rPr lang="en-US" altLang="zh-CN" dirty="0" smtClean="0">
                <a:latin typeface="Times New Roman" panose="02020603050405020304" pitchFamily="18" charset="0"/>
                <a:cs typeface="Times New Roman" panose="02020603050405020304" pitchFamily="18" charset="0"/>
              </a:rPr>
              <a:t>2010</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月，</a:t>
            </a:r>
            <a:r>
              <a:rPr lang="en-US" altLang="zh-CN" dirty="0" smtClean="0">
                <a:latin typeface="Times New Roman" panose="02020603050405020304" pitchFamily="18" charset="0"/>
                <a:cs typeface="Times New Roman" panose="02020603050405020304" pitchFamily="18" charset="0"/>
              </a:rPr>
              <a:t>ISBN 9787302223405)</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072104"/>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a:t>
            </a:r>
            <a:r>
              <a:rPr lang="zh-CN" altLang="en-US" dirty="0" smtClean="0">
                <a:latin typeface="Times New Roman" panose="02020603050405020304" pitchFamily="18" charset="0"/>
                <a:cs typeface="Times New Roman" panose="02020603050405020304" pitchFamily="18" charset="0"/>
              </a:rPr>
              <a:t>“用户故事”（</a:t>
            </a:r>
            <a:r>
              <a:rPr lang="en-US" altLang="zh-CN" dirty="0" smtClean="0">
                <a:latin typeface="Times New Roman" panose="02020603050405020304" pitchFamily="18" charset="0"/>
                <a:cs typeface="Times New Roman" panose="02020603050405020304" pitchFamily="18" charset="0"/>
              </a:rPr>
              <a:t>User Story</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2 </a:t>
            </a:r>
            <a:r>
              <a:rPr lang="zh-CN" altLang="en-US" dirty="0">
                <a:solidFill>
                  <a:srgbClr val="C00000"/>
                </a:solidFill>
                <a:latin typeface="Times New Roman" panose="02020603050405020304" pitchFamily="18" charset="0"/>
                <a:cs typeface="Times New Roman" panose="02020603050405020304" pitchFamily="18" charset="0"/>
              </a:rPr>
              <a:t>面向对象方法中的</a:t>
            </a:r>
            <a:r>
              <a:rPr lang="zh-CN" altLang="en-US" dirty="0" smtClean="0">
                <a:solidFill>
                  <a:srgbClr val="C00000"/>
                </a:solidFill>
                <a:latin typeface="Times New Roman" panose="02020603050405020304" pitchFamily="18" charset="0"/>
                <a:cs typeface="Times New Roman" panose="02020603050405020304" pitchFamily="18" charset="0"/>
              </a:rPr>
              <a:t>“用例”（</a:t>
            </a:r>
            <a:r>
              <a:rPr lang="en-US" altLang="zh-CN" dirty="0" smtClean="0">
                <a:solidFill>
                  <a:srgbClr val="C00000"/>
                </a:solidFill>
                <a:latin typeface="Times New Roman" panose="02020603050405020304" pitchFamily="18" charset="0"/>
                <a:cs typeface="Times New Roman" panose="02020603050405020304" pitchFamily="18" charset="0"/>
              </a:rPr>
              <a:t>Use Case</a:t>
            </a:r>
            <a:r>
              <a:rPr lang="zh-CN" altLang="en-US" dirty="0" smtClean="0">
                <a:solidFill>
                  <a:srgbClr val="C00000"/>
                </a:solidFill>
                <a:latin typeface="Times New Roman" panose="02020603050405020304" pitchFamily="18" charset="0"/>
                <a:cs typeface="Times New Roman" panose="02020603050405020304" pitchFamily="18" charset="0"/>
              </a:rPr>
              <a:t>）</a:t>
            </a:r>
            <a:endParaRPr lang="en-US" altLang="zh-CN"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a:t>
            </a:r>
            <a:r>
              <a:rPr lang="zh-CN" altLang="en-US" dirty="0" smtClean="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51771645"/>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需求分析技术：用例</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686048774"/>
              </p:ext>
            </p:extLst>
          </p:nvPr>
        </p:nvGraphicFramePr>
        <p:xfrm>
          <a:off x="1189038" y="1556792"/>
          <a:ext cx="6911975" cy="4170363"/>
        </p:xfrm>
        <a:graphic>
          <a:graphicData uri="http://schemas.openxmlformats.org/presentationml/2006/ole">
            <mc:AlternateContent xmlns:mc="http://schemas.openxmlformats.org/markup-compatibility/2006">
              <mc:Choice xmlns:v="urn:schemas-microsoft-com:vml" Requires="v">
                <p:oleObj spid="_x0000_s1092" name="演示文稿" r:id="rId4" imgW="3323734" imgH="2491628" progId="PowerPoint.Show.8">
                  <p:embed/>
                </p:oleObj>
              </mc:Choice>
              <mc:Fallback>
                <p:oleObj name="演示文稿" r:id="rId4" imgW="3323734" imgH="2491628" progId="PowerPoint.Show.8">
                  <p:embed/>
                  <p:pic>
                    <p:nvPicPr>
                      <p:cNvPr id="24579" name="Object 3">
                        <a:hlinkClick r:id="" action="ppaction://ole?verb=0"/>
                      </p:cNvPr>
                      <p:cNvPicPr>
                        <a:picLocks noChangeAspect="1" noChangeArrowheads="1"/>
                      </p:cNvPicPr>
                      <p:nvPr/>
                    </p:nvPicPr>
                    <p:blipFill>
                      <a:blip r:embed="rId5"/>
                      <a:srcRect l="4723" t="21019" r="3958" b="5510"/>
                      <a:stretch>
                        <a:fillRect/>
                      </a:stretch>
                    </p:blipFill>
                    <p:spPr bwMode="auto">
                      <a:xfrm>
                        <a:off x="1189038" y="1556792"/>
                        <a:ext cx="6911975" cy="417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93024672"/>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什么是用例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(Use Case)</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a:t>
            </a:r>
            <a:r>
              <a:rPr lang="en-US" altLang="zh-CN" dirty="0" smtClean="0"/>
              <a:t>(Use Case)</a:t>
            </a:r>
            <a:r>
              <a:rPr lang="zh-CN" altLang="en-US" dirty="0" smtClean="0"/>
              <a:t>：表示系统所提供的服务或可执行的某种行为</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定义了系统是如何被参与者所使用的，描述了参与者为了使用系统所提供的某一完整功能而与系统之间发生的一段“对话”</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用例的概念在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1986</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年由</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Ivar Jacobson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正式提出之后被广泛接受，迅速发展，已成为</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OO</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UML</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RUP</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的标准规范和方法</a:t>
            </a:r>
          </a:p>
          <a:p>
            <a:pPr lvl="1" eaLnBrk="1" hangingPunct="1"/>
            <a:endParaRPr lang="en-US" altLang="zh-CN" dirty="0" smtClean="0"/>
          </a:p>
        </p:txBody>
      </p:sp>
      <p:pic>
        <p:nvPicPr>
          <p:cNvPr id="5" name="Picture 4" descr="ivar_jacob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284984"/>
            <a:ext cx="1905000" cy="2867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descr="97802015716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8825" y="3284984"/>
            <a:ext cx="2235200" cy="2879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921949"/>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什么是用例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(Use Case)</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grpSp>
        <p:nvGrpSpPr>
          <p:cNvPr id="4" name="Group 4"/>
          <p:cNvGrpSpPr>
            <a:grpSpLocks/>
          </p:cNvGrpSpPr>
          <p:nvPr/>
        </p:nvGrpSpPr>
        <p:grpSpPr bwMode="auto">
          <a:xfrm>
            <a:off x="6228184" y="4941888"/>
            <a:ext cx="1800225" cy="1089025"/>
            <a:chOff x="3606" y="3521"/>
            <a:chExt cx="1134" cy="686"/>
          </a:xfrm>
        </p:grpSpPr>
        <p:sp>
          <p:nvSpPr>
            <p:cNvPr id="5" name="Oval 5"/>
            <p:cNvSpPr>
              <a:spLocks noChangeArrowheads="1"/>
            </p:cNvSpPr>
            <p:nvPr/>
          </p:nvSpPr>
          <p:spPr bwMode="auto">
            <a:xfrm>
              <a:off x="3606" y="3521"/>
              <a:ext cx="1134"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Text Box 6"/>
            <p:cNvSpPr txBox="1">
              <a:spLocks noChangeArrowheads="1"/>
            </p:cNvSpPr>
            <p:nvPr/>
          </p:nvSpPr>
          <p:spPr bwMode="auto">
            <a:xfrm>
              <a:off x="3833" y="3974"/>
              <a:ext cx="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Use case</a:t>
              </a:r>
            </a:p>
          </p:txBody>
        </p:sp>
      </p:grpSp>
      <p:sp>
        <p:nvSpPr>
          <p:cNvPr id="7" name="Rectangle 7"/>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用例：站在用户角度定义软件系统的外部特征</a:t>
            </a:r>
          </a:p>
          <a:p>
            <a:pPr eaLnBrk="1" hangingPunct="1"/>
            <a:r>
              <a:rPr lang="zh-CN" altLang="en-US" dirty="0" smtClean="0"/>
              <a:t>四大特征：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行为序列</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(sequences of actions)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：一个用例由一组可产生某些特定结果的行为构成，这些行为是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不可再分解</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接收用户输入、执行、产生结果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系统执行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(system performs)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：系统为外部角色提供</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服务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可观测到的、有价值的结果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(observable result of value)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：用例必须对用户产生</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价值</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特定的角色</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(particular 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：某人、某台设备、某外部系统、等等，能够触发某些</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行为</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2784410840"/>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a:t>
            </a:r>
            <a:r>
              <a:rPr lang="zh-CN" altLang="en-US" dirty="0" smtClean="0">
                <a:latin typeface="Times New Roman" panose="02020603050405020304" pitchFamily="18" charset="0"/>
                <a:cs typeface="Times New Roman" panose="02020603050405020304" pitchFamily="18" charset="0"/>
              </a:rPr>
              <a:t>“用户故事”（</a:t>
            </a:r>
            <a:r>
              <a:rPr lang="en-US" altLang="zh-CN" dirty="0" smtClean="0">
                <a:latin typeface="Times New Roman" panose="02020603050405020304" pitchFamily="18" charset="0"/>
                <a:cs typeface="Times New Roman" panose="02020603050405020304" pitchFamily="18" charset="0"/>
              </a:rPr>
              <a:t>User Story</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a:t>
            </a:r>
            <a:r>
              <a:rPr lang="zh-CN" altLang="en-US" dirty="0" smtClean="0">
                <a:latin typeface="Times New Roman" panose="02020603050405020304" pitchFamily="18" charset="0"/>
                <a:cs typeface="Times New Roman" panose="02020603050405020304" pitchFamily="18" charset="0"/>
              </a:rPr>
              <a:t>“用例”（</a:t>
            </a:r>
            <a:r>
              <a:rPr lang="en-US" altLang="zh-CN" dirty="0" smtClean="0">
                <a:latin typeface="Times New Roman" panose="02020603050405020304" pitchFamily="18" charset="0"/>
                <a:cs typeface="Times New Roman" panose="02020603050405020304" pitchFamily="18" charset="0"/>
              </a:rPr>
              <a:t>Use Case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a:t>
            </a:r>
            <a:r>
              <a:rPr lang="zh-CN" altLang="en-US" dirty="0" smtClean="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用例方法的基本思想</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用例方法的基本思想：</a:t>
            </a:r>
            <a:r>
              <a:rPr lang="zh-CN" altLang="en-US" dirty="0" smtClean="0">
                <a:solidFill>
                  <a:srgbClr val="0000FF"/>
                </a:solidFill>
                <a:latin typeface="楷体" panose="02010609060101010101" pitchFamily="49" charset="-122"/>
                <a:ea typeface="楷体" panose="02010609060101010101" pitchFamily="49" charset="-122"/>
              </a:rPr>
              <a:t>从用户的角度来看，他们并不想了解系统的内部结构和设计，他们所关心的是系统所能提供的服务，也就是被开发出来的系统将是如何被使用的</a:t>
            </a:r>
          </a:p>
          <a:p>
            <a:pPr eaLnBrk="1" hangingPunct="1"/>
            <a:r>
              <a:rPr lang="zh-CN" altLang="en-US" dirty="0" smtClean="0"/>
              <a:t>用例模型主要由以下模型元素构成：</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参与者</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(Actor) </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存在</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于被定义系统外部并与该系统发生交互的人或其他系统，代表系统的使用者或使用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环境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(Use Case</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系统所提供的服务或可执行的某种</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行为</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通讯关联</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(Communication Association) </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用于表示参与者和用例之间的对应关系，它表示参与者使用了系统中的哪些服务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、系统所提供的服务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是被哪些参与者所使用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dirty="0" smtClean="0"/>
              <a:t/>
            </a:r>
            <a:br>
              <a:rPr lang="zh-CN" altLang="en-US" dirty="0" smtClean="0"/>
            </a:br>
            <a:r>
              <a:rPr lang="zh-CN" altLang="en-US" dirty="0" smtClean="0"/>
              <a:t>  </a:t>
            </a:r>
            <a:br>
              <a:rPr lang="zh-CN" altLang="en-US" dirty="0" smtClean="0"/>
            </a:br>
            <a:endParaRPr lang="zh-CN" altLang="en-US" dirty="0" smtClean="0"/>
          </a:p>
        </p:txBody>
      </p:sp>
      <p:grpSp>
        <p:nvGrpSpPr>
          <p:cNvPr id="5" name="Group 4"/>
          <p:cNvGrpSpPr>
            <a:grpSpLocks/>
          </p:cNvGrpSpPr>
          <p:nvPr/>
        </p:nvGrpSpPr>
        <p:grpSpPr bwMode="auto">
          <a:xfrm>
            <a:off x="2484438" y="5085184"/>
            <a:ext cx="4248150" cy="1187450"/>
            <a:chOff x="1565" y="3475"/>
            <a:chExt cx="2676" cy="748"/>
          </a:xfrm>
        </p:grpSpPr>
        <p:grpSp>
          <p:nvGrpSpPr>
            <p:cNvPr id="6" name="Group 5"/>
            <p:cNvGrpSpPr>
              <a:grpSpLocks/>
            </p:cNvGrpSpPr>
            <p:nvPr/>
          </p:nvGrpSpPr>
          <p:grpSpPr bwMode="auto">
            <a:xfrm>
              <a:off x="1565" y="3475"/>
              <a:ext cx="468" cy="717"/>
              <a:chOff x="1565" y="3475"/>
              <a:chExt cx="468" cy="717"/>
            </a:xfrm>
          </p:grpSpPr>
          <p:grpSp>
            <p:nvGrpSpPr>
              <p:cNvPr id="14" name="Group 6"/>
              <p:cNvGrpSpPr>
                <a:grpSpLocks/>
              </p:cNvGrpSpPr>
              <p:nvPr/>
            </p:nvGrpSpPr>
            <p:grpSpPr bwMode="auto">
              <a:xfrm>
                <a:off x="1565" y="3475"/>
                <a:ext cx="467" cy="530"/>
                <a:chOff x="1152" y="3408"/>
                <a:chExt cx="480" cy="672"/>
              </a:xfrm>
            </p:grpSpPr>
            <p:sp>
              <p:nvSpPr>
                <p:cNvPr id="16" name="Oval 7"/>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Line 8"/>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9"/>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0"/>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1"/>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 name="Text Box 12"/>
              <p:cNvSpPr txBox="1">
                <a:spLocks noChangeArrowheads="1"/>
              </p:cNvSpPr>
              <p:nvPr/>
            </p:nvSpPr>
            <p:spPr bwMode="auto">
              <a:xfrm>
                <a:off x="1571" y="4004"/>
                <a:ext cx="46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参与者</a:t>
                </a:r>
              </a:p>
            </p:txBody>
          </p:sp>
        </p:grpSp>
        <p:grpSp>
          <p:nvGrpSpPr>
            <p:cNvPr id="7" name="Group 13"/>
            <p:cNvGrpSpPr>
              <a:grpSpLocks/>
            </p:cNvGrpSpPr>
            <p:nvPr/>
          </p:nvGrpSpPr>
          <p:grpSpPr bwMode="auto">
            <a:xfrm>
              <a:off x="3334" y="3552"/>
              <a:ext cx="907" cy="671"/>
              <a:chOff x="3288" y="3566"/>
              <a:chExt cx="907" cy="671"/>
            </a:xfrm>
          </p:grpSpPr>
          <p:sp>
            <p:nvSpPr>
              <p:cNvPr id="12" name="Oval 14"/>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Rectangle 15"/>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用例</a:t>
                </a:r>
              </a:p>
            </p:txBody>
          </p:sp>
        </p:grpSp>
        <p:grpSp>
          <p:nvGrpSpPr>
            <p:cNvPr id="9" name="Group 16"/>
            <p:cNvGrpSpPr>
              <a:grpSpLocks/>
            </p:cNvGrpSpPr>
            <p:nvPr/>
          </p:nvGrpSpPr>
          <p:grpSpPr bwMode="auto">
            <a:xfrm>
              <a:off x="2109" y="3479"/>
              <a:ext cx="1179" cy="269"/>
              <a:chOff x="2109" y="3479"/>
              <a:chExt cx="1179" cy="269"/>
            </a:xfrm>
          </p:grpSpPr>
          <p:sp>
            <p:nvSpPr>
              <p:cNvPr id="10" name="Line 17"/>
              <p:cNvSpPr>
                <a:spLocks noChangeShapeType="1"/>
              </p:cNvSpPr>
              <p:nvPr/>
            </p:nvSpPr>
            <p:spPr bwMode="auto">
              <a:xfrm>
                <a:off x="2109" y="3748"/>
                <a:ext cx="1179"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8"/>
              <p:cNvSpPr txBox="1">
                <a:spLocks noChangeArrowheads="1"/>
              </p:cNvSpPr>
              <p:nvPr/>
            </p:nvSpPr>
            <p:spPr bwMode="auto">
              <a:xfrm>
                <a:off x="2369" y="3479"/>
                <a:ext cx="702"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通讯关联</a:t>
                </a:r>
              </a:p>
            </p:txBody>
          </p:sp>
        </p:grpSp>
      </p:grpSp>
    </p:spTree>
    <p:extLst>
      <p:ext uri="{BB962C8B-B14F-4D97-AF65-F5344CB8AC3E}">
        <p14:creationId xmlns:p14="http://schemas.microsoft.com/office/powerpoint/2010/main" val="3392052631"/>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示例：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ATM</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系统的用例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参与者：</a:t>
            </a:r>
            <a:r>
              <a:rPr lang="zh-CN" altLang="en-US" dirty="0" smtClean="0">
                <a:solidFill>
                  <a:srgbClr val="0000FF"/>
                </a:solidFill>
                <a:latin typeface="楷体" panose="02010609060101010101" pitchFamily="49" charset="-122"/>
                <a:ea typeface="楷体" panose="02010609060101010101" pitchFamily="49" charset="-122"/>
              </a:rPr>
              <a:t>银行客户</a:t>
            </a:r>
          </a:p>
          <a:p>
            <a:pPr eaLnBrk="1" hangingPunct="1"/>
            <a:r>
              <a:rPr lang="zh-CN" altLang="en-US" dirty="0" smtClean="0"/>
              <a:t>用例：</a:t>
            </a:r>
            <a:r>
              <a:rPr lang="zh-CN" altLang="en-US" dirty="0" smtClean="0">
                <a:solidFill>
                  <a:srgbClr val="0000FF"/>
                </a:solidFill>
                <a:latin typeface="楷体" panose="02010609060101010101" pitchFamily="49" charset="-122"/>
                <a:ea typeface="楷体" panose="02010609060101010101" pitchFamily="49" charset="-122"/>
              </a:rPr>
              <a:t>银行客户使用自动提款机来进行银行帐户的查询、提款和转帐交易</a:t>
            </a:r>
          </a:p>
        </p:txBody>
      </p:sp>
      <p:grpSp>
        <p:nvGrpSpPr>
          <p:cNvPr id="5" name="Group 4"/>
          <p:cNvGrpSpPr>
            <a:grpSpLocks/>
          </p:cNvGrpSpPr>
          <p:nvPr/>
        </p:nvGrpSpPr>
        <p:grpSpPr bwMode="auto">
          <a:xfrm>
            <a:off x="2320925" y="2780928"/>
            <a:ext cx="4500563" cy="3351212"/>
            <a:chOff x="1474" y="2217"/>
            <a:chExt cx="2835" cy="2111"/>
          </a:xfrm>
        </p:grpSpPr>
        <p:grpSp>
          <p:nvGrpSpPr>
            <p:cNvPr id="6" name="Group 5"/>
            <p:cNvGrpSpPr>
              <a:grpSpLocks/>
            </p:cNvGrpSpPr>
            <p:nvPr/>
          </p:nvGrpSpPr>
          <p:grpSpPr bwMode="auto">
            <a:xfrm>
              <a:off x="1474" y="2886"/>
              <a:ext cx="609" cy="717"/>
              <a:chOff x="1474" y="3249"/>
              <a:chExt cx="609" cy="717"/>
            </a:xfrm>
          </p:grpSpPr>
          <p:grpSp>
            <p:nvGrpSpPr>
              <p:cNvPr id="20" name="Group 6"/>
              <p:cNvGrpSpPr>
                <a:grpSpLocks/>
              </p:cNvGrpSpPr>
              <p:nvPr/>
            </p:nvGrpSpPr>
            <p:grpSpPr bwMode="auto">
              <a:xfrm>
                <a:off x="1540" y="3249"/>
                <a:ext cx="467" cy="530"/>
                <a:chOff x="1152" y="3408"/>
                <a:chExt cx="480" cy="672"/>
              </a:xfrm>
            </p:grpSpPr>
            <p:sp>
              <p:nvSpPr>
                <p:cNvPr id="22" name="Oval 7"/>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Line 8"/>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9"/>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10"/>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1"/>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 name="Text Box 12"/>
              <p:cNvSpPr txBox="1">
                <a:spLocks noChangeArrowheads="1"/>
              </p:cNvSpPr>
              <p:nvPr/>
            </p:nvSpPr>
            <p:spPr bwMode="auto">
              <a:xfrm>
                <a:off x="1474" y="3778"/>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dirty="0">
                    <a:latin typeface="Tahoma" panose="020B0604030504040204" pitchFamily="34" charset="0"/>
                  </a:rPr>
                  <a:t>银行客户</a:t>
                </a:r>
              </a:p>
            </p:txBody>
          </p:sp>
        </p:grpSp>
        <p:grpSp>
          <p:nvGrpSpPr>
            <p:cNvPr id="7" name="Group 13"/>
            <p:cNvGrpSpPr>
              <a:grpSpLocks/>
            </p:cNvGrpSpPr>
            <p:nvPr/>
          </p:nvGrpSpPr>
          <p:grpSpPr bwMode="auto">
            <a:xfrm>
              <a:off x="3401" y="2217"/>
              <a:ext cx="907" cy="671"/>
              <a:chOff x="3288" y="3566"/>
              <a:chExt cx="907" cy="671"/>
            </a:xfrm>
          </p:grpSpPr>
          <p:sp>
            <p:nvSpPr>
              <p:cNvPr id="18" name="Oval 14"/>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9" name="Rectangle 15"/>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查询</a:t>
                </a:r>
              </a:p>
            </p:txBody>
          </p:sp>
        </p:grpSp>
        <p:grpSp>
          <p:nvGrpSpPr>
            <p:cNvPr id="9" name="Group 16"/>
            <p:cNvGrpSpPr>
              <a:grpSpLocks/>
            </p:cNvGrpSpPr>
            <p:nvPr/>
          </p:nvGrpSpPr>
          <p:grpSpPr bwMode="auto">
            <a:xfrm>
              <a:off x="3401" y="2937"/>
              <a:ext cx="907" cy="671"/>
              <a:chOff x="3288" y="3566"/>
              <a:chExt cx="907" cy="671"/>
            </a:xfrm>
          </p:grpSpPr>
          <p:sp>
            <p:nvSpPr>
              <p:cNvPr id="16" name="Oval 17"/>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7" name="Rectangle 18"/>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取款</a:t>
                </a:r>
              </a:p>
            </p:txBody>
          </p:sp>
        </p:grpSp>
        <p:grpSp>
          <p:nvGrpSpPr>
            <p:cNvPr id="10" name="Group 19"/>
            <p:cNvGrpSpPr>
              <a:grpSpLocks/>
            </p:cNvGrpSpPr>
            <p:nvPr/>
          </p:nvGrpSpPr>
          <p:grpSpPr bwMode="auto">
            <a:xfrm>
              <a:off x="3402" y="3657"/>
              <a:ext cx="907" cy="671"/>
              <a:chOff x="3288" y="3566"/>
              <a:chExt cx="907" cy="671"/>
            </a:xfrm>
          </p:grpSpPr>
          <p:sp>
            <p:nvSpPr>
              <p:cNvPr id="14" name="Oval 20"/>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5" name="Rectangle 21"/>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转帐</a:t>
                </a:r>
              </a:p>
            </p:txBody>
          </p:sp>
        </p:grpSp>
        <p:sp>
          <p:nvSpPr>
            <p:cNvPr id="11" name="Line 22"/>
            <p:cNvSpPr>
              <a:spLocks noChangeShapeType="1"/>
            </p:cNvSpPr>
            <p:nvPr/>
          </p:nvSpPr>
          <p:spPr bwMode="auto">
            <a:xfrm flipV="1">
              <a:off x="2200" y="2478"/>
              <a:ext cx="1134" cy="68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23"/>
            <p:cNvSpPr>
              <a:spLocks noChangeShapeType="1"/>
            </p:cNvSpPr>
            <p:nvPr/>
          </p:nvSpPr>
          <p:spPr bwMode="auto">
            <a:xfrm>
              <a:off x="2200" y="3249"/>
              <a:ext cx="1088"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24"/>
            <p:cNvSpPr>
              <a:spLocks noChangeShapeType="1"/>
            </p:cNvSpPr>
            <p:nvPr/>
          </p:nvSpPr>
          <p:spPr bwMode="auto">
            <a:xfrm>
              <a:off x="2200" y="3339"/>
              <a:ext cx="1134" cy="545"/>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340440705"/>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关于“通讯关联”的几点说明</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通讯关联表示的是参与者和用例之间的关系：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箭头表示在这一关系中哪一方是对话的主动发起者，箭头所指方是对话的被动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接受者</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如果不想强调对话中的主动与被动关系，可以使用不带箭头的关联</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实线</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通讯关联不表示在参与者和用例之间的信息流，并且信息流向是双向的，它与通讯关联箭头所指的方向没有</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Group 4"/>
          <p:cNvGrpSpPr>
            <a:grpSpLocks/>
          </p:cNvGrpSpPr>
          <p:nvPr/>
        </p:nvGrpSpPr>
        <p:grpSpPr bwMode="auto">
          <a:xfrm>
            <a:off x="2484436" y="4653138"/>
            <a:ext cx="742949" cy="1138238"/>
            <a:chOff x="1565" y="3475"/>
            <a:chExt cx="468" cy="717"/>
          </a:xfrm>
        </p:grpSpPr>
        <p:grpSp>
          <p:nvGrpSpPr>
            <p:cNvPr id="6" name="Group 5"/>
            <p:cNvGrpSpPr>
              <a:grpSpLocks/>
            </p:cNvGrpSpPr>
            <p:nvPr/>
          </p:nvGrpSpPr>
          <p:grpSpPr bwMode="auto">
            <a:xfrm>
              <a:off x="1565" y="3475"/>
              <a:ext cx="467" cy="530"/>
              <a:chOff x="1152" y="3408"/>
              <a:chExt cx="480" cy="672"/>
            </a:xfrm>
          </p:grpSpPr>
          <p:sp>
            <p:nvSpPr>
              <p:cNvPr id="9" name="Oval 6"/>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0" name="Line 7"/>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1" name="Line 8"/>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2" name="Line 9"/>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3" name="Line 10"/>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7" name="Text Box 11"/>
            <p:cNvSpPr txBox="1">
              <a:spLocks noChangeArrowheads="1"/>
            </p:cNvSpPr>
            <p:nvPr/>
          </p:nvSpPr>
          <p:spPr bwMode="auto">
            <a:xfrm>
              <a:off x="1571" y="4004"/>
              <a:ext cx="46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参与者</a:t>
              </a:r>
            </a:p>
          </p:txBody>
        </p:sp>
      </p:grpSp>
      <p:grpSp>
        <p:nvGrpSpPr>
          <p:cNvPr id="14" name="Group 12"/>
          <p:cNvGrpSpPr>
            <a:grpSpLocks/>
          </p:cNvGrpSpPr>
          <p:nvPr/>
        </p:nvGrpSpPr>
        <p:grpSpPr bwMode="auto">
          <a:xfrm>
            <a:off x="5292725" y="4775373"/>
            <a:ext cx="1439863" cy="1065213"/>
            <a:chOff x="3288" y="3566"/>
            <a:chExt cx="907" cy="671"/>
          </a:xfrm>
        </p:grpSpPr>
        <p:sp>
          <p:nvSpPr>
            <p:cNvPr id="15" name="Oval 13"/>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p>
          </p:txBody>
        </p:sp>
        <p:sp>
          <p:nvSpPr>
            <p:cNvPr id="16" name="Rectangle 14"/>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用例</a:t>
              </a:r>
            </a:p>
          </p:txBody>
        </p:sp>
      </p:grpSp>
      <p:grpSp>
        <p:nvGrpSpPr>
          <p:cNvPr id="17" name="Group 15"/>
          <p:cNvGrpSpPr>
            <a:grpSpLocks/>
          </p:cNvGrpSpPr>
          <p:nvPr/>
        </p:nvGrpSpPr>
        <p:grpSpPr bwMode="auto">
          <a:xfrm>
            <a:off x="3348038" y="4659486"/>
            <a:ext cx="1871662" cy="427037"/>
            <a:chOff x="2109" y="3479"/>
            <a:chExt cx="1179" cy="269"/>
          </a:xfrm>
        </p:grpSpPr>
        <p:sp>
          <p:nvSpPr>
            <p:cNvPr id="18" name="Line 16"/>
            <p:cNvSpPr>
              <a:spLocks noChangeShapeType="1"/>
            </p:cNvSpPr>
            <p:nvPr/>
          </p:nvSpPr>
          <p:spPr bwMode="auto">
            <a:xfrm>
              <a:off x="2109" y="3748"/>
              <a:ext cx="1179"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17"/>
            <p:cNvSpPr txBox="1">
              <a:spLocks noChangeArrowheads="1"/>
            </p:cNvSpPr>
            <p:nvPr/>
          </p:nvSpPr>
          <p:spPr bwMode="auto">
            <a:xfrm>
              <a:off x="2369" y="3479"/>
              <a:ext cx="702"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通讯关联</a:t>
              </a:r>
            </a:p>
          </p:txBody>
        </p:sp>
      </p:grpSp>
    </p:spTree>
    <p:extLst>
      <p:ext uri="{BB962C8B-B14F-4D97-AF65-F5344CB8AC3E}">
        <p14:creationId xmlns:p14="http://schemas.microsoft.com/office/powerpoint/2010/main" val="250380895"/>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用例的内部剖析</a:t>
            </a:r>
          </a:p>
        </p:txBody>
      </p:sp>
      <p:sp>
        <p:nvSpPr>
          <p:cNvPr id="4" name="Rectangle 3"/>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a:t>
            </a:r>
            <a:r>
              <a:rPr lang="en-US" altLang="zh-CN" dirty="0" smtClean="0"/>
              <a:t>= </a:t>
            </a:r>
            <a:r>
              <a:rPr lang="zh-CN" altLang="en-US" dirty="0" smtClean="0"/>
              <a:t>椭圆 </a:t>
            </a:r>
            <a:r>
              <a:rPr lang="en-US" altLang="zh-CN" dirty="0" smtClean="0"/>
              <a:t>+ </a:t>
            </a:r>
            <a:r>
              <a:rPr lang="zh-CN" altLang="en-US" dirty="0" smtClean="0"/>
              <a:t>名字？</a:t>
            </a:r>
            <a:r>
              <a:rPr lang="en-US" altLang="zh-CN" dirty="0" smtClean="0"/>
              <a:t>—— NO</a:t>
            </a:r>
            <a:r>
              <a:rPr lang="zh-CN" altLang="en-US" dirty="0" smtClean="0"/>
              <a:t>！</a:t>
            </a:r>
          </a:p>
          <a:p>
            <a:pPr eaLnBrk="1" hangingPunct="1"/>
            <a:endParaRPr lang="en-US" altLang="zh-CN" dirty="0" smtClean="0"/>
          </a:p>
        </p:txBody>
      </p:sp>
      <p:grpSp>
        <p:nvGrpSpPr>
          <p:cNvPr id="5" name="Group 4"/>
          <p:cNvGrpSpPr>
            <a:grpSpLocks/>
          </p:cNvGrpSpPr>
          <p:nvPr/>
        </p:nvGrpSpPr>
        <p:grpSpPr bwMode="auto">
          <a:xfrm>
            <a:off x="7164388" y="1628775"/>
            <a:ext cx="1800225" cy="1089025"/>
            <a:chOff x="3606" y="3521"/>
            <a:chExt cx="1134" cy="686"/>
          </a:xfrm>
        </p:grpSpPr>
        <p:sp>
          <p:nvSpPr>
            <p:cNvPr id="6" name="Oval 5"/>
            <p:cNvSpPr>
              <a:spLocks noChangeArrowheads="1"/>
            </p:cNvSpPr>
            <p:nvPr/>
          </p:nvSpPr>
          <p:spPr bwMode="auto">
            <a:xfrm>
              <a:off x="3606" y="3521"/>
              <a:ext cx="1134"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33" y="3974"/>
              <a:ext cx="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Use case</a:t>
              </a:r>
            </a:p>
          </p:txBody>
        </p:sp>
      </p:grpSp>
      <p:grpSp>
        <p:nvGrpSpPr>
          <p:cNvPr id="9" name="Group 7"/>
          <p:cNvGrpSpPr>
            <a:grpSpLocks/>
          </p:cNvGrpSpPr>
          <p:nvPr/>
        </p:nvGrpSpPr>
        <p:grpSpPr bwMode="auto">
          <a:xfrm>
            <a:off x="2339975" y="1988840"/>
            <a:ext cx="4392613" cy="4076700"/>
            <a:chOff x="1701" y="1752"/>
            <a:chExt cx="2767" cy="2568"/>
          </a:xfrm>
        </p:grpSpPr>
        <p:sp>
          <p:nvSpPr>
            <p:cNvPr id="10" name="AutoShape 8"/>
            <p:cNvSpPr>
              <a:spLocks noChangeArrowheads="1"/>
            </p:cNvSpPr>
            <p:nvPr/>
          </p:nvSpPr>
          <p:spPr bwMode="auto">
            <a:xfrm>
              <a:off x="1701" y="1752"/>
              <a:ext cx="2767" cy="2568"/>
            </a:xfrm>
            <a:prstGeom prst="flowChartDocument">
              <a:avLst/>
            </a:prstGeom>
            <a:solidFill>
              <a:srgbClr val="FFFFFF"/>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 name="Rectangle 9"/>
            <p:cNvSpPr>
              <a:spLocks noChangeArrowheads="1"/>
            </p:cNvSpPr>
            <p:nvPr/>
          </p:nvSpPr>
          <p:spPr bwMode="auto">
            <a:xfrm>
              <a:off x="1769" y="1797"/>
              <a:ext cx="2653" cy="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Book Antiqua" panose="02040602050305030304" pitchFamily="18" charset="0"/>
                </a:rPr>
                <a:t>Name of the Use Case (</a:t>
              </a:r>
              <a:r>
                <a:rPr lang="zh-CN" altLang="en-US" b="1">
                  <a:latin typeface="Book Antiqua" panose="02040602050305030304" pitchFamily="18" charset="0"/>
                </a:rPr>
                <a:t>用例的名字</a:t>
              </a:r>
              <a:r>
                <a:rPr lang="en-US" altLang="zh-CN" b="1">
                  <a:latin typeface="Book Antiqua" panose="02040602050305030304" pitchFamily="18" charset="0"/>
                </a:rPr>
                <a:t>)</a:t>
              </a:r>
            </a:p>
            <a:p>
              <a:pPr eaLnBrk="1" hangingPunct="1"/>
              <a:endParaRPr lang="en-US" altLang="zh-CN">
                <a:latin typeface="Book Antiqua" panose="02040602050305030304" pitchFamily="18" charset="0"/>
              </a:endParaRPr>
            </a:p>
            <a:p>
              <a:pPr eaLnBrk="1" hangingPunct="1"/>
              <a:r>
                <a:rPr lang="en-US" altLang="zh-CN">
                  <a:latin typeface="Book Antiqua" panose="02040602050305030304" pitchFamily="18" charset="0"/>
                </a:rPr>
                <a:t>Description (</a:t>
              </a:r>
              <a:r>
                <a:rPr lang="zh-CN" altLang="en-US">
                  <a:latin typeface="Book Antiqua" panose="02040602050305030304" pitchFamily="18" charset="0"/>
                </a:rPr>
                <a:t>描述</a:t>
              </a:r>
              <a:r>
                <a:rPr lang="en-US" altLang="zh-CN">
                  <a:latin typeface="Book Antiqua" panose="02040602050305030304" pitchFamily="18" charset="0"/>
                </a:rPr>
                <a:t>)</a:t>
              </a:r>
            </a:p>
            <a:p>
              <a:pPr eaLnBrk="1" hangingPunct="1"/>
              <a:r>
                <a:rPr lang="en-US" altLang="zh-CN">
                  <a:latin typeface="Book Antiqua" panose="02040602050305030304" pitchFamily="18" charset="0"/>
                </a:rPr>
                <a:t>Actor(s) (</a:t>
              </a:r>
              <a:r>
                <a:rPr lang="zh-CN" altLang="en-US">
                  <a:latin typeface="Book Antiqua" panose="02040602050305030304" pitchFamily="18" charset="0"/>
                </a:rPr>
                <a:t>参与者</a:t>
              </a:r>
              <a:r>
                <a:rPr lang="en-US" altLang="zh-CN">
                  <a:latin typeface="Book Antiqua" panose="02040602050305030304" pitchFamily="18" charset="0"/>
                </a:rPr>
                <a:t>)</a:t>
              </a:r>
            </a:p>
            <a:p>
              <a:pPr eaLnBrk="1" hangingPunct="1"/>
              <a:r>
                <a:rPr lang="en-US" altLang="zh-CN">
                  <a:latin typeface="Book Antiqua" panose="02040602050305030304" pitchFamily="18" charset="0"/>
                </a:rPr>
                <a:t>Flow of events(</a:t>
              </a:r>
              <a:r>
                <a:rPr lang="zh-CN" altLang="en-US">
                  <a:latin typeface="Book Antiqua" panose="02040602050305030304" pitchFamily="18" charset="0"/>
                </a:rPr>
                <a:t>事件流</a:t>
              </a:r>
              <a:r>
                <a:rPr lang="en-US" altLang="zh-CN">
                  <a:latin typeface="Book Antiqua" panose="02040602050305030304" pitchFamily="18" charset="0"/>
                </a:rPr>
                <a:t>)</a:t>
              </a:r>
            </a:p>
            <a:p>
              <a:pPr eaLnBrk="1" hangingPunct="1"/>
              <a:r>
                <a:rPr lang="en-US" altLang="zh-CN">
                  <a:latin typeface="Book Antiqua" panose="02040602050305030304" pitchFamily="18" charset="0"/>
                </a:rPr>
                <a:t>   Basic flow(</a:t>
              </a:r>
              <a:r>
                <a:rPr lang="zh-CN" altLang="en-US">
                  <a:latin typeface="Book Antiqua" panose="02040602050305030304" pitchFamily="18" charset="0"/>
                </a:rPr>
                <a:t>常规流</a:t>
              </a:r>
              <a:r>
                <a:rPr lang="en-US" altLang="zh-CN">
                  <a:latin typeface="Book Antiqua" panose="02040602050305030304" pitchFamily="18" charset="0"/>
                </a:rPr>
                <a:t>)</a:t>
              </a:r>
            </a:p>
            <a:p>
              <a:pPr eaLnBrk="1" hangingPunct="1"/>
              <a:r>
                <a:rPr lang="en-US" altLang="zh-CN">
                  <a:latin typeface="Book Antiqua" panose="02040602050305030304" pitchFamily="18" charset="0"/>
                </a:rPr>
                <a:t>       Event 1 (</a:t>
              </a:r>
              <a:r>
                <a:rPr lang="zh-CN" altLang="en-US">
                  <a:latin typeface="Book Antiqua" panose="02040602050305030304" pitchFamily="18" charset="0"/>
                </a:rPr>
                <a:t>事件</a:t>
              </a:r>
              <a:r>
                <a:rPr lang="en-US" altLang="zh-CN">
                  <a:latin typeface="Book Antiqua" panose="02040602050305030304" pitchFamily="18" charset="0"/>
                </a:rPr>
                <a:t>)</a:t>
              </a:r>
            </a:p>
            <a:p>
              <a:pPr eaLnBrk="1" hangingPunct="1"/>
              <a:r>
                <a:rPr lang="en-US" altLang="zh-CN">
                  <a:latin typeface="Book Antiqua" panose="02040602050305030304" pitchFamily="18" charset="0"/>
                </a:rPr>
                <a:t>       Event 2</a:t>
              </a:r>
            </a:p>
            <a:p>
              <a:pPr eaLnBrk="1" hangingPunct="1"/>
              <a:r>
                <a:rPr lang="en-US" altLang="zh-CN">
                  <a:latin typeface="Book Antiqua" panose="02040602050305030304" pitchFamily="18" charset="0"/>
                </a:rPr>
                <a:t>   ……</a:t>
              </a:r>
            </a:p>
            <a:p>
              <a:pPr eaLnBrk="1" hangingPunct="1"/>
              <a:r>
                <a:rPr lang="en-US" altLang="zh-CN">
                  <a:latin typeface="Book Antiqua" panose="02040602050305030304" pitchFamily="18" charset="0"/>
                </a:rPr>
                <a:t>   Alternate flow(</a:t>
              </a:r>
              <a:r>
                <a:rPr lang="zh-CN" altLang="en-US">
                  <a:latin typeface="Book Antiqua" panose="02040602050305030304" pitchFamily="18" charset="0"/>
                </a:rPr>
                <a:t>备选流</a:t>
              </a:r>
              <a:r>
                <a:rPr lang="en-US" altLang="zh-CN">
                  <a:latin typeface="Book Antiqua" panose="02040602050305030304" pitchFamily="18" charset="0"/>
                </a:rPr>
                <a:t>)</a:t>
              </a:r>
            </a:p>
            <a:p>
              <a:pPr eaLnBrk="1" hangingPunct="1"/>
              <a:r>
                <a:rPr lang="en-US" altLang="zh-CN">
                  <a:latin typeface="Book Antiqua" panose="02040602050305030304" pitchFamily="18" charset="0"/>
                </a:rPr>
                <a:t>Pre-conditions (</a:t>
              </a:r>
              <a:r>
                <a:rPr lang="zh-CN" altLang="en-US">
                  <a:latin typeface="Book Antiqua" panose="02040602050305030304" pitchFamily="18" charset="0"/>
                </a:rPr>
                <a:t>前置条件</a:t>
              </a:r>
              <a:r>
                <a:rPr lang="en-US" altLang="zh-CN">
                  <a:latin typeface="Book Antiqua" panose="02040602050305030304" pitchFamily="18" charset="0"/>
                </a:rPr>
                <a:t>)</a:t>
              </a:r>
            </a:p>
            <a:p>
              <a:pPr eaLnBrk="1" hangingPunct="1"/>
              <a:r>
                <a:rPr lang="en-US" altLang="zh-CN">
                  <a:latin typeface="Book Antiqua" panose="02040602050305030304" pitchFamily="18" charset="0"/>
                </a:rPr>
                <a:t>Post-conditions (</a:t>
              </a:r>
              <a:r>
                <a:rPr lang="zh-CN" altLang="en-US">
                  <a:latin typeface="Book Antiqua" panose="02040602050305030304" pitchFamily="18" charset="0"/>
                </a:rPr>
                <a:t>后置条件</a:t>
              </a:r>
              <a:r>
                <a:rPr lang="en-US" altLang="zh-CN">
                  <a:latin typeface="Book Antiqua" panose="02040602050305030304" pitchFamily="18" charset="0"/>
                </a:rPr>
                <a:t>)</a:t>
              </a:r>
            </a:p>
            <a:p>
              <a:pPr eaLnBrk="1" hangingPunct="1"/>
              <a:r>
                <a:rPr lang="en-US" altLang="zh-CN">
                  <a:latin typeface="Book Antiqua" panose="02040602050305030304" pitchFamily="18" charset="0"/>
                </a:rPr>
                <a:t>……</a:t>
              </a:r>
            </a:p>
          </p:txBody>
        </p:sp>
      </p:grpSp>
    </p:spTree>
    <p:extLst>
      <p:ext uri="{BB962C8B-B14F-4D97-AF65-F5344CB8AC3E}">
        <p14:creationId xmlns:p14="http://schemas.microsoft.com/office/powerpoint/2010/main" val="157534845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12"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用例方法的优点</a:t>
            </a:r>
          </a:p>
        </p:txBody>
      </p:sp>
      <p:sp>
        <p:nvSpPr>
          <p:cNvPr id="13"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系统被看作是一个黑箱，并不关心系统内部是如何完成它所提供的功能的</a:t>
            </a:r>
          </a:p>
          <a:p>
            <a:pPr eaLnBrk="1" hangingPunct="1"/>
            <a:r>
              <a:rPr lang="zh-CN" altLang="en-US" dirty="0" smtClean="0"/>
              <a:t>首先描述了被定义系统有哪些外部使用者</a:t>
            </a:r>
            <a:r>
              <a:rPr lang="en-US" altLang="zh-CN" dirty="0" smtClean="0"/>
              <a:t>(</a:t>
            </a:r>
            <a:r>
              <a:rPr lang="zh-CN" altLang="en-US" dirty="0" smtClean="0"/>
              <a:t>抽象为</a:t>
            </a:r>
            <a:r>
              <a:rPr lang="en-US" altLang="zh-CN" dirty="0" smtClean="0"/>
              <a:t>Actor)</a:t>
            </a:r>
            <a:r>
              <a:rPr lang="zh-CN" altLang="en-US" dirty="0" smtClean="0"/>
              <a:t>、这些使用者与被定义系统发生交互</a:t>
            </a:r>
          </a:p>
          <a:p>
            <a:pPr eaLnBrk="1" hangingPunct="1"/>
            <a:r>
              <a:rPr lang="zh-CN" altLang="en-US" dirty="0" smtClean="0"/>
              <a:t>针对每一参与者，又描述了系统为这些参与者提供了什么样的服务</a:t>
            </a:r>
            <a:r>
              <a:rPr lang="en-US" altLang="zh-CN" dirty="0" smtClean="0"/>
              <a:t>(</a:t>
            </a:r>
            <a:r>
              <a:rPr lang="zh-CN" altLang="en-US" dirty="0" smtClean="0"/>
              <a:t>抽象成为</a:t>
            </a:r>
            <a:r>
              <a:rPr lang="en-US" altLang="zh-CN" dirty="0" smtClean="0"/>
              <a:t>Use Case)</a:t>
            </a:r>
            <a:r>
              <a:rPr lang="zh-CN" altLang="en-US" dirty="0" smtClean="0"/>
              <a:t>、或者说系统是如何被这些参与者使用的</a:t>
            </a:r>
          </a:p>
          <a:p>
            <a:pPr eaLnBrk="1" hangingPunct="1"/>
            <a:r>
              <a:rPr lang="zh-CN" altLang="en-US" dirty="0" smtClean="0"/>
              <a:t>用例模型容易构建、也容易阅读</a:t>
            </a:r>
          </a:p>
          <a:p>
            <a:pPr eaLnBrk="1" hangingPunct="1"/>
            <a:r>
              <a:rPr lang="zh-CN" altLang="en-US" dirty="0" smtClean="0"/>
              <a:t>完全站在用户的角度上，从系统外部来描述功能</a:t>
            </a:r>
          </a:p>
          <a:p>
            <a:pPr eaLnBrk="1" hangingPunct="1"/>
            <a:r>
              <a:rPr lang="zh-CN" altLang="en-US" dirty="0" smtClean="0"/>
              <a:t>帮助系统的最终用户参与到需求分析过程中来，其需求更容易表达出来</a:t>
            </a:r>
          </a:p>
        </p:txBody>
      </p:sp>
    </p:spTree>
    <p:extLst>
      <p:ext uri="{BB962C8B-B14F-4D97-AF65-F5344CB8AC3E}">
        <p14:creationId xmlns:p14="http://schemas.microsoft.com/office/powerpoint/2010/main" val="1872775637"/>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a:t>
            </a:r>
            <a:r>
              <a:rPr lang="zh-CN" altLang="en-US" dirty="0" smtClean="0">
                <a:latin typeface="Times New Roman" panose="02020603050405020304" pitchFamily="18" charset="0"/>
                <a:cs typeface="Times New Roman" panose="02020603050405020304" pitchFamily="18" charset="0"/>
              </a:rPr>
              <a:t>“用户故事”（</a:t>
            </a:r>
            <a:r>
              <a:rPr lang="en-US" altLang="zh-CN" dirty="0" smtClean="0">
                <a:latin typeface="Times New Roman" panose="02020603050405020304" pitchFamily="18" charset="0"/>
                <a:cs typeface="Times New Roman" panose="02020603050405020304" pitchFamily="18" charset="0"/>
              </a:rPr>
              <a:t>User Story</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a:t>
            </a:r>
            <a:r>
              <a:rPr lang="zh-CN" altLang="en-US" dirty="0" smtClean="0">
                <a:latin typeface="Times New Roman" panose="02020603050405020304" pitchFamily="18" charset="0"/>
                <a:cs typeface="Times New Roman" panose="02020603050405020304" pitchFamily="18" charset="0"/>
              </a:rPr>
              <a:t>“用例”（</a:t>
            </a:r>
            <a:r>
              <a:rPr lang="en-US" altLang="zh-CN" dirty="0" smtClean="0">
                <a:latin typeface="Times New Roman" panose="02020603050405020304" pitchFamily="18" charset="0"/>
                <a:cs typeface="Times New Roman" panose="02020603050405020304" pitchFamily="18" charset="0"/>
              </a:rPr>
              <a:t>Use Case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3 </a:t>
            </a:r>
            <a:r>
              <a:rPr lang="zh-CN" altLang="en-US" dirty="0">
                <a:solidFill>
                  <a:srgbClr val="C00000"/>
                </a:solidFill>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a:t>
            </a:r>
            <a:r>
              <a:rPr lang="zh-CN" altLang="en-US" dirty="0" smtClean="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87945247"/>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用例建模的基本过程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mtClean="0"/>
              <a:t>Step 1</a:t>
            </a:r>
            <a:r>
              <a:rPr lang="zh-CN" altLang="en-US" smtClean="0"/>
              <a:t>：识别并描述参与者</a:t>
            </a:r>
            <a:r>
              <a:rPr lang="en-US" altLang="zh-CN" smtClean="0"/>
              <a:t>(actor)</a:t>
            </a:r>
            <a:r>
              <a:rPr lang="zh-CN" altLang="en-US" smtClean="0"/>
              <a:t>；</a:t>
            </a:r>
          </a:p>
          <a:p>
            <a:pPr eaLnBrk="1" hangingPunct="1"/>
            <a:r>
              <a:rPr lang="en-US" altLang="zh-CN" smtClean="0"/>
              <a:t>Step 2</a:t>
            </a:r>
            <a:r>
              <a:rPr lang="zh-CN" altLang="en-US" smtClean="0"/>
              <a:t>：识别用例</a:t>
            </a:r>
            <a:r>
              <a:rPr lang="en-US" altLang="zh-CN" smtClean="0"/>
              <a:t>(use case)</a:t>
            </a:r>
            <a:r>
              <a:rPr lang="zh-CN" altLang="en-US" smtClean="0"/>
              <a:t>，并给出简要描述；</a:t>
            </a:r>
          </a:p>
          <a:p>
            <a:pPr eaLnBrk="1" hangingPunct="1"/>
            <a:r>
              <a:rPr lang="en-US" altLang="zh-CN" smtClean="0"/>
              <a:t>Step 3</a:t>
            </a:r>
            <a:r>
              <a:rPr lang="zh-CN" altLang="en-US" smtClean="0"/>
              <a:t>：识别参与者与角色之间的通讯关联</a:t>
            </a:r>
            <a:r>
              <a:rPr lang="en-US" altLang="zh-CN" smtClean="0"/>
              <a:t>(Association)</a:t>
            </a:r>
            <a:r>
              <a:rPr lang="zh-CN" altLang="en-US" smtClean="0"/>
              <a:t>；</a:t>
            </a:r>
          </a:p>
          <a:p>
            <a:pPr eaLnBrk="1" hangingPunct="1"/>
            <a:r>
              <a:rPr lang="en-US" altLang="zh-CN" smtClean="0"/>
              <a:t>Step 4</a:t>
            </a:r>
            <a:r>
              <a:rPr lang="zh-CN" altLang="en-US" smtClean="0"/>
              <a:t>：给出每一个用例的详细描述</a:t>
            </a:r>
          </a:p>
          <a:p>
            <a:pPr eaLnBrk="1" hangingPunct="1"/>
            <a:r>
              <a:rPr lang="en-US" altLang="zh-CN" smtClean="0"/>
              <a:t>Step 5</a:t>
            </a:r>
            <a:r>
              <a:rPr lang="zh-CN" altLang="en-US" smtClean="0"/>
              <a:t>：细化用例模型</a:t>
            </a:r>
          </a:p>
          <a:p>
            <a:pPr eaLnBrk="1" hangingPunct="1"/>
            <a:endParaRPr lang="en-US" altLang="zh-CN" smtClean="0"/>
          </a:p>
        </p:txBody>
      </p:sp>
    </p:spTree>
    <p:extLst>
      <p:ext uri="{BB962C8B-B14F-4D97-AF65-F5344CB8AC3E}">
        <p14:creationId xmlns:p14="http://schemas.microsoft.com/office/powerpoint/2010/main" val="2945678355"/>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：识别并描述参与者</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通过以下问题来识别</a:t>
            </a:r>
            <a:r>
              <a:rPr lang="en-US" altLang="zh-CN" dirty="0" smtClean="0"/>
              <a:t>Actor</a:t>
            </a:r>
            <a:r>
              <a:rPr lang="zh-CN" altLang="en-US" dirty="0" smtClean="0"/>
              <a:t>：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谁使用这个系统的功能？</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谁从该系统获得信息？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谁向该系统提供信息？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该系统需要访问</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读写</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那些外部硬件设备？</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谁来负责维护和管理这个系统以保证其正常运行？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该系统需要与其他系统进行交互吗？</a:t>
            </a:r>
          </a:p>
        </p:txBody>
      </p:sp>
      <p:grpSp>
        <p:nvGrpSpPr>
          <p:cNvPr id="5" name="Group 4"/>
          <p:cNvGrpSpPr>
            <a:grpSpLocks/>
          </p:cNvGrpSpPr>
          <p:nvPr/>
        </p:nvGrpSpPr>
        <p:grpSpPr bwMode="auto">
          <a:xfrm>
            <a:off x="7308304" y="2362770"/>
            <a:ext cx="742951" cy="1138238"/>
            <a:chOff x="1565" y="3475"/>
            <a:chExt cx="468" cy="717"/>
          </a:xfrm>
        </p:grpSpPr>
        <p:grpSp>
          <p:nvGrpSpPr>
            <p:cNvPr id="6" name="Group 5"/>
            <p:cNvGrpSpPr>
              <a:grpSpLocks/>
            </p:cNvGrpSpPr>
            <p:nvPr/>
          </p:nvGrpSpPr>
          <p:grpSpPr bwMode="auto">
            <a:xfrm>
              <a:off x="1565" y="3475"/>
              <a:ext cx="467" cy="530"/>
              <a:chOff x="1152" y="3408"/>
              <a:chExt cx="480" cy="672"/>
            </a:xfrm>
          </p:grpSpPr>
          <p:sp>
            <p:nvSpPr>
              <p:cNvPr id="9" name="Oval 6"/>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7"/>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0"/>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 name="Text Box 11"/>
            <p:cNvSpPr txBox="1">
              <a:spLocks noChangeArrowheads="1"/>
            </p:cNvSpPr>
            <p:nvPr/>
          </p:nvSpPr>
          <p:spPr bwMode="auto">
            <a:xfrm>
              <a:off x="1571" y="4004"/>
              <a:ext cx="46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dirty="0">
                  <a:latin typeface="Tahoma" panose="020B0604030504040204" pitchFamily="34" charset="0"/>
                </a:rPr>
                <a:t>参与者</a:t>
              </a:r>
            </a:p>
          </p:txBody>
        </p:sp>
      </p:grpSp>
    </p:spTree>
    <p:extLst>
      <p:ext uri="{BB962C8B-B14F-4D97-AF65-F5344CB8AC3E}">
        <p14:creationId xmlns:p14="http://schemas.microsoft.com/office/powerpoint/2010/main" val="2530704107"/>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识别并描述参与者</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例</a:t>
            </a:r>
            <a:r>
              <a:rPr lang="en-US" altLang="zh-CN" dirty="0" smtClean="0"/>
              <a:t>1</a:t>
            </a:r>
            <a:r>
              <a:rPr lang="zh-CN" altLang="en-US" dirty="0" smtClean="0"/>
              <a:t>：对一个图书馆管理系统来说，有哪些参与者？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普通读者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a:t>
            </a:r>
          </a:p>
          <a:p>
            <a:pPr eaLnBrk="1" hangingPunct="1"/>
            <a:endParaRPr lang="zh-CN" altLang="en-US" dirty="0" smtClean="0"/>
          </a:p>
          <a:p>
            <a:pPr eaLnBrk="1" hangingPunct="1"/>
            <a:r>
              <a:rPr lang="zh-CN" altLang="en-US" dirty="0" smtClean="0"/>
              <a:t>例</a:t>
            </a:r>
            <a:r>
              <a:rPr lang="en-US" altLang="zh-CN" dirty="0" smtClean="0"/>
              <a:t>2</a:t>
            </a:r>
            <a:r>
              <a:rPr lang="zh-CN" altLang="en-US" dirty="0" smtClean="0"/>
              <a:t>：对</a:t>
            </a:r>
            <a:r>
              <a:rPr lang="en-US" altLang="zh-CN" dirty="0" smtClean="0"/>
              <a:t>ATM</a:t>
            </a:r>
            <a:r>
              <a:rPr lang="zh-CN" altLang="en-US" dirty="0" smtClean="0"/>
              <a:t>系统来说，有哪些参与者？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银行客户</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维护人员</a:t>
            </a:r>
          </a:p>
          <a:p>
            <a:pPr lvl="1" eaLnBrk="1" hangingPunct="1"/>
            <a:endParaRPr lang="en-US" altLang="zh-CN" dirty="0" smtClean="0"/>
          </a:p>
        </p:txBody>
      </p:sp>
      <p:grpSp>
        <p:nvGrpSpPr>
          <p:cNvPr id="5" name="Group 4"/>
          <p:cNvGrpSpPr>
            <a:grpSpLocks/>
          </p:cNvGrpSpPr>
          <p:nvPr/>
        </p:nvGrpSpPr>
        <p:grpSpPr bwMode="auto">
          <a:xfrm>
            <a:off x="4067175" y="1916113"/>
            <a:ext cx="4105275" cy="3106738"/>
            <a:chOff x="2562" y="1616"/>
            <a:chExt cx="2586" cy="1957"/>
          </a:xfrm>
        </p:grpSpPr>
        <p:grpSp>
          <p:nvGrpSpPr>
            <p:cNvPr id="6" name="Group 5"/>
            <p:cNvGrpSpPr>
              <a:grpSpLocks/>
            </p:cNvGrpSpPr>
            <p:nvPr/>
          </p:nvGrpSpPr>
          <p:grpSpPr bwMode="auto">
            <a:xfrm>
              <a:off x="3107" y="1616"/>
              <a:ext cx="467" cy="530"/>
              <a:chOff x="1152" y="3408"/>
              <a:chExt cx="480" cy="672"/>
            </a:xfrm>
          </p:grpSpPr>
          <p:sp>
            <p:nvSpPr>
              <p:cNvPr id="37" name="Oval 6"/>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Line 7"/>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8"/>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9"/>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10"/>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 name="Text Box 11"/>
            <p:cNvSpPr txBox="1">
              <a:spLocks noChangeArrowheads="1"/>
            </p:cNvSpPr>
            <p:nvPr/>
          </p:nvSpPr>
          <p:spPr bwMode="auto">
            <a:xfrm>
              <a:off x="3041" y="2145"/>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dirty="0">
                  <a:latin typeface="Tahoma" panose="020B0604030504040204" pitchFamily="34" charset="0"/>
                </a:rPr>
                <a:t>普通读者</a:t>
              </a:r>
            </a:p>
          </p:txBody>
        </p:sp>
        <p:grpSp>
          <p:nvGrpSpPr>
            <p:cNvPr id="9" name="Group 12"/>
            <p:cNvGrpSpPr>
              <a:grpSpLocks/>
            </p:cNvGrpSpPr>
            <p:nvPr/>
          </p:nvGrpSpPr>
          <p:grpSpPr bwMode="auto">
            <a:xfrm>
              <a:off x="4097" y="1616"/>
              <a:ext cx="467" cy="530"/>
              <a:chOff x="1152" y="3408"/>
              <a:chExt cx="480" cy="672"/>
            </a:xfrm>
          </p:grpSpPr>
          <p:sp>
            <p:nvSpPr>
              <p:cNvPr id="32" name="Oval 13"/>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Line 14"/>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15"/>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16"/>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17"/>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 name="Text Box 18"/>
            <p:cNvSpPr txBox="1">
              <a:spLocks noChangeArrowheads="1"/>
            </p:cNvSpPr>
            <p:nvPr/>
          </p:nvSpPr>
          <p:spPr bwMode="auto">
            <a:xfrm>
              <a:off x="3960" y="2145"/>
              <a:ext cx="755"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图书管理员</a:t>
              </a:r>
            </a:p>
          </p:txBody>
        </p:sp>
        <p:grpSp>
          <p:nvGrpSpPr>
            <p:cNvPr id="11" name="Group 19"/>
            <p:cNvGrpSpPr>
              <a:grpSpLocks/>
            </p:cNvGrpSpPr>
            <p:nvPr/>
          </p:nvGrpSpPr>
          <p:grpSpPr bwMode="auto">
            <a:xfrm>
              <a:off x="2628" y="2856"/>
              <a:ext cx="467" cy="530"/>
              <a:chOff x="1152" y="3408"/>
              <a:chExt cx="480" cy="672"/>
            </a:xfrm>
          </p:grpSpPr>
          <p:sp>
            <p:nvSpPr>
              <p:cNvPr id="27" name="Oval 20"/>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Line 21"/>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22"/>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23"/>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24"/>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 name="Text Box 25"/>
            <p:cNvSpPr txBox="1">
              <a:spLocks noChangeArrowheads="1"/>
            </p:cNvSpPr>
            <p:nvPr/>
          </p:nvSpPr>
          <p:spPr bwMode="auto">
            <a:xfrm>
              <a:off x="2562" y="3385"/>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银行客户</a:t>
              </a:r>
            </a:p>
          </p:txBody>
        </p:sp>
        <p:grpSp>
          <p:nvGrpSpPr>
            <p:cNvPr id="13" name="Group 26"/>
            <p:cNvGrpSpPr>
              <a:grpSpLocks/>
            </p:cNvGrpSpPr>
            <p:nvPr/>
          </p:nvGrpSpPr>
          <p:grpSpPr bwMode="auto">
            <a:xfrm>
              <a:off x="3618" y="2856"/>
              <a:ext cx="467" cy="530"/>
              <a:chOff x="1152" y="3408"/>
              <a:chExt cx="480" cy="672"/>
            </a:xfrm>
          </p:grpSpPr>
          <p:sp>
            <p:nvSpPr>
              <p:cNvPr id="22" name="Oval 27"/>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Line 28"/>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9"/>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30"/>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31"/>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4" name="Text Box 32"/>
            <p:cNvSpPr txBox="1">
              <a:spLocks noChangeArrowheads="1"/>
            </p:cNvSpPr>
            <p:nvPr/>
          </p:nvSpPr>
          <p:spPr bwMode="auto">
            <a:xfrm>
              <a:off x="3552" y="3385"/>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维护人员</a:t>
              </a:r>
            </a:p>
          </p:txBody>
        </p:sp>
        <p:grpSp>
          <p:nvGrpSpPr>
            <p:cNvPr id="15" name="Group 33"/>
            <p:cNvGrpSpPr>
              <a:grpSpLocks/>
            </p:cNvGrpSpPr>
            <p:nvPr/>
          </p:nvGrpSpPr>
          <p:grpSpPr bwMode="auto">
            <a:xfrm>
              <a:off x="4543" y="2856"/>
              <a:ext cx="467" cy="530"/>
              <a:chOff x="1152" y="3408"/>
              <a:chExt cx="480" cy="672"/>
            </a:xfrm>
          </p:grpSpPr>
          <p:sp>
            <p:nvSpPr>
              <p:cNvPr id="17" name="Oval 34"/>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Line 35"/>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36"/>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37"/>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38"/>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 name="Text Box 39"/>
            <p:cNvSpPr txBox="1">
              <a:spLocks noChangeArrowheads="1"/>
            </p:cNvSpPr>
            <p:nvPr/>
          </p:nvSpPr>
          <p:spPr bwMode="auto">
            <a:xfrm>
              <a:off x="4406" y="3385"/>
              <a:ext cx="74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ahoma" panose="020B0604030504040204" pitchFamily="34" charset="0"/>
                </a:rPr>
                <a:t>后台服务器</a:t>
              </a:r>
            </a:p>
          </p:txBody>
        </p:sp>
      </p:grpSp>
      <p:sp>
        <p:nvSpPr>
          <p:cNvPr id="42" name="Rectangle 40"/>
          <p:cNvSpPr>
            <a:spLocks noChangeArrowheads="1"/>
          </p:cNvSpPr>
          <p:nvPr/>
        </p:nvSpPr>
        <p:spPr bwMode="auto">
          <a:xfrm>
            <a:off x="7019925" y="3716338"/>
            <a:ext cx="1296988" cy="1657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11405065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amond(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特殊的参与者：系统时钟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有时候需要在系统内部定时的执行一些操作，如检测系统资源使用情况、定期生成统计报表等等</a:t>
            </a:r>
          </a:p>
          <a:p>
            <a:pPr eaLnBrk="1" hangingPunct="1"/>
            <a:r>
              <a:rPr lang="zh-CN" altLang="en-US" dirty="0" smtClean="0"/>
              <a:t>但这些操作并不是由外部的人或系统触发的</a:t>
            </a:r>
          </a:p>
          <a:p>
            <a:pPr eaLnBrk="1" hangingPunct="1"/>
            <a:r>
              <a:rPr lang="zh-CN" altLang="en-US" dirty="0" smtClean="0"/>
              <a:t>对于这种情况，可以抽象出一个系统时钟或定时器参与者，利用该参与者来触发这一类定时操作</a:t>
            </a:r>
          </a:p>
          <a:p>
            <a:pPr eaLnBrk="1" hangingPunct="1"/>
            <a:r>
              <a:rPr lang="zh-CN" altLang="en-US" dirty="0" smtClean="0"/>
              <a:t>从逻辑上，这一参与者应该被理解成是系统外部的，由它来触发系统所提供的用例对话</a:t>
            </a:r>
          </a:p>
        </p:txBody>
      </p:sp>
      <p:grpSp>
        <p:nvGrpSpPr>
          <p:cNvPr id="5" name="Group 4"/>
          <p:cNvGrpSpPr>
            <a:grpSpLocks/>
          </p:cNvGrpSpPr>
          <p:nvPr/>
        </p:nvGrpSpPr>
        <p:grpSpPr bwMode="auto">
          <a:xfrm>
            <a:off x="2484438" y="4869160"/>
            <a:ext cx="741362" cy="841375"/>
            <a:chOff x="1152" y="3408"/>
            <a:chExt cx="480" cy="672"/>
          </a:xfrm>
        </p:grpSpPr>
        <p:sp>
          <p:nvSpPr>
            <p:cNvPr id="6" name="Oval 5"/>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 name="Line 6"/>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9" name="Line 7"/>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0" name="Line 8"/>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1" name="Line 9"/>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12" name="Text Box 10"/>
          <p:cNvSpPr txBox="1">
            <a:spLocks noChangeArrowheads="1"/>
          </p:cNvSpPr>
          <p:nvPr/>
        </p:nvSpPr>
        <p:spPr bwMode="auto">
          <a:xfrm>
            <a:off x="2389188" y="5708948"/>
            <a:ext cx="966093" cy="2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系统时钟</a:t>
            </a:r>
          </a:p>
        </p:txBody>
      </p:sp>
      <p:sp>
        <p:nvSpPr>
          <p:cNvPr id="13" name="Oval 11"/>
          <p:cNvSpPr>
            <a:spLocks noChangeArrowheads="1"/>
          </p:cNvSpPr>
          <p:nvPr/>
        </p:nvSpPr>
        <p:spPr bwMode="auto">
          <a:xfrm>
            <a:off x="5292725" y="4991398"/>
            <a:ext cx="1439863"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p>
        </p:txBody>
      </p:sp>
      <p:sp>
        <p:nvSpPr>
          <p:cNvPr id="14" name="Rectangle 12"/>
          <p:cNvSpPr>
            <a:spLocks noChangeArrowheads="1"/>
          </p:cNvSpPr>
          <p:nvPr/>
        </p:nvSpPr>
        <p:spPr bwMode="auto">
          <a:xfrm>
            <a:off x="5349875" y="5686723"/>
            <a:ext cx="1346844"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周期性任务</a:t>
            </a:r>
          </a:p>
        </p:txBody>
      </p:sp>
      <p:grpSp>
        <p:nvGrpSpPr>
          <p:cNvPr id="15" name="Group 13"/>
          <p:cNvGrpSpPr>
            <a:grpSpLocks/>
          </p:cNvGrpSpPr>
          <p:nvPr/>
        </p:nvGrpSpPr>
        <p:grpSpPr bwMode="auto">
          <a:xfrm>
            <a:off x="3348038" y="4889798"/>
            <a:ext cx="1871662" cy="412750"/>
            <a:chOff x="2109" y="3488"/>
            <a:chExt cx="1179" cy="260"/>
          </a:xfrm>
        </p:grpSpPr>
        <p:sp>
          <p:nvSpPr>
            <p:cNvPr id="16" name="Line 14"/>
            <p:cNvSpPr>
              <a:spLocks noChangeShapeType="1"/>
            </p:cNvSpPr>
            <p:nvPr/>
          </p:nvSpPr>
          <p:spPr bwMode="auto">
            <a:xfrm>
              <a:off x="2109" y="3748"/>
              <a:ext cx="1179"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7" name="Text Box 15"/>
            <p:cNvSpPr txBox="1">
              <a:spLocks noChangeArrowheads="1"/>
            </p:cNvSpPr>
            <p:nvPr/>
          </p:nvSpPr>
          <p:spPr bwMode="auto">
            <a:xfrm>
              <a:off x="2369" y="3488"/>
              <a:ext cx="530"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   </a:t>
              </a:r>
              <a:r>
                <a:rPr lang="zh-CN" altLang="en-US" b="1"/>
                <a:t>触发</a:t>
              </a:r>
            </a:p>
          </p:txBody>
        </p:sp>
      </p:grpSp>
    </p:spTree>
    <p:extLst>
      <p:ext uri="{BB962C8B-B14F-4D97-AF65-F5344CB8AC3E}">
        <p14:creationId xmlns:p14="http://schemas.microsoft.com/office/powerpoint/2010/main" val="799635090"/>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说明</a:t>
            </a:r>
          </a:p>
        </p:txBody>
      </p:sp>
      <p:sp>
        <p:nvSpPr>
          <p:cNvPr id="4" name="Rectangle 3"/>
          <p:cNvSpPr txBox="1">
            <a:spLocks noChangeArrowheads="1"/>
          </p:cNvSpPr>
          <p:nvPr/>
        </p:nvSpPr>
        <p:spPr>
          <a:xfrm>
            <a:off x="971352" y="1412776"/>
            <a:ext cx="734506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在敏捷开发中，需求表述为一组“用户故事”</a:t>
            </a:r>
          </a:p>
          <a:p>
            <a:pPr eaLnBrk="1" hangingPunct="1"/>
            <a:r>
              <a:rPr lang="zh-CN" altLang="en-US" dirty="0" smtClean="0"/>
              <a:t>在传统的</a:t>
            </a:r>
            <a:r>
              <a:rPr lang="en-US" altLang="zh-CN" dirty="0" smtClean="0"/>
              <a:t>OO</a:t>
            </a:r>
            <a:r>
              <a:rPr lang="zh-CN" altLang="en-US" dirty="0" smtClean="0"/>
              <a:t>分析与设计方法中，需求被表述为一组“用例”</a:t>
            </a:r>
          </a:p>
          <a:p>
            <a:pPr eaLnBrk="1" hangingPunct="1"/>
            <a:endParaRPr lang="zh-CN" altLang="en-US" sz="800" dirty="0" smtClean="0"/>
          </a:p>
          <a:p>
            <a:pPr eaLnBrk="1" hangingPunct="1"/>
            <a:r>
              <a:rPr lang="zh-CN" altLang="en-US" dirty="0" smtClean="0"/>
              <a:t>二者都是对需求的</a:t>
            </a:r>
            <a:r>
              <a:rPr lang="zh-CN" altLang="en-US" dirty="0"/>
              <a:t>描述</a:t>
            </a:r>
            <a:r>
              <a:rPr lang="zh-CN" altLang="en-US" dirty="0" smtClean="0"/>
              <a:t>形式</a:t>
            </a:r>
          </a:p>
          <a:p>
            <a:pPr eaLnBrk="1" hangingPunct="1"/>
            <a:r>
              <a:rPr lang="zh-CN" altLang="en-US" dirty="0" smtClean="0"/>
              <a:t>区别在于大小不同、具体形式不同</a:t>
            </a:r>
          </a:p>
          <a:p>
            <a:pPr eaLnBrk="1" hangingPunct="1"/>
            <a:endParaRPr lang="zh-CN" altLang="en-US" sz="800" dirty="0" smtClean="0"/>
          </a:p>
          <a:p>
            <a:pPr eaLnBrk="1" hangingPunct="1"/>
            <a:r>
              <a:rPr lang="zh-CN" altLang="en-US" dirty="0" smtClean="0"/>
              <a:t>对初学者来说，可以将二者看作等价之物，在实践中汇集二者的优点</a:t>
            </a:r>
          </a:p>
        </p:txBody>
      </p:sp>
    </p:spTree>
    <p:extLst>
      <p:ext uri="{BB962C8B-B14F-4D97-AF65-F5344CB8AC3E}">
        <p14:creationId xmlns:p14="http://schemas.microsoft.com/office/powerpoint/2010/main" val="3744947538"/>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：识别用例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(use case)</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找到参与者之后，据此来确定系统的用例，主要是看各参与者需要系统提供什么样的服务，或者说参与者是如何使用系统的</a:t>
            </a:r>
          </a:p>
          <a:p>
            <a:pPr eaLnBrk="1" hangingPunct="1"/>
            <a:r>
              <a:rPr lang="zh-CN" altLang="en-US" dirty="0" smtClean="0"/>
              <a:t>寻找用例可以从以下问题入手</a:t>
            </a:r>
            <a:r>
              <a:rPr lang="en-US" altLang="zh-CN" dirty="0" smtClean="0"/>
              <a:t>(</a:t>
            </a:r>
            <a:r>
              <a:rPr lang="zh-CN" altLang="en-US" dirty="0" smtClean="0"/>
              <a:t>针对每一个参与者</a:t>
            </a:r>
            <a:r>
              <a:rPr lang="en-US" altLang="zh-CN" dirty="0" smtClean="0"/>
              <a:t>)</a:t>
            </a:r>
            <a:r>
              <a:rPr lang="zh-CN" altLang="en-US" dirty="0" smtClean="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参与者使用该系统执行什么任务？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参与者是否会在系统中创建、修改、删除、访问、存储数据？如果是的话，参与者又是如何来完成这些操作的？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参与者是否会将外部的某些事件通知给该系统？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系统是否会将内部的某些事件通知该参与者？ </a:t>
            </a:r>
          </a:p>
        </p:txBody>
      </p:sp>
      <p:grpSp>
        <p:nvGrpSpPr>
          <p:cNvPr id="5" name="Group 4"/>
          <p:cNvGrpSpPr>
            <a:grpSpLocks/>
          </p:cNvGrpSpPr>
          <p:nvPr/>
        </p:nvGrpSpPr>
        <p:grpSpPr bwMode="auto">
          <a:xfrm>
            <a:off x="6156176" y="4941888"/>
            <a:ext cx="1800225" cy="1089025"/>
            <a:chOff x="3606" y="3521"/>
            <a:chExt cx="1134" cy="686"/>
          </a:xfrm>
        </p:grpSpPr>
        <p:sp>
          <p:nvSpPr>
            <p:cNvPr id="6" name="Oval 5"/>
            <p:cNvSpPr>
              <a:spLocks noChangeArrowheads="1"/>
            </p:cNvSpPr>
            <p:nvPr/>
          </p:nvSpPr>
          <p:spPr bwMode="auto">
            <a:xfrm>
              <a:off x="3606" y="3521"/>
              <a:ext cx="1134"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33" y="3974"/>
              <a:ext cx="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Use case</a:t>
              </a:r>
            </a:p>
          </p:txBody>
        </p:sp>
      </p:grpSp>
    </p:spTree>
    <p:extLst>
      <p:ext uri="{BB962C8B-B14F-4D97-AF65-F5344CB8AC3E}">
        <p14:creationId xmlns:p14="http://schemas.microsoft.com/office/powerpoint/2010/main" val="719052686"/>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识别用例</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例</a:t>
            </a:r>
            <a:r>
              <a:rPr lang="en-US" altLang="zh-CN" dirty="0" smtClean="0"/>
              <a:t>1</a:t>
            </a:r>
            <a:r>
              <a:rPr lang="zh-CN" altLang="en-US" dirty="0" smtClean="0"/>
              <a:t>：对图书馆管理系统来说，有哪些用例？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a:t>
            </a:r>
          </a:p>
          <a:p>
            <a:pPr lvl="2" eaLnBrk="1" hangingPunct="1"/>
            <a:r>
              <a:rPr lang="zh-CN" altLang="en-US" b="1" dirty="0" smtClean="0"/>
              <a:t>登录</a:t>
            </a:r>
          </a:p>
          <a:p>
            <a:pPr lvl="2" eaLnBrk="1" hangingPunct="1"/>
            <a:r>
              <a:rPr lang="zh-CN" altLang="en-US" b="1" dirty="0" smtClean="0"/>
              <a:t>管理读者信息</a:t>
            </a:r>
          </a:p>
          <a:p>
            <a:pPr lvl="2" eaLnBrk="1" hangingPunct="1"/>
            <a:r>
              <a:rPr lang="zh-CN" altLang="en-US" b="1" dirty="0" smtClean="0"/>
              <a:t>管理图书信息</a:t>
            </a:r>
          </a:p>
          <a:p>
            <a:pPr lvl="2" eaLnBrk="1" hangingPunct="1"/>
            <a:r>
              <a:rPr lang="zh-CN" altLang="en-US" b="1" dirty="0" smtClean="0"/>
              <a:t>登记借书</a:t>
            </a:r>
          </a:p>
          <a:p>
            <a:pPr lvl="2" eaLnBrk="1" hangingPunct="1"/>
            <a:r>
              <a:rPr lang="zh-CN" altLang="en-US" b="1" dirty="0" smtClean="0"/>
              <a:t>登记还书</a:t>
            </a:r>
          </a:p>
          <a:p>
            <a:pPr lvl="2" eaLnBrk="1" hangingPunct="1"/>
            <a:endParaRPr lang="zh-CN" altLang="en-US" dirty="0" smtClean="0"/>
          </a:p>
          <a:p>
            <a:pPr eaLnBrk="1" hangingPunct="1"/>
            <a:r>
              <a:rPr lang="zh-CN" altLang="en-US" dirty="0" smtClean="0"/>
              <a:t>例</a:t>
            </a:r>
            <a:r>
              <a:rPr lang="en-US" altLang="zh-CN" dirty="0" smtClean="0"/>
              <a:t>2</a:t>
            </a:r>
            <a:r>
              <a:rPr lang="zh-CN" altLang="en-US" dirty="0" smtClean="0"/>
              <a:t>：对</a:t>
            </a:r>
            <a:r>
              <a:rPr lang="en-US" altLang="zh-CN" dirty="0" smtClean="0"/>
              <a:t>ATM</a:t>
            </a:r>
            <a:r>
              <a:rPr lang="zh-CN" altLang="en-US" dirty="0" smtClean="0"/>
              <a:t>系统来说，有哪些参与者？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银行客户</a:t>
            </a:r>
          </a:p>
          <a:p>
            <a:pPr lvl="2" eaLnBrk="1" hangingPunct="1"/>
            <a:r>
              <a:rPr lang="zh-CN" altLang="en-US" b="1" dirty="0" smtClean="0"/>
              <a:t>查询</a:t>
            </a:r>
          </a:p>
          <a:p>
            <a:pPr lvl="2" eaLnBrk="1" hangingPunct="1"/>
            <a:r>
              <a:rPr lang="zh-CN" altLang="en-US" b="1" dirty="0" smtClean="0"/>
              <a:t>取款</a:t>
            </a:r>
          </a:p>
          <a:p>
            <a:pPr lvl="2" eaLnBrk="1" hangingPunct="1"/>
            <a:r>
              <a:rPr lang="zh-CN" altLang="en-US" b="1" dirty="0" smtClean="0"/>
              <a:t>转帐</a:t>
            </a:r>
          </a:p>
          <a:p>
            <a:pPr eaLnBrk="1" hangingPunct="1"/>
            <a:endParaRPr lang="zh-CN" altLang="en-US" dirty="0" smtClean="0"/>
          </a:p>
          <a:p>
            <a:pPr lvl="2" eaLnBrk="1" hangingPunct="1"/>
            <a:endParaRPr lang="en-US" altLang="zh-CN" dirty="0" smtClean="0"/>
          </a:p>
        </p:txBody>
      </p:sp>
      <p:sp>
        <p:nvSpPr>
          <p:cNvPr id="5" name="Rectangle 4"/>
          <p:cNvSpPr>
            <a:spLocks noChangeArrowheads="1"/>
          </p:cNvSpPr>
          <p:nvPr/>
        </p:nvSpPr>
        <p:spPr bwMode="auto">
          <a:xfrm>
            <a:off x="3995738" y="1772816"/>
            <a:ext cx="41767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lvl="1"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普通读者：</a:t>
            </a:r>
          </a:p>
          <a:p>
            <a:pPr lvl="2" eaLnBrk="1" hangingPunct="1"/>
            <a:r>
              <a:rPr lang="zh-CN" altLang="en-US" b="1" dirty="0"/>
              <a:t>登录</a:t>
            </a:r>
          </a:p>
          <a:p>
            <a:pPr lvl="2" eaLnBrk="1" hangingPunct="1"/>
            <a:r>
              <a:rPr lang="zh-CN" altLang="en-US" b="1" dirty="0"/>
              <a:t>预订图书</a:t>
            </a:r>
          </a:p>
          <a:p>
            <a:pPr lvl="2" eaLnBrk="1" hangingPunct="1"/>
            <a:r>
              <a:rPr lang="zh-CN" altLang="en-US" b="1" dirty="0"/>
              <a:t>取消预订</a:t>
            </a:r>
          </a:p>
          <a:p>
            <a:pPr lvl="2" eaLnBrk="1" hangingPunct="1"/>
            <a:r>
              <a:rPr lang="zh-CN" altLang="en-US" b="1" dirty="0"/>
              <a:t>查询浏览图书信息</a:t>
            </a:r>
          </a:p>
          <a:p>
            <a:pPr lvl="2" eaLnBrk="1" hangingPunct="1"/>
            <a:endParaRPr lang="zh-CN" altLang="en-US" dirty="0"/>
          </a:p>
          <a:p>
            <a:pPr eaLnBrk="1" hangingPunct="1"/>
            <a:endParaRPr lang="zh-CN" altLang="en-US" dirty="0"/>
          </a:p>
          <a:p>
            <a:pPr lvl="2" eaLnBrk="1" hangingPunct="1"/>
            <a:endParaRPr lang="zh-CN" altLang="en-US" dirty="0"/>
          </a:p>
          <a:p>
            <a:pPr lvl="1" eaLnBrk="1" hangingPunct="1"/>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ATM</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维护人员</a:t>
            </a:r>
          </a:p>
          <a:p>
            <a:pPr lvl="2" eaLnBrk="1" hangingPunct="1"/>
            <a:r>
              <a:rPr lang="zh-CN" altLang="en-US" b="1" dirty="0"/>
              <a:t>维护系统</a:t>
            </a:r>
          </a:p>
        </p:txBody>
      </p:sp>
    </p:spTree>
    <p:extLst>
      <p:ext uri="{BB962C8B-B14F-4D97-AF65-F5344CB8AC3E}">
        <p14:creationId xmlns:p14="http://schemas.microsoft.com/office/powerpoint/2010/main" val="1203846069"/>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识别用例的几点注意事项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用例必须是由某一个</a:t>
            </a:r>
            <a:r>
              <a:rPr lang="en-US" altLang="zh-CN" dirty="0" smtClean="0"/>
              <a:t>actor</a:t>
            </a:r>
            <a:r>
              <a:rPr lang="zh-CN" altLang="en-US" dirty="0" smtClean="0"/>
              <a:t>触发而产生的活动，即每个用例至少应该涉及一个</a:t>
            </a:r>
            <a:r>
              <a:rPr lang="en-US" altLang="zh-CN" dirty="0" smtClean="0"/>
              <a:t>actor</a:t>
            </a:r>
            <a:endParaRPr lang="zh-CN" altLang="en-US" dirty="0" smtClean="0"/>
          </a:p>
          <a:p>
            <a:pPr eaLnBrk="1" hangingPunct="1"/>
            <a:r>
              <a:rPr lang="zh-CN" altLang="en-US" dirty="0" smtClean="0"/>
              <a:t>如果存在与</a:t>
            </a:r>
            <a:r>
              <a:rPr lang="en-US" altLang="zh-CN" dirty="0" smtClean="0"/>
              <a:t>actor</a:t>
            </a:r>
            <a:r>
              <a:rPr lang="zh-CN" altLang="en-US" dirty="0" smtClean="0"/>
              <a:t>不进行交互的用例，需要将其并入其他用例，或者是检查该用例相对应的参与者是否被遗漏</a:t>
            </a:r>
          </a:p>
          <a:p>
            <a:pPr eaLnBrk="1" hangingPunct="1"/>
            <a:r>
              <a:rPr lang="zh-CN" altLang="en-US" dirty="0" smtClean="0"/>
              <a:t>反之，每个参与者也必须至少涉及到一个用例，如果发现有不与任何用例相关联的参与者存在：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仔细考虑该参与者是如何与系统发生对话</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由参与者确定一个新的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该参与者是一个多余的模型元素，应该将其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删除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34489216"/>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：识别参与者与角色之间的通讯关联</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04616176"/>
              </p:ext>
            </p:extLst>
          </p:nvPr>
        </p:nvGraphicFramePr>
        <p:xfrm>
          <a:off x="246063" y="1374180"/>
          <a:ext cx="3894137" cy="3783012"/>
        </p:xfrm>
        <a:graphic>
          <a:graphicData uri="http://schemas.openxmlformats.org/presentationml/2006/ole">
            <mc:AlternateContent xmlns:mc="http://schemas.openxmlformats.org/markup-compatibility/2006">
              <mc:Choice xmlns:v="urn:schemas-microsoft-com:vml" Requires="v">
                <p:oleObj spid="_x0000_s2182" name="演示文稿" r:id="rId4" imgW="4209342" imgH="3156278" progId="PowerPoint.Show.8">
                  <p:embed/>
                </p:oleObj>
              </mc:Choice>
              <mc:Fallback>
                <p:oleObj name="演示文稿" r:id="rId4" imgW="4209342" imgH="3156278" progId="PowerPoint.Show.8">
                  <p:embed/>
                  <p:pic>
                    <p:nvPicPr>
                      <p:cNvPr id="57347" name="Object 3">
                        <a:hlinkClick r:id="" action="ppaction://ole?verb=0"/>
                      </p:cNvPr>
                      <p:cNvPicPr>
                        <a:picLocks noChangeAspect="1" noChangeArrowheads="1"/>
                      </p:cNvPicPr>
                      <p:nvPr/>
                    </p:nvPicPr>
                    <p:blipFill>
                      <a:blip r:embed="rId5"/>
                      <a:srcRect l="7755" t="4213" r="24162" b="7593"/>
                      <a:stretch>
                        <a:fillRect/>
                      </a:stretch>
                    </p:blipFill>
                    <p:spPr bwMode="auto">
                      <a:xfrm>
                        <a:off x="246063" y="1374180"/>
                        <a:ext cx="3894137" cy="3783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461072013"/>
              </p:ext>
            </p:extLst>
          </p:nvPr>
        </p:nvGraphicFramePr>
        <p:xfrm>
          <a:off x="4284663" y="2174329"/>
          <a:ext cx="4752975" cy="3990975"/>
        </p:xfrm>
        <a:graphic>
          <a:graphicData uri="http://schemas.openxmlformats.org/presentationml/2006/ole">
            <mc:AlternateContent xmlns:mc="http://schemas.openxmlformats.org/markup-compatibility/2006">
              <mc:Choice xmlns:v="urn:schemas-microsoft-com:vml" Requires="v">
                <p:oleObj spid="_x0000_s2183" name="演示文稿" r:id="rId6" imgW="4119482" imgH="3088985" progId="PowerPoint.Show.8">
                  <p:embed/>
                </p:oleObj>
              </mc:Choice>
              <mc:Fallback>
                <p:oleObj name="演示文稿" r:id="rId6" imgW="4119482" imgH="3088985" progId="PowerPoint.Show.8">
                  <p:embed/>
                  <p:pic>
                    <p:nvPicPr>
                      <p:cNvPr id="57348" name="Object 4">
                        <a:hlinkClick r:id="" action="ppaction://ole?verb=0"/>
                      </p:cNvPr>
                      <p:cNvPicPr>
                        <a:picLocks noChangeAspect="1" noChangeArrowheads="1"/>
                      </p:cNvPicPr>
                      <p:nvPr/>
                    </p:nvPicPr>
                    <p:blipFill>
                      <a:blip r:embed="rId7"/>
                      <a:srcRect l="10155" t="4213" r="6801" b="2780"/>
                      <a:stretch>
                        <a:fillRect/>
                      </a:stretch>
                    </p:blipFill>
                    <p:spPr bwMode="auto">
                      <a:xfrm>
                        <a:off x="4284663" y="2174329"/>
                        <a:ext cx="4752975" cy="3990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92127341"/>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1756378780"/>
              </p:ext>
            </p:extLst>
          </p:nvPr>
        </p:nvGraphicFramePr>
        <p:xfrm>
          <a:off x="722313" y="2204864"/>
          <a:ext cx="3594100" cy="3933825"/>
        </p:xfrm>
        <a:graphic>
          <a:graphicData uri="http://schemas.openxmlformats.org/presentationml/2006/ole">
            <mc:AlternateContent xmlns:mc="http://schemas.openxmlformats.org/markup-compatibility/2006">
              <mc:Choice xmlns:v="urn:schemas-microsoft-com:vml" Requires="v">
                <p:oleObj spid="_x0000_s3140" name="演示文稿" r:id="rId4" imgW="4133195" imgH="3098342" progId="PowerPoint.Show.8">
                  <p:embed/>
                </p:oleObj>
              </mc:Choice>
              <mc:Fallback>
                <p:oleObj name="演示文稿" r:id="rId4" imgW="4133195" imgH="3098342" progId="PowerPoint.Show.8">
                  <p:embed/>
                  <p:pic>
                    <p:nvPicPr>
                      <p:cNvPr id="59394" name="Object 2">
                        <a:hlinkClick r:id="" action="ppaction://ole?verb=0"/>
                      </p:cNvPr>
                      <p:cNvPicPr>
                        <a:picLocks noChangeAspect="1" noChangeArrowheads="1"/>
                      </p:cNvPicPr>
                      <p:nvPr/>
                    </p:nvPicPr>
                    <p:blipFill>
                      <a:blip r:embed="rId5"/>
                      <a:srcRect l="46840" t="14305" r="2777" b="12177"/>
                      <a:stretch>
                        <a:fillRect/>
                      </a:stretch>
                    </p:blipFill>
                    <p:spPr bwMode="auto">
                      <a:xfrm>
                        <a:off x="722313" y="2204864"/>
                        <a:ext cx="3594100" cy="393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4</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：给出用例的详细描述</a:t>
            </a:r>
          </a:p>
        </p:txBody>
      </p:sp>
      <p:grpSp>
        <p:nvGrpSpPr>
          <p:cNvPr id="5" name="Group 4"/>
          <p:cNvGrpSpPr>
            <a:grpSpLocks/>
          </p:cNvGrpSpPr>
          <p:nvPr/>
        </p:nvGrpSpPr>
        <p:grpSpPr bwMode="auto">
          <a:xfrm>
            <a:off x="4643438" y="2292307"/>
            <a:ext cx="4032250" cy="3811588"/>
            <a:chOff x="1701" y="1752"/>
            <a:chExt cx="2767" cy="2568"/>
          </a:xfrm>
        </p:grpSpPr>
        <p:sp>
          <p:nvSpPr>
            <p:cNvPr id="6" name="AutoShape 5"/>
            <p:cNvSpPr>
              <a:spLocks noChangeArrowheads="1"/>
            </p:cNvSpPr>
            <p:nvPr/>
          </p:nvSpPr>
          <p:spPr bwMode="auto">
            <a:xfrm>
              <a:off x="1701" y="1752"/>
              <a:ext cx="2767" cy="2568"/>
            </a:xfrm>
            <a:prstGeom prst="flowChartDocument">
              <a:avLst/>
            </a:prstGeom>
            <a:solidFill>
              <a:srgbClr val="FFFFFF"/>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 name="Rectangle 6"/>
            <p:cNvSpPr>
              <a:spLocks noChangeArrowheads="1"/>
            </p:cNvSpPr>
            <p:nvPr/>
          </p:nvSpPr>
          <p:spPr bwMode="auto">
            <a:xfrm>
              <a:off x="1769" y="1797"/>
              <a:ext cx="2653" cy="2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Book Antiqua" panose="02040602050305030304" pitchFamily="18" charset="0"/>
                </a:rPr>
                <a:t>Name of the Use Case (</a:t>
              </a:r>
              <a:r>
                <a:rPr lang="zh-CN" altLang="en-US" sz="1600" b="1" dirty="0">
                  <a:latin typeface="Book Antiqua" panose="02040602050305030304" pitchFamily="18" charset="0"/>
                </a:rPr>
                <a:t>用例的名字</a:t>
              </a:r>
              <a:r>
                <a:rPr lang="en-US" altLang="zh-CN" sz="1600" b="1" dirty="0">
                  <a:latin typeface="Book Antiqua" panose="02040602050305030304" pitchFamily="18" charset="0"/>
                </a:rPr>
                <a:t>)</a:t>
              </a:r>
            </a:p>
            <a:p>
              <a:pPr eaLnBrk="1" hangingPunct="1"/>
              <a:endParaRPr lang="en-US" altLang="zh-CN" sz="1600" dirty="0">
                <a:latin typeface="Book Antiqua" panose="02040602050305030304" pitchFamily="18" charset="0"/>
              </a:endParaRPr>
            </a:p>
            <a:p>
              <a:pPr eaLnBrk="1" hangingPunct="1"/>
              <a:r>
                <a:rPr lang="en-US" altLang="zh-CN" sz="1600" dirty="0">
                  <a:latin typeface="Book Antiqua" panose="02040602050305030304" pitchFamily="18" charset="0"/>
                </a:rPr>
                <a:t>Description (</a:t>
              </a:r>
              <a:r>
                <a:rPr lang="zh-CN" altLang="en-US" sz="1600" dirty="0">
                  <a:latin typeface="Book Antiqua" panose="02040602050305030304" pitchFamily="18" charset="0"/>
                </a:rPr>
                <a:t>描述</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Actor(s) (</a:t>
              </a:r>
              <a:r>
                <a:rPr lang="zh-CN" altLang="en-US" sz="1600" dirty="0">
                  <a:latin typeface="Book Antiqua" panose="02040602050305030304" pitchFamily="18" charset="0"/>
                </a:rPr>
                <a:t>参与者</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Flow of events(</a:t>
              </a:r>
              <a:r>
                <a:rPr lang="zh-CN" altLang="en-US" sz="1600" dirty="0">
                  <a:latin typeface="Book Antiqua" panose="02040602050305030304" pitchFamily="18" charset="0"/>
                </a:rPr>
                <a:t>事件流</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   Basic flow(</a:t>
              </a:r>
              <a:r>
                <a:rPr lang="zh-CN" altLang="en-US" sz="1600" dirty="0">
                  <a:latin typeface="Book Antiqua" panose="02040602050305030304" pitchFamily="18" charset="0"/>
                </a:rPr>
                <a:t>常规流</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       Event 1 (</a:t>
              </a:r>
              <a:r>
                <a:rPr lang="zh-CN" altLang="en-US" sz="1600" dirty="0">
                  <a:latin typeface="Book Antiqua" panose="02040602050305030304" pitchFamily="18" charset="0"/>
                </a:rPr>
                <a:t>事件</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       Event 2</a:t>
              </a:r>
            </a:p>
            <a:p>
              <a:pPr eaLnBrk="1" hangingPunct="1"/>
              <a:r>
                <a:rPr lang="en-US" altLang="zh-CN" sz="1600" dirty="0">
                  <a:latin typeface="Book Antiqua" panose="02040602050305030304" pitchFamily="18" charset="0"/>
                </a:rPr>
                <a:t>   ……</a:t>
              </a:r>
            </a:p>
            <a:p>
              <a:pPr eaLnBrk="1" hangingPunct="1"/>
              <a:r>
                <a:rPr lang="en-US" altLang="zh-CN" sz="1600" dirty="0">
                  <a:latin typeface="Book Antiqua" panose="02040602050305030304" pitchFamily="18" charset="0"/>
                </a:rPr>
                <a:t>   Alternate flow(</a:t>
              </a:r>
              <a:r>
                <a:rPr lang="zh-CN" altLang="en-US" sz="1600" dirty="0">
                  <a:latin typeface="Book Antiqua" panose="02040602050305030304" pitchFamily="18" charset="0"/>
                </a:rPr>
                <a:t>备选流</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Pre-conditions (</a:t>
              </a:r>
              <a:r>
                <a:rPr lang="zh-CN" altLang="en-US" sz="1600" dirty="0">
                  <a:latin typeface="Book Antiqua" panose="02040602050305030304" pitchFamily="18" charset="0"/>
                </a:rPr>
                <a:t>前置条件</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Post-conditions (</a:t>
              </a:r>
              <a:r>
                <a:rPr lang="zh-CN" altLang="en-US" sz="1600" dirty="0">
                  <a:latin typeface="Book Antiqua" panose="02040602050305030304" pitchFamily="18" charset="0"/>
                </a:rPr>
                <a:t>后置条件</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a:t>
              </a:r>
            </a:p>
          </p:txBody>
        </p:sp>
      </p:grpSp>
      <p:sp>
        <p:nvSpPr>
          <p:cNvPr id="9" name="Rectangle 8"/>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单纯的用例图并不能描述完整的信息，需要用文字描述不能反映在图形上的信息</a:t>
            </a:r>
          </a:p>
          <a:p>
            <a:pPr eaLnBrk="1" hangingPunct="1"/>
            <a:endParaRPr lang="en-US" altLang="zh-CN" dirty="0" smtClean="0"/>
          </a:p>
        </p:txBody>
      </p:sp>
    </p:spTree>
    <p:extLst>
      <p:ext uri="{BB962C8B-B14F-4D97-AF65-F5344CB8AC3E}">
        <p14:creationId xmlns:p14="http://schemas.microsoft.com/office/powerpoint/2010/main" val="393993585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事件流</a:t>
            </a:r>
          </a:p>
        </p:txBody>
      </p:sp>
      <p:sp>
        <p:nvSpPr>
          <p:cNvPr id="4" name="Rectangle 3"/>
          <p:cNvSpPr txBox="1">
            <a:spLocks noChangeArrowheads="1"/>
          </p:cNvSpPr>
          <p:nvPr/>
        </p:nvSpPr>
        <p:spPr>
          <a:xfrm>
            <a:off x="395288" y="1339999"/>
            <a:ext cx="665033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用例的事件流：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说明用例如何启动，即哪些参与者在何种情况下启动用例？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说明参与者与用例之间的信息处理</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过程</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说明用例在不同条件下可以选择执行的多种</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方案</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说明用例在什么情况下才能被视作</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完成</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分为常规流和备选流两类：</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常规流：</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描述该用例最正常的一种场景，系统执行一系列活动步骤来响应参与者提出的服务</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请求</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备选流：</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负责描述用例执行过程中异常的或偶尔发生的一些</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情况</a:t>
            </a:r>
            <a:endParaRPr lang="zh-CN" altLang="en-US" dirty="0" smtClean="0"/>
          </a:p>
        </p:txBody>
      </p:sp>
      <p:grpSp>
        <p:nvGrpSpPr>
          <p:cNvPr id="5" name="Group 4"/>
          <p:cNvGrpSpPr>
            <a:grpSpLocks/>
          </p:cNvGrpSpPr>
          <p:nvPr/>
        </p:nvGrpSpPr>
        <p:grpSpPr bwMode="auto">
          <a:xfrm>
            <a:off x="6937176" y="2015480"/>
            <a:ext cx="2027312" cy="2853680"/>
            <a:chOff x="3264" y="1200"/>
            <a:chExt cx="1776" cy="1632"/>
          </a:xfrm>
        </p:grpSpPr>
        <p:sp>
          <p:nvSpPr>
            <p:cNvPr id="6" name="Line 5"/>
            <p:cNvSpPr>
              <a:spLocks noChangeShapeType="1"/>
            </p:cNvSpPr>
            <p:nvPr/>
          </p:nvSpPr>
          <p:spPr bwMode="auto">
            <a:xfrm>
              <a:off x="4176" y="1200"/>
              <a:ext cx="0" cy="163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6"/>
            <p:cNvGrpSpPr>
              <a:grpSpLocks/>
            </p:cNvGrpSpPr>
            <p:nvPr/>
          </p:nvGrpSpPr>
          <p:grpSpPr bwMode="auto">
            <a:xfrm>
              <a:off x="4176" y="1537"/>
              <a:ext cx="337" cy="336"/>
              <a:chOff x="4176" y="1537"/>
              <a:chExt cx="337" cy="336"/>
            </a:xfrm>
          </p:grpSpPr>
          <p:sp>
            <p:nvSpPr>
              <p:cNvPr id="27" name="Arc 7"/>
              <p:cNvSpPr>
                <a:spLocks/>
              </p:cNvSpPr>
              <p:nvPr/>
            </p:nvSpPr>
            <p:spPr bwMode="auto">
              <a:xfrm>
                <a:off x="4176" y="1537"/>
                <a:ext cx="337" cy="192"/>
              </a:xfrm>
              <a:custGeom>
                <a:avLst/>
                <a:gdLst>
                  <a:gd name="T0" fmla="*/ 0 w 21664"/>
                  <a:gd name="T1" fmla="*/ 0 h 21600"/>
                  <a:gd name="T2" fmla="*/ 337 w 21664"/>
                  <a:gd name="T3" fmla="*/ 192 h 21600"/>
                  <a:gd name="T4" fmla="*/ 1 w 21664"/>
                  <a:gd name="T5" fmla="*/ 192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lnTo>
                      <a:pt x="0" y="0"/>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rc 8"/>
              <p:cNvSpPr>
                <a:spLocks/>
              </p:cNvSpPr>
              <p:nvPr/>
            </p:nvSpPr>
            <p:spPr bwMode="auto">
              <a:xfrm rot="10800000">
                <a:off x="4177" y="1682"/>
                <a:ext cx="336" cy="191"/>
              </a:xfrm>
              <a:custGeom>
                <a:avLst/>
                <a:gdLst>
                  <a:gd name="T0" fmla="*/ 0 w 21600"/>
                  <a:gd name="T1" fmla="*/ 191 h 21497"/>
                  <a:gd name="T2" fmla="*/ 303 w 21600"/>
                  <a:gd name="T3" fmla="*/ 0 h 21497"/>
                  <a:gd name="T4" fmla="*/ 336 w 21600"/>
                  <a:gd name="T5" fmla="*/ 191 h 21497"/>
                  <a:gd name="T6" fmla="*/ 0 60000 65536"/>
                  <a:gd name="T7" fmla="*/ 0 60000 65536"/>
                  <a:gd name="T8" fmla="*/ 0 60000 65536"/>
                </a:gdLst>
                <a:ahLst/>
                <a:cxnLst>
                  <a:cxn ang="T6">
                    <a:pos x="T0" y="T1"/>
                  </a:cxn>
                  <a:cxn ang="T7">
                    <a:pos x="T2" y="T3"/>
                  </a:cxn>
                  <a:cxn ang="T8">
                    <a:pos x="T4" y="T5"/>
                  </a:cxn>
                </a:cxnLst>
                <a:rect l="0" t="0" r="r" b="b"/>
                <a:pathLst>
                  <a:path w="21600" h="21497" fill="none" extrusionOk="0">
                    <a:moveTo>
                      <a:pt x="0" y="21496"/>
                    </a:moveTo>
                    <a:cubicBezTo>
                      <a:pt x="0" y="10385"/>
                      <a:pt x="8430" y="1086"/>
                      <a:pt x="19489" y="0"/>
                    </a:cubicBezTo>
                  </a:path>
                  <a:path w="21600" h="21497" stroke="0" extrusionOk="0">
                    <a:moveTo>
                      <a:pt x="0" y="21496"/>
                    </a:moveTo>
                    <a:cubicBezTo>
                      <a:pt x="0" y="10385"/>
                      <a:pt x="8430" y="1086"/>
                      <a:pt x="19489" y="0"/>
                    </a:cubicBezTo>
                    <a:lnTo>
                      <a:pt x="21600" y="21497"/>
                    </a:lnTo>
                    <a:lnTo>
                      <a:pt x="0" y="21496"/>
                    </a:lnTo>
                    <a:close/>
                  </a:path>
                </a:pathLst>
              </a:custGeom>
              <a:noFill/>
              <a:ln w="50800" cap="rnd">
                <a:solidFill>
                  <a:srgbClr val="0000FF"/>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Group 9"/>
            <p:cNvGrpSpPr>
              <a:grpSpLocks/>
            </p:cNvGrpSpPr>
            <p:nvPr/>
          </p:nvGrpSpPr>
          <p:grpSpPr bwMode="auto">
            <a:xfrm>
              <a:off x="3792" y="1345"/>
              <a:ext cx="337" cy="430"/>
              <a:chOff x="3792" y="1345"/>
              <a:chExt cx="337" cy="430"/>
            </a:xfrm>
          </p:grpSpPr>
          <p:sp>
            <p:nvSpPr>
              <p:cNvPr id="25" name="Arc 10"/>
              <p:cNvSpPr>
                <a:spLocks/>
              </p:cNvSpPr>
              <p:nvPr/>
            </p:nvSpPr>
            <p:spPr bwMode="auto">
              <a:xfrm rot="10800000">
                <a:off x="3792" y="1556"/>
                <a:ext cx="336" cy="219"/>
              </a:xfrm>
              <a:custGeom>
                <a:avLst/>
                <a:gdLst>
                  <a:gd name="T0" fmla="*/ 0 w 21600"/>
                  <a:gd name="T1" fmla="*/ 0 h 21600"/>
                  <a:gd name="T2" fmla="*/ 336 w 21600"/>
                  <a:gd name="T3" fmla="*/ 219 h 21600"/>
                  <a:gd name="T4" fmla="*/ 0 w 21600"/>
                  <a:gd name="T5" fmla="*/ 2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rc 11"/>
              <p:cNvSpPr>
                <a:spLocks/>
              </p:cNvSpPr>
              <p:nvPr/>
            </p:nvSpPr>
            <p:spPr bwMode="auto">
              <a:xfrm>
                <a:off x="3793" y="1345"/>
                <a:ext cx="336" cy="218"/>
              </a:xfrm>
              <a:custGeom>
                <a:avLst/>
                <a:gdLst>
                  <a:gd name="T0" fmla="*/ 0 w 21600"/>
                  <a:gd name="T1" fmla="*/ 218 h 21496"/>
                  <a:gd name="T2" fmla="*/ 303 w 21600"/>
                  <a:gd name="T3" fmla="*/ 0 h 21496"/>
                  <a:gd name="T4" fmla="*/ 336 w 21600"/>
                  <a:gd name="T5" fmla="*/ 218 h 21496"/>
                  <a:gd name="T6" fmla="*/ 0 60000 65536"/>
                  <a:gd name="T7" fmla="*/ 0 60000 65536"/>
                  <a:gd name="T8" fmla="*/ 0 60000 65536"/>
                </a:gdLst>
                <a:ahLst/>
                <a:cxnLst>
                  <a:cxn ang="T6">
                    <a:pos x="T0" y="T1"/>
                  </a:cxn>
                  <a:cxn ang="T7">
                    <a:pos x="T2" y="T3"/>
                  </a:cxn>
                  <a:cxn ang="T8">
                    <a:pos x="T4" y="T5"/>
                  </a:cxn>
                </a:cxnLst>
                <a:rect l="0" t="0" r="r" b="b"/>
                <a:pathLst>
                  <a:path w="21600" h="21496" fill="none" extrusionOk="0">
                    <a:moveTo>
                      <a:pt x="0" y="21495"/>
                    </a:moveTo>
                    <a:cubicBezTo>
                      <a:pt x="0" y="10388"/>
                      <a:pt x="8424" y="1091"/>
                      <a:pt x="19479" y="0"/>
                    </a:cubicBezTo>
                  </a:path>
                  <a:path w="21600" h="21496" stroke="0" extrusionOk="0">
                    <a:moveTo>
                      <a:pt x="0" y="21495"/>
                    </a:moveTo>
                    <a:cubicBezTo>
                      <a:pt x="0" y="10388"/>
                      <a:pt x="8424" y="1091"/>
                      <a:pt x="19479" y="0"/>
                    </a:cubicBezTo>
                    <a:lnTo>
                      <a:pt x="21600" y="21496"/>
                    </a:lnTo>
                    <a:lnTo>
                      <a:pt x="0" y="21495"/>
                    </a:lnTo>
                    <a:close/>
                  </a:path>
                </a:pathLst>
              </a:custGeom>
              <a:noFill/>
              <a:ln w="50800" cap="rnd">
                <a:solidFill>
                  <a:schemeClr val="accent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12"/>
            <p:cNvGrpSpPr>
              <a:grpSpLocks/>
            </p:cNvGrpSpPr>
            <p:nvPr/>
          </p:nvGrpSpPr>
          <p:grpSpPr bwMode="auto">
            <a:xfrm>
              <a:off x="4512" y="1729"/>
              <a:ext cx="528" cy="479"/>
              <a:chOff x="4512" y="1729"/>
              <a:chExt cx="528" cy="479"/>
            </a:xfrm>
          </p:grpSpPr>
          <p:sp>
            <p:nvSpPr>
              <p:cNvPr id="21" name="Arc 13"/>
              <p:cNvSpPr>
                <a:spLocks/>
              </p:cNvSpPr>
              <p:nvPr/>
            </p:nvSpPr>
            <p:spPr bwMode="auto">
              <a:xfrm>
                <a:off x="4512" y="1729"/>
                <a:ext cx="433" cy="384"/>
              </a:xfrm>
              <a:custGeom>
                <a:avLst/>
                <a:gdLst>
                  <a:gd name="T0" fmla="*/ 0 w 21650"/>
                  <a:gd name="T1" fmla="*/ 0 h 21600"/>
                  <a:gd name="T2" fmla="*/ 433 w 21650"/>
                  <a:gd name="T3" fmla="*/ 384 h 21600"/>
                  <a:gd name="T4" fmla="*/ 1 w 21650"/>
                  <a:gd name="T5" fmla="*/ 384 h 21600"/>
                  <a:gd name="T6" fmla="*/ 0 60000 65536"/>
                  <a:gd name="T7" fmla="*/ 0 60000 65536"/>
                  <a:gd name="T8" fmla="*/ 0 60000 65536"/>
                </a:gdLst>
                <a:ahLst/>
                <a:cxnLst>
                  <a:cxn ang="T6">
                    <a:pos x="T0" y="T1"/>
                  </a:cxn>
                  <a:cxn ang="T7">
                    <a:pos x="T2" y="T3"/>
                  </a:cxn>
                  <a:cxn ang="T8">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lnTo>
                      <a:pt x="0" y="0"/>
                    </a:lnTo>
                    <a:close/>
                  </a:path>
                </a:pathLst>
              </a:custGeom>
              <a:noFill/>
              <a:ln w="50800" cap="rnd">
                <a:solidFill>
                  <a:srgbClr val="FF99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4"/>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5"/>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6"/>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17"/>
            <p:cNvGrpSpPr>
              <a:grpSpLocks/>
            </p:cNvGrpSpPr>
            <p:nvPr/>
          </p:nvGrpSpPr>
          <p:grpSpPr bwMode="auto">
            <a:xfrm>
              <a:off x="3600" y="1969"/>
              <a:ext cx="529" cy="479"/>
              <a:chOff x="3600" y="1969"/>
              <a:chExt cx="529" cy="479"/>
            </a:xfrm>
          </p:grpSpPr>
          <p:sp>
            <p:nvSpPr>
              <p:cNvPr id="17" name="Arc 18"/>
              <p:cNvSpPr>
                <a:spLocks/>
              </p:cNvSpPr>
              <p:nvPr/>
            </p:nvSpPr>
            <p:spPr bwMode="auto">
              <a:xfrm>
                <a:off x="3697" y="1969"/>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9"/>
              <p:cNvSpPr>
                <a:spLocks noChangeShapeType="1"/>
              </p:cNvSpPr>
              <p:nvPr/>
            </p:nvSpPr>
            <p:spPr bwMode="auto">
              <a:xfrm flipH="1">
                <a:off x="3600" y="2352"/>
                <a:ext cx="240"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0"/>
              <p:cNvSpPr>
                <a:spLocks noChangeShapeType="1"/>
              </p:cNvSpPr>
              <p:nvPr/>
            </p:nvSpPr>
            <p:spPr bwMode="auto">
              <a:xfrm flipH="1">
                <a:off x="3648" y="2400"/>
                <a:ext cx="144"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1"/>
              <p:cNvSpPr>
                <a:spLocks noChangeShapeType="1"/>
              </p:cNvSpPr>
              <p:nvPr/>
            </p:nvSpPr>
            <p:spPr bwMode="auto">
              <a:xfrm flipH="1">
                <a:off x="3696" y="2448"/>
                <a:ext cx="48"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22"/>
            <p:cNvGrpSpPr>
              <a:grpSpLocks/>
            </p:cNvGrpSpPr>
            <p:nvPr/>
          </p:nvGrpSpPr>
          <p:grpSpPr bwMode="auto">
            <a:xfrm>
              <a:off x="3264" y="1537"/>
              <a:ext cx="529" cy="479"/>
              <a:chOff x="3264" y="1537"/>
              <a:chExt cx="529" cy="479"/>
            </a:xfrm>
          </p:grpSpPr>
          <p:sp>
            <p:nvSpPr>
              <p:cNvPr id="13" name="Arc 23"/>
              <p:cNvSpPr>
                <a:spLocks/>
              </p:cNvSpPr>
              <p:nvPr/>
            </p:nvSpPr>
            <p:spPr bwMode="auto">
              <a:xfrm>
                <a:off x="3361" y="1537"/>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FF99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24"/>
              <p:cNvSpPr>
                <a:spLocks noChangeShapeType="1"/>
              </p:cNvSpPr>
              <p:nvPr/>
            </p:nvSpPr>
            <p:spPr bwMode="auto">
              <a:xfrm flipH="1">
                <a:off x="3264" y="1920"/>
                <a:ext cx="24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5"/>
              <p:cNvSpPr>
                <a:spLocks noChangeShapeType="1"/>
              </p:cNvSpPr>
              <p:nvPr/>
            </p:nvSpPr>
            <p:spPr bwMode="auto">
              <a:xfrm flipH="1">
                <a:off x="3312" y="1968"/>
                <a:ext cx="144"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6"/>
              <p:cNvSpPr>
                <a:spLocks noChangeShapeType="1"/>
              </p:cNvSpPr>
              <p:nvPr/>
            </p:nvSpPr>
            <p:spPr bwMode="auto">
              <a:xfrm flipH="1">
                <a:off x="3360" y="2016"/>
                <a:ext cx="48"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227775976"/>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常规事件流</a:t>
            </a:r>
          </a:p>
        </p:txBody>
      </p:sp>
      <p:sp>
        <p:nvSpPr>
          <p:cNvPr id="4" name="Rectangle 3"/>
          <p:cNvSpPr txBox="1">
            <a:spLocks noChangeArrowheads="1"/>
          </p:cNvSpPr>
          <p:nvPr/>
        </p:nvSpPr>
        <p:spPr>
          <a:xfrm>
            <a:off x="395289" y="1484313"/>
            <a:ext cx="561687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每一个步骤都需要用数字编号以清楚地标明步骤的先后顺序</a:t>
            </a:r>
          </a:p>
          <a:p>
            <a:pPr eaLnBrk="1" hangingPunct="1"/>
            <a:r>
              <a:rPr lang="zh-CN" altLang="en-US" dirty="0" smtClean="0"/>
              <a:t>用一句简短的标题来概括每一步骤的主要内容</a:t>
            </a:r>
          </a:p>
          <a:p>
            <a:pPr eaLnBrk="1" hangingPunct="1"/>
            <a:r>
              <a:rPr lang="zh-CN" altLang="en-US" dirty="0" smtClean="0"/>
              <a:t>对每一步骤，从正反两个方面来描述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参与者向系统提交了什么</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信息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对此系统有什么样的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响应</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Group 4"/>
          <p:cNvGrpSpPr>
            <a:grpSpLocks/>
          </p:cNvGrpSpPr>
          <p:nvPr/>
        </p:nvGrpSpPr>
        <p:grpSpPr bwMode="auto">
          <a:xfrm>
            <a:off x="6228184" y="1268760"/>
            <a:ext cx="2627313" cy="4537075"/>
            <a:chOff x="4014" y="1298"/>
            <a:chExt cx="1655" cy="2858"/>
          </a:xfrm>
        </p:grpSpPr>
        <p:sp>
          <p:nvSpPr>
            <p:cNvPr id="6" name="Oval 5"/>
            <p:cNvSpPr>
              <a:spLocks noChangeArrowheads="1"/>
            </p:cNvSpPr>
            <p:nvPr/>
          </p:nvSpPr>
          <p:spPr bwMode="auto">
            <a:xfrm>
              <a:off x="4014" y="1298"/>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Step 1</a:t>
              </a:r>
            </a:p>
          </p:txBody>
        </p:sp>
        <p:sp>
          <p:nvSpPr>
            <p:cNvPr id="7" name="Oval 6"/>
            <p:cNvSpPr>
              <a:spLocks noChangeArrowheads="1"/>
            </p:cNvSpPr>
            <p:nvPr/>
          </p:nvSpPr>
          <p:spPr bwMode="auto">
            <a:xfrm>
              <a:off x="4014" y="1819"/>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2</a:t>
              </a:r>
            </a:p>
          </p:txBody>
        </p:sp>
        <p:sp>
          <p:nvSpPr>
            <p:cNvPr id="9" name="Oval 7"/>
            <p:cNvSpPr>
              <a:spLocks noChangeArrowheads="1"/>
            </p:cNvSpPr>
            <p:nvPr/>
          </p:nvSpPr>
          <p:spPr bwMode="auto">
            <a:xfrm>
              <a:off x="4014" y="2341"/>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Step 3</a:t>
              </a:r>
            </a:p>
          </p:txBody>
        </p:sp>
        <p:sp>
          <p:nvSpPr>
            <p:cNvPr id="10" name="Oval 8"/>
            <p:cNvSpPr>
              <a:spLocks noChangeArrowheads="1"/>
            </p:cNvSpPr>
            <p:nvPr/>
          </p:nvSpPr>
          <p:spPr bwMode="auto">
            <a:xfrm>
              <a:off x="4014" y="3294"/>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4</a:t>
              </a:r>
            </a:p>
          </p:txBody>
        </p:sp>
        <p:sp>
          <p:nvSpPr>
            <p:cNvPr id="11" name="Oval 9"/>
            <p:cNvSpPr>
              <a:spLocks noChangeArrowheads="1"/>
            </p:cNvSpPr>
            <p:nvPr/>
          </p:nvSpPr>
          <p:spPr bwMode="auto">
            <a:xfrm>
              <a:off x="4014" y="3838"/>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5</a:t>
              </a:r>
            </a:p>
          </p:txBody>
        </p:sp>
        <p:sp>
          <p:nvSpPr>
            <p:cNvPr id="12" name="Oval 10"/>
            <p:cNvSpPr>
              <a:spLocks noChangeArrowheads="1"/>
            </p:cNvSpPr>
            <p:nvPr/>
          </p:nvSpPr>
          <p:spPr bwMode="auto">
            <a:xfrm>
              <a:off x="4944" y="2341"/>
              <a:ext cx="725" cy="318"/>
            </a:xfrm>
            <a:prstGeom prst="ellipse">
              <a:avLst/>
            </a:prstGeom>
            <a:solidFill>
              <a:srgbClr val="FFFFFF"/>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3a</a:t>
              </a:r>
            </a:p>
          </p:txBody>
        </p:sp>
        <p:sp>
          <p:nvSpPr>
            <p:cNvPr id="13" name="Oval 11"/>
            <p:cNvSpPr>
              <a:spLocks noChangeArrowheads="1"/>
            </p:cNvSpPr>
            <p:nvPr/>
          </p:nvSpPr>
          <p:spPr bwMode="auto">
            <a:xfrm>
              <a:off x="4944" y="2817"/>
              <a:ext cx="725" cy="318"/>
            </a:xfrm>
            <a:prstGeom prst="ellipse">
              <a:avLst/>
            </a:prstGeom>
            <a:solidFill>
              <a:srgbClr val="FFFFFF"/>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3b</a:t>
              </a:r>
            </a:p>
          </p:txBody>
        </p:sp>
        <p:sp>
          <p:nvSpPr>
            <p:cNvPr id="14" name="Oval 12"/>
            <p:cNvSpPr>
              <a:spLocks noChangeArrowheads="1"/>
            </p:cNvSpPr>
            <p:nvPr/>
          </p:nvSpPr>
          <p:spPr bwMode="auto">
            <a:xfrm>
              <a:off x="4944" y="3294"/>
              <a:ext cx="725" cy="318"/>
            </a:xfrm>
            <a:prstGeom prst="ellipse">
              <a:avLst/>
            </a:prstGeom>
            <a:solidFill>
              <a:srgbClr val="FFFFFF"/>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3c</a:t>
              </a:r>
            </a:p>
          </p:txBody>
        </p:sp>
        <p:cxnSp>
          <p:nvCxnSpPr>
            <p:cNvPr id="15" name="AutoShape 13"/>
            <p:cNvCxnSpPr>
              <a:cxnSpLocks noChangeShapeType="1"/>
              <a:stCxn id="6" idx="4"/>
              <a:endCxn id="7" idx="0"/>
            </p:cNvCxnSpPr>
            <p:nvPr/>
          </p:nvCxnSpPr>
          <p:spPr bwMode="auto">
            <a:xfrm>
              <a:off x="4377" y="1616"/>
              <a:ext cx="0" cy="203"/>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7" idx="4"/>
              <a:endCxn id="9" idx="0"/>
            </p:cNvCxnSpPr>
            <p:nvPr/>
          </p:nvCxnSpPr>
          <p:spPr bwMode="auto">
            <a:xfrm>
              <a:off x="4377" y="2137"/>
              <a:ext cx="0" cy="204"/>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9" idx="4"/>
              <a:endCxn id="10" idx="0"/>
            </p:cNvCxnSpPr>
            <p:nvPr/>
          </p:nvCxnSpPr>
          <p:spPr bwMode="auto">
            <a:xfrm>
              <a:off x="4377" y="2659"/>
              <a:ext cx="0" cy="635"/>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10" idx="4"/>
              <a:endCxn id="11" idx="0"/>
            </p:cNvCxnSpPr>
            <p:nvPr/>
          </p:nvCxnSpPr>
          <p:spPr bwMode="auto">
            <a:xfrm>
              <a:off x="4377" y="3612"/>
              <a:ext cx="0" cy="226"/>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9" idx="6"/>
              <a:endCxn id="12" idx="2"/>
            </p:cNvCxnSpPr>
            <p:nvPr/>
          </p:nvCxnSpPr>
          <p:spPr bwMode="auto">
            <a:xfrm>
              <a:off x="4739" y="2500"/>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8"/>
            <p:cNvCxnSpPr>
              <a:cxnSpLocks noChangeShapeType="1"/>
              <a:stCxn id="12" idx="4"/>
              <a:endCxn id="13" idx="0"/>
            </p:cNvCxnSpPr>
            <p:nvPr/>
          </p:nvCxnSpPr>
          <p:spPr bwMode="auto">
            <a:xfrm>
              <a:off x="5307" y="2659"/>
              <a:ext cx="0" cy="158"/>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a:stCxn id="13" idx="4"/>
              <a:endCxn id="14" idx="0"/>
            </p:cNvCxnSpPr>
            <p:nvPr/>
          </p:nvCxnSpPr>
          <p:spPr bwMode="auto">
            <a:xfrm>
              <a:off x="5307" y="3135"/>
              <a:ext cx="0" cy="159"/>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0"/>
            <p:cNvCxnSpPr>
              <a:cxnSpLocks noChangeShapeType="1"/>
              <a:stCxn id="14" idx="2"/>
              <a:endCxn id="10" idx="6"/>
            </p:cNvCxnSpPr>
            <p:nvPr/>
          </p:nvCxnSpPr>
          <p:spPr bwMode="auto">
            <a:xfrm flipH="1">
              <a:off x="4739" y="3453"/>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28804910"/>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备选事件流</a:t>
            </a:r>
          </a:p>
        </p:txBody>
      </p:sp>
      <p:sp>
        <p:nvSpPr>
          <p:cNvPr id="4" name="Rectangle 3"/>
          <p:cNvSpPr txBox="1">
            <a:spLocks noChangeArrowheads="1"/>
          </p:cNvSpPr>
          <p:nvPr/>
        </p:nvSpPr>
        <p:spPr>
          <a:xfrm>
            <a:off x="395288" y="1484313"/>
            <a:ext cx="5938837" cy="33988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1800" dirty="0" smtClean="0"/>
              <a:t>备选流的描述格式可以与基本流的格式一致，也需要编号并以标题概述其内容</a:t>
            </a:r>
          </a:p>
          <a:p>
            <a:pPr lvl="1" eaLnBrk="1" hangingPunct="1"/>
            <a:r>
              <a:rPr lang="zh-CN" altLang="en-US" sz="1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起点：该备选流从事件流的哪一步开始</a:t>
            </a:r>
          </a:p>
          <a:p>
            <a:pPr lvl="1" eaLnBrk="1" hangingPunct="1"/>
            <a:r>
              <a:rPr lang="zh-CN" altLang="en-US" sz="1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条件：在什么条件下会触发该备选流</a:t>
            </a:r>
          </a:p>
          <a:p>
            <a:pPr lvl="1" eaLnBrk="1" hangingPunct="1"/>
            <a:r>
              <a:rPr lang="zh-CN" altLang="en-US" sz="1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动作：系统在该备选流下会采取哪些动作</a:t>
            </a:r>
          </a:p>
          <a:p>
            <a:pPr lvl="1" eaLnBrk="1" hangingPunct="1"/>
            <a:r>
              <a:rPr lang="zh-CN" altLang="en-US" sz="1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恢复：该备选流结束之后，该用例应如何继续执行</a:t>
            </a:r>
          </a:p>
          <a:p>
            <a:pPr eaLnBrk="1" hangingPunct="1"/>
            <a:endParaRPr lang="en-US" altLang="zh-CN" sz="1800" dirty="0" smtClean="0"/>
          </a:p>
        </p:txBody>
      </p:sp>
      <p:grpSp>
        <p:nvGrpSpPr>
          <p:cNvPr id="5" name="Group 4"/>
          <p:cNvGrpSpPr>
            <a:grpSpLocks/>
          </p:cNvGrpSpPr>
          <p:nvPr/>
        </p:nvGrpSpPr>
        <p:grpSpPr bwMode="auto">
          <a:xfrm>
            <a:off x="6372225" y="1628229"/>
            <a:ext cx="2627313" cy="4537075"/>
            <a:chOff x="4014" y="1298"/>
            <a:chExt cx="1655" cy="2858"/>
          </a:xfrm>
        </p:grpSpPr>
        <p:sp>
          <p:nvSpPr>
            <p:cNvPr id="6" name="Oval 5"/>
            <p:cNvSpPr>
              <a:spLocks noChangeArrowheads="1"/>
            </p:cNvSpPr>
            <p:nvPr/>
          </p:nvSpPr>
          <p:spPr bwMode="auto">
            <a:xfrm>
              <a:off x="4014" y="1298"/>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1</a:t>
              </a:r>
            </a:p>
          </p:txBody>
        </p:sp>
        <p:sp>
          <p:nvSpPr>
            <p:cNvPr id="7" name="Oval 6"/>
            <p:cNvSpPr>
              <a:spLocks noChangeArrowheads="1"/>
            </p:cNvSpPr>
            <p:nvPr/>
          </p:nvSpPr>
          <p:spPr bwMode="auto">
            <a:xfrm>
              <a:off x="4014" y="1819"/>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2</a:t>
              </a:r>
            </a:p>
          </p:txBody>
        </p:sp>
        <p:sp>
          <p:nvSpPr>
            <p:cNvPr id="9" name="Oval 7"/>
            <p:cNvSpPr>
              <a:spLocks noChangeArrowheads="1"/>
            </p:cNvSpPr>
            <p:nvPr/>
          </p:nvSpPr>
          <p:spPr bwMode="auto">
            <a:xfrm>
              <a:off x="4014" y="2341"/>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a:t>
              </a:r>
            </a:p>
          </p:txBody>
        </p:sp>
        <p:sp>
          <p:nvSpPr>
            <p:cNvPr id="10" name="Oval 8"/>
            <p:cNvSpPr>
              <a:spLocks noChangeArrowheads="1"/>
            </p:cNvSpPr>
            <p:nvPr/>
          </p:nvSpPr>
          <p:spPr bwMode="auto">
            <a:xfrm>
              <a:off x="4014" y="3294"/>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4</a:t>
              </a:r>
            </a:p>
          </p:txBody>
        </p:sp>
        <p:sp>
          <p:nvSpPr>
            <p:cNvPr id="11" name="Oval 9"/>
            <p:cNvSpPr>
              <a:spLocks noChangeArrowheads="1"/>
            </p:cNvSpPr>
            <p:nvPr/>
          </p:nvSpPr>
          <p:spPr bwMode="auto">
            <a:xfrm>
              <a:off x="4014" y="3838"/>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5</a:t>
              </a:r>
            </a:p>
          </p:txBody>
        </p:sp>
        <p:sp>
          <p:nvSpPr>
            <p:cNvPr id="12" name="Oval 10"/>
            <p:cNvSpPr>
              <a:spLocks noChangeArrowheads="1"/>
            </p:cNvSpPr>
            <p:nvPr/>
          </p:nvSpPr>
          <p:spPr bwMode="auto">
            <a:xfrm>
              <a:off x="4944" y="2341"/>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3a</a:t>
              </a:r>
            </a:p>
          </p:txBody>
        </p:sp>
        <p:sp>
          <p:nvSpPr>
            <p:cNvPr id="13" name="Oval 11"/>
            <p:cNvSpPr>
              <a:spLocks noChangeArrowheads="1"/>
            </p:cNvSpPr>
            <p:nvPr/>
          </p:nvSpPr>
          <p:spPr bwMode="auto">
            <a:xfrm>
              <a:off x="4944" y="2817"/>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3b</a:t>
              </a:r>
            </a:p>
          </p:txBody>
        </p:sp>
        <p:sp>
          <p:nvSpPr>
            <p:cNvPr id="14" name="Oval 12"/>
            <p:cNvSpPr>
              <a:spLocks noChangeArrowheads="1"/>
            </p:cNvSpPr>
            <p:nvPr/>
          </p:nvSpPr>
          <p:spPr bwMode="auto">
            <a:xfrm>
              <a:off x="4944" y="3294"/>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3c</a:t>
              </a:r>
            </a:p>
          </p:txBody>
        </p:sp>
        <p:cxnSp>
          <p:nvCxnSpPr>
            <p:cNvPr id="15" name="AutoShape 13"/>
            <p:cNvCxnSpPr>
              <a:cxnSpLocks noChangeShapeType="1"/>
              <a:stCxn id="6" idx="4"/>
              <a:endCxn id="7" idx="0"/>
            </p:cNvCxnSpPr>
            <p:nvPr/>
          </p:nvCxnSpPr>
          <p:spPr bwMode="auto">
            <a:xfrm>
              <a:off x="4377" y="1616"/>
              <a:ext cx="0" cy="203"/>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7" idx="4"/>
              <a:endCxn id="9" idx="0"/>
            </p:cNvCxnSpPr>
            <p:nvPr/>
          </p:nvCxnSpPr>
          <p:spPr bwMode="auto">
            <a:xfrm>
              <a:off x="4377" y="2137"/>
              <a:ext cx="0" cy="204"/>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9" idx="4"/>
              <a:endCxn id="10" idx="0"/>
            </p:cNvCxnSpPr>
            <p:nvPr/>
          </p:nvCxnSpPr>
          <p:spPr bwMode="auto">
            <a:xfrm>
              <a:off x="4377" y="2659"/>
              <a:ext cx="0" cy="635"/>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10" idx="4"/>
              <a:endCxn id="11" idx="0"/>
            </p:cNvCxnSpPr>
            <p:nvPr/>
          </p:nvCxnSpPr>
          <p:spPr bwMode="auto">
            <a:xfrm>
              <a:off x="4377" y="3612"/>
              <a:ext cx="0" cy="226"/>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9" idx="6"/>
              <a:endCxn id="12" idx="2"/>
            </p:cNvCxnSpPr>
            <p:nvPr/>
          </p:nvCxnSpPr>
          <p:spPr bwMode="auto">
            <a:xfrm>
              <a:off x="4739" y="2500"/>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8"/>
            <p:cNvCxnSpPr>
              <a:cxnSpLocks noChangeShapeType="1"/>
              <a:stCxn id="12" idx="4"/>
              <a:endCxn id="13" idx="0"/>
            </p:cNvCxnSpPr>
            <p:nvPr/>
          </p:nvCxnSpPr>
          <p:spPr bwMode="auto">
            <a:xfrm>
              <a:off x="5307" y="2659"/>
              <a:ext cx="0" cy="158"/>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a:stCxn id="13" idx="4"/>
              <a:endCxn id="14" idx="0"/>
            </p:cNvCxnSpPr>
            <p:nvPr/>
          </p:nvCxnSpPr>
          <p:spPr bwMode="auto">
            <a:xfrm>
              <a:off x="5307" y="3135"/>
              <a:ext cx="0" cy="159"/>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0"/>
            <p:cNvCxnSpPr>
              <a:cxnSpLocks noChangeShapeType="1"/>
              <a:stCxn id="14" idx="2"/>
              <a:endCxn id="10" idx="6"/>
            </p:cNvCxnSpPr>
            <p:nvPr/>
          </p:nvCxnSpPr>
          <p:spPr bwMode="auto">
            <a:xfrm flipH="1">
              <a:off x="4739" y="3453"/>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Group 21"/>
          <p:cNvGrpSpPr>
            <a:grpSpLocks/>
          </p:cNvGrpSpPr>
          <p:nvPr/>
        </p:nvGrpSpPr>
        <p:grpSpPr bwMode="auto">
          <a:xfrm>
            <a:off x="2268538" y="4391025"/>
            <a:ext cx="1447800" cy="1295400"/>
            <a:chOff x="2064" y="1440"/>
            <a:chExt cx="912" cy="816"/>
          </a:xfrm>
        </p:grpSpPr>
        <p:sp>
          <p:nvSpPr>
            <p:cNvPr id="24" name="Line 22"/>
            <p:cNvSpPr>
              <a:spLocks noChangeShapeType="1"/>
            </p:cNvSpPr>
            <p:nvPr/>
          </p:nvSpPr>
          <p:spPr bwMode="auto">
            <a:xfrm>
              <a:off x="2976" y="1440"/>
              <a:ext cx="0" cy="576"/>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Group 23"/>
            <p:cNvGrpSpPr>
              <a:grpSpLocks/>
            </p:cNvGrpSpPr>
            <p:nvPr/>
          </p:nvGrpSpPr>
          <p:grpSpPr bwMode="auto">
            <a:xfrm>
              <a:off x="2592" y="1585"/>
              <a:ext cx="337" cy="430"/>
              <a:chOff x="3792" y="1345"/>
              <a:chExt cx="337" cy="430"/>
            </a:xfrm>
          </p:grpSpPr>
          <p:sp>
            <p:nvSpPr>
              <p:cNvPr id="31" name="Arc 24"/>
              <p:cNvSpPr>
                <a:spLocks/>
              </p:cNvSpPr>
              <p:nvPr/>
            </p:nvSpPr>
            <p:spPr bwMode="auto">
              <a:xfrm rot="10800000">
                <a:off x="3792" y="1556"/>
                <a:ext cx="336" cy="219"/>
              </a:xfrm>
              <a:custGeom>
                <a:avLst/>
                <a:gdLst>
                  <a:gd name="T0" fmla="*/ 0 w 21600"/>
                  <a:gd name="T1" fmla="*/ 0 h 21600"/>
                  <a:gd name="T2" fmla="*/ 336 w 21600"/>
                  <a:gd name="T3" fmla="*/ 219 h 21600"/>
                  <a:gd name="T4" fmla="*/ 0 w 21600"/>
                  <a:gd name="T5" fmla="*/ 2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rc 25"/>
              <p:cNvSpPr>
                <a:spLocks/>
              </p:cNvSpPr>
              <p:nvPr/>
            </p:nvSpPr>
            <p:spPr bwMode="auto">
              <a:xfrm>
                <a:off x="3793" y="1345"/>
                <a:ext cx="336" cy="218"/>
              </a:xfrm>
              <a:custGeom>
                <a:avLst/>
                <a:gdLst>
                  <a:gd name="T0" fmla="*/ 0 w 21600"/>
                  <a:gd name="T1" fmla="*/ 218 h 21496"/>
                  <a:gd name="T2" fmla="*/ 303 w 21600"/>
                  <a:gd name="T3" fmla="*/ 0 h 21496"/>
                  <a:gd name="T4" fmla="*/ 336 w 21600"/>
                  <a:gd name="T5" fmla="*/ 218 h 21496"/>
                  <a:gd name="T6" fmla="*/ 0 60000 65536"/>
                  <a:gd name="T7" fmla="*/ 0 60000 65536"/>
                  <a:gd name="T8" fmla="*/ 0 60000 65536"/>
                </a:gdLst>
                <a:ahLst/>
                <a:cxnLst>
                  <a:cxn ang="T6">
                    <a:pos x="T0" y="T1"/>
                  </a:cxn>
                  <a:cxn ang="T7">
                    <a:pos x="T2" y="T3"/>
                  </a:cxn>
                  <a:cxn ang="T8">
                    <a:pos x="T4" y="T5"/>
                  </a:cxn>
                </a:cxnLst>
                <a:rect l="0" t="0" r="r" b="b"/>
                <a:pathLst>
                  <a:path w="21600" h="21496" fill="none" extrusionOk="0">
                    <a:moveTo>
                      <a:pt x="0" y="21495"/>
                    </a:moveTo>
                    <a:cubicBezTo>
                      <a:pt x="0" y="10388"/>
                      <a:pt x="8424" y="1091"/>
                      <a:pt x="19479" y="0"/>
                    </a:cubicBezTo>
                  </a:path>
                  <a:path w="21600" h="21496" stroke="0" extrusionOk="0">
                    <a:moveTo>
                      <a:pt x="0" y="21495"/>
                    </a:moveTo>
                    <a:cubicBezTo>
                      <a:pt x="0" y="10388"/>
                      <a:pt x="8424" y="1091"/>
                      <a:pt x="19479" y="0"/>
                    </a:cubicBezTo>
                    <a:lnTo>
                      <a:pt x="21600" y="21496"/>
                    </a:lnTo>
                    <a:lnTo>
                      <a:pt x="0" y="21495"/>
                    </a:lnTo>
                    <a:close/>
                  </a:path>
                </a:pathLst>
              </a:custGeom>
              <a:noFill/>
              <a:ln w="50800" cap="rnd">
                <a:solidFill>
                  <a:schemeClr val="accent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26"/>
            <p:cNvGrpSpPr>
              <a:grpSpLocks/>
            </p:cNvGrpSpPr>
            <p:nvPr/>
          </p:nvGrpSpPr>
          <p:grpSpPr bwMode="auto">
            <a:xfrm>
              <a:off x="2064" y="1777"/>
              <a:ext cx="529" cy="479"/>
              <a:chOff x="3264" y="1537"/>
              <a:chExt cx="529" cy="479"/>
            </a:xfrm>
          </p:grpSpPr>
          <p:sp>
            <p:nvSpPr>
              <p:cNvPr id="27" name="Arc 27"/>
              <p:cNvSpPr>
                <a:spLocks/>
              </p:cNvSpPr>
              <p:nvPr/>
            </p:nvSpPr>
            <p:spPr bwMode="auto">
              <a:xfrm>
                <a:off x="3361" y="1537"/>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8"/>
              <p:cNvSpPr>
                <a:spLocks noChangeShapeType="1"/>
              </p:cNvSpPr>
              <p:nvPr/>
            </p:nvSpPr>
            <p:spPr bwMode="auto">
              <a:xfrm flipH="1">
                <a:off x="3264" y="1920"/>
                <a:ext cx="240"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9"/>
              <p:cNvSpPr>
                <a:spLocks noChangeShapeType="1"/>
              </p:cNvSpPr>
              <p:nvPr/>
            </p:nvSpPr>
            <p:spPr bwMode="auto">
              <a:xfrm flipH="1">
                <a:off x="3312" y="1968"/>
                <a:ext cx="144"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0"/>
              <p:cNvSpPr>
                <a:spLocks noChangeShapeType="1"/>
              </p:cNvSpPr>
              <p:nvPr/>
            </p:nvSpPr>
            <p:spPr bwMode="auto">
              <a:xfrm flipH="1">
                <a:off x="3360" y="2016"/>
                <a:ext cx="48"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3" name="Group 31"/>
          <p:cNvGrpSpPr>
            <a:grpSpLocks/>
          </p:cNvGrpSpPr>
          <p:nvPr/>
        </p:nvGrpSpPr>
        <p:grpSpPr bwMode="auto">
          <a:xfrm>
            <a:off x="4356100" y="4162425"/>
            <a:ext cx="1371600" cy="1752600"/>
            <a:chOff x="4704" y="2160"/>
            <a:chExt cx="864" cy="1104"/>
          </a:xfrm>
        </p:grpSpPr>
        <p:sp>
          <p:nvSpPr>
            <p:cNvPr id="34" name="Line 32"/>
            <p:cNvSpPr>
              <a:spLocks noChangeShapeType="1"/>
            </p:cNvSpPr>
            <p:nvPr/>
          </p:nvSpPr>
          <p:spPr bwMode="auto">
            <a:xfrm>
              <a:off x="4752" y="2160"/>
              <a:ext cx="0" cy="43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 name="Group 33"/>
            <p:cNvGrpSpPr>
              <a:grpSpLocks/>
            </p:cNvGrpSpPr>
            <p:nvPr/>
          </p:nvGrpSpPr>
          <p:grpSpPr bwMode="auto">
            <a:xfrm>
              <a:off x="4704" y="2593"/>
              <a:ext cx="337" cy="336"/>
              <a:chOff x="4176" y="1537"/>
              <a:chExt cx="337" cy="336"/>
            </a:xfrm>
          </p:grpSpPr>
          <p:sp>
            <p:nvSpPr>
              <p:cNvPr id="41" name="Arc 34"/>
              <p:cNvSpPr>
                <a:spLocks/>
              </p:cNvSpPr>
              <p:nvPr/>
            </p:nvSpPr>
            <p:spPr bwMode="auto">
              <a:xfrm>
                <a:off x="4176" y="1537"/>
                <a:ext cx="337" cy="192"/>
              </a:xfrm>
              <a:custGeom>
                <a:avLst/>
                <a:gdLst>
                  <a:gd name="T0" fmla="*/ 0 w 21664"/>
                  <a:gd name="T1" fmla="*/ 0 h 21600"/>
                  <a:gd name="T2" fmla="*/ 337 w 21664"/>
                  <a:gd name="T3" fmla="*/ 192 h 21600"/>
                  <a:gd name="T4" fmla="*/ 1 w 21664"/>
                  <a:gd name="T5" fmla="*/ 192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lnTo>
                      <a:pt x="0" y="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rc 35"/>
              <p:cNvSpPr>
                <a:spLocks/>
              </p:cNvSpPr>
              <p:nvPr/>
            </p:nvSpPr>
            <p:spPr bwMode="auto">
              <a:xfrm rot="10800000">
                <a:off x="4177" y="1682"/>
                <a:ext cx="336" cy="191"/>
              </a:xfrm>
              <a:custGeom>
                <a:avLst/>
                <a:gdLst>
                  <a:gd name="T0" fmla="*/ 0 w 21600"/>
                  <a:gd name="T1" fmla="*/ 191 h 21497"/>
                  <a:gd name="T2" fmla="*/ 303 w 21600"/>
                  <a:gd name="T3" fmla="*/ 0 h 21497"/>
                  <a:gd name="T4" fmla="*/ 336 w 21600"/>
                  <a:gd name="T5" fmla="*/ 191 h 21497"/>
                  <a:gd name="T6" fmla="*/ 0 60000 65536"/>
                  <a:gd name="T7" fmla="*/ 0 60000 65536"/>
                  <a:gd name="T8" fmla="*/ 0 60000 65536"/>
                </a:gdLst>
                <a:ahLst/>
                <a:cxnLst>
                  <a:cxn ang="T6">
                    <a:pos x="T0" y="T1"/>
                  </a:cxn>
                  <a:cxn ang="T7">
                    <a:pos x="T2" y="T3"/>
                  </a:cxn>
                  <a:cxn ang="T8">
                    <a:pos x="T4" y="T5"/>
                  </a:cxn>
                </a:cxnLst>
                <a:rect l="0" t="0" r="r" b="b"/>
                <a:pathLst>
                  <a:path w="21600" h="21497" fill="none" extrusionOk="0">
                    <a:moveTo>
                      <a:pt x="0" y="21496"/>
                    </a:moveTo>
                    <a:cubicBezTo>
                      <a:pt x="0" y="10385"/>
                      <a:pt x="8430" y="1086"/>
                      <a:pt x="19489" y="0"/>
                    </a:cubicBezTo>
                  </a:path>
                  <a:path w="21600" h="21497" stroke="0" extrusionOk="0">
                    <a:moveTo>
                      <a:pt x="0" y="21496"/>
                    </a:moveTo>
                    <a:cubicBezTo>
                      <a:pt x="0" y="10385"/>
                      <a:pt x="8430" y="1086"/>
                      <a:pt x="19489" y="0"/>
                    </a:cubicBezTo>
                    <a:lnTo>
                      <a:pt x="21600" y="21497"/>
                    </a:lnTo>
                    <a:lnTo>
                      <a:pt x="0" y="21496"/>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36"/>
            <p:cNvGrpSpPr>
              <a:grpSpLocks/>
            </p:cNvGrpSpPr>
            <p:nvPr/>
          </p:nvGrpSpPr>
          <p:grpSpPr bwMode="auto">
            <a:xfrm>
              <a:off x="5040" y="2785"/>
              <a:ext cx="528" cy="479"/>
              <a:chOff x="4512" y="1729"/>
              <a:chExt cx="528" cy="479"/>
            </a:xfrm>
          </p:grpSpPr>
          <p:sp>
            <p:nvSpPr>
              <p:cNvPr id="37" name="Arc 37"/>
              <p:cNvSpPr>
                <a:spLocks/>
              </p:cNvSpPr>
              <p:nvPr/>
            </p:nvSpPr>
            <p:spPr bwMode="auto">
              <a:xfrm>
                <a:off x="4512" y="1729"/>
                <a:ext cx="433" cy="384"/>
              </a:xfrm>
              <a:custGeom>
                <a:avLst/>
                <a:gdLst>
                  <a:gd name="T0" fmla="*/ 0 w 21650"/>
                  <a:gd name="T1" fmla="*/ 0 h 21600"/>
                  <a:gd name="T2" fmla="*/ 433 w 21650"/>
                  <a:gd name="T3" fmla="*/ 384 h 21600"/>
                  <a:gd name="T4" fmla="*/ 1 w 21650"/>
                  <a:gd name="T5" fmla="*/ 384 h 21600"/>
                  <a:gd name="T6" fmla="*/ 0 60000 65536"/>
                  <a:gd name="T7" fmla="*/ 0 60000 65536"/>
                  <a:gd name="T8" fmla="*/ 0 60000 65536"/>
                </a:gdLst>
                <a:ahLst/>
                <a:cxnLst>
                  <a:cxn ang="T6">
                    <a:pos x="T0" y="T1"/>
                  </a:cxn>
                  <a:cxn ang="T7">
                    <a:pos x="T2" y="T3"/>
                  </a:cxn>
                  <a:cxn ang="T8">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lnTo>
                      <a:pt x="0" y="0"/>
                    </a:lnTo>
                    <a:close/>
                  </a:path>
                </a:pathLst>
              </a:custGeom>
              <a:noFill/>
              <a:ln w="50800" cap="rnd">
                <a:solidFill>
                  <a:srgbClr val="FF99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8"/>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9"/>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40"/>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3" name="Group 41"/>
          <p:cNvGrpSpPr>
            <a:grpSpLocks/>
          </p:cNvGrpSpPr>
          <p:nvPr/>
        </p:nvGrpSpPr>
        <p:grpSpPr bwMode="auto">
          <a:xfrm>
            <a:off x="539750" y="3933825"/>
            <a:ext cx="1449388" cy="2208213"/>
            <a:chOff x="576" y="576"/>
            <a:chExt cx="913" cy="1391"/>
          </a:xfrm>
        </p:grpSpPr>
        <p:grpSp>
          <p:nvGrpSpPr>
            <p:cNvPr id="44" name="Group 42"/>
            <p:cNvGrpSpPr>
              <a:grpSpLocks/>
            </p:cNvGrpSpPr>
            <p:nvPr/>
          </p:nvGrpSpPr>
          <p:grpSpPr bwMode="auto">
            <a:xfrm>
              <a:off x="1152" y="1153"/>
              <a:ext cx="337" cy="336"/>
              <a:chOff x="4176" y="1537"/>
              <a:chExt cx="337" cy="336"/>
            </a:xfrm>
          </p:grpSpPr>
          <p:sp>
            <p:nvSpPr>
              <p:cNvPr id="51" name="Arc 43"/>
              <p:cNvSpPr>
                <a:spLocks/>
              </p:cNvSpPr>
              <p:nvPr/>
            </p:nvSpPr>
            <p:spPr bwMode="auto">
              <a:xfrm>
                <a:off x="4176" y="1537"/>
                <a:ext cx="337" cy="192"/>
              </a:xfrm>
              <a:custGeom>
                <a:avLst/>
                <a:gdLst>
                  <a:gd name="T0" fmla="*/ 0 w 21664"/>
                  <a:gd name="T1" fmla="*/ 0 h 21600"/>
                  <a:gd name="T2" fmla="*/ 337 w 21664"/>
                  <a:gd name="T3" fmla="*/ 192 h 21600"/>
                  <a:gd name="T4" fmla="*/ 1 w 21664"/>
                  <a:gd name="T5" fmla="*/ 192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lnTo>
                      <a:pt x="0" y="0"/>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Arc 44"/>
              <p:cNvSpPr>
                <a:spLocks/>
              </p:cNvSpPr>
              <p:nvPr/>
            </p:nvSpPr>
            <p:spPr bwMode="auto">
              <a:xfrm rot="10800000">
                <a:off x="4177" y="1682"/>
                <a:ext cx="336" cy="191"/>
              </a:xfrm>
              <a:custGeom>
                <a:avLst/>
                <a:gdLst>
                  <a:gd name="T0" fmla="*/ 0 w 21600"/>
                  <a:gd name="T1" fmla="*/ 191 h 21497"/>
                  <a:gd name="T2" fmla="*/ 303 w 21600"/>
                  <a:gd name="T3" fmla="*/ 0 h 21497"/>
                  <a:gd name="T4" fmla="*/ 336 w 21600"/>
                  <a:gd name="T5" fmla="*/ 191 h 21497"/>
                  <a:gd name="T6" fmla="*/ 0 60000 65536"/>
                  <a:gd name="T7" fmla="*/ 0 60000 65536"/>
                  <a:gd name="T8" fmla="*/ 0 60000 65536"/>
                </a:gdLst>
                <a:ahLst/>
                <a:cxnLst>
                  <a:cxn ang="T6">
                    <a:pos x="T0" y="T1"/>
                  </a:cxn>
                  <a:cxn ang="T7">
                    <a:pos x="T2" y="T3"/>
                  </a:cxn>
                  <a:cxn ang="T8">
                    <a:pos x="T4" y="T5"/>
                  </a:cxn>
                </a:cxnLst>
                <a:rect l="0" t="0" r="r" b="b"/>
                <a:pathLst>
                  <a:path w="21600" h="21497" fill="none" extrusionOk="0">
                    <a:moveTo>
                      <a:pt x="0" y="21496"/>
                    </a:moveTo>
                    <a:cubicBezTo>
                      <a:pt x="0" y="10385"/>
                      <a:pt x="8430" y="1086"/>
                      <a:pt x="19489" y="0"/>
                    </a:cubicBezTo>
                  </a:path>
                  <a:path w="21600" h="21497" stroke="0" extrusionOk="0">
                    <a:moveTo>
                      <a:pt x="0" y="21496"/>
                    </a:moveTo>
                    <a:cubicBezTo>
                      <a:pt x="0" y="10385"/>
                      <a:pt x="8430" y="1086"/>
                      <a:pt x="19489" y="0"/>
                    </a:cubicBezTo>
                    <a:lnTo>
                      <a:pt x="21600" y="21497"/>
                    </a:lnTo>
                    <a:lnTo>
                      <a:pt x="0" y="21496"/>
                    </a:lnTo>
                    <a:close/>
                  </a:path>
                </a:pathLst>
              </a:custGeom>
              <a:noFill/>
              <a:ln w="50800" cap="rnd">
                <a:solidFill>
                  <a:srgbClr val="0000FF"/>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 name="Group 45"/>
            <p:cNvGrpSpPr>
              <a:grpSpLocks/>
            </p:cNvGrpSpPr>
            <p:nvPr/>
          </p:nvGrpSpPr>
          <p:grpSpPr bwMode="auto">
            <a:xfrm>
              <a:off x="576" y="1488"/>
              <a:ext cx="576" cy="479"/>
              <a:chOff x="3600" y="1969"/>
              <a:chExt cx="529" cy="479"/>
            </a:xfrm>
          </p:grpSpPr>
          <p:sp>
            <p:nvSpPr>
              <p:cNvPr id="47" name="Arc 46"/>
              <p:cNvSpPr>
                <a:spLocks/>
              </p:cNvSpPr>
              <p:nvPr/>
            </p:nvSpPr>
            <p:spPr bwMode="auto">
              <a:xfrm>
                <a:off x="3697" y="1969"/>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7"/>
              <p:cNvSpPr>
                <a:spLocks noChangeShapeType="1"/>
              </p:cNvSpPr>
              <p:nvPr/>
            </p:nvSpPr>
            <p:spPr bwMode="auto">
              <a:xfrm flipH="1">
                <a:off x="3600" y="2352"/>
                <a:ext cx="240"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8"/>
              <p:cNvSpPr>
                <a:spLocks noChangeShapeType="1"/>
              </p:cNvSpPr>
              <p:nvPr/>
            </p:nvSpPr>
            <p:spPr bwMode="auto">
              <a:xfrm flipH="1">
                <a:off x="3648" y="2400"/>
                <a:ext cx="144"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9"/>
              <p:cNvSpPr>
                <a:spLocks noChangeShapeType="1"/>
              </p:cNvSpPr>
              <p:nvPr/>
            </p:nvSpPr>
            <p:spPr bwMode="auto">
              <a:xfrm flipH="1">
                <a:off x="3696" y="2448"/>
                <a:ext cx="48"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 name="Line 50"/>
            <p:cNvSpPr>
              <a:spLocks noChangeShapeType="1"/>
            </p:cNvSpPr>
            <p:nvPr/>
          </p:nvSpPr>
          <p:spPr bwMode="auto">
            <a:xfrm>
              <a:off x="1152" y="576"/>
              <a:ext cx="0" cy="576"/>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159843182"/>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案例</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用例描述</a:t>
            </a:r>
          </a:p>
        </p:txBody>
      </p:sp>
      <p:sp>
        <p:nvSpPr>
          <p:cNvPr id="4" name="Rectangle 3"/>
          <p:cNvSpPr txBox="1">
            <a:spLocks noChangeArrowheads="1"/>
          </p:cNvSpPr>
          <p:nvPr/>
        </p:nvSpPr>
        <p:spPr>
          <a:xfrm>
            <a:off x="755650" y="1412776"/>
            <a:ext cx="7772400" cy="4868391"/>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lnSpc>
                <a:spcPct val="80000"/>
              </a:lnSpc>
              <a:buFont typeface="Wingdings" panose="05000000000000000000" pitchFamily="2" charset="2"/>
              <a:buNone/>
            </a:pPr>
            <a:endParaRPr lang="en-US" altLang="zh-CN" sz="800" dirty="0" smtClean="0">
              <a:solidFill>
                <a:srgbClr val="0000FF"/>
              </a:solidFill>
              <a:latin typeface="Times New Roman" panose="02020603050405020304" pitchFamily="18" charset="0"/>
              <a:ea typeface="楷体_GB2312" pitchFamily="49" charset="-122"/>
              <a:cs typeface="Times New Roman" panose="02020603050405020304" pitchFamily="18" charset="0"/>
            </a:endParaRPr>
          </a:p>
          <a:p>
            <a:pPr marL="457200" indent="-457200" algn="ctr" eaLnBrk="1" hangingPunct="1">
              <a:lnSpc>
                <a:spcPct val="80000"/>
              </a:lnSpc>
              <a:buFont typeface="Wingdings" panose="05000000000000000000" pitchFamily="2" charset="2"/>
              <a:buNone/>
            </a:pPr>
            <a:r>
              <a:rPr lang="zh-CN" altLang="en-US" sz="1800" dirty="0" smtClean="0">
                <a:solidFill>
                  <a:srgbClr val="0000FF"/>
                </a:solidFill>
                <a:latin typeface="Times New Roman" panose="02020603050405020304" pitchFamily="18" charset="0"/>
                <a:ea typeface="楷体_GB2312" pitchFamily="49" charset="-122"/>
                <a:cs typeface="Times New Roman" panose="02020603050405020304" pitchFamily="18" charset="0"/>
              </a:rPr>
              <a:t>用例：登记借书</a:t>
            </a:r>
          </a:p>
          <a:p>
            <a:pPr marL="457200" indent="-457200" eaLnBrk="1" hangingPunct="1">
              <a:lnSpc>
                <a:spcPct val="80000"/>
              </a:lnSpc>
              <a:buFont typeface="Wingdings" panose="05000000000000000000" pitchFamily="2" charset="2"/>
              <a:buNone/>
            </a:pPr>
            <a:r>
              <a:rPr lang="en-US" altLang="zh-CN" sz="1400" dirty="0" smtClean="0">
                <a:latin typeface="Times New Roman" panose="02020603050405020304" pitchFamily="18" charset="0"/>
                <a:cs typeface="Times New Roman" panose="02020603050405020304" pitchFamily="18" charset="0"/>
              </a:rPr>
              <a:t>1. </a:t>
            </a:r>
            <a:r>
              <a:rPr lang="zh-CN" altLang="en-US" sz="1400" dirty="0" smtClean="0">
                <a:latin typeface="Times New Roman" panose="02020603050405020304" pitchFamily="18" charset="0"/>
                <a:cs typeface="Times New Roman" panose="02020603050405020304" pitchFamily="18" charset="0"/>
              </a:rPr>
              <a:t>目标：</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本用例允许图书管理员登记普通读者的借书记录</a:t>
            </a:r>
          </a:p>
          <a:p>
            <a:pPr marL="457200" indent="-457200" eaLnBrk="1" hangingPunct="1">
              <a:lnSpc>
                <a:spcPct val="80000"/>
              </a:lnSpc>
              <a:buFont typeface="Wingdings" panose="05000000000000000000" pitchFamily="2" charset="2"/>
              <a:buNone/>
            </a:pPr>
            <a:r>
              <a:rPr lang="en-US" altLang="zh-CN" sz="1400" dirty="0" smtClean="0">
                <a:latin typeface="Times New Roman" panose="02020603050405020304" pitchFamily="18" charset="0"/>
                <a:cs typeface="Times New Roman" panose="02020603050405020304" pitchFamily="18" charset="0"/>
              </a:rPr>
              <a:t>2 </a:t>
            </a:r>
            <a:r>
              <a:rPr lang="zh-CN" altLang="en-US" sz="1400" dirty="0" smtClean="0">
                <a:latin typeface="Times New Roman" panose="02020603050405020304" pitchFamily="18" charset="0"/>
                <a:cs typeface="Times New Roman" panose="02020603050405020304" pitchFamily="18" charset="0"/>
              </a:rPr>
              <a:t>事件流：</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2.1 </a:t>
            </a:r>
            <a:r>
              <a:rPr lang="zh-CN" altLang="en-US" sz="1400" dirty="0" smtClean="0">
                <a:latin typeface="Times New Roman" panose="02020603050405020304" pitchFamily="18" charset="0"/>
                <a:cs typeface="Times New Roman" panose="02020603050405020304" pitchFamily="18" charset="0"/>
              </a:rPr>
              <a:t>常规流程</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当读者希望借书、图书管理员准备登记有关的借书记录时，本用例开始执行</a:t>
            </a:r>
          </a:p>
          <a:p>
            <a:pPr marL="1257300" lvl="2" indent="-342900" eaLnBrk="1" hangingPunct="1">
              <a:lnSpc>
                <a:spcPct val="80000"/>
              </a:lnSpc>
              <a:buFontTx/>
              <a:buNone/>
            </a:pP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系统要求管理员输入读者的注册号和所借图书号；</a:t>
            </a:r>
          </a:p>
          <a:p>
            <a:pPr marL="1257300" lvl="2" indent="-342900" eaLnBrk="1" hangingPunct="1">
              <a:lnSpc>
                <a:spcPct val="80000"/>
              </a:lnSpc>
              <a:buFontTx/>
              <a:buNone/>
            </a:pP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图书管理员输入信息后，系统产生一个唯一的借书记录号；</a:t>
            </a:r>
          </a:p>
          <a:p>
            <a:pPr marL="1257300" lvl="2" indent="-342900" eaLnBrk="1" hangingPunct="1">
              <a:lnSpc>
                <a:spcPct val="80000"/>
              </a:lnSpc>
              <a:buFontTx/>
              <a:buNone/>
            </a:pP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系统显示新生成的借书记录；</a:t>
            </a:r>
          </a:p>
          <a:p>
            <a:pPr marL="1257300" lvl="2" indent="-342900" eaLnBrk="1" hangingPunct="1">
              <a:lnSpc>
                <a:spcPct val="80000"/>
              </a:lnSpc>
              <a:buFontTx/>
              <a:buNone/>
            </a:pP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图书管理员确认后，系统增加一个新的借书记录</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2.2 </a:t>
            </a:r>
            <a:r>
              <a:rPr lang="zh-CN" altLang="en-US" sz="1400" dirty="0" smtClean="0">
                <a:latin typeface="Times New Roman" panose="02020603050405020304" pitchFamily="18" charset="0"/>
                <a:cs typeface="Times New Roman" panose="02020603050405020304" pitchFamily="18" charset="0"/>
              </a:rPr>
              <a:t>备选流程</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(1) </a:t>
            </a:r>
            <a:r>
              <a:rPr lang="zh-CN" altLang="en-US" sz="1400" dirty="0" smtClean="0">
                <a:latin typeface="Times New Roman" panose="02020603050405020304" pitchFamily="18" charset="0"/>
                <a:cs typeface="Times New Roman" panose="02020603050405020304" pitchFamily="18" charset="0"/>
              </a:rPr>
              <a:t>读者没有注册：</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a:t>
            </a:r>
            <a:r>
              <a:rPr lang="zh-CN" altLang="en-US" sz="1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sz="1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主流程中，如果系统没有读者的注册信息，系统将显示错误信息，用例</a:t>
            </a:r>
            <a:r>
              <a:rPr lang="zh-CN" altLang="en-US" sz="1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结束</a:t>
            </a:r>
            <a:endParaRPr lang="zh-CN" altLang="en-US" sz="1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(2) </a:t>
            </a:r>
            <a:r>
              <a:rPr lang="zh-CN" altLang="en-US" sz="1400" dirty="0" smtClean="0">
                <a:latin typeface="Times New Roman" panose="02020603050405020304" pitchFamily="18" charset="0"/>
                <a:cs typeface="Times New Roman" panose="02020603050405020304" pitchFamily="18" charset="0"/>
              </a:rPr>
              <a:t>所借图书不存在</a:t>
            </a:r>
            <a:endParaRPr lang="en-US" altLang="zh-CN" sz="1400" dirty="0" smtClean="0">
              <a:latin typeface="Times New Roman" panose="02020603050405020304" pitchFamily="18" charset="0"/>
              <a:cs typeface="Times New Roman" panose="02020603050405020304" pitchFamily="18" charset="0"/>
            </a:endParaRPr>
          </a:p>
          <a:p>
            <a:pPr marL="457200" indent="-457200" eaLnBrk="1" hangingPunct="1">
              <a:lnSpc>
                <a:spcPct val="80000"/>
              </a:lnSpc>
              <a:buFont typeface="Wingdings" panose="05000000000000000000" pitchFamily="2" charset="2"/>
              <a:buNone/>
            </a:pP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主流程中，如果所借图书已被借出</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或系统</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中无该图书，系统将显示错误信息，用例</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结束</a:t>
            </a:r>
            <a:endPar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eaLnBrk="1" hangingPunct="1">
              <a:lnSpc>
                <a:spcPct val="80000"/>
              </a:lnSpc>
              <a:buFont typeface="Wingdings" panose="05000000000000000000" pitchFamily="2" charset="2"/>
              <a:buNone/>
            </a:pPr>
            <a:r>
              <a:rPr lang="en-US" altLang="zh-CN" sz="1400" dirty="0" smtClean="0">
                <a:latin typeface="Times New Roman" panose="02020603050405020304" pitchFamily="18" charset="0"/>
                <a:cs typeface="Times New Roman" panose="02020603050405020304" pitchFamily="18" charset="0"/>
              </a:rPr>
              <a:t>3 </a:t>
            </a:r>
            <a:r>
              <a:rPr lang="zh-CN" altLang="en-US" sz="1400" dirty="0" smtClean="0">
                <a:latin typeface="Times New Roman" panose="02020603050405020304" pitchFamily="18" charset="0"/>
                <a:cs typeface="Times New Roman" panose="02020603050405020304" pitchFamily="18" charset="0"/>
              </a:rPr>
              <a:t>前提条件：用例开始前，图书管理员必须在系统登录成功</a:t>
            </a:r>
          </a:p>
          <a:p>
            <a:pPr marL="457200" indent="-457200" eaLnBrk="1" hangingPunct="1">
              <a:lnSpc>
                <a:spcPct val="80000"/>
              </a:lnSpc>
              <a:buFont typeface="Wingdings" panose="05000000000000000000" pitchFamily="2" charset="2"/>
              <a:buNone/>
            </a:pPr>
            <a:r>
              <a:rPr lang="en-US" altLang="zh-CN" sz="1400" dirty="0" smtClean="0">
                <a:latin typeface="Times New Roman" panose="02020603050405020304" pitchFamily="18" charset="0"/>
                <a:cs typeface="Times New Roman" panose="02020603050405020304" pitchFamily="18" charset="0"/>
              </a:rPr>
              <a:t>4 </a:t>
            </a:r>
            <a:r>
              <a:rPr lang="zh-CN" altLang="en-US" sz="1400" dirty="0" smtClean="0">
                <a:latin typeface="Times New Roman" panose="02020603050405020304" pitchFamily="18" charset="0"/>
                <a:cs typeface="Times New Roman" panose="02020603050405020304" pitchFamily="18" charset="0"/>
              </a:rPr>
              <a:t>后置条件：如果用例执行成功，该读者的借书记录被更新，否则，系统状态不变</a:t>
            </a:r>
          </a:p>
        </p:txBody>
      </p:sp>
    </p:spTree>
    <p:extLst>
      <p:ext uri="{BB962C8B-B14F-4D97-AF65-F5344CB8AC3E}">
        <p14:creationId xmlns:p14="http://schemas.microsoft.com/office/powerpoint/2010/main" val="3265852541"/>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96180"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5</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：细化用例模型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在一般的用例图中，只需表述参与者和用例之间的通讯关联</a:t>
            </a:r>
          </a:p>
          <a:p>
            <a:pPr eaLnBrk="1" hangingPunct="1"/>
            <a:r>
              <a:rPr lang="zh-CN" altLang="en-US" dirty="0" smtClean="0"/>
              <a:t>除此之外，还可以描述：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参与者与参与者之间的泛化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(generalization)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用例和用例之间的包含</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(include)</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用例和用例之间的扩展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(extend)</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用例和用例之间的泛化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(generalization)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p>
          <a:p>
            <a:pPr eaLnBrk="1" hangingPunct="1"/>
            <a:r>
              <a:rPr lang="zh-CN" altLang="en-US" dirty="0" smtClean="0"/>
              <a:t>利用这些关系来调整已有的用例模型，把一些公共的信息抽取出来复用，使得用例模型更易于维护</a:t>
            </a:r>
          </a:p>
        </p:txBody>
      </p:sp>
    </p:spTree>
    <p:extLst>
      <p:ext uri="{BB962C8B-B14F-4D97-AF65-F5344CB8AC3E}">
        <p14:creationId xmlns:p14="http://schemas.microsoft.com/office/powerpoint/2010/main" val="693199432"/>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课堂讨论</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学生扮演需求人员，教师扮演用户，针对以下软件项目开展需求问答，形成需求清单</a:t>
            </a:r>
          </a:p>
          <a:p>
            <a:pPr lvl="1" eaLnBrk="1" hangingPunct="1"/>
            <a:r>
              <a:rPr lang="zh-CN" altLang="en-US" b="1" dirty="0" smtClean="0">
                <a:solidFill>
                  <a:srgbClr val="C00000"/>
                </a:solidFill>
                <a:latin typeface="+mn-ea"/>
                <a:cs typeface="Times New Roman" panose="02020603050405020304" pitchFamily="18" charset="0"/>
              </a:rPr>
              <a:t>用户的想法：</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现在每个人都在使用多个社交网络服务（电话、短信、微博、微信、</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QQ</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、人人、</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LinkedIn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等等），它们均可帮助在人与人之间建立同步或异步的联系；但是，每个人使用这些服务的习惯不同，通过哪个</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SNS</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能在特定时刻最方便的联系到某个朋友？</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能够有一个软件，可以根据用户与朋友们的历史社交记录，统计分析出每个朋友对社交网络服务的使用习惯，从而在该用户试图与某个朋友交互时，自动推荐最可能实时联络到该朋友的社交网络服务，最好不过了</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通过角色扮演在师生之间进行面对面访谈，获得业务需求、</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NFR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、约束条件、接口需求等</a:t>
            </a:r>
          </a:p>
          <a:p>
            <a:pPr eaLnBrk="1" hangingPunct="1"/>
            <a:r>
              <a:rPr lang="zh-CN" altLang="en-US" dirty="0" smtClean="0">
                <a:solidFill>
                  <a:srgbClr val="C00000"/>
                </a:solidFill>
              </a:rPr>
              <a:t>评判标准：</a:t>
            </a:r>
            <a:r>
              <a:rPr lang="zh-CN" altLang="en-US" dirty="0" smtClean="0">
                <a:latin typeface="楷体" panose="02010609060101010101" pitchFamily="49" charset="-122"/>
                <a:ea typeface="楷体" panose="02010609060101010101" pitchFamily="49" charset="-122"/>
              </a:rPr>
              <a:t>能够清楚的支持设计师和程序员进行软件的设计和开发</a:t>
            </a:r>
          </a:p>
        </p:txBody>
      </p:sp>
    </p:spTree>
    <p:extLst>
      <p:ext uri="{BB962C8B-B14F-4D97-AF65-F5344CB8AC3E}">
        <p14:creationId xmlns:p14="http://schemas.microsoft.com/office/powerpoint/2010/main" val="107571077"/>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参与者之间的关系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参与者之间</a:t>
            </a:r>
            <a:r>
              <a:rPr lang="zh-CN" altLang="en-US" dirty="0"/>
              <a:t>也</a:t>
            </a:r>
            <a:r>
              <a:rPr lang="zh-CN" altLang="en-US" dirty="0" smtClean="0"/>
              <a:t>可以有泛化</a:t>
            </a:r>
            <a:r>
              <a:rPr lang="en-US" altLang="zh-CN" dirty="0" smtClean="0"/>
              <a:t>(Generalization)</a:t>
            </a:r>
            <a:r>
              <a:rPr lang="zh-CN" altLang="en-US" dirty="0" smtClean="0"/>
              <a:t>关系</a:t>
            </a:r>
          </a:p>
          <a:p>
            <a:pPr eaLnBrk="1" hangingPunct="1"/>
            <a:endParaRPr lang="en-US" altLang="zh-CN" dirty="0" smtClean="0"/>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671146123"/>
              </p:ext>
            </p:extLst>
          </p:nvPr>
        </p:nvGraphicFramePr>
        <p:xfrm>
          <a:off x="424656" y="2276872"/>
          <a:ext cx="3086100" cy="3600450"/>
        </p:xfrm>
        <a:graphic>
          <a:graphicData uri="http://schemas.openxmlformats.org/presentationml/2006/ole">
            <mc:AlternateContent xmlns:mc="http://schemas.openxmlformats.org/markup-compatibility/2006">
              <mc:Choice xmlns:v="urn:schemas-microsoft-com:vml" Requires="v">
                <p:oleObj spid="_x0000_s4230" name="演示文稿" r:id="rId4" imgW="3843406" imgH="2881710" progId="PowerPoint.Show.8">
                  <p:embed/>
                </p:oleObj>
              </mc:Choice>
              <mc:Fallback>
                <p:oleObj name="演示文稿" r:id="rId4" imgW="3843406" imgH="2881710" progId="PowerPoint.Show.8">
                  <p:embed/>
                  <p:pic>
                    <p:nvPicPr>
                      <p:cNvPr id="131076" name="Object 4">
                        <a:hlinkClick r:id="" action="ppaction://ole?verb=0"/>
                      </p:cNvPr>
                      <p:cNvPicPr>
                        <a:picLocks noChangeAspect="1" noChangeArrowheads="1"/>
                      </p:cNvPicPr>
                      <p:nvPr/>
                    </p:nvPicPr>
                    <p:blipFill>
                      <a:blip r:embed="rId5"/>
                      <a:srcRect l="7755" t="14279" r="46921" b="15218"/>
                      <a:stretch>
                        <a:fillRect/>
                      </a:stretch>
                    </p:blipFill>
                    <p:spPr bwMode="auto">
                      <a:xfrm>
                        <a:off x="424656" y="2276872"/>
                        <a:ext cx="3086100" cy="3600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3866727498"/>
              </p:ext>
            </p:extLst>
          </p:nvPr>
        </p:nvGraphicFramePr>
        <p:xfrm>
          <a:off x="5753893" y="2276872"/>
          <a:ext cx="3086100" cy="3600450"/>
        </p:xfrm>
        <a:graphic>
          <a:graphicData uri="http://schemas.openxmlformats.org/presentationml/2006/ole">
            <mc:AlternateContent xmlns:mc="http://schemas.openxmlformats.org/markup-compatibility/2006">
              <mc:Choice xmlns:v="urn:schemas-microsoft-com:vml" Requires="v">
                <p:oleObj spid="_x0000_s4231" name="演示文稿" r:id="rId6" imgW="4209342" imgH="3156278" progId="PowerPoint.Show.8">
                  <p:embed/>
                </p:oleObj>
              </mc:Choice>
              <mc:Fallback>
                <p:oleObj name="演示文稿" r:id="rId6" imgW="4209342" imgH="3156278" progId="PowerPoint.Show.8">
                  <p:embed/>
                  <p:pic>
                    <p:nvPicPr>
                      <p:cNvPr id="131077" name="Object 5">
                        <a:hlinkClick r:id="" action="ppaction://ole?verb=0"/>
                      </p:cNvPr>
                      <p:cNvPicPr>
                        <a:picLocks noChangeAspect="1" noChangeArrowheads="1"/>
                      </p:cNvPicPr>
                      <p:nvPr/>
                    </p:nvPicPr>
                    <p:blipFill>
                      <a:blip r:embed="rId7"/>
                      <a:srcRect l="7755" t="14279" r="46921" b="15218"/>
                      <a:stretch>
                        <a:fillRect/>
                      </a:stretch>
                    </p:blipFill>
                    <p:spPr bwMode="auto">
                      <a:xfrm>
                        <a:off x="5753893" y="2276872"/>
                        <a:ext cx="3086100" cy="3600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AutoShape 6"/>
          <p:cNvSpPr>
            <a:spLocks noChangeArrowheads="1"/>
          </p:cNvSpPr>
          <p:nvPr/>
        </p:nvSpPr>
        <p:spPr bwMode="auto">
          <a:xfrm>
            <a:off x="3736181" y="3860527"/>
            <a:ext cx="1873250" cy="432569"/>
          </a:xfrm>
          <a:custGeom>
            <a:avLst/>
            <a:gdLst>
              <a:gd name="T0" fmla="*/ 1404938 w 21600"/>
              <a:gd name="T1" fmla="*/ 0 h 21600"/>
              <a:gd name="T2" fmla="*/ 0 w 21600"/>
              <a:gd name="T3" fmla="*/ 468313 h 21600"/>
              <a:gd name="T4" fmla="*/ 1404938 w 21600"/>
              <a:gd name="T5" fmla="*/ 936625 h 21600"/>
              <a:gd name="T6" fmla="*/ 1873250 w 21600"/>
              <a:gd name="T7" fmla="*/ 4683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3366">
              <a:alpha val="21960"/>
            </a:srgbClr>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2185623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用例之间的关系：包含</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(include)  </a:t>
            </a:r>
          </a:p>
        </p:txBody>
      </p:sp>
      <p:sp>
        <p:nvSpPr>
          <p:cNvPr id="4" name="Rectangle 3"/>
          <p:cNvSpPr txBox="1">
            <a:spLocks noChangeArrowheads="1"/>
          </p:cNvSpPr>
          <p:nvPr/>
        </p:nvSpPr>
        <p:spPr>
          <a:xfrm>
            <a:off x="395288" y="1484313"/>
            <a:ext cx="80645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“包含关系”</a:t>
            </a:r>
            <a:r>
              <a:rPr lang="zh-CN" altLang="en-US" dirty="0" smtClean="0"/>
              <a:t>是通过在关联关系上加入</a:t>
            </a:r>
            <a:r>
              <a:rPr lang="en-US" altLang="zh-CN" dirty="0" smtClean="0"/>
              <a:t>&lt;&lt;include&gt;&gt;</a:t>
            </a:r>
            <a:r>
              <a:rPr lang="zh-CN" altLang="en-US" dirty="0" smtClean="0"/>
              <a:t>标记来表示</a:t>
            </a:r>
          </a:p>
          <a:p>
            <a:pPr eaLnBrk="1" hangingPunct="1"/>
            <a:r>
              <a:rPr lang="zh-CN" altLang="en-US" dirty="0" smtClean="0"/>
              <a:t>语义：用例</a:t>
            </a:r>
            <a:r>
              <a:rPr lang="en-US" altLang="zh-CN" dirty="0" smtClean="0"/>
              <a:t>1</a:t>
            </a:r>
            <a:r>
              <a:rPr lang="zh-CN" altLang="en-US" dirty="0" smtClean="0"/>
              <a:t>会用到用例</a:t>
            </a:r>
            <a:r>
              <a:rPr lang="en-US" altLang="zh-CN" dirty="0" smtClean="0"/>
              <a:t>2</a:t>
            </a:r>
            <a:r>
              <a:rPr lang="zh-CN" altLang="en-US" dirty="0" smtClean="0"/>
              <a:t>，用例</a:t>
            </a:r>
            <a:r>
              <a:rPr lang="en-US" altLang="zh-CN" dirty="0" smtClean="0"/>
              <a:t>2</a:t>
            </a:r>
            <a:r>
              <a:rPr lang="zh-CN" altLang="en-US" dirty="0" smtClean="0"/>
              <a:t>的事件流将被插入到用例</a:t>
            </a:r>
            <a:r>
              <a:rPr lang="en-US" altLang="zh-CN" dirty="0" smtClean="0"/>
              <a:t>1</a:t>
            </a:r>
            <a:r>
              <a:rPr lang="zh-CN" altLang="en-US" dirty="0" smtClean="0"/>
              <a:t>的事件流中</a:t>
            </a:r>
          </a:p>
        </p:txBody>
      </p:sp>
      <p:grpSp>
        <p:nvGrpSpPr>
          <p:cNvPr id="5" name="Group 4"/>
          <p:cNvGrpSpPr>
            <a:grpSpLocks/>
          </p:cNvGrpSpPr>
          <p:nvPr/>
        </p:nvGrpSpPr>
        <p:grpSpPr bwMode="auto">
          <a:xfrm>
            <a:off x="5148114" y="2708920"/>
            <a:ext cx="2952750" cy="779462"/>
            <a:chOff x="3742" y="1207"/>
            <a:chExt cx="1860" cy="491"/>
          </a:xfrm>
        </p:grpSpPr>
        <p:sp>
          <p:nvSpPr>
            <p:cNvPr id="6" name="Oval 5"/>
            <p:cNvSpPr>
              <a:spLocks noChangeArrowheads="1"/>
            </p:cNvSpPr>
            <p:nvPr/>
          </p:nvSpPr>
          <p:spPr bwMode="auto">
            <a:xfrm>
              <a:off x="3742"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49"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t>用例</a:t>
              </a:r>
              <a:r>
                <a:rPr lang="en-US" altLang="zh-CN" sz="1200" b="1" dirty="0"/>
                <a:t>1</a:t>
              </a:r>
            </a:p>
          </p:txBody>
        </p:sp>
        <p:sp>
          <p:nvSpPr>
            <p:cNvPr id="9" name="Oval 7"/>
            <p:cNvSpPr>
              <a:spLocks noChangeArrowheads="1"/>
            </p:cNvSpPr>
            <p:nvPr/>
          </p:nvSpPr>
          <p:spPr bwMode="auto">
            <a:xfrm>
              <a:off x="5028"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00"/>
            </a:p>
          </p:txBody>
        </p:sp>
        <p:sp>
          <p:nvSpPr>
            <p:cNvPr id="10" name="Text Box 8"/>
            <p:cNvSpPr txBox="1">
              <a:spLocks noChangeArrowheads="1"/>
            </p:cNvSpPr>
            <p:nvPr/>
          </p:nvSpPr>
          <p:spPr bwMode="auto">
            <a:xfrm>
              <a:off x="5135"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t>用例</a:t>
              </a:r>
              <a:r>
                <a:rPr lang="en-US" altLang="zh-CN" sz="1200" b="1"/>
                <a:t>2</a:t>
              </a:r>
            </a:p>
          </p:txBody>
        </p:sp>
        <p:cxnSp>
          <p:nvCxnSpPr>
            <p:cNvPr id="11" name="AutoShape 9"/>
            <p:cNvCxnSpPr>
              <a:cxnSpLocks noChangeShapeType="1"/>
              <a:stCxn id="6" idx="6"/>
              <a:endCxn id="9" idx="2"/>
            </p:cNvCxnSpPr>
            <p:nvPr/>
          </p:nvCxnSpPr>
          <p:spPr bwMode="auto">
            <a:xfrm>
              <a:off x="4316" y="1370"/>
              <a:ext cx="712"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0"/>
            <p:cNvSpPr txBox="1">
              <a:spLocks noChangeArrowheads="1"/>
            </p:cNvSpPr>
            <p:nvPr/>
          </p:nvSpPr>
          <p:spPr bwMode="auto">
            <a:xfrm>
              <a:off x="4312" y="1207"/>
              <a:ext cx="683"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t>&lt;&lt;include&gt;&gt;</a:t>
              </a:r>
            </a:p>
          </p:txBody>
        </p:sp>
      </p:grpSp>
      <p:graphicFrame>
        <p:nvGraphicFramePr>
          <p:cNvPr id="13" name="Object 11">
            <a:hlinkClick r:id="" action="ppaction://ole?verb=0"/>
          </p:cNvPr>
          <p:cNvGraphicFramePr>
            <a:graphicFrameLocks noChangeAspect="1"/>
          </p:cNvGraphicFramePr>
          <p:nvPr>
            <p:extLst>
              <p:ext uri="{D42A27DB-BD31-4B8C-83A1-F6EECF244321}">
                <p14:modId xmlns:p14="http://schemas.microsoft.com/office/powerpoint/2010/main" val="168355031"/>
              </p:ext>
            </p:extLst>
          </p:nvPr>
        </p:nvGraphicFramePr>
        <p:xfrm>
          <a:off x="1139482" y="3558267"/>
          <a:ext cx="4752975" cy="2455862"/>
        </p:xfrm>
        <a:graphic>
          <a:graphicData uri="http://schemas.openxmlformats.org/presentationml/2006/ole">
            <mc:AlternateContent xmlns:mc="http://schemas.openxmlformats.org/markup-compatibility/2006">
              <mc:Choice xmlns:v="urn:schemas-microsoft-com:vml" Requires="v">
                <p:oleObj spid="_x0000_s5188" name="演示文稿" r:id="rId4" imgW="2834738" imgH="2127456" progId="PowerPoint.Show.8">
                  <p:embed/>
                </p:oleObj>
              </mc:Choice>
              <mc:Fallback>
                <p:oleObj name="演示文稿" r:id="rId4" imgW="2834738" imgH="2127456" progId="PowerPoint.Show.8">
                  <p:embed/>
                  <p:pic>
                    <p:nvPicPr>
                      <p:cNvPr id="133131" name="Object 11">
                        <a:hlinkClick r:id="" action="ppaction://ole?verb=0"/>
                      </p:cNvPr>
                      <p:cNvPicPr>
                        <a:picLocks noChangeAspect="1" noChangeArrowheads="1"/>
                      </p:cNvPicPr>
                      <p:nvPr/>
                    </p:nvPicPr>
                    <p:blipFill>
                      <a:blip r:embed="rId5"/>
                      <a:srcRect l="7755" t="4213" r="17862" b="44528"/>
                      <a:stretch>
                        <a:fillRect/>
                      </a:stretch>
                    </p:blipFill>
                    <p:spPr bwMode="auto">
                      <a:xfrm>
                        <a:off x="1139482" y="3558267"/>
                        <a:ext cx="4752975" cy="2455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7649322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用例之间的关系：扩展</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(extend)</a:t>
            </a:r>
          </a:p>
        </p:txBody>
      </p:sp>
      <p:sp>
        <p:nvSpPr>
          <p:cNvPr id="4" name="Rectangle 3"/>
          <p:cNvSpPr txBox="1">
            <a:spLocks noChangeArrowheads="1"/>
          </p:cNvSpPr>
          <p:nvPr/>
        </p:nvSpPr>
        <p:spPr>
          <a:xfrm>
            <a:off x="395288" y="1484313"/>
            <a:ext cx="8280400" cy="5113337"/>
          </a:xfrm>
          <a:prstGeom prst="rect">
            <a:avLst/>
          </a:prstGeom>
          <a:noFill/>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“扩展关系”是通过在关联关系上加入</a:t>
            </a:r>
            <a:r>
              <a:rPr lang="en-US" altLang="zh-CN" dirty="0" smtClean="0"/>
              <a:t>&lt;&lt;extend&gt;&gt;</a:t>
            </a:r>
            <a:r>
              <a:rPr lang="zh-CN" altLang="en-US" dirty="0" smtClean="0"/>
              <a:t>标记来表示</a:t>
            </a:r>
          </a:p>
          <a:p>
            <a:pPr eaLnBrk="1" hangingPunct="1"/>
            <a:r>
              <a:rPr lang="zh-CN" altLang="en-US" dirty="0" smtClean="0"/>
              <a:t>语义：用例</a:t>
            </a:r>
            <a:r>
              <a:rPr lang="en-US" altLang="zh-CN" dirty="0" smtClean="0"/>
              <a:t>2</a:t>
            </a:r>
            <a:r>
              <a:rPr lang="zh-CN" altLang="en-US" dirty="0" smtClean="0"/>
              <a:t>在某些特定情况下会用到用例</a:t>
            </a:r>
            <a:r>
              <a:rPr lang="en-US" altLang="zh-CN" dirty="0" smtClean="0"/>
              <a:t>1</a:t>
            </a:r>
            <a:r>
              <a:rPr lang="zh-CN" altLang="en-US" dirty="0" smtClean="0"/>
              <a:t>，此时，用例</a:t>
            </a:r>
            <a:r>
              <a:rPr lang="en-US" altLang="zh-CN" dirty="0" smtClean="0"/>
              <a:t>1</a:t>
            </a:r>
            <a:r>
              <a:rPr lang="zh-CN" altLang="en-US" dirty="0" smtClean="0"/>
              <a:t>的事件流将被插入到用例</a:t>
            </a:r>
            <a:r>
              <a:rPr lang="en-US" altLang="zh-CN" dirty="0" smtClean="0"/>
              <a:t>2</a:t>
            </a:r>
            <a:r>
              <a:rPr lang="zh-CN" altLang="en-US" dirty="0" smtClean="0"/>
              <a:t>的事件流中</a:t>
            </a:r>
          </a:p>
          <a:p>
            <a:pPr eaLnBrk="1" hangingPunct="1"/>
            <a:endParaRPr lang="en-US" altLang="zh-CN" dirty="0" smtClean="0"/>
          </a:p>
        </p:txBody>
      </p:sp>
      <p:grpSp>
        <p:nvGrpSpPr>
          <p:cNvPr id="5" name="Group 4"/>
          <p:cNvGrpSpPr>
            <a:grpSpLocks/>
          </p:cNvGrpSpPr>
          <p:nvPr/>
        </p:nvGrpSpPr>
        <p:grpSpPr bwMode="auto">
          <a:xfrm>
            <a:off x="5219700" y="2708275"/>
            <a:ext cx="2952750" cy="779463"/>
            <a:chOff x="3742" y="1207"/>
            <a:chExt cx="1860" cy="491"/>
          </a:xfrm>
        </p:grpSpPr>
        <p:sp>
          <p:nvSpPr>
            <p:cNvPr id="6" name="Oval 5"/>
            <p:cNvSpPr>
              <a:spLocks noChangeArrowheads="1"/>
            </p:cNvSpPr>
            <p:nvPr/>
          </p:nvSpPr>
          <p:spPr bwMode="auto">
            <a:xfrm>
              <a:off x="3742"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49"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t>用例</a:t>
              </a:r>
              <a:r>
                <a:rPr lang="en-US" altLang="zh-CN" sz="1200" b="1" dirty="0"/>
                <a:t>1</a:t>
              </a:r>
            </a:p>
          </p:txBody>
        </p:sp>
        <p:sp>
          <p:nvSpPr>
            <p:cNvPr id="9" name="Oval 7"/>
            <p:cNvSpPr>
              <a:spLocks noChangeArrowheads="1"/>
            </p:cNvSpPr>
            <p:nvPr/>
          </p:nvSpPr>
          <p:spPr bwMode="auto">
            <a:xfrm>
              <a:off x="5028"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00"/>
            </a:p>
          </p:txBody>
        </p:sp>
        <p:sp>
          <p:nvSpPr>
            <p:cNvPr id="10" name="Text Box 8"/>
            <p:cNvSpPr txBox="1">
              <a:spLocks noChangeArrowheads="1"/>
            </p:cNvSpPr>
            <p:nvPr/>
          </p:nvSpPr>
          <p:spPr bwMode="auto">
            <a:xfrm>
              <a:off x="5135"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t>用例</a:t>
              </a:r>
              <a:r>
                <a:rPr lang="en-US" altLang="zh-CN" sz="1200" b="1"/>
                <a:t>2</a:t>
              </a:r>
            </a:p>
          </p:txBody>
        </p:sp>
        <p:cxnSp>
          <p:nvCxnSpPr>
            <p:cNvPr id="11" name="AutoShape 9"/>
            <p:cNvCxnSpPr>
              <a:cxnSpLocks noChangeShapeType="1"/>
              <a:stCxn id="6" idx="6"/>
              <a:endCxn id="9" idx="2"/>
            </p:cNvCxnSpPr>
            <p:nvPr/>
          </p:nvCxnSpPr>
          <p:spPr bwMode="auto">
            <a:xfrm>
              <a:off x="4316" y="1370"/>
              <a:ext cx="712"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0"/>
            <p:cNvSpPr txBox="1">
              <a:spLocks noChangeArrowheads="1"/>
            </p:cNvSpPr>
            <p:nvPr/>
          </p:nvSpPr>
          <p:spPr bwMode="auto">
            <a:xfrm>
              <a:off x="4327" y="1207"/>
              <a:ext cx="65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t>&lt;&lt;extend&gt;&gt;</a:t>
              </a:r>
            </a:p>
          </p:txBody>
        </p:sp>
      </p:grpSp>
      <p:graphicFrame>
        <p:nvGraphicFramePr>
          <p:cNvPr id="13" name="Object 11">
            <a:hlinkClick r:id="" action="ppaction://ole?verb=0"/>
          </p:cNvPr>
          <p:cNvGraphicFramePr>
            <a:graphicFrameLocks noChangeAspect="1"/>
          </p:cNvGraphicFramePr>
          <p:nvPr>
            <p:extLst>
              <p:ext uri="{D42A27DB-BD31-4B8C-83A1-F6EECF244321}">
                <p14:modId xmlns:p14="http://schemas.microsoft.com/office/powerpoint/2010/main" val="671361888"/>
              </p:ext>
            </p:extLst>
          </p:nvPr>
        </p:nvGraphicFramePr>
        <p:xfrm>
          <a:off x="1258888" y="3573016"/>
          <a:ext cx="3671887" cy="2160588"/>
        </p:xfrm>
        <a:graphic>
          <a:graphicData uri="http://schemas.openxmlformats.org/presentationml/2006/ole">
            <mc:AlternateContent xmlns:mc="http://schemas.openxmlformats.org/markup-compatibility/2006">
              <mc:Choice xmlns:v="urn:schemas-microsoft-com:vml" Requires="v">
                <p:oleObj spid="_x0000_s6212" name="演示文稿" r:id="rId4" imgW="2647078" imgH="1984234" progId="PowerPoint.Show.8">
                  <p:embed/>
                </p:oleObj>
              </mc:Choice>
              <mc:Fallback>
                <p:oleObj name="演示文稿" r:id="rId4" imgW="2647078" imgH="1984234" progId="PowerPoint.Show.8">
                  <p:embed/>
                  <p:pic>
                    <p:nvPicPr>
                      <p:cNvPr id="135179" name="Object 11">
                        <a:hlinkClick r:id="" action="ppaction://ole?verb=0"/>
                      </p:cNvPr>
                      <p:cNvPicPr>
                        <a:picLocks noChangeAspect="1" noChangeArrowheads="1"/>
                      </p:cNvPicPr>
                      <p:nvPr/>
                    </p:nvPicPr>
                    <p:blipFill>
                      <a:blip r:embed="rId5"/>
                      <a:srcRect l="5493" t="50800" r="37042" b="4105"/>
                      <a:stretch>
                        <a:fillRect/>
                      </a:stretch>
                    </p:blipFill>
                    <p:spPr bwMode="auto">
                      <a:xfrm>
                        <a:off x="1258888" y="3573016"/>
                        <a:ext cx="3671887" cy="216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996353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用例之间的关系：扩展</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(extend)</a:t>
            </a:r>
          </a:p>
        </p:txBody>
      </p:sp>
      <p:graphicFrame>
        <p:nvGraphicFramePr>
          <p:cNvPr id="4" name="Group 3"/>
          <p:cNvGraphicFramePr>
            <a:graphicFrameLocks noGrp="1"/>
          </p:cNvGraphicFramePr>
          <p:nvPr>
            <p:extLst>
              <p:ext uri="{D42A27DB-BD31-4B8C-83A1-F6EECF244321}">
                <p14:modId xmlns:p14="http://schemas.microsoft.com/office/powerpoint/2010/main" val="2435192854"/>
              </p:ext>
            </p:extLst>
          </p:nvPr>
        </p:nvGraphicFramePr>
        <p:xfrm>
          <a:off x="827088" y="1916832"/>
          <a:ext cx="7620000" cy="3887788"/>
        </p:xfrm>
        <a:graphic>
          <a:graphicData uri="http://schemas.openxmlformats.org/drawingml/2006/table">
            <a:tbl>
              <a:tblPr/>
              <a:tblGrid>
                <a:gridCol w="2111375">
                  <a:extLst>
                    <a:ext uri="{9D8B030D-6E8A-4147-A177-3AD203B41FA5}">
                      <a16:colId xmlns:a16="http://schemas.microsoft.com/office/drawing/2014/main" val="1604630031"/>
                    </a:ext>
                  </a:extLst>
                </a:gridCol>
                <a:gridCol w="2968625">
                  <a:extLst>
                    <a:ext uri="{9D8B030D-6E8A-4147-A177-3AD203B41FA5}">
                      <a16:colId xmlns:a16="http://schemas.microsoft.com/office/drawing/2014/main" val="76129307"/>
                    </a:ext>
                  </a:extLst>
                </a:gridCol>
                <a:gridCol w="2540000">
                  <a:extLst>
                    <a:ext uri="{9D8B030D-6E8A-4147-A177-3AD203B41FA5}">
                      <a16:colId xmlns:a16="http://schemas.microsoft.com/office/drawing/2014/main" val="3707560397"/>
                    </a:ext>
                  </a:extLst>
                </a:gridCol>
              </a:tblGrid>
              <a:tr h="174466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479479419"/>
                  </a:ext>
                </a:extLst>
              </a:tr>
              <a:tr h="214312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常规流：</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拨号</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建立通话链路</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通话</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挂机</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常规流：</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如果应答方正忙，用铃声提示应答方并保持拨号呼叫</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常规流：</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如果应答方无应答，进行呼叫转移</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121265460"/>
                  </a:ext>
                </a:extLst>
              </a:tr>
            </a:tbl>
          </a:graphicData>
        </a:graphic>
      </p:graphicFrame>
      <p:sp>
        <p:nvSpPr>
          <p:cNvPr id="5" name="Oval 17"/>
          <p:cNvSpPr>
            <a:spLocks noChangeArrowheads="1"/>
          </p:cNvSpPr>
          <p:nvPr/>
        </p:nvSpPr>
        <p:spPr bwMode="auto">
          <a:xfrm>
            <a:off x="1174750" y="1988270"/>
            <a:ext cx="1439863"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latin typeface="Times New Roman" panose="02020603050405020304" pitchFamily="18" charset="0"/>
              <a:cs typeface="Times New Roman" panose="02020603050405020304" pitchFamily="18" charset="0"/>
            </a:endParaRPr>
          </a:p>
        </p:txBody>
      </p:sp>
      <p:sp>
        <p:nvSpPr>
          <p:cNvPr id="6" name="Rectangle 18"/>
          <p:cNvSpPr>
            <a:spLocks noChangeArrowheads="1"/>
          </p:cNvSpPr>
          <p:nvPr/>
        </p:nvSpPr>
        <p:spPr bwMode="auto">
          <a:xfrm>
            <a:off x="1524001" y="2683595"/>
            <a:ext cx="881973"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latin typeface="Times New Roman" panose="02020603050405020304" pitchFamily="18" charset="0"/>
                <a:cs typeface="Times New Roman" panose="02020603050405020304" pitchFamily="18" charset="0"/>
              </a:rPr>
              <a:t>打电话</a:t>
            </a:r>
          </a:p>
        </p:txBody>
      </p:sp>
      <p:sp>
        <p:nvSpPr>
          <p:cNvPr id="7" name="Rectangle 19"/>
          <p:cNvSpPr>
            <a:spLocks noChangeArrowheads="1"/>
          </p:cNvSpPr>
          <p:nvPr/>
        </p:nvSpPr>
        <p:spPr bwMode="auto">
          <a:xfrm>
            <a:off x="3867150" y="3277320"/>
            <a:ext cx="1114408"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cs typeface="Times New Roman" panose="02020603050405020304" pitchFamily="18" charset="0"/>
              </a:rPr>
              <a:t>呼叫等待</a:t>
            </a:r>
          </a:p>
        </p:txBody>
      </p:sp>
      <p:sp>
        <p:nvSpPr>
          <p:cNvPr id="9" name="Oval 20"/>
          <p:cNvSpPr>
            <a:spLocks noChangeArrowheads="1"/>
          </p:cNvSpPr>
          <p:nvPr/>
        </p:nvSpPr>
        <p:spPr bwMode="auto">
          <a:xfrm>
            <a:off x="6503988" y="2005732"/>
            <a:ext cx="1439862"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latin typeface="Times New Roman" panose="02020603050405020304" pitchFamily="18" charset="0"/>
              <a:cs typeface="Times New Roman" panose="02020603050405020304" pitchFamily="18" charset="0"/>
            </a:endParaRPr>
          </a:p>
        </p:txBody>
      </p:sp>
      <p:sp>
        <p:nvSpPr>
          <p:cNvPr id="10" name="Rectangle 21"/>
          <p:cNvSpPr>
            <a:spLocks noChangeArrowheads="1"/>
          </p:cNvSpPr>
          <p:nvPr/>
        </p:nvSpPr>
        <p:spPr bwMode="auto">
          <a:xfrm>
            <a:off x="6675438" y="2701057"/>
            <a:ext cx="1114408"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cs typeface="Times New Roman" panose="02020603050405020304" pitchFamily="18" charset="0"/>
              </a:rPr>
              <a:t>呼叫转移</a:t>
            </a:r>
          </a:p>
        </p:txBody>
      </p:sp>
      <p:sp>
        <p:nvSpPr>
          <p:cNvPr id="11" name="Line 22"/>
          <p:cNvSpPr>
            <a:spLocks noChangeShapeType="1"/>
          </p:cNvSpPr>
          <p:nvPr/>
        </p:nvSpPr>
        <p:spPr bwMode="auto">
          <a:xfrm flipH="1" flipV="1">
            <a:off x="2614613" y="2204170"/>
            <a:ext cx="3867150" cy="138112"/>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2" name="Line 23"/>
          <p:cNvSpPr>
            <a:spLocks noChangeShapeType="1"/>
          </p:cNvSpPr>
          <p:nvPr/>
        </p:nvSpPr>
        <p:spPr bwMode="auto">
          <a:xfrm flipH="1" flipV="1">
            <a:off x="2614613" y="2493095"/>
            <a:ext cx="1008062" cy="358775"/>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3" name="Text Box 24"/>
          <p:cNvSpPr txBox="1">
            <a:spLocks noChangeArrowheads="1"/>
          </p:cNvSpPr>
          <p:nvPr/>
        </p:nvSpPr>
        <p:spPr bwMode="auto">
          <a:xfrm>
            <a:off x="4137413" y="1916832"/>
            <a:ext cx="136447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&lt;&lt;extend&gt;&gt;</a:t>
            </a:r>
          </a:p>
        </p:txBody>
      </p:sp>
      <p:sp>
        <p:nvSpPr>
          <p:cNvPr id="14" name="Text Box 25"/>
          <p:cNvSpPr txBox="1">
            <a:spLocks noChangeArrowheads="1"/>
          </p:cNvSpPr>
          <p:nvPr/>
        </p:nvSpPr>
        <p:spPr bwMode="auto">
          <a:xfrm>
            <a:off x="2273687" y="2851870"/>
            <a:ext cx="1364476" cy="369332"/>
          </a:xfrm>
          <a:prstGeom prst="rect">
            <a:avLst/>
          </a:prstGeom>
          <a:solidFill>
            <a:schemeClr val="bg1">
              <a:alpha val="0"/>
            </a:schemeClr>
          </a:solidFill>
          <a:ln>
            <a:noFill/>
          </a:ln>
          <a:effectLs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&lt;&lt;extend&gt;&gt;</a:t>
            </a:r>
          </a:p>
        </p:txBody>
      </p:sp>
      <p:sp>
        <p:nvSpPr>
          <p:cNvPr id="15" name="Oval 26"/>
          <p:cNvSpPr>
            <a:spLocks noChangeArrowheads="1"/>
          </p:cNvSpPr>
          <p:nvPr/>
        </p:nvSpPr>
        <p:spPr bwMode="auto">
          <a:xfrm>
            <a:off x="3695700" y="2581995"/>
            <a:ext cx="1439863"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latin typeface="Times New Roman" panose="02020603050405020304" pitchFamily="18" charset="0"/>
              <a:cs typeface="Times New Roman" panose="02020603050405020304" pitchFamily="18" charset="0"/>
            </a:endParaRPr>
          </a:p>
        </p:txBody>
      </p:sp>
      <p:sp>
        <p:nvSpPr>
          <p:cNvPr id="16" name="Text Box 27"/>
          <p:cNvSpPr txBox="1">
            <a:spLocks noChangeArrowheads="1"/>
          </p:cNvSpPr>
          <p:nvPr/>
        </p:nvSpPr>
        <p:spPr bwMode="auto">
          <a:xfrm>
            <a:off x="2924678" y="4869582"/>
            <a:ext cx="5444119" cy="461665"/>
          </a:xfrm>
          <a:prstGeom prst="rect">
            <a:avLst/>
          </a:prstGeom>
          <a:solidFill>
            <a:schemeClr val="bg1">
              <a:alpha val="0"/>
            </a:schemeClr>
          </a:solidFill>
          <a:ln>
            <a:noFill/>
          </a:ln>
          <a:effectLs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实际上相当于第一个用例的“备选流”</a:t>
            </a:r>
          </a:p>
        </p:txBody>
      </p:sp>
    </p:spTree>
    <p:extLst>
      <p:ext uri="{BB962C8B-B14F-4D97-AF65-F5344CB8AC3E}">
        <p14:creationId xmlns:p14="http://schemas.microsoft.com/office/powerpoint/2010/main" val="223225324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用例之间的关系：泛化</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(generalization)</a:t>
            </a:r>
          </a:p>
        </p:txBody>
      </p:sp>
      <p:graphicFrame>
        <p:nvGraphicFramePr>
          <p:cNvPr id="4" name="Object 4">
            <a:hlinkClick r:id="" action="ppaction://ole?verb=0"/>
          </p:cNvPr>
          <p:cNvGraphicFramePr>
            <a:graphicFrameLocks noChangeAspect="1"/>
          </p:cNvGraphicFramePr>
          <p:nvPr>
            <p:extLst>
              <p:ext uri="{D42A27DB-BD31-4B8C-83A1-F6EECF244321}">
                <p14:modId xmlns:p14="http://schemas.microsoft.com/office/powerpoint/2010/main" val="952183205"/>
              </p:ext>
            </p:extLst>
          </p:nvPr>
        </p:nvGraphicFramePr>
        <p:xfrm>
          <a:off x="1258888" y="3573016"/>
          <a:ext cx="3916049" cy="2304256"/>
        </p:xfrm>
        <a:graphic>
          <a:graphicData uri="http://schemas.openxmlformats.org/presentationml/2006/ole">
            <mc:AlternateContent xmlns:mc="http://schemas.openxmlformats.org/markup-compatibility/2006">
              <mc:Choice xmlns:v="urn:schemas-microsoft-com:vml" Requires="v">
                <p:oleObj spid="_x0000_s7234" name="演示文稿" r:id="rId4" imgW="2647078" imgH="1984234" progId="PowerPoint.Show.8">
                  <p:embed/>
                </p:oleObj>
              </mc:Choice>
              <mc:Fallback>
                <p:oleObj name="演示文稿" r:id="rId4" imgW="2647078" imgH="1984234" progId="PowerPoint.Show.8">
                  <p:embed/>
                  <p:pic>
                    <p:nvPicPr>
                      <p:cNvPr id="139268" name="Object 4">
                        <a:hlinkClick r:id="" action="ppaction://ole?verb=0"/>
                      </p:cNvPr>
                      <p:cNvPicPr>
                        <a:picLocks noChangeAspect="1" noChangeArrowheads="1"/>
                      </p:cNvPicPr>
                      <p:nvPr/>
                    </p:nvPicPr>
                    <p:blipFill>
                      <a:blip r:embed="rId5"/>
                      <a:srcRect l="5493" t="50800" r="37042" b="4105"/>
                      <a:stretch>
                        <a:fillRect/>
                      </a:stretch>
                    </p:blipFill>
                    <p:spPr bwMode="auto">
                      <a:xfrm>
                        <a:off x="1258888" y="3573016"/>
                        <a:ext cx="3916049" cy="2304256"/>
                      </a:xfrm>
                      <a:prstGeom prst="rect">
                        <a:avLst/>
                      </a:prstGeom>
                      <a:noFill/>
                      <a:ln>
                        <a:noFill/>
                      </a:ln>
                      <a:effectLst/>
                      <a:extLst/>
                    </p:spPr>
                  </p:pic>
                </p:oleObj>
              </mc:Fallback>
            </mc:AlternateContent>
          </a:graphicData>
        </a:graphic>
      </p:graphicFrame>
      <p:grpSp>
        <p:nvGrpSpPr>
          <p:cNvPr id="5" name="Group 5"/>
          <p:cNvGrpSpPr>
            <a:grpSpLocks/>
          </p:cNvGrpSpPr>
          <p:nvPr/>
        </p:nvGrpSpPr>
        <p:grpSpPr bwMode="auto">
          <a:xfrm>
            <a:off x="5436096" y="2924944"/>
            <a:ext cx="2952750" cy="750887"/>
            <a:chOff x="3787" y="1324"/>
            <a:chExt cx="1860" cy="473"/>
          </a:xfrm>
        </p:grpSpPr>
        <p:sp>
          <p:nvSpPr>
            <p:cNvPr id="6" name="Oval 6"/>
            <p:cNvSpPr>
              <a:spLocks noChangeArrowheads="1"/>
            </p:cNvSpPr>
            <p:nvPr/>
          </p:nvSpPr>
          <p:spPr bwMode="auto">
            <a:xfrm>
              <a:off x="3787" y="1324"/>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7"/>
            <p:cNvSpPr txBox="1">
              <a:spLocks noChangeArrowheads="1"/>
            </p:cNvSpPr>
            <p:nvPr/>
          </p:nvSpPr>
          <p:spPr bwMode="auto">
            <a:xfrm>
              <a:off x="3894" y="1624"/>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t>用例</a:t>
              </a:r>
              <a:r>
                <a:rPr lang="en-US" altLang="zh-CN" sz="1200" b="1" dirty="0"/>
                <a:t>1</a:t>
              </a:r>
            </a:p>
          </p:txBody>
        </p:sp>
        <p:sp>
          <p:nvSpPr>
            <p:cNvPr id="9" name="Oval 8"/>
            <p:cNvSpPr>
              <a:spLocks noChangeArrowheads="1"/>
            </p:cNvSpPr>
            <p:nvPr/>
          </p:nvSpPr>
          <p:spPr bwMode="auto">
            <a:xfrm>
              <a:off x="5073" y="1324"/>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00"/>
            </a:p>
          </p:txBody>
        </p:sp>
        <p:sp>
          <p:nvSpPr>
            <p:cNvPr id="10" name="Text Box 9"/>
            <p:cNvSpPr txBox="1">
              <a:spLocks noChangeArrowheads="1"/>
            </p:cNvSpPr>
            <p:nvPr/>
          </p:nvSpPr>
          <p:spPr bwMode="auto">
            <a:xfrm>
              <a:off x="5180" y="1624"/>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t>用例</a:t>
              </a:r>
              <a:r>
                <a:rPr lang="en-US" altLang="zh-CN" sz="1200" b="1"/>
                <a:t>2</a:t>
              </a:r>
            </a:p>
          </p:txBody>
        </p:sp>
        <p:grpSp>
          <p:nvGrpSpPr>
            <p:cNvPr id="11" name="Group 10"/>
            <p:cNvGrpSpPr>
              <a:grpSpLocks/>
            </p:cNvGrpSpPr>
            <p:nvPr/>
          </p:nvGrpSpPr>
          <p:grpSpPr bwMode="auto">
            <a:xfrm>
              <a:off x="4360" y="1415"/>
              <a:ext cx="710" cy="136"/>
              <a:chOff x="4365" y="1200"/>
              <a:chExt cx="677" cy="136"/>
            </a:xfrm>
          </p:grpSpPr>
          <p:sp>
            <p:nvSpPr>
              <p:cNvPr id="12" name="Line 11"/>
              <p:cNvSpPr>
                <a:spLocks noChangeShapeType="1"/>
              </p:cNvSpPr>
              <p:nvPr/>
            </p:nvSpPr>
            <p:spPr bwMode="auto">
              <a:xfrm>
                <a:off x="4365" y="1267"/>
                <a:ext cx="635"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AutoShape 12"/>
              <p:cNvSpPr>
                <a:spLocks noChangeArrowheads="1"/>
              </p:cNvSpPr>
              <p:nvPr/>
            </p:nvSpPr>
            <p:spPr bwMode="auto">
              <a:xfrm rot="5400000">
                <a:off x="4861" y="1154"/>
                <a:ext cx="136" cy="227"/>
              </a:xfrm>
              <a:prstGeom prst="triangle">
                <a:avLst>
                  <a:gd name="adj" fmla="val 50000"/>
                </a:avLst>
              </a:prstGeom>
              <a:solidFill>
                <a:schemeClr val="bg1"/>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4" name="Rectangle 1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当多个用例共同拥有一种类似的结构和行为的时候，可将它们的共性抽象成为父用例，其他的用例作为泛化关系中的子用例</a:t>
            </a:r>
          </a:p>
          <a:p>
            <a:pPr eaLnBrk="1" hangingPunct="1"/>
            <a:r>
              <a:rPr lang="zh-CN" altLang="en-US" dirty="0" smtClean="0"/>
              <a:t>子用例继承了父用例所有的结构、行为和关系</a:t>
            </a:r>
          </a:p>
          <a:p>
            <a:pPr eaLnBrk="1" hangingPunct="1"/>
            <a:endParaRPr lang="en-US" altLang="zh-CN" dirty="0" smtClean="0"/>
          </a:p>
        </p:txBody>
      </p:sp>
    </p:spTree>
    <p:extLst>
      <p:ext uri="{BB962C8B-B14F-4D97-AF65-F5344CB8AC3E}">
        <p14:creationId xmlns:p14="http://schemas.microsoft.com/office/powerpoint/2010/main" val="261096076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“用例的关系”</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参与者与参与者之间的泛化</a:t>
            </a:r>
            <a:r>
              <a:rPr lang="en-US" altLang="zh-CN" smtClean="0"/>
              <a:t>(generalization)</a:t>
            </a:r>
          </a:p>
          <a:p>
            <a:pPr eaLnBrk="1" hangingPunct="1"/>
            <a:r>
              <a:rPr lang="zh-CN" altLang="en-US" smtClean="0"/>
              <a:t>用例和用例之间的包含</a:t>
            </a:r>
            <a:r>
              <a:rPr lang="en-US" altLang="zh-CN" smtClean="0"/>
              <a:t>(include)</a:t>
            </a:r>
          </a:p>
          <a:p>
            <a:pPr eaLnBrk="1" hangingPunct="1"/>
            <a:r>
              <a:rPr lang="zh-CN" altLang="en-US" smtClean="0"/>
              <a:t>用例和用例之间的扩展</a:t>
            </a:r>
            <a:r>
              <a:rPr lang="en-US" altLang="zh-CN" smtClean="0"/>
              <a:t>(extend)</a:t>
            </a:r>
          </a:p>
          <a:p>
            <a:pPr eaLnBrk="1" hangingPunct="1"/>
            <a:r>
              <a:rPr lang="zh-CN" altLang="en-US" smtClean="0"/>
              <a:t>用例和用例之间的泛化</a:t>
            </a:r>
            <a:r>
              <a:rPr lang="en-US" altLang="zh-CN" smtClean="0"/>
              <a:t>(generalization)</a:t>
            </a:r>
            <a:r>
              <a:rPr lang="zh-CN" altLang="en-US" smtClean="0"/>
              <a:t>关系</a:t>
            </a:r>
          </a:p>
          <a:p>
            <a:pPr eaLnBrk="1" hangingPunct="1"/>
            <a:endParaRPr lang="zh-CN" altLang="en-US" smtClean="0"/>
          </a:p>
          <a:p>
            <a:pPr eaLnBrk="1" hangingPunct="1"/>
            <a:r>
              <a:rPr lang="zh-CN" altLang="en-US" smtClean="0"/>
              <a:t>为什么要引入上述关系？有什么优越性？</a:t>
            </a:r>
          </a:p>
          <a:p>
            <a:pPr eaLnBrk="1" hangingPunct="1"/>
            <a:endParaRPr lang="en-US" altLang="zh-CN" smtClean="0"/>
          </a:p>
        </p:txBody>
      </p:sp>
    </p:spTree>
    <p:extLst>
      <p:ext uri="{BB962C8B-B14F-4D97-AF65-F5344CB8AC3E}">
        <p14:creationId xmlns:p14="http://schemas.microsoft.com/office/powerpoint/2010/main" val="1964830970"/>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需注意问题</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：用例的粒度</a:t>
            </a:r>
          </a:p>
        </p:txBody>
      </p:sp>
      <p:sp>
        <p:nvSpPr>
          <p:cNvPr id="4" name="Rectangle 3"/>
          <p:cNvSpPr txBox="1">
            <a:spLocks noChangeArrowheads="1"/>
          </p:cNvSpPr>
          <p:nvPr/>
        </p:nvSpPr>
        <p:spPr>
          <a:xfrm>
            <a:off x="395288" y="1267991"/>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u="sng" dirty="0" smtClean="0">
                <a:solidFill>
                  <a:srgbClr val="FF0000"/>
                </a:solidFill>
              </a:rPr>
              <a:t>用例识别的标准：</a:t>
            </a:r>
            <a:r>
              <a:rPr lang="en-US" altLang="zh-CN" u="sng" dirty="0" smtClean="0">
                <a:solidFill>
                  <a:srgbClr val="FF0000"/>
                </a:solidFill>
              </a:rPr>
              <a:t>actor</a:t>
            </a:r>
            <a:r>
              <a:rPr lang="zh-CN" altLang="en-US" u="sng" dirty="0" smtClean="0">
                <a:solidFill>
                  <a:srgbClr val="FF0000"/>
                </a:solidFill>
              </a:rPr>
              <a:t>与系统之间的一次独立交互</a:t>
            </a:r>
            <a:endParaRPr lang="zh-CN" altLang="en-US" dirty="0" smtClean="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如果多次交互总是同时发生且不会单独发生，可合并为一个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a:t>
            </a:r>
            <a:endParaRPr lang="zh-CN" altLang="en-US" dirty="0" smtClean="0"/>
          </a:p>
          <a:p>
            <a:pPr eaLnBrk="1" hangingPunct="1"/>
            <a:r>
              <a:rPr lang="zh-CN" altLang="en-US" dirty="0" smtClean="0"/>
              <a:t>用例也可称为</a:t>
            </a:r>
            <a:r>
              <a:rPr lang="en-US" altLang="zh-CN" dirty="0" smtClean="0"/>
              <a:t>user story</a:t>
            </a:r>
            <a:r>
              <a:rPr lang="zh-CN" altLang="en-US" dirty="0" smtClean="0"/>
              <a:t>，将来使用时可看作一个独立存在的功能体</a:t>
            </a:r>
          </a:p>
          <a:p>
            <a:pPr eaLnBrk="1" hangingPunct="1"/>
            <a:r>
              <a:rPr lang="zh-CN" altLang="en-US" dirty="0" smtClean="0"/>
              <a:t>例如“查询 </a:t>
            </a:r>
            <a:r>
              <a:rPr lang="en-US" altLang="zh-CN" dirty="0" smtClean="0"/>
              <a:t>/ </a:t>
            </a:r>
            <a:r>
              <a:rPr lang="zh-CN" altLang="en-US" dirty="0" smtClean="0"/>
              <a:t>浏览宝贝或者店铺”，这个用例过大，拆分为：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按类别浏览宝贝</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按关键字查询宝贝</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浏览宝贝的详细信息（商品特性、评价信息、已售出信息、</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查询</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店铺</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浏览店铺的详细</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信息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例如“卖家对发布宝贝进行管理”：什么是“管理”？</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上架宝贝、下架宝贝、暂停</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销售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修改宝贝描述、修改当前库存、设定</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价格等</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8223707"/>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需注意问题</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：用例是</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actor</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与系统的交互</a:t>
            </a:r>
          </a:p>
        </p:txBody>
      </p:sp>
      <p:sp>
        <p:nvSpPr>
          <p:cNvPr id="4" name="Rectangle 3"/>
          <p:cNvSpPr txBox="1">
            <a:spLocks noChangeArrowheads="1"/>
          </p:cNvSpPr>
          <p:nvPr/>
        </p:nvSpPr>
        <p:spPr>
          <a:xfrm>
            <a:off x="467544" y="1412776"/>
            <a:ext cx="806514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用例是</a:t>
            </a:r>
            <a:r>
              <a:rPr lang="en-US" altLang="zh-CN" dirty="0" smtClean="0"/>
              <a:t>actor</a:t>
            </a:r>
            <a:r>
              <a:rPr lang="zh-CN" altLang="en-US" dirty="0" smtClean="0"/>
              <a:t>与系统的交互：</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对系统发出的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请求</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请求的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响应</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u="sng" dirty="0" smtClean="0">
                <a:solidFill>
                  <a:srgbClr val="FF0000"/>
                </a:solidFill>
              </a:rPr>
              <a:t>actor</a:t>
            </a:r>
            <a:r>
              <a:rPr lang="zh-CN" altLang="en-US" u="sng" dirty="0" smtClean="0">
                <a:solidFill>
                  <a:srgbClr val="FF0000"/>
                </a:solidFill>
              </a:rPr>
              <a:t>与</a:t>
            </a:r>
            <a:r>
              <a:rPr lang="en-US" altLang="zh-CN" u="sng" dirty="0" smtClean="0">
                <a:solidFill>
                  <a:srgbClr val="FF0000"/>
                </a:solidFill>
              </a:rPr>
              <a:t>actor</a:t>
            </a:r>
            <a:r>
              <a:rPr lang="zh-CN" altLang="en-US" u="sng" dirty="0" smtClean="0">
                <a:solidFill>
                  <a:srgbClr val="FF0000"/>
                </a:solidFill>
              </a:rPr>
              <a:t>在现实当中的交互不应包含在</a:t>
            </a:r>
            <a:r>
              <a:rPr lang="en-US" altLang="zh-CN" u="sng" dirty="0" smtClean="0">
                <a:solidFill>
                  <a:srgbClr val="FF0000"/>
                </a:solidFill>
              </a:rPr>
              <a:t>use case</a:t>
            </a:r>
            <a:r>
              <a:rPr lang="zh-CN" altLang="en-US" u="sng" dirty="0" smtClean="0">
                <a:solidFill>
                  <a:srgbClr val="FF0000"/>
                </a:solidFill>
              </a:rPr>
              <a:t>中</a:t>
            </a:r>
          </a:p>
          <a:p>
            <a:pPr lvl="1" eaLnBrk="1" hangingPunct="1"/>
            <a:r>
              <a:rPr lang="zh-CN" altLang="en-US" b="1" dirty="0">
                <a:solidFill>
                  <a:schemeClr val="tx1"/>
                </a:solidFill>
                <a:latin typeface="+mn-ea"/>
                <a:cs typeface="Times New Roman" panose="02020603050405020304" pitchFamily="18" charset="0"/>
              </a:rPr>
              <a:t>例如“讨价还价”</a:t>
            </a:r>
            <a:r>
              <a:rPr lang="zh-CN" altLang="en-US" b="1" dirty="0" smtClean="0">
                <a:solidFill>
                  <a:schemeClr val="tx1"/>
                </a:solidFill>
                <a:latin typeface="+mn-ea"/>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并非</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系统提供的交互，而是二者在外部系统（旺旺）内完成</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chemeClr val="tx1"/>
                </a:solidFill>
                <a:latin typeface="+mn-ea"/>
                <a:cs typeface="Times New Roman" panose="02020603050405020304" pitchFamily="18" charset="0"/>
              </a:rPr>
              <a:t>例如“处理纠纷”和“处理投诉”</a:t>
            </a:r>
            <a:r>
              <a:rPr lang="zh-CN" altLang="en-US" b="1" dirty="0" smtClean="0">
                <a:solidFill>
                  <a:schemeClr val="tx1"/>
                </a:solidFill>
                <a:latin typeface="+mn-ea"/>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细化为淘宝客服与买家、卖家在淘宝系统中的操作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交互；若完全是人工操作，无需在系统中出现，只需要管理处理的结果即</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smtClean="0"/>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570440008"/>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需注意问题</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actor</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与系统的区分</a:t>
            </a:r>
          </a:p>
        </p:txBody>
      </p:sp>
      <p:sp>
        <p:nvSpPr>
          <p:cNvPr id="4" name="Rectangle 3"/>
          <p:cNvSpPr txBox="1">
            <a:spLocks noChangeArrowheads="1"/>
          </p:cNvSpPr>
          <p:nvPr/>
        </p:nvSpPr>
        <p:spPr>
          <a:xfrm>
            <a:off x="539502"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买家</a:t>
            </a:r>
          </a:p>
          <a:p>
            <a:pPr eaLnBrk="1" hangingPunct="1"/>
            <a:r>
              <a:rPr lang="zh-CN" altLang="en-US" dirty="0" smtClean="0"/>
              <a:t>卖家</a:t>
            </a:r>
          </a:p>
          <a:p>
            <a:pPr eaLnBrk="1" hangingPunct="1"/>
            <a:r>
              <a:rPr lang="zh-CN" altLang="en-US" dirty="0" smtClean="0"/>
              <a:t>淘宝平台管理员（小二）</a:t>
            </a:r>
          </a:p>
          <a:p>
            <a:pPr eaLnBrk="1" hangingPunct="1"/>
            <a:r>
              <a:rPr lang="zh-CN" altLang="en-US" dirty="0" smtClean="0"/>
              <a:t>物流系统</a:t>
            </a:r>
          </a:p>
          <a:p>
            <a:pPr eaLnBrk="1" hangingPunct="1"/>
            <a:r>
              <a:rPr lang="zh-CN" altLang="en-US" dirty="0" smtClean="0"/>
              <a:t>支付宝系统</a:t>
            </a:r>
          </a:p>
          <a:p>
            <a:pPr eaLnBrk="1" hangingPunct="1"/>
            <a:r>
              <a:rPr lang="zh-CN" altLang="en-US" dirty="0" smtClean="0"/>
              <a:t>前三者是</a:t>
            </a:r>
            <a:r>
              <a:rPr lang="en-US" altLang="zh-CN" dirty="0" smtClean="0"/>
              <a:t>user</a:t>
            </a:r>
            <a:r>
              <a:rPr lang="zh-CN" altLang="en-US" dirty="0" smtClean="0"/>
              <a:t>，后二者是</a:t>
            </a:r>
            <a:r>
              <a:rPr lang="en-US" altLang="zh-CN" dirty="0" smtClean="0"/>
              <a:t>external system</a:t>
            </a:r>
            <a:endParaRPr lang="zh-CN" altLang="en-US" dirty="0" smtClean="0"/>
          </a:p>
          <a:p>
            <a:pPr eaLnBrk="1" hangingPunct="1"/>
            <a:endParaRPr lang="zh-CN" altLang="en-US" dirty="0" smtClean="0"/>
          </a:p>
          <a:p>
            <a:pPr eaLnBrk="1" hangingPunct="1"/>
            <a:r>
              <a:rPr lang="zh-CN" altLang="en-US" dirty="0" smtClean="0"/>
              <a:t>“淘宝平台”就是你所面对的系统，既不是</a:t>
            </a:r>
            <a:r>
              <a:rPr lang="en-US" altLang="zh-CN" dirty="0" smtClean="0"/>
              <a:t>user</a:t>
            </a:r>
            <a:r>
              <a:rPr lang="zh-CN" altLang="en-US" dirty="0" smtClean="0"/>
              <a:t>也不是外部系统</a:t>
            </a:r>
          </a:p>
          <a:p>
            <a:pPr eaLnBrk="1" hangingPunct="1"/>
            <a:r>
              <a:rPr lang="zh-CN" altLang="en-US" u="sng" dirty="0" smtClean="0">
                <a:solidFill>
                  <a:srgbClr val="FF0000"/>
                </a:solidFill>
              </a:rPr>
              <a:t>系统自己做的事情，不是单独的用例</a:t>
            </a:r>
            <a:r>
              <a:rPr lang="zh-CN" altLang="en-US" dirty="0" smtClean="0"/>
              <a:t>：系统的行为受到</a:t>
            </a:r>
            <a:r>
              <a:rPr lang="en-US" altLang="zh-CN" dirty="0" smtClean="0"/>
              <a:t>actor</a:t>
            </a:r>
            <a:r>
              <a:rPr lang="zh-CN" altLang="en-US" dirty="0" smtClean="0"/>
              <a:t>的触发</a:t>
            </a:r>
            <a:r>
              <a:rPr lang="en-US" altLang="zh-CN" dirty="0" smtClean="0"/>
              <a:t>(</a:t>
            </a:r>
            <a:r>
              <a:rPr lang="zh-CN" altLang="en-US" dirty="0" smtClean="0"/>
              <a:t>可能是系统时钟</a:t>
            </a:r>
            <a:r>
              <a:rPr lang="en-US" altLang="zh-CN" dirty="0" smtClean="0"/>
              <a:t>)</a:t>
            </a:r>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662822374"/>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a:t>
            </a:r>
            <a:r>
              <a:rPr lang="zh-CN" altLang="en-US" dirty="0" smtClean="0">
                <a:latin typeface="Times New Roman" panose="02020603050405020304" pitchFamily="18" charset="0"/>
                <a:cs typeface="Times New Roman" panose="02020603050405020304" pitchFamily="18" charset="0"/>
              </a:rPr>
              <a:t>“用户故事”（</a:t>
            </a:r>
            <a:r>
              <a:rPr lang="en-US" altLang="zh-CN" dirty="0" smtClean="0">
                <a:latin typeface="Times New Roman" panose="02020603050405020304" pitchFamily="18" charset="0"/>
                <a:cs typeface="Times New Roman" panose="02020603050405020304" pitchFamily="18" charset="0"/>
              </a:rPr>
              <a:t>User Story</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a:t>
            </a:r>
            <a:r>
              <a:rPr lang="zh-CN" altLang="en-US" dirty="0" smtClean="0">
                <a:latin typeface="Times New Roman" panose="02020603050405020304" pitchFamily="18" charset="0"/>
                <a:cs typeface="Times New Roman" panose="02020603050405020304" pitchFamily="18" charset="0"/>
              </a:rPr>
              <a:t>“用例”（</a:t>
            </a:r>
            <a:r>
              <a:rPr lang="en-US" altLang="zh-CN" dirty="0" smtClean="0">
                <a:latin typeface="Times New Roman" panose="02020603050405020304" pitchFamily="18" charset="0"/>
                <a:cs typeface="Times New Roman" panose="02020603050405020304" pitchFamily="18" charset="0"/>
              </a:rPr>
              <a:t>Use Case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4 </a:t>
            </a:r>
            <a:r>
              <a:rPr lang="zh-CN" altLang="en-US" dirty="0">
                <a:solidFill>
                  <a:srgbClr val="C00000"/>
                </a:solidFill>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a:t>
            </a:r>
            <a:r>
              <a:rPr lang="zh-CN" altLang="en-US" dirty="0" smtClean="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21580722"/>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1 </a:t>
            </a:r>
            <a:r>
              <a:rPr lang="zh-CN" altLang="en-US" dirty="0">
                <a:solidFill>
                  <a:srgbClr val="C00000"/>
                </a:solidFill>
                <a:latin typeface="Times New Roman" panose="02020603050405020304" pitchFamily="18" charset="0"/>
                <a:cs typeface="Times New Roman" panose="02020603050405020304" pitchFamily="18" charset="0"/>
              </a:rPr>
              <a:t>敏捷开发中的</a:t>
            </a:r>
            <a:r>
              <a:rPr lang="zh-CN" altLang="en-US" dirty="0" smtClean="0">
                <a:solidFill>
                  <a:srgbClr val="C00000"/>
                </a:solidFill>
                <a:latin typeface="Times New Roman" panose="02020603050405020304" pitchFamily="18" charset="0"/>
                <a:cs typeface="Times New Roman" panose="02020603050405020304" pitchFamily="18" charset="0"/>
              </a:rPr>
              <a:t>“用户故事”（</a:t>
            </a:r>
            <a:r>
              <a:rPr lang="en-US" altLang="zh-CN" dirty="0" smtClean="0">
                <a:solidFill>
                  <a:srgbClr val="C00000"/>
                </a:solidFill>
                <a:latin typeface="Times New Roman" panose="02020603050405020304" pitchFamily="18" charset="0"/>
                <a:cs typeface="Times New Roman" panose="02020603050405020304" pitchFamily="18" charset="0"/>
              </a:rPr>
              <a:t>User Story</a:t>
            </a:r>
            <a:r>
              <a:rPr lang="zh-CN" altLang="en-US" dirty="0" smtClean="0">
                <a:solidFill>
                  <a:srgbClr val="C00000"/>
                </a:solidFill>
                <a:latin typeface="Times New Roman" panose="02020603050405020304" pitchFamily="18" charset="0"/>
                <a:cs typeface="Times New Roman" panose="02020603050405020304" pitchFamily="18" charset="0"/>
              </a:rPr>
              <a:t>）</a:t>
            </a:r>
            <a:endParaRPr lang="en-US" altLang="zh-CN"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a:t>
            </a:r>
            <a:r>
              <a:rPr lang="zh-CN" altLang="en-US" dirty="0" smtClean="0">
                <a:latin typeface="Times New Roman" panose="02020603050405020304" pitchFamily="18" charset="0"/>
                <a:cs typeface="Times New Roman" panose="02020603050405020304" pitchFamily="18" charset="0"/>
              </a:rPr>
              <a:t>“用例”（</a:t>
            </a:r>
            <a:r>
              <a:rPr lang="en-US" altLang="zh-CN" dirty="0" smtClean="0">
                <a:latin typeface="Times New Roman" panose="02020603050405020304" pitchFamily="18" charset="0"/>
                <a:cs typeface="Times New Roman" panose="02020603050405020304" pitchFamily="18" charset="0"/>
              </a:rPr>
              <a:t>Use Case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a:t>
            </a:r>
            <a:r>
              <a:rPr lang="zh-CN" altLang="en-US" dirty="0" smtClean="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68648677"/>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用例模型的提交物</a:t>
            </a:r>
          </a:p>
        </p:txBody>
      </p:sp>
      <p:sp>
        <p:nvSpPr>
          <p:cNvPr id="4" name="Rectangle 3"/>
          <p:cNvSpPr txBox="1">
            <a:spLocks noChangeArrowheads="1"/>
          </p:cNvSpPr>
          <p:nvPr/>
        </p:nvSpPr>
        <p:spPr>
          <a:xfrm>
            <a:off x="395288" y="1484313"/>
            <a:ext cx="77644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用例模型</a:t>
            </a:r>
          </a:p>
          <a:p>
            <a:pPr eaLnBrk="1" hangingPunct="1"/>
            <a:r>
              <a:rPr lang="en-US" altLang="zh-CN" dirty="0" smtClean="0">
                <a:latin typeface="Times New Roman" panose="02020603050405020304" pitchFamily="18" charset="0"/>
                <a:cs typeface="Times New Roman" panose="02020603050405020304" pitchFamily="18" charset="0"/>
              </a:rPr>
              <a:t>2 </a:t>
            </a:r>
            <a:r>
              <a:rPr lang="zh-CN" altLang="en-US" dirty="0" smtClean="0">
                <a:latin typeface="Times New Roman" panose="02020603050405020304" pitchFamily="18" charset="0"/>
                <a:cs typeface="Times New Roman" panose="02020603050405020304" pitchFamily="18" charset="0"/>
              </a:rPr>
              <a:t>每个用例的详细描述</a:t>
            </a:r>
          </a:p>
          <a:p>
            <a:pPr eaLnBrk="1" hangingPunct="1"/>
            <a:r>
              <a:rPr lang="en-US" altLang="zh-CN" dirty="0" smtClean="0">
                <a:latin typeface="Times New Roman" panose="02020603050405020304" pitchFamily="18" charset="0"/>
                <a:cs typeface="Times New Roman" panose="02020603050405020304" pitchFamily="18" charset="0"/>
              </a:rPr>
              <a:t>3 </a:t>
            </a:r>
            <a:r>
              <a:rPr lang="zh-CN" altLang="en-US" dirty="0" smtClean="0">
                <a:latin typeface="Times New Roman" panose="02020603050405020304" pitchFamily="18" charset="0"/>
                <a:cs typeface="Times New Roman" panose="02020603050405020304" pitchFamily="18" charset="0"/>
              </a:rPr>
              <a:t>术语表：所用到的术语说明</a:t>
            </a:r>
          </a:p>
          <a:p>
            <a:pPr eaLnBrk="1" hangingPunct="1"/>
            <a:r>
              <a:rPr lang="en-US" altLang="zh-CN" dirty="0" smtClean="0">
                <a:latin typeface="Times New Roman" panose="02020603050405020304" pitchFamily="18" charset="0"/>
                <a:cs typeface="Times New Roman" panose="02020603050405020304" pitchFamily="18" charset="0"/>
              </a:rPr>
              <a:t>4 </a:t>
            </a:r>
            <a:r>
              <a:rPr lang="zh-CN" altLang="en-US" dirty="0" smtClean="0">
                <a:latin typeface="Times New Roman" panose="02020603050405020304" pitchFamily="18" charset="0"/>
                <a:cs typeface="Times New Roman" panose="02020603050405020304" pitchFamily="18" charset="0"/>
              </a:rPr>
              <a:t>补充规约：非功能性需求的说明</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009918398"/>
              </p:ext>
            </p:extLst>
          </p:nvPr>
        </p:nvGraphicFramePr>
        <p:xfrm>
          <a:off x="5076056" y="2205038"/>
          <a:ext cx="3594100" cy="3933825"/>
        </p:xfrm>
        <a:graphic>
          <a:graphicData uri="http://schemas.openxmlformats.org/presentationml/2006/ole">
            <mc:AlternateContent xmlns:mc="http://schemas.openxmlformats.org/markup-compatibility/2006">
              <mc:Choice xmlns:v="urn:schemas-microsoft-com:vml" Requires="v">
                <p:oleObj spid="_x0000_s8258" name="演示文稿" r:id="rId4" imgW="4133195" imgH="3098342" progId="PowerPoint.Show.8">
                  <p:embed/>
                </p:oleObj>
              </mc:Choice>
              <mc:Fallback>
                <p:oleObj name="演示文稿" r:id="rId4" imgW="4133195" imgH="3098342" progId="PowerPoint.Show.8">
                  <p:embed/>
                  <p:pic>
                    <p:nvPicPr>
                      <p:cNvPr id="91140" name="Object 4">
                        <a:hlinkClick r:id="" action="ppaction://ole?verb=0"/>
                      </p:cNvPr>
                      <p:cNvPicPr>
                        <a:picLocks noChangeAspect="1" noChangeArrowheads="1"/>
                      </p:cNvPicPr>
                      <p:nvPr/>
                    </p:nvPicPr>
                    <p:blipFill>
                      <a:blip r:embed="rId5"/>
                      <a:srcRect l="46840" t="14305" r="2777" b="12177"/>
                      <a:stretch>
                        <a:fillRect/>
                      </a:stretch>
                    </p:blipFill>
                    <p:spPr bwMode="auto">
                      <a:xfrm>
                        <a:off x="5076056" y="2205038"/>
                        <a:ext cx="3594100" cy="393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86180887"/>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latin typeface="楷体" panose="02010609060101010101" pitchFamily="49" charset="-122"/>
                <a:ea typeface="楷体" panose="02010609060101010101" pitchFamily="49" charset="-122"/>
                <a:cs typeface="Times New Roman" panose="02020603050405020304" pitchFamily="18" charset="0"/>
              </a:rPr>
              <a:t>用户故事与用例建模</a:t>
            </a:r>
          </a:p>
        </p:txBody>
      </p:sp>
      <p:sp>
        <p:nvSpPr>
          <p:cNvPr id="3" name="AutoShape 2"/>
          <p:cNvSpPr>
            <a:spLocks noChangeArrowheads="1"/>
          </p:cNvSpPr>
          <p:nvPr/>
        </p:nvSpPr>
        <p:spPr bwMode="auto">
          <a:xfrm>
            <a:off x="6551613" y="5589588"/>
            <a:ext cx="2305050" cy="1008062"/>
          </a:xfrm>
          <a:prstGeom prst="wedgeRectCallout">
            <a:avLst>
              <a:gd name="adj1" fmla="val -14817"/>
              <a:gd name="adj2" fmla="val -109454"/>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记录一些全局性的功能需求、非功能性需求和设计约束等 </a:t>
            </a:r>
          </a:p>
        </p:txBody>
      </p:sp>
      <p:grpSp>
        <p:nvGrpSpPr>
          <p:cNvPr id="4" name="Group 3"/>
          <p:cNvGrpSpPr>
            <a:grpSpLocks/>
          </p:cNvGrpSpPr>
          <p:nvPr/>
        </p:nvGrpSpPr>
        <p:grpSpPr bwMode="auto">
          <a:xfrm>
            <a:off x="7054552" y="3798168"/>
            <a:ext cx="685800" cy="1143000"/>
            <a:chOff x="1249" y="2496"/>
            <a:chExt cx="432" cy="720"/>
          </a:xfrm>
        </p:grpSpPr>
        <p:sp>
          <p:nvSpPr>
            <p:cNvPr id="5" name="Rectangle 4"/>
            <p:cNvSpPr>
              <a:spLocks noChangeArrowheads="1"/>
            </p:cNvSpPr>
            <p:nvPr/>
          </p:nvSpPr>
          <p:spPr bwMode="auto">
            <a:xfrm>
              <a:off x="1249" y="2496"/>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6" name="Line 5"/>
            <p:cNvSpPr>
              <a:spLocks noChangeShapeType="1"/>
            </p:cNvSpPr>
            <p:nvPr/>
          </p:nvSpPr>
          <p:spPr bwMode="auto">
            <a:xfrm>
              <a:off x="1537" y="2496"/>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 name="Line 6"/>
            <p:cNvSpPr>
              <a:spLocks noChangeShapeType="1"/>
            </p:cNvSpPr>
            <p:nvPr/>
          </p:nvSpPr>
          <p:spPr bwMode="auto">
            <a:xfrm>
              <a:off x="1537" y="2496"/>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9" name="Line 7"/>
            <p:cNvSpPr>
              <a:spLocks noChangeShapeType="1"/>
            </p:cNvSpPr>
            <p:nvPr/>
          </p:nvSpPr>
          <p:spPr bwMode="auto">
            <a:xfrm flipH="1">
              <a:off x="1537" y="2640"/>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0" name="Line 8"/>
            <p:cNvSpPr>
              <a:spLocks noChangeShapeType="1"/>
            </p:cNvSpPr>
            <p:nvPr/>
          </p:nvSpPr>
          <p:spPr bwMode="auto">
            <a:xfrm>
              <a:off x="1297" y="273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1" name="Line 9"/>
            <p:cNvSpPr>
              <a:spLocks noChangeShapeType="1"/>
            </p:cNvSpPr>
            <p:nvPr/>
          </p:nvSpPr>
          <p:spPr bwMode="auto">
            <a:xfrm>
              <a:off x="1297" y="278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2" name="Line 10"/>
            <p:cNvSpPr>
              <a:spLocks noChangeShapeType="1"/>
            </p:cNvSpPr>
            <p:nvPr/>
          </p:nvSpPr>
          <p:spPr bwMode="auto">
            <a:xfrm>
              <a:off x="1297" y="283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3" name="Line 11"/>
            <p:cNvSpPr>
              <a:spLocks noChangeShapeType="1"/>
            </p:cNvSpPr>
            <p:nvPr/>
          </p:nvSpPr>
          <p:spPr bwMode="auto">
            <a:xfrm>
              <a:off x="1297" y="292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4" name="Line 12"/>
            <p:cNvSpPr>
              <a:spLocks noChangeShapeType="1"/>
            </p:cNvSpPr>
            <p:nvPr/>
          </p:nvSpPr>
          <p:spPr bwMode="auto">
            <a:xfrm>
              <a:off x="1297" y="288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5" name="Line 13"/>
            <p:cNvSpPr>
              <a:spLocks noChangeShapeType="1"/>
            </p:cNvSpPr>
            <p:nvPr/>
          </p:nvSpPr>
          <p:spPr bwMode="auto">
            <a:xfrm>
              <a:off x="1297" y="297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6" name="Line 14"/>
            <p:cNvSpPr>
              <a:spLocks noChangeShapeType="1"/>
            </p:cNvSpPr>
            <p:nvPr/>
          </p:nvSpPr>
          <p:spPr bwMode="auto">
            <a:xfrm>
              <a:off x="1297" y="302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7" name="Line 15"/>
            <p:cNvSpPr>
              <a:spLocks noChangeShapeType="1"/>
            </p:cNvSpPr>
            <p:nvPr/>
          </p:nvSpPr>
          <p:spPr bwMode="auto">
            <a:xfrm>
              <a:off x="1297" y="307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8" name="Line 16"/>
            <p:cNvSpPr>
              <a:spLocks noChangeShapeType="1"/>
            </p:cNvSpPr>
            <p:nvPr/>
          </p:nvSpPr>
          <p:spPr bwMode="auto">
            <a:xfrm>
              <a:off x="1297" y="312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9" name="Line 17"/>
            <p:cNvSpPr>
              <a:spLocks noChangeShapeType="1"/>
            </p:cNvSpPr>
            <p:nvPr/>
          </p:nvSpPr>
          <p:spPr bwMode="auto">
            <a:xfrm>
              <a:off x="1297" y="316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0" name="Line 18"/>
            <p:cNvSpPr>
              <a:spLocks noChangeShapeType="1"/>
            </p:cNvSpPr>
            <p:nvPr/>
          </p:nvSpPr>
          <p:spPr bwMode="auto">
            <a:xfrm>
              <a:off x="1297" y="268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1" name="Line 19"/>
            <p:cNvSpPr>
              <a:spLocks noChangeShapeType="1"/>
            </p:cNvSpPr>
            <p:nvPr/>
          </p:nvSpPr>
          <p:spPr bwMode="auto">
            <a:xfrm>
              <a:off x="1297" y="2592"/>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2" name="Line 20"/>
            <p:cNvSpPr>
              <a:spLocks noChangeShapeType="1"/>
            </p:cNvSpPr>
            <p:nvPr/>
          </p:nvSpPr>
          <p:spPr bwMode="auto">
            <a:xfrm>
              <a:off x="1297" y="2544"/>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3" name="Line 21"/>
            <p:cNvSpPr>
              <a:spLocks noChangeShapeType="1"/>
            </p:cNvSpPr>
            <p:nvPr/>
          </p:nvSpPr>
          <p:spPr bwMode="auto">
            <a:xfrm>
              <a:off x="1297" y="2640"/>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24" name="Text Box 22"/>
          <p:cNvSpPr txBox="1">
            <a:spLocks noChangeArrowheads="1"/>
          </p:cNvSpPr>
          <p:nvPr/>
        </p:nvSpPr>
        <p:spPr bwMode="auto">
          <a:xfrm>
            <a:off x="7452320" y="4221088"/>
            <a:ext cx="16557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0000FF"/>
                </a:solidFill>
                <a:latin typeface="楷体" panose="02010609060101010101" pitchFamily="49" charset="-122"/>
                <a:ea typeface="楷体" panose="02010609060101010101" pitchFamily="49" charset="-122"/>
              </a:rPr>
              <a:t>补充规约</a:t>
            </a:r>
          </a:p>
        </p:txBody>
      </p:sp>
      <p:grpSp>
        <p:nvGrpSpPr>
          <p:cNvPr id="25" name="Group 23"/>
          <p:cNvGrpSpPr>
            <a:grpSpLocks/>
          </p:cNvGrpSpPr>
          <p:nvPr/>
        </p:nvGrpSpPr>
        <p:grpSpPr bwMode="auto">
          <a:xfrm>
            <a:off x="6588224" y="1235075"/>
            <a:ext cx="685800" cy="1143000"/>
            <a:chOff x="1249" y="2496"/>
            <a:chExt cx="432" cy="720"/>
          </a:xfrm>
        </p:grpSpPr>
        <p:sp>
          <p:nvSpPr>
            <p:cNvPr id="26" name="Rectangle 24"/>
            <p:cNvSpPr>
              <a:spLocks noChangeArrowheads="1"/>
            </p:cNvSpPr>
            <p:nvPr/>
          </p:nvSpPr>
          <p:spPr bwMode="auto">
            <a:xfrm>
              <a:off x="1249" y="2496"/>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7" name="Line 25"/>
            <p:cNvSpPr>
              <a:spLocks noChangeShapeType="1"/>
            </p:cNvSpPr>
            <p:nvPr/>
          </p:nvSpPr>
          <p:spPr bwMode="auto">
            <a:xfrm>
              <a:off x="1537" y="2496"/>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8" name="Line 26"/>
            <p:cNvSpPr>
              <a:spLocks noChangeShapeType="1"/>
            </p:cNvSpPr>
            <p:nvPr/>
          </p:nvSpPr>
          <p:spPr bwMode="auto">
            <a:xfrm>
              <a:off x="1537" y="2496"/>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9" name="Line 27"/>
            <p:cNvSpPr>
              <a:spLocks noChangeShapeType="1"/>
            </p:cNvSpPr>
            <p:nvPr/>
          </p:nvSpPr>
          <p:spPr bwMode="auto">
            <a:xfrm flipH="1">
              <a:off x="1537" y="2640"/>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0" name="Line 28"/>
            <p:cNvSpPr>
              <a:spLocks noChangeShapeType="1"/>
            </p:cNvSpPr>
            <p:nvPr/>
          </p:nvSpPr>
          <p:spPr bwMode="auto">
            <a:xfrm>
              <a:off x="1297" y="273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1" name="Line 29"/>
            <p:cNvSpPr>
              <a:spLocks noChangeShapeType="1"/>
            </p:cNvSpPr>
            <p:nvPr/>
          </p:nvSpPr>
          <p:spPr bwMode="auto">
            <a:xfrm>
              <a:off x="1297" y="278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2" name="Line 30"/>
            <p:cNvSpPr>
              <a:spLocks noChangeShapeType="1"/>
            </p:cNvSpPr>
            <p:nvPr/>
          </p:nvSpPr>
          <p:spPr bwMode="auto">
            <a:xfrm>
              <a:off x="1297" y="283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3" name="Line 31"/>
            <p:cNvSpPr>
              <a:spLocks noChangeShapeType="1"/>
            </p:cNvSpPr>
            <p:nvPr/>
          </p:nvSpPr>
          <p:spPr bwMode="auto">
            <a:xfrm>
              <a:off x="1297" y="292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4" name="Line 32"/>
            <p:cNvSpPr>
              <a:spLocks noChangeShapeType="1"/>
            </p:cNvSpPr>
            <p:nvPr/>
          </p:nvSpPr>
          <p:spPr bwMode="auto">
            <a:xfrm>
              <a:off x="1297" y="288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5" name="Line 33"/>
            <p:cNvSpPr>
              <a:spLocks noChangeShapeType="1"/>
            </p:cNvSpPr>
            <p:nvPr/>
          </p:nvSpPr>
          <p:spPr bwMode="auto">
            <a:xfrm>
              <a:off x="1297" y="297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6" name="Line 34"/>
            <p:cNvSpPr>
              <a:spLocks noChangeShapeType="1"/>
            </p:cNvSpPr>
            <p:nvPr/>
          </p:nvSpPr>
          <p:spPr bwMode="auto">
            <a:xfrm>
              <a:off x="1297" y="302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7" name="Line 35"/>
            <p:cNvSpPr>
              <a:spLocks noChangeShapeType="1"/>
            </p:cNvSpPr>
            <p:nvPr/>
          </p:nvSpPr>
          <p:spPr bwMode="auto">
            <a:xfrm>
              <a:off x="1297" y="307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8" name="Line 36"/>
            <p:cNvSpPr>
              <a:spLocks noChangeShapeType="1"/>
            </p:cNvSpPr>
            <p:nvPr/>
          </p:nvSpPr>
          <p:spPr bwMode="auto">
            <a:xfrm>
              <a:off x="1297" y="312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9" name="Line 37"/>
            <p:cNvSpPr>
              <a:spLocks noChangeShapeType="1"/>
            </p:cNvSpPr>
            <p:nvPr/>
          </p:nvSpPr>
          <p:spPr bwMode="auto">
            <a:xfrm>
              <a:off x="1297" y="316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0" name="Line 38"/>
            <p:cNvSpPr>
              <a:spLocks noChangeShapeType="1"/>
            </p:cNvSpPr>
            <p:nvPr/>
          </p:nvSpPr>
          <p:spPr bwMode="auto">
            <a:xfrm>
              <a:off x="1297" y="268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1" name="Line 39"/>
            <p:cNvSpPr>
              <a:spLocks noChangeShapeType="1"/>
            </p:cNvSpPr>
            <p:nvPr/>
          </p:nvSpPr>
          <p:spPr bwMode="auto">
            <a:xfrm>
              <a:off x="1297" y="2592"/>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2" name="Line 40"/>
            <p:cNvSpPr>
              <a:spLocks noChangeShapeType="1"/>
            </p:cNvSpPr>
            <p:nvPr/>
          </p:nvSpPr>
          <p:spPr bwMode="auto">
            <a:xfrm>
              <a:off x="1297" y="2544"/>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3" name="Line 41"/>
            <p:cNvSpPr>
              <a:spLocks noChangeShapeType="1"/>
            </p:cNvSpPr>
            <p:nvPr/>
          </p:nvSpPr>
          <p:spPr bwMode="auto">
            <a:xfrm>
              <a:off x="1297" y="2640"/>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44" name="Text Box 42"/>
          <p:cNvSpPr txBox="1">
            <a:spLocks noChangeArrowheads="1"/>
          </p:cNvSpPr>
          <p:nvPr/>
        </p:nvSpPr>
        <p:spPr bwMode="auto">
          <a:xfrm>
            <a:off x="6624638" y="2419350"/>
            <a:ext cx="1570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0000FF"/>
                </a:solidFill>
                <a:latin typeface="楷体" panose="02010609060101010101" pitchFamily="49" charset="-122"/>
                <a:ea typeface="楷体" panose="02010609060101010101" pitchFamily="49" charset="-122"/>
              </a:rPr>
              <a:t>术语表</a:t>
            </a:r>
          </a:p>
        </p:txBody>
      </p:sp>
      <p:sp>
        <p:nvSpPr>
          <p:cNvPr id="45" name="Rectangle 43"/>
          <p:cNvSpPr>
            <a:spLocks noChangeArrowheads="1"/>
          </p:cNvSpPr>
          <p:nvPr/>
        </p:nvSpPr>
        <p:spPr bwMode="auto">
          <a:xfrm>
            <a:off x="1008063" y="1082675"/>
            <a:ext cx="5105400" cy="4953000"/>
          </a:xfrm>
          <a:prstGeom prst="rect">
            <a:avLst/>
          </a:prstGeom>
          <a:solidFill>
            <a:srgbClr val="FFCCCC"/>
          </a:solidFill>
          <a:ln w="9525">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grpSp>
        <p:nvGrpSpPr>
          <p:cNvPr id="46" name="Group 44"/>
          <p:cNvGrpSpPr>
            <a:grpSpLocks/>
          </p:cNvGrpSpPr>
          <p:nvPr/>
        </p:nvGrpSpPr>
        <p:grpSpPr bwMode="auto">
          <a:xfrm>
            <a:off x="2292350" y="3749675"/>
            <a:ext cx="1196975" cy="1600200"/>
            <a:chOff x="365" y="2533"/>
            <a:chExt cx="754" cy="1008"/>
          </a:xfrm>
        </p:grpSpPr>
        <p:sp>
          <p:nvSpPr>
            <p:cNvPr id="47" name="Oval 45"/>
            <p:cNvSpPr>
              <a:spLocks noChangeArrowheads="1"/>
            </p:cNvSpPr>
            <p:nvPr/>
          </p:nvSpPr>
          <p:spPr bwMode="auto">
            <a:xfrm>
              <a:off x="365" y="2533"/>
              <a:ext cx="624" cy="288"/>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48" name="Rectangle 46"/>
            <p:cNvSpPr>
              <a:spLocks noChangeArrowheads="1"/>
            </p:cNvSpPr>
            <p:nvPr/>
          </p:nvSpPr>
          <p:spPr bwMode="auto">
            <a:xfrm>
              <a:off x="687" y="2821"/>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49" name="Line 47"/>
            <p:cNvSpPr>
              <a:spLocks noChangeShapeType="1"/>
            </p:cNvSpPr>
            <p:nvPr/>
          </p:nvSpPr>
          <p:spPr bwMode="auto">
            <a:xfrm>
              <a:off x="975" y="2821"/>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0" name="Line 48"/>
            <p:cNvSpPr>
              <a:spLocks noChangeShapeType="1"/>
            </p:cNvSpPr>
            <p:nvPr/>
          </p:nvSpPr>
          <p:spPr bwMode="auto">
            <a:xfrm>
              <a:off x="975" y="2821"/>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1" name="Line 49"/>
            <p:cNvSpPr>
              <a:spLocks noChangeShapeType="1"/>
            </p:cNvSpPr>
            <p:nvPr/>
          </p:nvSpPr>
          <p:spPr bwMode="auto">
            <a:xfrm flipH="1">
              <a:off x="975" y="2965"/>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2" name="Line 50"/>
            <p:cNvSpPr>
              <a:spLocks noChangeShapeType="1"/>
            </p:cNvSpPr>
            <p:nvPr/>
          </p:nvSpPr>
          <p:spPr bwMode="auto">
            <a:xfrm>
              <a:off x="735" y="306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3" name="Line 51"/>
            <p:cNvSpPr>
              <a:spLocks noChangeShapeType="1"/>
            </p:cNvSpPr>
            <p:nvPr/>
          </p:nvSpPr>
          <p:spPr bwMode="auto">
            <a:xfrm>
              <a:off x="735" y="310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4" name="Line 52"/>
            <p:cNvSpPr>
              <a:spLocks noChangeShapeType="1"/>
            </p:cNvSpPr>
            <p:nvPr/>
          </p:nvSpPr>
          <p:spPr bwMode="auto">
            <a:xfrm>
              <a:off x="735" y="315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5" name="Line 53"/>
            <p:cNvSpPr>
              <a:spLocks noChangeShapeType="1"/>
            </p:cNvSpPr>
            <p:nvPr/>
          </p:nvSpPr>
          <p:spPr bwMode="auto">
            <a:xfrm>
              <a:off x="735" y="325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6" name="Line 54"/>
            <p:cNvSpPr>
              <a:spLocks noChangeShapeType="1"/>
            </p:cNvSpPr>
            <p:nvPr/>
          </p:nvSpPr>
          <p:spPr bwMode="auto">
            <a:xfrm>
              <a:off x="735" y="320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7" name="Line 55"/>
            <p:cNvSpPr>
              <a:spLocks noChangeShapeType="1"/>
            </p:cNvSpPr>
            <p:nvPr/>
          </p:nvSpPr>
          <p:spPr bwMode="auto">
            <a:xfrm>
              <a:off x="735" y="330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8" name="Line 56"/>
            <p:cNvSpPr>
              <a:spLocks noChangeShapeType="1"/>
            </p:cNvSpPr>
            <p:nvPr/>
          </p:nvSpPr>
          <p:spPr bwMode="auto">
            <a:xfrm>
              <a:off x="735" y="334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9" name="Line 57"/>
            <p:cNvSpPr>
              <a:spLocks noChangeShapeType="1"/>
            </p:cNvSpPr>
            <p:nvPr/>
          </p:nvSpPr>
          <p:spPr bwMode="auto">
            <a:xfrm>
              <a:off x="735" y="339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0" name="Line 58"/>
            <p:cNvSpPr>
              <a:spLocks noChangeShapeType="1"/>
            </p:cNvSpPr>
            <p:nvPr/>
          </p:nvSpPr>
          <p:spPr bwMode="auto">
            <a:xfrm>
              <a:off x="735" y="344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1" name="Line 59"/>
            <p:cNvSpPr>
              <a:spLocks noChangeShapeType="1"/>
            </p:cNvSpPr>
            <p:nvPr/>
          </p:nvSpPr>
          <p:spPr bwMode="auto">
            <a:xfrm>
              <a:off x="735" y="349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2" name="Line 60"/>
            <p:cNvSpPr>
              <a:spLocks noChangeShapeType="1"/>
            </p:cNvSpPr>
            <p:nvPr/>
          </p:nvSpPr>
          <p:spPr bwMode="auto">
            <a:xfrm>
              <a:off x="735" y="301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3" name="Line 61"/>
            <p:cNvSpPr>
              <a:spLocks noChangeShapeType="1"/>
            </p:cNvSpPr>
            <p:nvPr/>
          </p:nvSpPr>
          <p:spPr bwMode="auto">
            <a:xfrm>
              <a:off x="735" y="2917"/>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4" name="Line 62"/>
            <p:cNvSpPr>
              <a:spLocks noChangeShapeType="1"/>
            </p:cNvSpPr>
            <p:nvPr/>
          </p:nvSpPr>
          <p:spPr bwMode="auto">
            <a:xfrm>
              <a:off x="735" y="2869"/>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5" name="Line 63"/>
            <p:cNvSpPr>
              <a:spLocks noChangeShapeType="1"/>
            </p:cNvSpPr>
            <p:nvPr/>
          </p:nvSpPr>
          <p:spPr bwMode="auto">
            <a:xfrm>
              <a:off x="735" y="2965"/>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66" name="Text Box 64"/>
          <p:cNvSpPr txBox="1">
            <a:spLocks noChangeArrowheads="1"/>
          </p:cNvSpPr>
          <p:nvPr/>
        </p:nvSpPr>
        <p:spPr bwMode="auto">
          <a:xfrm>
            <a:off x="3095625" y="551656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0000FF"/>
                </a:solidFill>
                <a:latin typeface="楷体" panose="02010609060101010101" pitchFamily="49" charset="-122"/>
                <a:ea typeface="楷体" panose="02010609060101010101" pitchFamily="49" charset="-122"/>
              </a:rPr>
              <a:t>用例规约</a:t>
            </a:r>
          </a:p>
        </p:txBody>
      </p:sp>
      <p:grpSp>
        <p:nvGrpSpPr>
          <p:cNvPr id="67" name="Group 65"/>
          <p:cNvGrpSpPr>
            <a:grpSpLocks/>
          </p:cNvGrpSpPr>
          <p:nvPr/>
        </p:nvGrpSpPr>
        <p:grpSpPr bwMode="auto">
          <a:xfrm>
            <a:off x="3587750" y="3749675"/>
            <a:ext cx="1196975" cy="1600200"/>
            <a:chOff x="365" y="2533"/>
            <a:chExt cx="754" cy="1008"/>
          </a:xfrm>
        </p:grpSpPr>
        <p:sp>
          <p:nvSpPr>
            <p:cNvPr id="68" name="Oval 66"/>
            <p:cNvSpPr>
              <a:spLocks noChangeArrowheads="1"/>
            </p:cNvSpPr>
            <p:nvPr/>
          </p:nvSpPr>
          <p:spPr bwMode="auto">
            <a:xfrm>
              <a:off x="365" y="2533"/>
              <a:ext cx="624" cy="288"/>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69" name="Rectangle 67"/>
            <p:cNvSpPr>
              <a:spLocks noChangeArrowheads="1"/>
            </p:cNvSpPr>
            <p:nvPr/>
          </p:nvSpPr>
          <p:spPr bwMode="auto">
            <a:xfrm>
              <a:off x="687" y="2821"/>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70" name="Line 68"/>
            <p:cNvSpPr>
              <a:spLocks noChangeShapeType="1"/>
            </p:cNvSpPr>
            <p:nvPr/>
          </p:nvSpPr>
          <p:spPr bwMode="auto">
            <a:xfrm>
              <a:off x="975" y="2821"/>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1" name="Line 69"/>
            <p:cNvSpPr>
              <a:spLocks noChangeShapeType="1"/>
            </p:cNvSpPr>
            <p:nvPr/>
          </p:nvSpPr>
          <p:spPr bwMode="auto">
            <a:xfrm>
              <a:off x="975" y="2821"/>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2" name="Line 70"/>
            <p:cNvSpPr>
              <a:spLocks noChangeShapeType="1"/>
            </p:cNvSpPr>
            <p:nvPr/>
          </p:nvSpPr>
          <p:spPr bwMode="auto">
            <a:xfrm flipH="1">
              <a:off x="975" y="2965"/>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3" name="Line 71"/>
            <p:cNvSpPr>
              <a:spLocks noChangeShapeType="1"/>
            </p:cNvSpPr>
            <p:nvPr/>
          </p:nvSpPr>
          <p:spPr bwMode="auto">
            <a:xfrm>
              <a:off x="735" y="306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4" name="Line 72"/>
            <p:cNvSpPr>
              <a:spLocks noChangeShapeType="1"/>
            </p:cNvSpPr>
            <p:nvPr/>
          </p:nvSpPr>
          <p:spPr bwMode="auto">
            <a:xfrm>
              <a:off x="735" y="310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5" name="Line 73"/>
            <p:cNvSpPr>
              <a:spLocks noChangeShapeType="1"/>
            </p:cNvSpPr>
            <p:nvPr/>
          </p:nvSpPr>
          <p:spPr bwMode="auto">
            <a:xfrm>
              <a:off x="735" y="315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6" name="Line 74"/>
            <p:cNvSpPr>
              <a:spLocks noChangeShapeType="1"/>
            </p:cNvSpPr>
            <p:nvPr/>
          </p:nvSpPr>
          <p:spPr bwMode="auto">
            <a:xfrm>
              <a:off x="735" y="325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7" name="Line 75"/>
            <p:cNvSpPr>
              <a:spLocks noChangeShapeType="1"/>
            </p:cNvSpPr>
            <p:nvPr/>
          </p:nvSpPr>
          <p:spPr bwMode="auto">
            <a:xfrm>
              <a:off x="735" y="320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8" name="Line 76"/>
            <p:cNvSpPr>
              <a:spLocks noChangeShapeType="1"/>
            </p:cNvSpPr>
            <p:nvPr/>
          </p:nvSpPr>
          <p:spPr bwMode="auto">
            <a:xfrm>
              <a:off x="735" y="330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9" name="Line 77"/>
            <p:cNvSpPr>
              <a:spLocks noChangeShapeType="1"/>
            </p:cNvSpPr>
            <p:nvPr/>
          </p:nvSpPr>
          <p:spPr bwMode="auto">
            <a:xfrm>
              <a:off x="735" y="334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0" name="Line 78"/>
            <p:cNvSpPr>
              <a:spLocks noChangeShapeType="1"/>
            </p:cNvSpPr>
            <p:nvPr/>
          </p:nvSpPr>
          <p:spPr bwMode="auto">
            <a:xfrm>
              <a:off x="735" y="339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1" name="Line 79"/>
            <p:cNvSpPr>
              <a:spLocks noChangeShapeType="1"/>
            </p:cNvSpPr>
            <p:nvPr/>
          </p:nvSpPr>
          <p:spPr bwMode="auto">
            <a:xfrm>
              <a:off x="735" y="344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2" name="Line 80"/>
            <p:cNvSpPr>
              <a:spLocks noChangeShapeType="1"/>
            </p:cNvSpPr>
            <p:nvPr/>
          </p:nvSpPr>
          <p:spPr bwMode="auto">
            <a:xfrm>
              <a:off x="735" y="349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3" name="Line 81"/>
            <p:cNvSpPr>
              <a:spLocks noChangeShapeType="1"/>
            </p:cNvSpPr>
            <p:nvPr/>
          </p:nvSpPr>
          <p:spPr bwMode="auto">
            <a:xfrm>
              <a:off x="735" y="301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4" name="Line 82"/>
            <p:cNvSpPr>
              <a:spLocks noChangeShapeType="1"/>
            </p:cNvSpPr>
            <p:nvPr/>
          </p:nvSpPr>
          <p:spPr bwMode="auto">
            <a:xfrm>
              <a:off x="735" y="2917"/>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5" name="Line 83"/>
            <p:cNvSpPr>
              <a:spLocks noChangeShapeType="1"/>
            </p:cNvSpPr>
            <p:nvPr/>
          </p:nvSpPr>
          <p:spPr bwMode="auto">
            <a:xfrm>
              <a:off x="735" y="2869"/>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6" name="Line 84"/>
            <p:cNvSpPr>
              <a:spLocks noChangeShapeType="1"/>
            </p:cNvSpPr>
            <p:nvPr/>
          </p:nvSpPr>
          <p:spPr bwMode="auto">
            <a:xfrm>
              <a:off x="735" y="2965"/>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87" name="Text Box 85"/>
          <p:cNvSpPr txBox="1">
            <a:spLocks noChangeArrowheads="1"/>
          </p:cNvSpPr>
          <p:nvPr/>
        </p:nvSpPr>
        <p:spPr bwMode="auto">
          <a:xfrm>
            <a:off x="3587750" y="4664075"/>
            <a:ext cx="45720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楷体" panose="02010609060101010101" pitchFamily="49" charset="-122"/>
                <a:ea typeface="楷体" panose="02010609060101010101" pitchFamily="49" charset="-122"/>
              </a:rPr>
              <a:t>...</a:t>
            </a:r>
          </a:p>
        </p:txBody>
      </p:sp>
      <p:grpSp>
        <p:nvGrpSpPr>
          <p:cNvPr id="88" name="Group 86"/>
          <p:cNvGrpSpPr>
            <a:grpSpLocks/>
          </p:cNvGrpSpPr>
          <p:nvPr/>
        </p:nvGrpSpPr>
        <p:grpSpPr bwMode="auto">
          <a:xfrm>
            <a:off x="1568450" y="1844675"/>
            <a:ext cx="701675" cy="801688"/>
            <a:chOff x="7654" y="3380"/>
            <a:chExt cx="554" cy="754"/>
          </a:xfrm>
        </p:grpSpPr>
        <p:sp>
          <p:nvSpPr>
            <p:cNvPr id="89" name="Oval 87"/>
            <p:cNvSpPr>
              <a:spLocks noChangeArrowheads="1"/>
            </p:cNvSpPr>
            <p:nvPr/>
          </p:nvSpPr>
          <p:spPr bwMode="auto">
            <a:xfrm>
              <a:off x="7805" y="3380"/>
              <a:ext cx="253" cy="248"/>
            </a:xfrm>
            <a:prstGeom prst="ellipse">
              <a:avLst/>
            </a:prstGeom>
            <a:noFill/>
            <a:ln w="9525">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0" name="Line 88"/>
            <p:cNvSpPr>
              <a:spLocks noChangeShapeType="1"/>
            </p:cNvSpPr>
            <p:nvPr/>
          </p:nvSpPr>
          <p:spPr bwMode="auto">
            <a:xfrm>
              <a:off x="7931" y="3630"/>
              <a:ext cx="1" cy="232"/>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91" name="Line 89"/>
            <p:cNvSpPr>
              <a:spLocks noChangeShapeType="1"/>
            </p:cNvSpPr>
            <p:nvPr/>
          </p:nvSpPr>
          <p:spPr bwMode="auto">
            <a:xfrm>
              <a:off x="7731" y="3695"/>
              <a:ext cx="401" cy="1"/>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92" name="Freeform 90"/>
            <p:cNvSpPr>
              <a:spLocks/>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9525" cmpd="sng">
              <a:solidFill>
                <a:srgbClr val="99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楷体" panose="02010609060101010101" pitchFamily="49" charset="-122"/>
                <a:ea typeface="楷体" panose="02010609060101010101" pitchFamily="49" charset="-122"/>
              </a:endParaRPr>
            </a:p>
          </p:txBody>
        </p:sp>
      </p:grpSp>
      <p:sp>
        <p:nvSpPr>
          <p:cNvPr id="93" name="Oval 91"/>
          <p:cNvSpPr>
            <a:spLocks noChangeArrowheads="1"/>
          </p:cNvSpPr>
          <p:nvPr/>
        </p:nvSpPr>
        <p:spPr bwMode="auto">
          <a:xfrm>
            <a:off x="3092450" y="1692275"/>
            <a:ext cx="990600" cy="457200"/>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000" b="1">
              <a:solidFill>
                <a:srgbClr val="00CCFF"/>
              </a:solidFill>
              <a:latin typeface="楷体" panose="02010609060101010101" pitchFamily="49" charset="-122"/>
              <a:ea typeface="楷体" panose="02010609060101010101" pitchFamily="49" charset="-122"/>
            </a:endParaRPr>
          </a:p>
        </p:txBody>
      </p:sp>
      <p:sp>
        <p:nvSpPr>
          <p:cNvPr id="94" name="Oval 92"/>
          <p:cNvSpPr>
            <a:spLocks noChangeArrowheads="1"/>
          </p:cNvSpPr>
          <p:nvPr/>
        </p:nvSpPr>
        <p:spPr bwMode="auto">
          <a:xfrm>
            <a:off x="2559050" y="2606675"/>
            <a:ext cx="990600" cy="457200"/>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000" b="1">
              <a:solidFill>
                <a:srgbClr val="00CCFF"/>
              </a:solidFill>
              <a:latin typeface="楷体" panose="02010609060101010101" pitchFamily="49" charset="-122"/>
              <a:ea typeface="楷体" panose="02010609060101010101" pitchFamily="49" charset="-122"/>
            </a:endParaRPr>
          </a:p>
        </p:txBody>
      </p:sp>
      <p:sp>
        <p:nvSpPr>
          <p:cNvPr id="95" name="Line 93"/>
          <p:cNvSpPr>
            <a:spLocks noChangeShapeType="1"/>
          </p:cNvSpPr>
          <p:nvPr/>
        </p:nvSpPr>
        <p:spPr bwMode="auto">
          <a:xfrm flipV="1">
            <a:off x="2381250" y="1920875"/>
            <a:ext cx="685800" cy="304800"/>
          </a:xfrm>
          <a:prstGeom prst="line">
            <a:avLst/>
          </a:prstGeom>
          <a:noFill/>
          <a:ln w="9525">
            <a:solidFill>
              <a:srgbClr val="993366"/>
            </a:solidFill>
            <a:round/>
            <a:headEnd type="none" w="sm" len="sm"/>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96" name="Oval 94"/>
          <p:cNvSpPr>
            <a:spLocks noChangeArrowheads="1"/>
          </p:cNvSpPr>
          <p:nvPr/>
        </p:nvSpPr>
        <p:spPr bwMode="auto">
          <a:xfrm>
            <a:off x="3616325" y="2616200"/>
            <a:ext cx="990600" cy="457200"/>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7" name="Line 95"/>
          <p:cNvSpPr>
            <a:spLocks noChangeShapeType="1"/>
          </p:cNvSpPr>
          <p:nvPr/>
        </p:nvSpPr>
        <p:spPr bwMode="auto">
          <a:xfrm>
            <a:off x="2355850" y="2327275"/>
            <a:ext cx="609600" cy="228600"/>
          </a:xfrm>
          <a:prstGeom prst="line">
            <a:avLst/>
          </a:prstGeom>
          <a:noFill/>
          <a:ln w="9525">
            <a:solidFill>
              <a:srgbClr val="993366"/>
            </a:solidFill>
            <a:round/>
            <a:headEnd type="none" w="sm" len="sm"/>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nvGrpSpPr>
          <p:cNvPr id="98" name="Group 96"/>
          <p:cNvGrpSpPr>
            <a:grpSpLocks/>
          </p:cNvGrpSpPr>
          <p:nvPr/>
        </p:nvGrpSpPr>
        <p:grpSpPr bwMode="auto">
          <a:xfrm>
            <a:off x="4921250" y="1920875"/>
            <a:ext cx="701675" cy="801688"/>
            <a:chOff x="7654" y="3380"/>
            <a:chExt cx="554" cy="754"/>
          </a:xfrm>
        </p:grpSpPr>
        <p:sp>
          <p:nvSpPr>
            <p:cNvPr id="99" name="Oval 97"/>
            <p:cNvSpPr>
              <a:spLocks noChangeArrowheads="1"/>
            </p:cNvSpPr>
            <p:nvPr/>
          </p:nvSpPr>
          <p:spPr bwMode="auto">
            <a:xfrm>
              <a:off x="7805" y="3380"/>
              <a:ext cx="253" cy="248"/>
            </a:xfrm>
            <a:prstGeom prst="ellipse">
              <a:avLst/>
            </a:prstGeom>
            <a:noFill/>
            <a:ln w="9525">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00" name="Line 98"/>
            <p:cNvSpPr>
              <a:spLocks noChangeShapeType="1"/>
            </p:cNvSpPr>
            <p:nvPr/>
          </p:nvSpPr>
          <p:spPr bwMode="auto">
            <a:xfrm>
              <a:off x="7931" y="3630"/>
              <a:ext cx="1" cy="232"/>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101" name="Line 99"/>
            <p:cNvSpPr>
              <a:spLocks noChangeShapeType="1"/>
            </p:cNvSpPr>
            <p:nvPr/>
          </p:nvSpPr>
          <p:spPr bwMode="auto">
            <a:xfrm>
              <a:off x="7731" y="3695"/>
              <a:ext cx="401" cy="1"/>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102" name="Freeform 100"/>
            <p:cNvSpPr>
              <a:spLocks/>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9525" cmpd="sng">
              <a:solidFill>
                <a:srgbClr val="99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楷体" panose="02010609060101010101" pitchFamily="49" charset="-122"/>
                <a:ea typeface="楷体" panose="02010609060101010101" pitchFamily="49" charset="-122"/>
              </a:endParaRPr>
            </a:p>
          </p:txBody>
        </p:sp>
      </p:grpSp>
      <p:sp>
        <p:nvSpPr>
          <p:cNvPr id="103" name="Line 101"/>
          <p:cNvSpPr>
            <a:spLocks noChangeShapeType="1"/>
          </p:cNvSpPr>
          <p:nvPr/>
        </p:nvSpPr>
        <p:spPr bwMode="auto">
          <a:xfrm flipV="1">
            <a:off x="4464050" y="2454275"/>
            <a:ext cx="533400" cy="22860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04" name="Text Box 102"/>
          <p:cNvSpPr txBox="1">
            <a:spLocks noChangeArrowheads="1"/>
          </p:cNvSpPr>
          <p:nvPr/>
        </p:nvSpPr>
        <p:spPr bwMode="auto">
          <a:xfrm>
            <a:off x="1111250" y="1082675"/>
            <a:ext cx="2209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0000FF"/>
                </a:solidFill>
                <a:latin typeface="楷体" panose="02010609060101010101" pitchFamily="49" charset="-122"/>
                <a:ea typeface="楷体" panose="02010609060101010101" pitchFamily="49" charset="-122"/>
              </a:rPr>
              <a:t>用例模型</a:t>
            </a:r>
          </a:p>
        </p:txBody>
      </p:sp>
      <p:sp>
        <p:nvSpPr>
          <p:cNvPr id="105" name="Text Box 103"/>
          <p:cNvSpPr txBox="1">
            <a:spLocks noChangeArrowheads="1"/>
          </p:cNvSpPr>
          <p:nvPr/>
        </p:nvSpPr>
        <p:spPr bwMode="auto">
          <a:xfrm>
            <a:off x="1339850" y="2835275"/>
            <a:ext cx="990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solidFill>
                  <a:srgbClr val="0000FF"/>
                </a:solidFill>
                <a:latin typeface="楷体" panose="02010609060101010101" pitchFamily="49" charset="-122"/>
                <a:ea typeface="楷体" panose="02010609060101010101" pitchFamily="49" charset="-122"/>
              </a:rPr>
              <a:t>参与者</a:t>
            </a:r>
          </a:p>
        </p:txBody>
      </p:sp>
      <p:sp>
        <p:nvSpPr>
          <p:cNvPr id="106" name="Text Box 104"/>
          <p:cNvSpPr txBox="1">
            <a:spLocks noChangeArrowheads="1"/>
          </p:cNvSpPr>
          <p:nvPr/>
        </p:nvSpPr>
        <p:spPr bwMode="auto">
          <a:xfrm>
            <a:off x="3016250" y="3216275"/>
            <a:ext cx="1447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solidFill>
                  <a:srgbClr val="0000FF"/>
                </a:solidFill>
                <a:latin typeface="楷体" panose="02010609060101010101" pitchFamily="49" charset="-122"/>
                <a:ea typeface="楷体" panose="02010609060101010101" pitchFamily="49" charset="-122"/>
              </a:rPr>
              <a:t>用例</a:t>
            </a:r>
          </a:p>
        </p:txBody>
      </p:sp>
      <p:sp>
        <p:nvSpPr>
          <p:cNvPr id="107" name="AutoShape 105"/>
          <p:cNvSpPr>
            <a:spLocks noChangeArrowheads="1"/>
          </p:cNvSpPr>
          <p:nvPr/>
        </p:nvSpPr>
        <p:spPr bwMode="auto">
          <a:xfrm>
            <a:off x="647700" y="3500438"/>
            <a:ext cx="1439863" cy="1008062"/>
          </a:xfrm>
          <a:prstGeom prst="wedgeRectCallout">
            <a:avLst>
              <a:gd name="adj1" fmla="val 83407"/>
              <a:gd name="adj2" fmla="val -86852"/>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FF"/>
                </a:solidFill>
                <a:latin typeface="楷体" panose="02010609060101010101" pitchFamily="49" charset="-122"/>
                <a:ea typeface="楷体" panose="02010609060101010101" pitchFamily="49" charset="-122"/>
              </a:rPr>
              <a:t>用例图描述参与者与用例间的关系</a:t>
            </a:r>
          </a:p>
        </p:txBody>
      </p:sp>
      <p:sp>
        <p:nvSpPr>
          <p:cNvPr id="108" name="AutoShape 106"/>
          <p:cNvSpPr>
            <a:spLocks noChangeArrowheads="1"/>
          </p:cNvSpPr>
          <p:nvPr/>
        </p:nvSpPr>
        <p:spPr bwMode="auto">
          <a:xfrm>
            <a:off x="1008063" y="4940300"/>
            <a:ext cx="1655762" cy="1008063"/>
          </a:xfrm>
          <a:prstGeom prst="wedgeRectCallout">
            <a:avLst>
              <a:gd name="adj1" fmla="val 75981"/>
              <a:gd name="adj2" fmla="val 2244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用例规约描述每一个用例的细节信息</a:t>
            </a:r>
          </a:p>
        </p:txBody>
      </p:sp>
      <p:sp>
        <p:nvSpPr>
          <p:cNvPr id="109" name="AutoShape 107"/>
          <p:cNvSpPr>
            <a:spLocks noChangeArrowheads="1"/>
          </p:cNvSpPr>
          <p:nvPr/>
        </p:nvSpPr>
        <p:spPr bwMode="auto">
          <a:xfrm>
            <a:off x="7416800" y="476250"/>
            <a:ext cx="1476375" cy="1008063"/>
          </a:xfrm>
          <a:prstGeom prst="wedgeRectCallout">
            <a:avLst>
              <a:gd name="adj1" fmla="val -59337"/>
              <a:gd name="adj2" fmla="val 8647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记录一些系统需求相关的术语 </a:t>
            </a:r>
          </a:p>
        </p:txBody>
      </p:sp>
    </p:spTree>
    <p:extLst>
      <p:ext uri="{BB962C8B-B14F-4D97-AF65-F5344CB8AC3E}">
        <p14:creationId xmlns:p14="http://schemas.microsoft.com/office/powerpoint/2010/main" val="423755941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up)">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wipe(right)">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wipe(down)">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107" grpId="0" animBg="1" autoUpdateAnimBg="0"/>
      <p:bldP spid="108" grpId="0" animBg="1" autoUpdateAnimBg="0"/>
      <p:bldP spid="10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a:t>
            </a:r>
            <a:r>
              <a:rPr lang="zh-CN" altLang="en-US" dirty="0" smtClean="0">
                <a:latin typeface="Times New Roman" panose="02020603050405020304" pitchFamily="18" charset="0"/>
                <a:cs typeface="Times New Roman" panose="02020603050405020304" pitchFamily="18" charset="0"/>
              </a:rPr>
              <a:t>“用户故事”（</a:t>
            </a:r>
            <a:r>
              <a:rPr lang="en-US" altLang="zh-CN" dirty="0" smtClean="0">
                <a:latin typeface="Times New Roman" panose="02020603050405020304" pitchFamily="18" charset="0"/>
                <a:cs typeface="Times New Roman" panose="02020603050405020304" pitchFamily="18" charset="0"/>
              </a:rPr>
              <a:t>User Story</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a:t>
            </a:r>
            <a:r>
              <a:rPr lang="zh-CN" altLang="en-US" dirty="0" smtClean="0">
                <a:latin typeface="Times New Roman" panose="02020603050405020304" pitchFamily="18" charset="0"/>
                <a:cs typeface="Times New Roman" panose="02020603050405020304" pitchFamily="18" charset="0"/>
              </a:rPr>
              <a:t>“用例”（</a:t>
            </a:r>
            <a:r>
              <a:rPr lang="en-US" altLang="zh-CN" dirty="0" smtClean="0">
                <a:latin typeface="Times New Roman" panose="02020603050405020304" pitchFamily="18" charset="0"/>
                <a:cs typeface="Times New Roman" panose="02020603050405020304" pitchFamily="18" charset="0"/>
              </a:rPr>
              <a:t>Use Case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5 </a:t>
            </a:r>
            <a:r>
              <a:rPr lang="zh-CN" altLang="en-US" dirty="0">
                <a:solidFill>
                  <a:srgbClr val="C00000"/>
                </a:solidFill>
                <a:latin typeface="Times New Roman" panose="02020603050405020304" pitchFamily="18" charset="0"/>
                <a:cs typeface="Times New Roman" panose="02020603050405020304" pitchFamily="18" charset="0"/>
              </a:rPr>
              <a:t>活动图 </a:t>
            </a:r>
            <a:r>
              <a:rPr lang="en-US" altLang="zh-CN" dirty="0">
                <a:solidFill>
                  <a:srgbClr val="C00000"/>
                </a:solidFill>
                <a:latin typeface="Times New Roman" panose="02020603050405020304" pitchFamily="18" charset="0"/>
                <a:cs typeface="Times New Roman" panose="02020603050405020304" pitchFamily="18" charset="0"/>
              </a:rPr>
              <a:t>&amp; </a:t>
            </a:r>
            <a:r>
              <a:rPr lang="zh-CN" altLang="en-US" dirty="0">
                <a:solidFill>
                  <a:srgbClr val="C00000"/>
                </a:solidFill>
                <a:latin typeface="Times New Roman" panose="02020603050405020304" pitchFamily="18" charset="0"/>
                <a:cs typeface="Times New Roman" panose="02020603050405020304" pitchFamily="18" charset="0"/>
              </a:rPr>
              <a:t>泳道</a:t>
            </a:r>
            <a:r>
              <a:rPr lang="zh-CN" altLang="en-US" dirty="0" smtClean="0">
                <a:solidFill>
                  <a:srgbClr val="C00000"/>
                </a:solidFill>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6029026"/>
      </p:ext>
    </p:extLst>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活动图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&amp;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泳道图：对用例描述的图形化补充</a:t>
            </a:r>
          </a:p>
        </p:txBody>
      </p:sp>
      <p:sp>
        <p:nvSpPr>
          <p:cNvPr id="4" name="Rectangle 3"/>
          <p:cNvSpPr txBox="1">
            <a:spLocks noChangeArrowheads="1"/>
          </p:cNvSpPr>
          <p:nvPr/>
        </p:nvSpPr>
        <p:spPr>
          <a:xfrm>
            <a:off x="395288" y="1484313"/>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t>UML</a:t>
            </a:r>
            <a:r>
              <a:rPr lang="zh-CN" altLang="en-US" dirty="0" smtClean="0"/>
              <a:t>活动图</a:t>
            </a:r>
            <a:r>
              <a:rPr lang="en-US" altLang="zh-CN" dirty="0" smtClean="0"/>
              <a:t>(Activity Diagram)</a:t>
            </a:r>
            <a:r>
              <a:rPr lang="zh-CN" altLang="en-US" dirty="0" smtClean="0"/>
              <a:t>提供一种可视化的流程图方式，对</a:t>
            </a:r>
            <a:r>
              <a:rPr lang="en-US" altLang="zh-CN" dirty="0" smtClean="0"/>
              <a:t>use case</a:t>
            </a:r>
            <a:r>
              <a:rPr lang="zh-CN" altLang="en-US" dirty="0" smtClean="0"/>
              <a:t>的事件流进行直观展示，以便于读者更好的理解</a:t>
            </a:r>
          </a:p>
          <a:p>
            <a:pPr eaLnBrk="1" hangingPunct="1"/>
            <a:r>
              <a:rPr lang="zh-CN" altLang="en-US" dirty="0" smtClean="0"/>
              <a:t>同时，</a:t>
            </a:r>
            <a:r>
              <a:rPr lang="en-US" altLang="zh-CN" dirty="0" smtClean="0"/>
              <a:t>UML</a:t>
            </a:r>
            <a:r>
              <a:rPr lang="zh-CN" altLang="en-US" dirty="0" smtClean="0"/>
              <a:t>活动图也可以用来描述多个用例之间所形成的大粒度流程</a:t>
            </a:r>
          </a:p>
          <a:p>
            <a:pPr eaLnBrk="1" hangingPunct="1"/>
            <a:r>
              <a:rPr lang="zh-CN" altLang="en-US" dirty="0" smtClean="0"/>
              <a:t>两种形式：</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传统的活动图：只涉及一个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泳道图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(swim-lane diagram)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：侧重于描述多个参与者的活动之间的交互</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活动图的基本要素：</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起始点、结束</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点</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活动；决策</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点</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活动之间的时序连接；活动之间的并发</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点</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泳道</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15065055"/>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UML</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活动图</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807169"/>
            <a:ext cx="4703762" cy="571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904107"/>
      </p:ext>
    </p:extLst>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UML</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泳道图</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b="11304"/>
          <a:stretch>
            <a:fillRect/>
          </a:stretch>
        </p:blipFill>
        <p:spPr bwMode="auto">
          <a:xfrm>
            <a:off x="2483817" y="880070"/>
            <a:ext cx="5616575"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803331"/>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何谓“用户故事”？</a:t>
            </a:r>
            <a:endParaRPr lang="en-GB"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Content Placeholder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GB" dirty="0" smtClean="0">
                <a:latin typeface="Times New Roman" panose="02020603050405020304" pitchFamily="18" charset="0"/>
                <a:cs typeface="Times New Roman" panose="02020603050405020304" pitchFamily="18" charset="0"/>
              </a:rPr>
              <a:t>用户故事：</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对软件用户（或所有者）有价值的功能性的简明、书面描述</a:t>
            </a:r>
            <a:endPar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GB" dirty="0" smtClean="0">
                <a:latin typeface="Times New Roman" panose="02020603050405020304" pitchFamily="18" charset="0"/>
                <a:cs typeface="Times New Roman" panose="02020603050405020304" pitchFamily="18" charset="0"/>
              </a:rPr>
              <a:t>从用户的角度来描述用户渴望得到的功能：</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角色</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谁要使用这个功能</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目标</a:t>
            </a:r>
            <a:r>
              <a:rPr lang="en-GB"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活动</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需要完成什么样的功能</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商业价值</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为什么需要这个功能，这个功能带来什么样的价值</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三个组成部分：</a:t>
            </a:r>
          </a:p>
          <a:p>
            <a:pPr lvl="1" eaLnBrk="1" hangingPunct="1"/>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卡片</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Card</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用户故事一般在小卡片上写着故事的简短描述，工作量估算</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交谈</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Conversation</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用户故事背后的细节来源于和客户或者产品负责人的交流</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沟通</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确认</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Confirmation</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通过验收测试确认用户故事被正确</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完成</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27759618"/>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GB"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用户</a:t>
            </a:r>
            <a:r>
              <a:rPr kumimoji="0" lang="zh-CN" altLang="en-GB"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故事</a:t>
            </a:r>
            <a:r>
              <a:rPr kumimoji="0" lang="zh-CN" altLang="en-US"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板</a:t>
            </a:r>
            <a:endParaRPr kumimoji="0" lang="zh-CN" altLang="en-GB"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9218" name="Picture 2" descr="https://upload-images.jianshu.io/upload_images/4320811-ad1e582f2ea27446.png?imageMogr2/auto-or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99" y="1124745"/>
            <a:ext cx="7424565"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203577"/>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0441" y="1052736"/>
            <a:ext cx="2131895" cy="153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用户故事的描述</a:t>
            </a:r>
          </a:p>
        </p:txBody>
      </p:sp>
      <p:sp>
        <p:nvSpPr>
          <p:cNvPr id="4" name="Content Placeholder 2"/>
          <p:cNvSpPr txBox="1">
            <a:spLocks/>
          </p:cNvSpPr>
          <p:nvPr/>
        </p:nvSpPr>
        <p:spPr>
          <a:xfrm>
            <a:off x="395288" y="1267992"/>
            <a:ext cx="8641208" cy="306521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buFont typeface="Wingdings" panose="05000000000000000000" pitchFamily="2" charset="2"/>
              <a:buNone/>
            </a:pPr>
            <a:r>
              <a:rPr lang="en-GB" altLang="zh-CN" dirty="0" smtClean="0"/>
              <a:t>       As a </a:t>
            </a:r>
            <a:r>
              <a:rPr lang="en-GB" altLang="zh-CN" dirty="0" smtClean="0">
                <a:solidFill>
                  <a:srgbClr val="C00000"/>
                </a:solidFill>
              </a:rPr>
              <a:t>[user role] </a:t>
            </a:r>
            <a:r>
              <a:rPr lang="en-GB" altLang="zh-CN" dirty="0" smtClean="0"/>
              <a:t>I want to </a:t>
            </a:r>
            <a:r>
              <a:rPr lang="en-GB" altLang="zh-CN" dirty="0" smtClean="0">
                <a:solidFill>
                  <a:srgbClr val="558ED5"/>
                </a:solidFill>
              </a:rPr>
              <a:t>[goal]   </a:t>
            </a:r>
            <a:r>
              <a:rPr lang="en-GB" altLang="zh-CN" dirty="0" smtClean="0"/>
              <a:t>so I can </a:t>
            </a:r>
            <a:r>
              <a:rPr lang="en-GB" altLang="zh-CN" dirty="0">
                <a:solidFill>
                  <a:srgbClr val="C00000"/>
                </a:solidFill>
              </a:rPr>
              <a:t>[reason]</a:t>
            </a:r>
          </a:p>
          <a:p>
            <a:pPr marL="457200" indent="-457200" eaLnBrk="1" hangingPunct="1">
              <a:buFont typeface="Wingdings" panose="05000000000000000000" pitchFamily="2" charset="2"/>
              <a:buNone/>
            </a:pPr>
            <a:r>
              <a:rPr lang="zh-CN" altLang="en-GB" dirty="0" smtClean="0"/>
              <a:t>       作为一个</a:t>
            </a:r>
            <a:r>
              <a:rPr lang="en-GB" altLang="zh-CN" dirty="0">
                <a:solidFill>
                  <a:srgbClr val="C00000"/>
                </a:solidFill>
              </a:rPr>
              <a:t>&lt;</a:t>
            </a:r>
            <a:r>
              <a:rPr lang="zh-CN" altLang="en-GB" dirty="0">
                <a:solidFill>
                  <a:srgbClr val="C00000"/>
                </a:solidFill>
              </a:rPr>
              <a:t>角色</a:t>
            </a:r>
            <a:r>
              <a:rPr lang="en-GB" altLang="zh-CN" dirty="0">
                <a:solidFill>
                  <a:srgbClr val="C00000"/>
                </a:solidFill>
              </a:rPr>
              <a:t>&gt;, </a:t>
            </a:r>
            <a:r>
              <a:rPr lang="zh-CN" altLang="en-GB" dirty="0" smtClean="0"/>
              <a:t>我想要</a:t>
            </a:r>
            <a:r>
              <a:rPr lang="en-GB" altLang="zh-CN" dirty="0">
                <a:solidFill>
                  <a:srgbClr val="C00000"/>
                </a:solidFill>
              </a:rPr>
              <a:t>&lt;</a:t>
            </a:r>
            <a:r>
              <a:rPr lang="zh-CN" altLang="en-GB" dirty="0">
                <a:solidFill>
                  <a:srgbClr val="C00000"/>
                </a:solidFill>
              </a:rPr>
              <a:t>活动</a:t>
            </a:r>
            <a:r>
              <a:rPr lang="en-GB" altLang="zh-CN" dirty="0">
                <a:solidFill>
                  <a:srgbClr val="C00000"/>
                </a:solidFill>
              </a:rPr>
              <a:t>&gt;, </a:t>
            </a:r>
            <a:r>
              <a:rPr lang="zh-CN" altLang="en-GB" dirty="0" smtClean="0"/>
              <a:t>以便于</a:t>
            </a:r>
            <a:r>
              <a:rPr lang="en-GB" altLang="zh-CN" dirty="0">
                <a:solidFill>
                  <a:srgbClr val="C00000"/>
                </a:solidFill>
              </a:rPr>
              <a:t>&lt;</a:t>
            </a:r>
            <a:r>
              <a:rPr lang="zh-CN" altLang="en-GB" dirty="0">
                <a:solidFill>
                  <a:srgbClr val="C00000"/>
                </a:solidFill>
              </a:rPr>
              <a:t>商业价值</a:t>
            </a:r>
            <a:r>
              <a:rPr lang="en-GB" altLang="zh-CN" dirty="0">
                <a:solidFill>
                  <a:srgbClr val="C00000"/>
                </a:solidFill>
              </a:rPr>
              <a:t>&gt;</a:t>
            </a:r>
          </a:p>
          <a:p>
            <a:pPr marL="0" indent="0" eaLnBrk="1" hangingPunct="1">
              <a:buNone/>
            </a:pPr>
            <a:endParaRPr lang="en-GB" altLang="zh-CN" sz="1100" dirty="0" smtClean="0"/>
          </a:p>
          <a:p>
            <a:pPr marL="0" indent="0" eaLnBrk="1" hangingPunct="1">
              <a:buNone/>
            </a:pPr>
            <a:r>
              <a:rPr lang="en-GB" altLang="zh-CN" dirty="0" smtClean="0"/>
              <a:t>  Who (user role) </a:t>
            </a:r>
            <a:r>
              <a:rPr lang="en-US" altLang="zh-CN" dirty="0" smtClean="0"/>
              <a:t>-- </a:t>
            </a:r>
            <a:r>
              <a:rPr lang="zh-CN" altLang="en-US" dirty="0" smtClean="0"/>
              <a:t>角色</a:t>
            </a:r>
            <a:r>
              <a:rPr lang="zh-CN" altLang="en-US" dirty="0"/>
              <a:t>：</a:t>
            </a:r>
            <a:r>
              <a:rPr lang="zh-CN" altLang="en-US" dirty="0">
                <a:solidFill>
                  <a:srgbClr val="0000FF"/>
                </a:solidFill>
                <a:latin typeface="楷体" panose="02010609060101010101" pitchFamily="49" charset="-122"/>
                <a:ea typeface="楷体" panose="02010609060101010101" pitchFamily="49" charset="-122"/>
              </a:rPr>
              <a:t>谁要使用这个</a:t>
            </a:r>
            <a:r>
              <a:rPr lang="zh-CN" altLang="en-US" dirty="0" smtClean="0">
                <a:solidFill>
                  <a:srgbClr val="0000FF"/>
                </a:solidFill>
                <a:latin typeface="楷体" panose="02010609060101010101" pitchFamily="49" charset="-122"/>
                <a:ea typeface="楷体" panose="02010609060101010101" pitchFamily="49" charset="-122"/>
              </a:rPr>
              <a:t>功能</a:t>
            </a:r>
            <a:r>
              <a:rPr lang="en-US" altLang="zh-CN" dirty="0" smtClean="0">
                <a:solidFill>
                  <a:srgbClr val="0000FF"/>
                </a:solidFill>
                <a:latin typeface="楷体" panose="02010609060101010101" pitchFamily="49" charset="-122"/>
                <a:ea typeface="楷体" panose="02010609060101010101" pitchFamily="49" charset="-122"/>
              </a:rPr>
              <a:t>?</a:t>
            </a:r>
            <a:endParaRPr lang="zh-CN" altLang="en-US" dirty="0"/>
          </a:p>
          <a:p>
            <a:pPr marL="0" indent="0" eaLnBrk="1" hangingPunct="1">
              <a:buNone/>
            </a:pPr>
            <a:r>
              <a:rPr lang="en-GB" altLang="zh-CN" dirty="0" smtClean="0"/>
              <a:t>  What (goal)</a:t>
            </a:r>
            <a:r>
              <a:rPr lang="en-US" altLang="zh-CN" dirty="0"/>
              <a:t> </a:t>
            </a:r>
            <a:r>
              <a:rPr lang="en-US" altLang="zh-CN" dirty="0" smtClean="0"/>
              <a:t>-- </a:t>
            </a:r>
            <a:r>
              <a:rPr lang="zh-CN" altLang="en-US" dirty="0" smtClean="0"/>
              <a:t>功能</a:t>
            </a:r>
            <a:r>
              <a:rPr lang="zh-CN" altLang="en-US" dirty="0"/>
              <a:t>：</a:t>
            </a:r>
            <a:r>
              <a:rPr lang="zh-CN" altLang="en-US" dirty="0">
                <a:solidFill>
                  <a:srgbClr val="0000FF"/>
                </a:solidFill>
                <a:latin typeface="楷体" panose="02010609060101010101" pitchFamily="49" charset="-122"/>
                <a:ea typeface="楷体" panose="02010609060101010101" pitchFamily="49" charset="-122"/>
              </a:rPr>
              <a:t>需要完成什么样的</a:t>
            </a:r>
            <a:r>
              <a:rPr lang="zh-CN" altLang="en-US" dirty="0" smtClean="0">
                <a:solidFill>
                  <a:srgbClr val="0000FF"/>
                </a:solidFill>
                <a:latin typeface="楷体" panose="02010609060101010101" pitchFamily="49" charset="-122"/>
                <a:ea typeface="楷体" panose="02010609060101010101" pitchFamily="49" charset="-122"/>
              </a:rPr>
              <a:t>功能</a:t>
            </a:r>
            <a:r>
              <a:rPr lang="en-US" altLang="zh-CN" dirty="0" smtClean="0">
                <a:solidFill>
                  <a:srgbClr val="0000FF"/>
                </a:solidFill>
                <a:latin typeface="楷体" panose="02010609060101010101" pitchFamily="49" charset="-122"/>
                <a:ea typeface="楷体" panose="02010609060101010101" pitchFamily="49" charset="-122"/>
              </a:rPr>
              <a:t>?</a:t>
            </a:r>
            <a:endParaRPr lang="zh-CN" altLang="en-US" dirty="0"/>
          </a:p>
          <a:p>
            <a:pPr marL="0" indent="0" eaLnBrk="1" hangingPunct="1">
              <a:buNone/>
            </a:pPr>
            <a:r>
              <a:rPr lang="en-GB" altLang="zh-CN" dirty="0" smtClean="0"/>
              <a:t>  Why (reason)</a:t>
            </a:r>
            <a:r>
              <a:rPr lang="en-US" altLang="zh-CN" dirty="0"/>
              <a:t> </a:t>
            </a:r>
            <a:r>
              <a:rPr lang="en-US" altLang="zh-CN" dirty="0" smtClean="0"/>
              <a:t>--</a:t>
            </a:r>
            <a:r>
              <a:rPr lang="zh-CN" altLang="en-US" dirty="0" smtClean="0"/>
              <a:t>价值</a:t>
            </a:r>
            <a:r>
              <a:rPr lang="zh-CN" altLang="en-US" dirty="0"/>
              <a:t>：</a:t>
            </a:r>
            <a:r>
              <a:rPr lang="zh-CN" altLang="en-US" dirty="0">
                <a:solidFill>
                  <a:srgbClr val="0000FF"/>
                </a:solidFill>
                <a:latin typeface="楷体" panose="02010609060101010101" pitchFamily="49" charset="-122"/>
                <a:ea typeface="楷体" panose="02010609060101010101" pitchFamily="49" charset="-122"/>
              </a:rPr>
              <a:t>为什么需要这个功能，功能带来什么样的</a:t>
            </a:r>
            <a:r>
              <a:rPr lang="zh-CN" altLang="en-US" dirty="0" smtClean="0">
                <a:solidFill>
                  <a:srgbClr val="0000FF"/>
                </a:solidFill>
                <a:latin typeface="楷体" panose="02010609060101010101" pitchFamily="49" charset="-122"/>
                <a:ea typeface="楷体" panose="02010609060101010101" pitchFamily="49" charset="-122"/>
              </a:rPr>
              <a:t>价值</a:t>
            </a:r>
            <a:r>
              <a:rPr lang="en-US" altLang="zh-CN" dirty="0" smtClean="0">
                <a:solidFill>
                  <a:srgbClr val="0000FF"/>
                </a:solidFill>
                <a:latin typeface="楷体" panose="02010609060101010101" pitchFamily="49" charset="-122"/>
                <a:ea typeface="楷体" panose="02010609060101010101" pitchFamily="49" charset="-122"/>
              </a:rPr>
              <a:t>?</a:t>
            </a:r>
            <a:endParaRPr lang="en-GB" altLang="zh-CN" dirty="0">
              <a:solidFill>
                <a:srgbClr val="0000FF"/>
              </a:solidFill>
              <a:latin typeface="楷体" panose="02010609060101010101" pitchFamily="49" charset="-122"/>
              <a:ea typeface="楷体" panose="02010609060101010101" pitchFamily="49" charset="-122"/>
            </a:endParaRPr>
          </a:p>
        </p:txBody>
      </p:sp>
      <p:sp>
        <p:nvSpPr>
          <p:cNvPr id="5" name="Rectangle 5"/>
          <p:cNvSpPr>
            <a:spLocks noChangeArrowheads="1"/>
          </p:cNvSpPr>
          <p:nvPr/>
        </p:nvSpPr>
        <p:spPr bwMode="auto">
          <a:xfrm>
            <a:off x="896309" y="4154304"/>
            <a:ext cx="73263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latin typeface="Book Antiqua" panose="02040602050305030304" pitchFamily="18" charset="0"/>
              </a:rPr>
              <a:t>例如：</a:t>
            </a:r>
            <a:endParaRPr lang="en-US" altLang="zh-CN" sz="2000" b="1" dirty="0" smtClean="0">
              <a:latin typeface="Book Antiqua" panose="02040602050305030304" pitchFamily="18" charset="0"/>
            </a:endParaRPr>
          </a:p>
          <a:p>
            <a:pPr marL="265113" eaLnBrk="1" hangingPunct="1"/>
            <a:r>
              <a:rPr lang="en-GB" altLang="zh-CN" sz="2000" b="1" dirty="0" smtClean="0">
                <a:latin typeface="Book Antiqua" panose="02040602050305030304" pitchFamily="18" charset="0"/>
              </a:rPr>
              <a:t>As </a:t>
            </a:r>
            <a:r>
              <a:rPr lang="en-GB" altLang="zh-CN" sz="2000" b="1" dirty="0">
                <a:latin typeface="Book Antiqua" panose="02040602050305030304" pitchFamily="18" charset="0"/>
              </a:rPr>
              <a:t>a </a:t>
            </a:r>
            <a:r>
              <a:rPr lang="en-GB" altLang="zh-CN" sz="2000" b="1" dirty="0">
                <a:solidFill>
                  <a:srgbClr val="C00000"/>
                </a:solidFill>
                <a:latin typeface="+mn-lt"/>
                <a:ea typeface="+mn-ea"/>
              </a:rPr>
              <a:t>registered user </a:t>
            </a:r>
            <a:r>
              <a:rPr lang="en-GB" altLang="zh-CN" sz="2000" b="1" dirty="0">
                <a:latin typeface="Book Antiqua" panose="02040602050305030304" pitchFamily="18" charset="0"/>
              </a:rPr>
              <a:t>I want to </a:t>
            </a:r>
            <a:r>
              <a:rPr lang="en-GB" altLang="zh-CN" sz="2000" b="1" dirty="0">
                <a:solidFill>
                  <a:srgbClr val="C00000"/>
                </a:solidFill>
                <a:latin typeface="+mn-lt"/>
                <a:ea typeface="+mn-ea"/>
              </a:rPr>
              <a:t>log in </a:t>
            </a:r>
            <a:r>
              <a:rPr lang="en-GB" altLang="zh-CN" sz="2000" b="1" dirty="0">
                <a:latin typeface="Book Antiqua" panose="02040602050305030304" pitchFamily="18" charset="0"/>
              </a:rPr>
              <a:t>so I can </a:t>
            </a:r>
            <a:r>
              <a:rPr lang="en-GB" altLang="zh-CN" sz="2000" b="1" dirty="0" smtClean="0">
                <a:solidFill>
                  <a:srgbClr val="C00000"/>
                </a:solidFill>
                <a:latin typeface="+mn-lt"/>
                <a:ea typeface="+mn-ea"/>
              </a:rPr>
              <a:t>access</a:t>
            </a:r>
            <a:r>
              <a:rPr lang="en-GB" altLang="zh-CN" sz="2000" b="1" dirty="0" smtClean="0">
                <a:solidFill>
                  <a:srgbClr val="558ED5"/>
                </a:solidFill>
                <a:latin typeface="Book Antiqua" panose="02040602050305030304" pitchFamily="18" charset="0"/>
              </a:rPr>
              <a:t>   </a:t>
            </a:r>
            <a:r>
              <a:rPr lang="en-GB" altLang="zh-CN" sz="2000" b="1" dirty="0" smtClean="0">
                <a:solidFill>
                  <a:srgbClr val="C00000"/>
                </a:solidFill>
                <a:latin typeface="+mn-lt"/>
                <a:ea typeface="+mn-ea"/>
              </a:rPr>
              <a:t>subscriber-only </a:t>
            </a:r>
            <a:r>
              <a:rPr lang="en-GB" altLang="zh-CN" sz="2000" b="1" dirty="0">
                <a:solidFill>
                  <a:srgbClr val="C00000"/>
                </a:solidFill>
                <a:latin typeface="+mn-lt"/>
                <a:ea typeface="+mn-ea"/>
              </a:rPr>
              <a:t>content.</a:t>
            </a:r>
          </a:p>
          <a:p>
            <a:pPr marL="265113" eaLnBrk="1" hangingPunct="1"/>
            <a:endParaRPr lang="zh-CN" altLang="en-GB" sz="800" b="1" dirty="0">
              <a:solidFill>
                <a:srgbClr val="558ED5"/>
              </a:solidFill>
              <a:latin typeface="Book Antiqua" panose="02040602050305030304" pitchFamily="18" charset="0"/>
            </a:endParaRPr>
          </a:p>
          <a:p>
            <a:pPr marL="265113" eaLnBrk="1" hangingPunct="1"/>
            <a:r>
              <a:rPr lang="zh-CN" altLang="en-US" sz="2000" b="1" dirty="0" smtClean="0">
                <a:latin typeface="Book Antiqua" panose="02040602050305030304" pitchFamily="18" charset="0"/>
              </a:rPr>
              <a:t>作为</a:t>
            </a:r>
            <a:r>
              <a:rPr lang="zh-CN" altLang="en-US" sz="2000" b="1" dirty="0">
                <a:latin typeface="Book Antiqua" panose="02040602050305030304" pitchFamily="18" charset="0"/>
              </a:rPr>
              <a:t>一个“</a:t>
            </a:r>
            <a:r>
              <a:rPr lang="zh-CN" altLang="en-US" sz="2000" b="1" dirty="0">
                <a:solidFill>
                  <a:srgbClr val="C00000"/>
                </a:solidFill>
                <a:latin typeface="+mn-lt"/>
                <a:ea typeface="+mn-ea"/>
              </a:rPr>
              <a:t>网站管理员</a:t>
            </a:r>
            <a:r>
              <a:rPr lang="zh-CN" altLang="en-US" sz="2000" b="1" dirty="0">
                <a:latin typeface="Book Antiqua" panose="02040602050305030304" pitchFamily="18" charset="0"/>
              </a:rPr>
              <a:t>”，我想要“</a:t>
            </a:r>
            <a:r>
              <a:rPr lang="zh-CN" altLang="en-US" sz="2000" b="1" dirty="0">
                <a:solidFill>
                  <a:srgbClr val="C00000"/>
                </a:solidFill>
                <a:latin typeface="+mn-lt"/>
                <a:ea typeface="+mn-ea"/>
              </a:rPr>
              <a:t>统计每天有多少人访问了我的网站</a:t>
            </a:r>
            <a:r>
              <a:rPr lang="zh-CN" altLang="en-US" sz="2000" b="1" dirty="0">
                <a:latin typeface="Book Antiqua" panose="02040602050305030304" pitchFamily="18" charset="0"/>
              </a:rPr>
              <a:t>”，以便于“</a:t>
            </a:r>
            <a:r>
              <a:rPr lang="zh-CN" altLang="en-US" sz="2000" b="1" dirty="0">
                <a:solidFill>
                  <a:srgbClr val="C00000"/>
                </a:solidFill>
                <a:latin typeface="+mn-lt"/>
                <a:ea typeface="+mn-ea"/>
              </a:rPr>
              <a:t>赞助商了解我的网站会给他们带来什么收益</a:t>
            </a:r>
            <a:r>
              <a:rPr lang="zh-CN" altLang="en-US" sz="2000" b="1" dirty="0">
                <a:latin typeface="Book Antiqua" panose="02040602050305030304" pitchFamily="18" charset="0"/>
              </a:rPr>
              <a:t>”。</a:t>
            </a:r>
          </a:p>
        </p:txBody>
      </p:sp>
    </p:spTree>
    <p:extLst>
      <p:ext uri="{BB962C8B-B14F-4D97-AF65-F5344CB8AC3E}">
        <p14:creationId xmlns:p14="http://schemas.microsoft.com/office/powerpoint/2010/main" val="1983731758"/>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用户故事卡的</a:t>
            </a:r>
            <a:r>
              <a:rPr lang="zh-CN" altLang="en-GB"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正面</a:t>
            </a:r>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en-GB" altLang="zh-CN"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Conversation</a:t>
            </a:r>
            <a:endParaRPr lang="en-GB"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pic>
        <p:nvPicPr>
          <p:cNvPr id="4" name="Picture 5" descr="UserStoryFront"/>
          <p:cNvPicPr>
            <a:picLocks noChangeAspect="1" noChangeArrowheads="1"/>
          </p:cNvPicPr>
          <p:nvPr/>
        </p:nvPicPr>
        <p:blipFill>
          <a:blip r:embed="rId3">
            <a:extLst>
              <a:ext uri="{28A0092B-C50C-407E-A947-70E740481C1C}">
                <a14:useLocalDpi xmlns:a14="http://schemas.microsoft.com/office/drawing/2010/main" val="0"/>
              </a:ext>
            </a:extLst>
          </a:blip>
          <a:srcRect b="13121"/>
          <a:stretch>
            <a:fillRect/>
          </a:stretch>
        </p:blipFill>
        <p:spPr bwMode="auto">
          <a:xfrm>
            <a:off x="827584" y="1340892"/>
            <a:ext cx="7488238" cy="4824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825784"/>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985</TotalTime>
  <Words>4622</Words>
  <Application>Microsoft Office PowerPoint</Application>
  <PresentationFormat>全屏显示(4:3)</PresentationFormat>
  <Paragraphs>619</Paragraphs>
  <Slides>55</Slides>
  <Notes>55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9" baseType="lpstr">
      <vt:lpstr>MS PGothic</vt:lpstr>
      <vt:lpstr>华文行楷</vt:lpstr>
      <vt:lpstr>华文新魏</vt:lpstr>
      <vt:lpstr>楷体</vt:lpstr>
      <vt:lpstr>楷体_GB2312</vt:lpstr>
      <vt:lpstr>宋体</vt:lpstr>
      <vt:lpstr>Arial</vt:lpstr>
      <vt:lpstr>Book Antiqua</vt:lpstr>
      <vt:lpstr>Century Gothic</vt:lpstr>
      <vt:lpstr>Tahoma</vt:lpstr>
      <vt:lpstr>Times New Roman</vt:lpstr>
      <vt:lpstr>Wingdings</vt:lpstr>
      <vt:lpstr>1_CITRUS</vt:lpstr>
      <vt:lpstr>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123</cp:revision>
  <dcterms:modified xsi:type="dcterms:W3CDTF">2020-11-30T02:05:06Z</dcterms:modified>
</cp:coreProperties>
</file>