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5"/>
  </p:notesMasterIdLst>
  <p:handoutMasterIdLst>
    <p:handoutMasterId r:id="rId76"/>
  </p:handoutMasterIdLst>
  <p:sldIdLst>
    <p:sldId id="382" r:id="rId2"/>
    <p:sldId id="567" r:id="rId3"/>
    <p:sldId id="568" r:id="rId4"/>
    <p:sldId id="485" r:id="rId5"/>
    <p:sldId id="486" r:id="rId6"/>
    <p:sldId id="487" r:id="rId7"/>
    <p:sldId id="563" r:id="rId8"/>
    <p:sldId id="557" r:id="rId9"/>
    <p:sldId id="558" r:id="rId10"/>
    <p:sldId id="501" r:id="rId11"/>
    <p:sldId id="569" r:id="rId12"/>
    <p:sldId id="489" r:id="rId13"/>
    <p:sldId id="490" r:id="rId14"/>
    <p:sldId id="491" r:id="rId15"/>
    <p:sldId id="566" r:id="rId16"/>
    <p:sldId id="564" r:id="rId17"/>
    <p:sldId id="565" r:id="rId18"/>
    <p:sldId id="570" r:id="rId19"/>
    <p:sldId id="509" r:id="rId20"/>
    <p:sldId id="510" r:id="rId21"/>
    <p:sldId id="511" r:id="rId22"/>
    <p:sldId id="513" r:id="rId23"/>
    <p:sldId id="514" r:id="rId24"/>
    <p:sldId id="515" r:id="rId25"/>
    <p:sldId id="516" r:id="rId26"/>
    <p:sldId id="517" r:id="rId27"/>
    <p:sldId id="518" r:id="rId28"/>
    <p:sldId id="519" r:id="rId29"/>
    <p:sldId id="520" r:id="rId30"/>
    <p:sldId id="522" r:id="rId31"/>
    <p:sldId id="523" r:id="rId32"/>
    <p:sldId id="524" r:id="rId33"/>
    <p:sldId id="525" r:id="rId34"/>
    <p:sldId id="526" r:id="rId35"/>
    <p:sldId id="527" r:id="rId36"/>
    <p:sldId id="528" r:id="rId37"/>
    <p:sldId id="529" r:id="rId38"/>
    <p:sldId id="530" r:id="rId39"/>
    <p:sldId id="531" r:id="rId40"/>
    <p:sldId id="532" r:id="rId41"/>
    <p:sldId id="573" r:id="rId42"/>
    <p:sldId id="533" r:id="rId43"/>
    <p:sldId id="535" r:id="rId44"/>
    <p:sldId id="536" r:id="rId45"/>
    <p:sldId id="537" r:id="rId46"/>
    <p:sldId id="538" r:id="rId47"/>
    <p:sldId id="539" r:id="rId48"/>
    <p:sldId id="540" r:id="rId49"/>
    <p:sldId id="541" r:id="rId50"/>
    <p:sldId id="542" r:id="rId51"/>
    <p:sldId id="562" r:id="rId52"/>
    <p:sldId id="543" r:id="rId53"/>
    <p:sldId id="544" r:id="rId54"/>
    <p:sldId id="545" r:id="rId55"/>
    <p:sldId id="546" r:id="rId56"/>
    <p:sldId id="547" r:id="rId57"/>
    <p:sldId id="548" r:id="rId58"/>
    <p:sldId id="549" r:id="rId59"/>
    <p:sldId id="550" r:id="rId60"/>
    <p:sldId id="551" r:id="rId61"/>
    <p:sldId id="552" r:id="rId62"/>
    <p:sldId id="553" r:id="rId63"/>
    <p:sldId id="554" r:id="rId64"/>
    <p:sldId id="555" r:id="rId65"/>
    <p:sldId id="571" r:id="rId66"/>
    <p:sldId id="572" r:id="rId67"/>
    <p:sldId id="581" r:id="rId68"/>
    <p:sldId id="582" r:id="rId69"/>
    <p:sldId id="583" r:id="rId70"/>
    <p:sldId id="585" r:id="rId71"/>
    <p:sldId id="587" r:id="rId72"/>
    <p:sldId id="586" r:id="rId73"/>
    <p:sldId id="588" r:id="rId74"/>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FAFFFF"/>
    <a:srgbClr val="777777"/>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2801" autoAdjust="0"/>
  </p:normalViewPr>
  <p:slideViewPr>
    <p:cSldViewPr>
      <p:cViewPr varScale="1">
        <p:scale>
          <a:sx n="78" d="100"/>
          <a:sy n="78" d="100"/>
        </p:scale>
        <p:origin x="1104" y="62"/>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217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72501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75186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a</a:t>
            </a:r>
            <a:r>
              <a:rPr lang="zh-CN" altLang="en-US" dirty="0" smtClean="0"/>
              <a:t>‘</a:t>
            </a:r>
            <a:r>
              <a:rPr lang="en-US" altLang="zh-CN" dirty="0" err="1" smtClean="0"/>
              <a:t>nalysis</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98239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43605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34174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47295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13716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85912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60835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2010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87786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36623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04986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15610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161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77551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80609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57309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48583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2020/11/30</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5379585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74625"/>
            <a:ext cx="8418513" cy="5883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0531940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2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27.wmf"/><Relationship Id="rId5" Type="http://schemas.openxmlformats.org/officeDocument/2006/relationships/oleObject" Target="../embeddings/oleObject3.bin"/><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algn="ctr" eaLnBrk="1" hangingPunct="1">
              <a:lnSpc>
                <a:spcPts val="3800"/>
              </a:lnSpc>
              <a:spcBef>
                <a:spcPts val="0"/>
              </a:spcBef>
              <a:spcAft>
                <a:spcPts val="0"/>
              </a:spcAft>
            </a:pPr>
            <a:r>
              <a:rPr lang="zh-CN" altLang="zh-CN" sz="2800" b="1" dirty="0">
                <a:solidFill>
                  <a:srgbClr val="660066"/>
                </a:solidFill>
                <a:ea typeface="华文行楷" panose="02010800040101010101" pitchFamily="2" charset="-122"/>
                <a:cs typeface="Times New Roman" panose="02020603050405020304" pitchFamily="18" charset="0"/>
              </a:rPr>
              <a:t>哈工大计算学部</a:t>
            </a:r>
            <a:r>
              <a:rPr lang="en-US" altLang="zh-CN" sz="2800" b="1" dirty="0">
                <a:solidFill>
                  <a:srgbClr val="660066"/>
                </a:solidFill>
                <a:ea typeface="华文行楷" panose="02010800040101010101" pitchFamily="2" charset="-122"/>
                <a:cs typeface="Times New Roman" panose="02020603050405020304" pitchFamily="18" charset="0"/>
              </a:rPr>
              <a:t>/</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sz="2800" b="1" dirty="0">
                <a:solidFill>
                  <a:srgbClr val="660066"/>
                </a:solidFill>
                <a:ea typeface="华文行楷" panose="02010800040101010101" pitchFamily="2" charset="-122"/>
                <a:cs typeface="Times New Roman" panose="02020603050405020304" pitchFamily="18" charset="0"/>
              </a:rPr>
              <a:t>国家示范性软件学院</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sz="2800" b="1" dirty="0">
                <a:solidFill>
                  <a:srgbClr val="0000FF"/>
                </a:solidFill>
                <a:ea typeface="华文新魏" panose="02010800040101010101" pitchFamily="2" charset="-122"/>
                <a:cs typeface="Times New Roman" panose="02020603050405020304" pitchFamily="18" charset="0"/>
              </a:rPr>
              <a:t>软件工程教研室</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b="1" dirty="0">
                <a:solidFill>
                  <a:srgbClr val="3333CC"/>
                </a:solidFill>
                <a:ea typeface="Arial" panose="020B0604020202020204" pitchFamily="34" charset="0"/>
                <a:cs typeface="Times New Roman" panose="02020603050405020304" pitchFamily="18" charset="0"/>
              </a:rPr>
              <a:t> </a:t>
            </a:r>
            <a:r>
              <a:rPr lang="en-US" altLang="zh-CN" b="1" dirty="0">
                <a:solidFill>
                  <a:srgbClr val="3333CC"/>
                </a:solidFill>
                <a:ea typeface="华文行楷" panose="02010800040101010101" pitchFamily="2" charset="-122"/>
                <a:cs typeface="Times New Roman" panose="02020603050405020304" pitchFamily="18" charset="0"/>
              </a:rPr>
              <a:t>2020. 09</a:t>
            </a:r>
            <a:endParaRPr lang="zh-CN" altLang="zh-CN" dirty="0">
              <a:effectLst/>
              <a:cs typeface="Times New Roman" panose="02020603050405020304" pitchFamily="18" charset="0"/>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82047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rrowheads="1"/>
          </p:cNvSpPr>
          <p:nvPr/>
        </p:nvSpPr>
        <p:spPr bwMode="auto">
          <a:xfrm>
            <a:off x="3270250" y="1268760"/>
            <a:ext cx="2378075" cy="792162"/>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现实世界</a:t>
            </a:r>
          </a:p>
        </p:txBody>
      </p:sp>
      <p:sp>
        <p:nvSpPr>
          <p:cNvPr id="5" name="Rectangle 4"/>
          <p:cNvSpPr>
            <a:spLocks noChangeArrowheads="1"/>
          </p:cNvSpPr>
          <p:nvPr/>
        </p:nvSpPr>
        <p:spPr bwMode="auto">
          <a:xfrm>
            <a:off x="1473200" y="2456780"/>
            <a:ext cx="1439863" cy="8286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OOA</a:t>
            </a:r>
          </a:p>
        </p:txBody>
      </p:sp>
      <p:sp>
        <p:nvSpPr>
          <p:cNvPr id="6" name="Rectangle 5"/>
          <p:cNvSpPr>
            <a:spLocks noChangeArrowheads="1"/>
          </p:cNvSpPr>
          <p:nvPr/>
        </p:nvSpPr>
        <p:spPr bwMode="auto">
          <a:xfrm>
            <a:off x="1473200" y="3285455"/>
            <a:ext cx="1439863" cy="79216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OOD</a:t>
            </a:r>
          </a:p>
        </p:txBody>
      </p:sp>
      <p:sp>
        <p:nvSpPr>
          <p:cNvPr id="7" name="Rectangle 6"/>
          <p:cNvSpPr>
            <a:spLocks noChangeArrowheads="1"/>
          </p:cNvSpPr>
          <p:nvPr/>
        </p:nvSpPr>
        <p:spPr bwMode="auto">
          <a:xfrm>
            <a:off x="1473200" y="4077617"/>
            <a:ext cx="1439863" cy="8270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OOP</a:t>
            </a:r>
          </a:p>
        </p:txBody>
      </p:sp>
      <p:sp>
        <p:nvSpPr>
          <p:cNvPr id="9" name="Rectangle 7"/>
          <p:cNvSpPr>
            <a:spLocks noChangeArrowheads="1"/>
          </p:cNvSpPr>
          <p:nvPr/>
        </p:nvSpPr>
        <p:spPr bwMode="auto">
          <a:xfrm>
            <a:off x="6010275" y="2456780"/>
            <a:ext cx="1439863" cy="6477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结构化分析</a:t>
            </a:r>
          </a:p>
        </p:txBody>
      </p:sp>
      <p:sp>
        <p:nvSpPr>
          <p:cNvPr id="10" name="Rectangle 8"/>
          <p:cNvSpPr>
            <a:spLocks noChangeArrowheads="1"/>
          </p:cNvSpPr>
          <p:nvPr/>
        </p:nvSpPr>
        <p:spPr bwMode="auto">
          <a:xfrm>
            <a:off x="6010275" y="3356892"/>
            <a:ext cx="1439863" cy="6477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结构化设计</a:t>
            </a:r>
          </a:p>
        </p:txBody>
      </p:sp>
      <p:sp>
        <p:nvSpPr>
          <p:cNvPr id="11" name="Rectangle 9"/>
          <p:cNvSpPr>
            <a:spLocks noChangeArrowheads="1"/>
          </p:cNvSpPr>
          <p:nvPr/>
        </p:nvSpPr>
        <p:spPr bwMode="auto">
          <a:xfrm>
            <a:off x="6011863" y="4257005"/>
            <a:ext cx="1439862" cy="6477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结构化编程</a:t>
            </a:r>
          </a:p>
        </p:txBody>
      </p:sp>
      <p:sp>
        <p:nvSpPr>
          <p:cNvPr id="12" name="Oval 10"/>
          <p:cNvSpPr>
            <a:spLocks noChangeArrowheads="1"/>
          </p:cNvSpPr>
          <p:nvPr/>
        </p:nvSpPr>
        <p:spPr bwMode="auto">
          <a:xfrm>
            <a:off x="3270250" y="5301133"/>
            <a:ext cx="2378075" cy="7921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可执行软件系统</a:t>
            </a:r>
          </a:p>
        </p:txBody>
      </p:sp>
      <p:cxnSp>
        <p:nvCxnSpPr>
          <p:cNvPr id="13" name="AutoShape 11"/>
          <p:cNvCxnSpPr>
            <a:cxnSpLocks noChangeShapeType="1"/>
            <a:stCxn id="4" idx="3"/>
            <a:endCxn id="5" idx="0"/>
          </p:cNvCxnSpPr>
          <p:nvPr/>
        </p:nvCxnSpPr>
        <p:spPr bwMode="auto">
          <a:xfrm flipH="1">
            <a:off x="2193132" y="1944913"/>
            <a:ext cx="1425379" cy="51186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4" idx="5"/>
            <a:endCxn id="9" idx="0"/>
          </p:cNvCxnSpPr>
          <p:nvPr/>
        </p:nvCxnSpPr>
        <p:spPr bwMode="auto">
          <a:xfrm>
            <a:off x="5300064" y="1944913"/>
            <a:ext cx="1430143" cy="51186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p:cNvCxnSpPr>
            <a:cxnSpLocks noChangeShapeType="1"/>
            <a:stCxn id="9" idx="2"/>
            <a:endCxn id="10" idx="0"/>
          </p:cNvCxnSpPr>
          <p:nvPr/>
        </p:nvCxnSpPr>
        <p:spPr bwMode="auto">
          <a:xfrm>
            <a:off x="6731000" y="3104480"/>
            <a:ext cx="0" cy="2524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10" idx="2"/>
            <a:endCxn id="11" idx="0"/>
          </p:cNvCxnSpPr>
          <p:nvPr/>
        </p:nvCxnSpPr>
        <p:spPr bwMode="auto">
          <a:xfrm>
            <a:off x="6731000" y="4004592"/>
            <a:ext cx="1588" cy="2524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7"/>
          <p:cNvCxnSpPr>
            <a:cxnSpLocks noChangeShapeType="1"/>
            <a:stCxn id="7" idx="2"/>
            <a:endCxn id="12" idx="1"/>
          </p:cNvCxnSpPr>
          <p:nvPr/>
        </p:nvCxnSpPr>
        <p:spPr bwMode="auto">
          <a:xfrm>
            <a:off x="2193132" y="4904705"/>
            <a:ext cx="1425379" cy="5124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8"/>
          <p:cNvCxnSpPr>
            <a:cxnSpLocks noChangeShapeType="1"/>
            <a:stCxn id="11" idx="2"/>
            <a:endCxn id="12" idx="7"/>
          </p:cNvCxnSpPr>
          <p:nvPr/>
        </p:nvCxnSpPr>
        <p:spPr bwMode="auto">
          <a:xfrm flipH="1">
            <a:off x="5300064" y="4904705"/>
            <a:ext cx="1431730" cy="5124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20"/>
          <p:cNvCxnSpPr>
            <a:cxnSpLocks noChangeShapeType="1"/>
            <a:stCxn id="6" idx="3"/>
            <a:endCxn id="10" idx="1"/>
          </p:cNvCxnSpPr>
          <p:nvPr/>
        </p:nvCxnSpPr>
        <p:spPr bwMode="auto">
          <a:xfrm flipV="1">
            <a:off x="2913063" y="3680742"/>
            <a:ext cx="3097212" cy="1588"/>
          </a:xfrm>
          <a:prstGeom prst="straightConnector1">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Line 22"/>
          <p:cNvSpPr>
            <a:spLocks noChangeShapeType="1"/>
          </p:cNvSpPr>
          <p:nvPr/>
        </p:nvSpPr>
        <p:spPr bwMode="auto">
          <a:xfrm>
            <a:off x="2916238" y="2780630"/>
            <a:ext cx="3095625" cy="0"/>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1" name="Line 23"/>
          <p:cNvSpPr>
            <a:spLocks noChangeShapeType="1"/>
          </p:cNvSpPr>
          <p:nvPr/>
        </p:nvSpPr>
        <p:spPr bwMode="auto">
          <a:xfrm>
            <a:off x="2916238" y="4580855"/>
            <a:ext cx="3095625" cy="0"/>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2"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23"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795270516"/>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937746741"/>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1"/>
          <p:cNvPicPr>
            <a:picLocks noChangeAspect="1" noChangeArrowheads="1"/>
          </p:cNvPicPr>
          <p:nvPr/>
        </p:nvPicPr>
        <p:blipFill>
          <a:blip r:embed="rId3">
            <a:extLst>
              <a:ext uri="{28A0092B-C50C-407E-A947-70E740481C1C}">
                <a14:useLocalDpi xmlns:a14="http://schemas.microsoft.com/office/drawing/2010/main" val="0"/>
              </a:ext>
            </a:extLst>
          </a:blip>
          <a:srcRect b="8765"/>
          <a:stretch>
            <a:fillRect/>
          </a:stretch>
        </p:blipFill>
        <p:spPr bwMode="auto">
          <a:xfrm>
            <a:off x="4644008" y="3213125"/>
            <a:ext cx="4448175"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539750" y="2133600"/>
            <a:ext cx="78486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endParaRPr lang="zh-CN" altLang="zh-CN" sz="1800"/>
          </a:p>
        </p:txBody>
      </p:sp>
      <p:sp>
        <p:nvSpPr>
          <p:cNvPr id="6" name="Rectangle 5"/>
          <p:cNvSpPr txBox="1">
            <a:spLocks noChangeArrowheads="1"/>
          </p:cNvSpPr>
          <p:nvPr/>
        </p:nvSpPr>
        <p:spPr>
          <a:xfrm>
            <a:off x="395288" y="1124744"/>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结构化分析方法</a:t>
            </a:r>
            <a:r>
              <a:rPr lang="en-US" altLang="zh-CN"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(SA)</a:t>
            </a:r>
            <a:r>
              <a:rPr lang="zh-CN" altLang="en-US"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将待解决的问题看作一个系统，从而用系统科学的思想方法</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抽象、分解、模块化</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来分析和解决问题</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起源于结构化程序设计语言</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事先设计好每一个具体的功能模块，然后将这些设计好的模块组装成一个软件系统</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以动词性的“功能”为核心展开分解</a:t>
            </a:r>
          </a:p>
          <a:p>
            <a:pPr eaLnBrk="1" hangingPunct="1"/>
            <a:r>
              <a:rPr lang="zh-CN" altLang="en-US" dirty="0" smtClean="0">
                <a:latin typeface="Times New Roman" panose="02020603050405020304" pitchFamily="18" charset="0"/>
                <a:cs typeface="Times New Roman" panose="02020603050405020304" pitchFamily="18" charset="0"/>
              </a:rPr>
              <a:t>最早产生于</a:t>
            </a:r>
            <a:r>
              <a:rPr lang="en-US" altLang="zh-CN" dirty="0" smtClean="0">
                <a:latin typeface="Times New Roman" panose="02020603050405020304" pitchFamily="18" charset="0"/>
                <a:cs typeface="Times New Roman" panose="02020603050405020304" pitchFamily="18" charset="0"/>
              </a:rPr>
              <a:t>1970</a:t>
            </a:r>
            <a:r>
              <a:rPr lang="zh-CN" altLang="en-US" dirty="0" smtClean="0">
                <a:latin typeface="Times New Roman" panose="02020603050405020304" pitchFamily="18" charset="0"/>
                <a:cs typeface="Times New Roman" panose="02020603050405020304" pitchFamily="18" charset="0"/>
              </a:rPr>
              <a:t>年代中期，</a:t>
            </a:r>
            <a:r>
              <a:rPr lang="en-US" altLang="zh-CN" dirty="0" smtClean="0">
                <a:latin typeface="Times New Roman" panose="02020603050405020304" pitchFamily="18" charset="0"/>
                <a:cs typeface="Times New Roman" panose="02020603050405020304" pitchFamily="18" charset="0"/>
              </a:rPr>
              <a:t>1980</a:t>
            </a:r>
            <a:r>
              <a:rPr lang="zh-CN" altLang="en-US" dirty="0" smtClean="0">
                <a:latin typeface="Times New Roman" panose="02020603050405020304" pitchFamily="18" charset="0"/>
                <a:cs typeface="Times New Roman" panose="02020603050405020304" pitchFamily="18" charset="0"/>
              </a:rPr>
              <a:t>年代开始成为主流</a:t>
            </a:r>
          </a:p>
          <a:p>
            <a:pPr lvl="1" eaLnBrk="1" hangingPunct="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Yourdon</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于</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1989</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年出版</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《Modern Structured Analysis》</a:t>
            </a:r>
          </a:p>
          <a:p>
            <a:pPr eaLnBrk="1" hangingPunct="1"/>
            <a:r>
              <a:rPr lang="zh-CN" altLang="en-US" dirty="0" smtClean="0">
                <a:latin typeface="Times New Roman" panose="02020603050405020304" pitchFamily="18" charset="0"/>
                <a:cs typeface="Times New Roman" panose="02020603050405020304" pitchFamily="18" charset="0"/>
              </a:rPr>
              <a:t>核心思想：</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自顶向下的分解</a:t>
            </a:r>
            <a:r>
              <a:rPr lang="en-US" altLang="zh-CN" b="1" dirty="0" smtClean="0">
                <a:solidFill>
                  <a:srgbClr val="0000FF"/>
                </a:solidFill>
                <a:latin typeface="Times New Roman" panose="02020603050405020304" pitchFamily="18" charset="0"/>
                <a:ea typeface="楷体_GB2312" pitchFamily="49" charset="-122"/>
                <a:cs typeface="Times New Roman" panose="02020603050405020304" pitchFamily="18" charset="0"/>
              </a:rPr>
              <a:t>(top-down)</a:t>
            </a:r>
          </a:p>
          <a:p>
            <a:pPr eaLnBrk="1" hangingPunct="1"/>
            <a:endParaRPr lang="en-US" altLang="zh-CN" dirty="0" smtClean="0">
              <a:solidFill>
                <a:srgbClr val="0000FF"/>
              </a:solidFill>
              <a:latin typeface="Times New Roman" panose="02020603050405020304" pitchFamily="18" charset="0"/>
              <a:ea typeface="楷体_GB2312" pitchFamily="49" charset="-122"/>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1"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Tree>
    <p:extLst>
      <p:ext uri="{BB962C8B-B14F-4D97-AF65-F5344CB8AC3E}">
        <p14:creationId xmlns:p14="http://schemas.microsoft.com/office/powerpoint/2010/main" val="2997450640"/>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95288" y="1196753"/>
            <a:ext cx="8208962" cy="1978694"/>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zh-CN" dirty="0" smtClean="0">
                <a:solidFill>
                  <a:srgbClr val="C00000"/>
                </a:solidFill>
              </a:rPr>
              <a:t>结构化分析</a:t>
            </a:r>
            <a:r>
              <a:rPr lang="zh-CN" altLang="en-US" dirty="0" smtClean="0">
                <a:solidFill>
                  <a:srgbClr val="C00000"/>
                </a:solidFill>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帮助开发人员定义系统需要做什么（处理需求），系统需要存储和使用哪些数据（数据需求），系统需要什么样的输入和输出以及如何把这些功能结合在一起来完成任务</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数据流图（</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DFD</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实体</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关系</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ER</a:t>
            </a:r>
            <a:r>
              <a:rPr lang="en-US" altLang="zh-CN"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IDEF</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8"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Tree>
    <p:extLst>
      <p:ext uri="{BB962C8B-B14F-4D97-AF65-F5344CB8AC3E}">
        <p14:creationId xmlns:p14="http://schemas.microsoft.com/office/powerpoint/2010/main" val="2766384416"/>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30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5888" y="1632648"/>
            <a:ext cx="5228400" cy="47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7"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
        <p:nvSpPr>
          <p:cNvPr id="3" name="Rectangle 2"/>
          <p:cNvSpPr txBox="1">
            <a:spLocks noChangeArrowheads="1"/>
          </p:cNvSpPr>
          <p:nvPr/>
        </p:nvSpPr>
        <p:spPr>
          <a:xfrm>
            <a:off x="467545" y="1123528"/>
            <a:ext cx="815258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0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基于数据流的需求分析建模 </a:t>
            </a:r>
            <a:r>
              <a:rPr lang="en-US" altLang="zh-CN" sz="20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DFD</a:t>
            </a:r>
            <a:endParaRPr lang="zh-CN" altLang="en-US" sz="20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71457288"/>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
        <p:nvSpPr>
          <p:cNvPr id="3" name="Rectangle 2"/>
          <p:cNvSpPr txBox="1">
            <a:spLocks noChangeArrowheads="1"/>
          </p:cNvSpPr>
          <p:nvPr/>
        </p:nvSpPr>
        <p:spPr>
          <a:xfrm>
            <a:off x="467545" y="1123528"/>
            <a:ext cx="815258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基于数据流的需求分析建模 </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DFD</a:t>
            </a:r>
            <a:endPar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11" y="1975396"/>
            <a:ext cx="8928585" cy="3541836"/>
          </a:xfrm>
          <a:prstGeom prst="rect">
            <a:avLst/>
          </a:prstGeom>
        </p:spPr>
      </p:pic>
    </p:spTree>
    <p:extLst>
      <p:ext uri="{BB962C8B-B14F-4D97-AF65-F5344CB8AC3E}">
        <p14:creationId xmlns:p14="http://schemas.microsoft.com/office/powerpoint/2010/main" val="1217325949"/>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7"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
        <p:nvSpPr>
          <p:cNvPr id="3" name="Rectangle 2"/>
          <p:cNvSpPr txBox="1">
            <a:spLocks noChangeArrowheads="1"/>
          </p:cNvSpPr>
          <p:nvPr/>
        </p:nvSpPr>
        <p:spPr>
          <a:xfrm>
            <a:off x="467545" y="1123528"/>
            <a:ext cx="815258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0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数据分析建模 </a:t>
            </a:r>
            <a:r>
              <a:rPr lang="en-US" altLang="zh-CN" sz="20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ERD</a:t>
            </a:r>
            <a:endParaRPr lang="zh-CN" altLang="en-US" sz="20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Picture 2" descr="https://timgsa.baidu.com/timg?image&amp;quality=80&amp;size=b9999_10000&amp;sec=1542563399073&amp;di=5c8f9f72218638b5b5c81c2e00741585&amp;imgtype=0&amp;src=http%3A%2F%2Fimages.cnblogs.com%2Fcnblogs_com%2Friccc%2Fdesign%2FER%2FERD-ER-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844824"/>
            <a:ext cx="7123233" cy="430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276752"/>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需求的结构化分析方法</a:t>
            </a:r>
          </a:p>
        </p:txBody>
      </p:sp>
      <p:sp>
        <p:nvSpPr>
          <p:cNvPr id="3" name="Rectangle 2"/>
          <p:cNvSpPr txBox="1">
            <a:spLocks noChangeArrowheads="1"/>
          </p:cNvSpPr>
          <p:nvPr/>
        </p:nvSpPr>
        <p:spPr>
          <a:xfrm>
            <a:off x="467545" y="1123528"/>
            <a:ext cx="815258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数据分析建模</a:t>
            </a:r>
            <a:r>
              <a:rPr lang="en-US" altLang="zh-CN"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IDEF1X</a:t>
            </a:r>
            <a:endPar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9450" t="15575" r="4714" b="9886"/>
          <a:stretch/>
        </p:blipFill>
        <p:spPr>
          <a:xfrm>
            <a:off x="683568" y="1484784"/>
            <a:ext cx="7848872" cy="4824536"/>
          </a:xfrm>
          <a:prstGeom prst="rect">
            <a:avLst/>
          </a:prstGeom>
        </p:spPr>
      </p:pic>
    </p:spTree>
    <p:extLst>
      <p:ext uri="{BB962C8B-B14F-4D97-AF65-F5344CB8AC3E}">
        <p14:creationId xmlns:p14="http://schemas.microsoft.com/office/powerpoint/2010/main" val="216112786"/>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2887038734"/>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ChangeArrowheads="1"/>
          </p:cNvSpPr>
          <p:nvPr/>
        </p:nvSpPr>
        <p:spPr bwMode="auto">
          <a:xfrm>
            <a:off x="395536" y="690037"/>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929795" name="Rectangle 3"/>
          <p:cNvSpPr>
            <a:spLocks noChangeArrowheads="1"/>
          </p:cNvSpPr>
          <p:nvPr/>
        </p:nvSpPr>
        <p:spPr bwMode="auto">
          <a:xfrm>
            <a:off x="792163" y="3336925"/>
            <a:ext cx="7661275" cy="2943225"/>
          </a:xfrm>
          <a:prstGeom prst="rect">
            <a:avLst/>
          </a:prstGeom>
          <a:solidFill>
            <a:srgbClr val="FFFFFF"/>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lvl="1">
              <a:lnSpc>
                <a:spcPct val="140000"/>
              </a:lnSpc>
              <a:buClr>
                <a:srgbClr val="CC0000"/>
              </a:buClr>
              <a:buSzPct val="80000"/>
              <a:buFont typeface="Wingdings" panose="05000000000000000000" pitchFamily="2" charset="2"/>
              <a:buChar char="l"/>
            </a:pPr>
            <a:r>
              <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图形元素少且符号简单易懂</a:t>
            </a:r>
          </a:p>
          <a:p>
            <a:pPr lvl="1">
              <a:lnSpc>
                <a:spcPct val="140000"/>
              </a:lnSpc>
              <a:buClr>
                <a:srgbClr val="CC0000"/>
              </a:buClr>
              <a:buSzPct val="80000"/>
              <a:buFont typeface="Wingdings" panose="05000000000000000000" pitchFamily="2" charset="2"/>
              <a:buChar char="l"/>
            </a:pPr>
            <a:r>
              <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较充分表达系统的主要需求：输入、输出、处理</a:t>
            </a:r>
            <a:b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b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smtClean="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和数据存储</a:t>
            </a:r>
          </a:p>
          <a:p>
            <a:pPr lvl="1">
              <a:lnSpc>
                <a:spcPct val="140000"/>
              </a:lnSpc>
              <a:buClr>
                <a:srgbClr val="CC0000"/>
              </a:buClr>
              <a:buSzPct val="80000"/>
              <a:buFont typeface="Wingdings" panose="05000000000000000000" pitchFamily="2" charset="2"/>
              <a:buChar char="l"/>
            </a:pPr>
            <a:r>
              <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最终用户、管理人员和系统开发人员只需稍加培</a:t>
            </a:r>
            <a:b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b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smtClean="0">
                <a:solidFill>
                  <a:srgbClr val="0000CC"/>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训即可读懂</a:t>
            </a:r>
            <a:r>
              <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DFD</a:t>
            </a:r>
            <a:r>
              <a:rPr kumimoji="1" lang="zh-CN" altLang="en-US"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rPr>
              <a:t>图，方便交流</a:t>
            </a:r>
            <a:endParaRPr kumimoji="1" lang="en-US" altLang="zh-CN" sz="2400" b="1" dirty="0">
              <a:solidFill>
                <a:srgbClr val="0000CC"/>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29796" name="Rectangle 4"/>
          <p:cNvSpPr>
            <a:spLocks noChangeArrowheads="1"/>
          </p:cNvSpPr>
          <p:nvPr/>
        </p:nvSpPr>
        <p:spPr bwMode="auto">
          <a:xfrm>
            <a:off x="812800" y="1435100"/>
            <a:ext cx="7640638" cy="923925"/>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数据流图：</a:t>
            </a:r>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用处理、外部实体、数据流以及数据存储来</a:t>
            </a:r>
            <a:b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br>
            <a:r>
              <a:rPr kumimoji="1" lang="zh-CN" altLang="en-US" b="1" dirty="0">
                <a:solidFill>
                  <a:srgbClr val="990000"/>
                </a:solidFill>
                <a:ea typeface="宋体" panose="02010600030101010101" pitchFamily="2" charset="-122"/>
                <a:cs typeface="Times New Roman" panose="02020603050405020304" pitchFamily="18" charset="0"/>
              </a:rPr>
              <a:t>（</a:t>
            </a:r>
            <a:r>
              <a:rPr kumimoji="1" lang="en-US" altLang="zh-CN" b="1" dirty="0">
                <a:solidFill>
                  <a:srgbClr val="990000"/>
                </a:solidFill>
                <a:ea typeface="宋体" panose="02010600030101010101" pitchFamily="2" charset="-122"/>
                <a:cs typeface="Times New Roman" panose="02020603050405020304" pitchFamily="18" charset="0"/>
              </a:rPr>
              <a:t>DFD</a:t>
            </a:r>
            <a:r>
              <a:rPr kumimoji="1" lang="zh-CN" altLang="en-US" b="1" dirty="0">
                <a:solidFill>
                  <a:srgbClr val="990000"/>
                </a:solidFill>
                <a:ea typeface="宋体" panose="02010600030101010101" pitchFamily="2" charset="-122"/>
                <a:cs typeface="Times New Roman" panose="02020603050405020304" pitchFamily="18" charset="0"/>
              </a:rPr>
              <a:t>）</a:t>
            </a:r>
            <a:r>
              <a:rPr kumimoji="1" lang="zh-CN" altLang="en-US" sz="2400" b="1" dirty="0">
                <a:solidFill>
                  <a:schemeClr val="bg2"/>
                </a:solidFill>
                <a:ea typeface="楷体_GB2312" pitchFamily="49" charset="-122"/>
                <a:cs typeface="Times New Roman" panose="02020603050405020304" pitchFamily="18" charset="0"/>
              </a:rPr>
              <a:t> </a:t>
            </a:r>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表示系统需求的图表</a:t>
            </a:r>
          </a:p>
        </p:txBody>
      </p:sp>
      <p:sp>
        <p:nvSpPr>
          <p:cNvPr id="929797" name="Rectangle 5"/>
          <p:cNvSpPr>
            <a:spLocks noChangeArrowheads="1"/>
          </p:cNvSpPr>
          <p:nvPr/>
        </p:nvSpPr>
        <p:spPr bwMode="auto">
          <a:xfrm>
            <a:off x="815975" y="2554288"/>
            <a:ext cx="2417763"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en-US" altLang="zh-CN" b="1">
                <a:solidFill>
                  <a:srgbClr val="990000"/>
                </a:solidFill>
                <a:ea typeface="宋体" panose="02010600030101010101" pitchFamily="2" charset="-122"/>
                <a:cs typeface="Times New Roman" panose="02020603050405020304" pitchFamily="18" charset="0"/>
              </a:rPr>
              <a:t>DFD</a:t>
            </a:r>
            <a:r>
              <a:rPr kumimoji="1" lang="zh-CN" altLang="en-US" b="1">
                <a:solidFill>
                  <a:srgbClr val="990000"/>
                </a:solidFill>
                <a:ea typeface="宋体" panose="02010600030101010101" pitchFamily="2" charset="-122"/>
                <a:cs typeface="Times New Roman" panose="02020603050405020304" pitchFamily="18" charset="0"/>
              </a:rPr>
              <a:t>的特点</a:t>
            </a:r>
            <a:endParaRPr kumimoji="1" lang="zh-CN" altLang="en-US" sz="2400" b="1">
              <a:solidFill>
                <a:schemeClr val="bg2"/>
              </a:solidFill>
              <a:ea typeface="楷体_GB2312" pitchFamily="49" charset="-122"/>
              <a:cs typeface="Times New Roman" panose="02020603050405020304" pitchFamily="18" charset="0"/>
            </a:endParaRP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Tree>
    <p:extLst>
      <p:ext uri="{BB962C8B-B14F-4D97-AF65-F5344CB8AC3E}">
        <p14:creationId xmlns:p14="http://schemas.microsoft.com/office/powerpoint/2010/main" val="65766123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29794"/>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929796"/>
                                        </p:tgtEl>
                                        <p:attrNameLst>
                                          <p:attrName>style.visibility</p:attrName>
                                        </p:attrNameLst>
                                      </p:cBhvr>
                                      <p:to>
                                        <p:strVal val="visible"/>
                                      </p:to>
                                    </p:set>
                                    <p:animEffect transition="in" filter="wipe(left)">
                                      <p:cBhvr>
                                        <p:cTn id="10" dur="500"/>
                                        <p:tgtEl>
                                          <p:spTgt spid="92979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29797"/>
                                        </p:tgtEl>
                                        <p:attrNameLst>
                                          <p:attrName>style.visibility</p:attrName>
                                        </p:attrNameLst>
                                      </p:cBhvr>
                                      <p:to>
                                        <p:strVal val="visible"/>
                                      </p:to>
                                    </p:set>
                                    <p:anim calcmode="lin" valueType="num">
                                      <p:cBhvr additive="base">
                                        <p:cTn id="15" dur="500" fill="hold"/>
                                        <p:tgtEl>
                                          <p:spTgt spid="929797"/>
                                        </p:tgtEl>
                                        <p:attrNameLst>
                                          <p:attrName>ppt_x</p:attrName>
                                        </p:attrNameLst>
                                      </p:cBhvr>
                                      <p:tavLst>
                                        <p:tav tm="0">
                                          <p:val>
                                            <p:strVal val="#ppt_x"/>
                                          </p:val>
                                        </p:tav>
                                        <p:tav tm="100000">
                                          <p:val>
                                            <p:strVal val="#ppt_x"/>
                                          </p:val>
                                        </p:tav>
                                      </p:tavLst>
                                    </p:anim>
                                    <p:anim calcmode="lin" valueType="num">
                                      <p:cBhvr additive="base">
                                        <p:cTn id="16" dur="500" fill="hold"/>
                                        <p:tgtEl>
                                          <p:spTgt spid="929797"/>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9795"/>
                                        </p:tgtEl>
                                        <p:attrNameLst>
                                          <p:attrName>style.visibility</p:attrName>
                                        </p:attrNameLst>
                                      </p:cBhvr>
                                      <p:to>
                                        <p:strVal val="visible"/>
                                      </p:to>
                                    </p:set>
                                    <p:animEffect transition="in" filter="fade">
                                      <p:cBhvr>
                                        <p:cTn id="20" dur="1000"/>
                                        <p:tgtEl>
                                          <p:spTgt spid="929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4" grpId="0"/>
      <p:bldP spid="929795" grpId="0" animBg="1"/>
      <p:bldP spid="929796" grpId="0" animBg="1"/>
      <p:bldP spid="92979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130445022"/>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395536" y="1268760"/>
            <a:ext cx="4014539" cy="5222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en-US" altLang="zh-CN" sz="2400" b="1" dirty="0" smtClean="0">
                <a:solidFill>
                  <a:srgbClr val="990000"/>
                </a:solidFill>
                <a:ea typeface="黑体" panose="02010609060101010101" pitchFamily="49" charset="-122"/>
                <a:cs typeface="Times New Roman" panose="02020603050405020304" pitchFamily="18" charset="0"/>
              </a:rPr>
              <a:t>DFD</a:t>
            </a:r>
            <a:r>
              <a:rPr kumimoji="1" lang="zh-CN" altLang="en-US" sz="2400" b="1" dirty="0" smtClean="0">
                <a:solidFill>
                  <a:srgbClr val="990000"/>
                </a:solidFill>
                <a:ea typeface="黑体" panose="02010609060101010101" pitchFamily="49" charset="-122"/>
                <a:cs typeface="Times New Roman" panose="02020603050405020304" pitchFamily="18" charset="0"/>
              </a:rPr>
              <a:t>数据流图</a:t>
            </a:r>
            <a:r>
              <a:rPr kumimoji="1" lang="zh-CN" altLang="en-US" sz="2400" b="1" dirty="0">
                <a:solidFill>
                  <a:srgbClr val="990000"/>
                </a:solidFill>
                <a:ea typeface="黑体" panose="02010609060101010101" pitchFamily="49" charset="-122"/>
                <a:cs typeface="Times New Roman" panose="02020603050405020304" pitchFamily="18" charset="0"/>
              </a:rPr>
              <a:t>的符号说明</a:t>
            </a:r>
            <a:endParaRPr kumimoji="1" lang="zh-CN" altLang="en-US" sz="2400" b="1" dirty="0">
              <a:solidFill>
                <a:schemeClr val="bg2"/>
              </a:solidFill>
              <a:ea typeface="楷体_GB2312" pitchFamily="49" charset="-122"/>
              <a:cs typeface="Times New Roman" panose="02020603050405020304" pitchFamily="18" charset="0"/>
            </a:endParaRPr>
          </a:p>
        </p:txBody>
      </p:sp>
      <p:grpSp>
        <p:nvGrpSpPr>
          <p:cNvPr id="930820" name="Group 4"/>
          <p:cNvGrpSpPr>
            <a:grpSpLocks/>
          </p:cNvGrpSpPr>
          <p:nvPr/>
        </p:nvGrpSpPr>
        <p:grpSpPr bwMode="auto">
          <a:xfrm>
            <a:off x="430213" y="2344738"/>
            <a:ext cx="4064000" cy="1082675"/>
            <a:chOff x="551" y="1438"/>
            <a:chExt cx="2560" cy="682"/>
          </a:xfrm>
        </p:grpSpPr>
        <p:sp>
          <p:nvSpPr>
            <p:cNvPr id="32789" name="Text Box 5"/>
            <p:cNvSpPr txBox="1">
              <a:spLocks noChangeArrowheads="1"/>
            </p:cNvSpPr>
            <p:nvPr/>
          </p:nvSpPr>
          <p:spPr bwMode="auto">
            <a:xfrm>
              <a:off x="1431" y="1438"/>
              <a:ext cx="1680" cy="68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993300"/>
                  </a:solidFill>
                  <a:ea typeface="黑体" panose="02010609060101010101" pitchFamily="49" charset="-122"/>
                  <a:cs typeface="Times New Roman" panose="02020603050405020304" pitchFamily="18" charset="0"/>
                </a:rPr>
                <a:t>处理</a:t>
              </a:r>
              <a:r>
                <a:rPr lang="zh-CN" altLang="en-US" sz="1600" b="1">
                  <a:solidFill>
                    <a:srgbClr val="000000"/>
                  </a:solidFill>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一步步地执行指令，</a:t>
              </a:r>
            </a:p>
            <a:p>
              <a:r>
                <a:rPr lang="zh-CN" altLang="en-US" sz="1600" b="1">
                  <a:solidFill>
                    <a:srgbClr val="000000"/>
                  </a:solidFill>
                  <a:ea typeface="宋体" panose="02010600030101010101" pitchFamily="2" charset="-122"/>
                  <a:cs typeface="Times New Roman" panose="02020603050405020304" pitchFamily="18" charset="0"/>
                </a:rPr>
                <a:t>        将输入转换成输出</a:t>
              </a:r>
            </a:p>
            <a:p>
              <a:r>
                <a:rPr lang="zh-CN" altLang="en-US" sz="1600" b="1">
                  <a:solidFill>
                    <a:srgbClr val="000000"/>
                  </a:solidFill>
                  <a:ea typeface="宋体" panose="02010600030101010101" pitchFamily="2" charset="-122"/>
                  <a:cs typeface="Times New Roman" panose="02020603050405020304" pitchFamily="18" charset="0"/>
                </a:rPr>
                <a:t>      （由人、机器或两者共</a:t>
              </a:r>
              <a:br>
                <a:rPr lang="zh-CN" altLang="en-US" sz="1600" b="1">
                  <a:solidFill>
                    <a:srgbClr val="000000"/>
                  </a:solidFill>
                  <a:ea typeface="宋体" panose="02010600030101010101" pitchFamily="2" charset="-122"/>
                  <a:cs typeface="Times New Roman" panose="02020603050405020304" pitchFamily="18" charset="0"/>
                </a:rPr>
              </a:br>
              <a:r>
                <a:rPr lang="zh-CN" altLang="en-US" sz="1600" b="1">
                  <a:solidFill>
                    <a:srgbClr val="000000"/>
                  </a:solidFill>
                  <a:ea typeface="宋体" panose="02010600030101010101" pitchFamily="2" charset="-122"/>
                  <a:cs typeface="Times New Roman" panose="02020603050405020304" pitchFamily="18" charset="0"/>
                </a:rPr>
                <a:t>          同完成该处理任务）</a:t>
              </a:r>
              <a:endParaRPr lang="en-US" altLang="zh-CN" sz="1600" b="1">
                <a:solidFill>
                  <a:srgbClr val="000000"/>
                </a:solidFill>
                <a:ea typeface="宋体" panose="02010600030101010101" pitchFamily="2" charset="-122"/>
                <a:cs typeface="Times New Roman" panose="02020603050405020304" pitchFamily="18" charset="0"/>
              </a:endParaRPr>
            </a:p>
          </p:txBody>
        </p:sp>
        <p:pic>
          <p:nvPicPr>
            <p:cNvPr id="327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 y="1494"/>
              <a:ext cx="478"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1" name="Line 7"/>
            <p:cNvSpPr>
              <a:spLocks noChangeShapeType="1"/>
            </p:cNvSpPr>
            <p:nvPr/>
          </p:nvSpPr>
          <p:spPr bwMode="auto">
            <a:xfrm flipH="1">
              <a:off x="1095" y="1774"/>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0824" name="Group 8"/>
          <p:cNvGrpSpPr>
            <a:grpSpLocks/>
          </p:cNvGrpSpPr>
          <p:nvPr/>
        </p:nvGrpSpPr>
        <p:grpSpPr bwMode="auto">
          <a:xfrm>
            <a:off x="396875" y="4040188"/>
            <a:ext cx="4013200" cy="838200"/>
            <a:chOff x="575" y="2435"/>
            <a:chExt cx="2528" cy="528"/>
          </a:xfrm>
        </p:grpSpPr>
        <p:sp>
          <p:nvSpPr>
            <p:cNvPr id="32786" name="Text Box 9"/>
            <p:cNvSpPr txBox="1">
              <a:spLocks noChangeArrowheads="1"/>
            </p:cNvSpPr>
            <p:nvPr/>
          </p:nvSpPr>
          <p:spPr bwMode="auto">
            <a:xfrm>
              <a:off x="1423" y="2435"/>
              <a:ext cx="1680" cy="52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000000"/>
                  </a:solidFill>
                  <a:ea typeface="黑体" panose="02010609060101010101" pitchFamily="49" charset="-122"/>
                  <a:cs typeface="Times New Roman" panose="02020603050405020304" pitchFamily="18" charset="0"/>
                </a:rPr>
                <a:t> </a:t>
              </a:r>
              <a:r>
                <a:rPr lang="zh-CN" altLang="en-US" sz="1600" b="1">
                  <a:solidFill>
                    <a:srgbClr val="993300"/>
                  </a:solidFill>
                  <a:ea typeface="黑体" panose="02010609060101010101" pitchFamily="49" charset="-122"/>
                  <a:cs typeface="Times New Roman" panose="02020603050405020304" pitchFamily="18" charset="0"/>
                </a:rPr>
                <a:t>数据流</a:t>
              </a:r>
              <a:r>
                <a:rPr lang="zh-CN" altLang="en-US" sz="1600" b="1">
                  <a:solidFill>
                    <a:srgbClr val="000000"/>
                  </a:solidFill>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从一处流向另一</a:t>
              </a:r>
            </a:p>
            <a:p>
              <a:r>
                <a:rPr lang="zh-CN" altLang="en-US" sz="1600" b="1">
                  <a:solidFill>
                    <a:srgbClr val="000000"/>
                  </a:solidFill>
                  <a:ea typeface="宋体" panose="02010600030101010101" pitchFamily="2" charset="-122"/>
                  <a:cs typeface="Times New Roman" panose="02020603050405020304" pitchFamily="18" charset="0"/>
                </a:rPr>
                <a:t>         处的数据，如处理的</a:t>
              </a:r>
            </a:p>
            <a:p>
              <a:r>
                <a:rPr lang="zh-CN" altLang="en-US" sz="1600" b="1">
                  <a:solidFill>
                    <a:srgbClr val="000000"/>
                  </a:solidFill>
                  <a:ea typeface="宋体" panose="02010600030101010101" pitchFamily="2" charset="-122"/>
                  <a:cs typeface="Times New Roman" panose="02020603050405020304" pitchFamily="18" charset="0"/>
                </a:rPr>
                <a:t>         输入或输出</a:t>
              </a:r>
              <a:r>
                <a:rPr lang="en-US" altLang="zh-CN" sz="1600" b="1">
                  <a:solidFill>
                    <a:srgbClr val="000000"/>
                  </a:solidFill>
                  <a:ea typeface="宋体" panose="02010600030101010101" pitchFamily="2" charset="-122"/>
                  <a:cs typeface="Times New Roman" panose="02020603050405020304" pitchFamily="18" charset="0"/>
                </a:rPr>
                <a:t> </a:t>
              </a:r>
            </a:p>
          </p:txBody>
        </p:sp>
        <p:pic>
          <p:nvPicPr>
            <p:cNvPr id="3278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 y="2539"/>
              <a:ext cx="458"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8" name="Line 11"/>
            <p:cNvSpPr>
              <a:spLocks noChangeShapeType="1"/>
            </p:cNvSpPr>
            <p:nvPr/>
          </p:nvSpPr>
          <p:spPr bwMode="auto">
            <a:xfrm flipH="1">
              <a:off x="1087" y="2675"/>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0828" name="Group 12"/>
          <p:cNvGrpSpPr>
            <a:grpSpLocks/>
          </p:cNvGrpSpPr>
          <p:nvPr/>
        </p:nvGrpSpPr>
        <p:grpSpPr bwMode="auto">
          <a:xfrm>
            <a:off x="388938" y="5438775"/>
            <a:ext cx="3835400" cy="727075"/>
            <a:chOff x="574" y="3287"/>
            <a:chExt cx="2416" cy="458"/>
          </a:xfrm>
        </p:grpSpPr>
        <p:sp>
          <p:nvSpPr>
            <p:cNvPr id="32783" name="Text Box 13"/>
            <p:cNvSpPr txBox="1">
              <a:spLocks noChangeArrowheads="1"/>
            </p:cNvSpPr>
            <p:nvPr/>
          </p:nvSpPr>
          <p:spPr bwMode="auto">
            <a:xfrm>
              <a:off x="1490" y="3353"/>
              <a:ext cx="1500" cy="37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993300"/>
                  </a:solidFill>
                  <a:ea typeface="黑体" panose="02010609060101010101" pitchFamily="49" charset="-122"/>
                  <a:cs typeface="Times New Roman" panose="02020603050405020304" pitchFamily="18" charset="0"/>
                </a:rPr>
                <a:t>外部实体</a:t>
              </a:r>
              <a:r>
                <a:rPr lang="zh-CN" altLang="en-US" sz="1600" b="1">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系统之外的</a:t>
              </a:r>
            </a:p>
            <a:p>
              <a:r>
                <a:rPr lang="zh-CN" altLang="en-US" sz="1600" b="1">
                  <a:solidFill>
                    <a:srgbClr val="000000"/>
                  </a:solidFill>
                  <a:ea typeface="宋体" panose="02010600030101010101" pitchFamily="2" charset="-122"/>
                  <a:cs typeface="Times New Roman" panose="02020603050405020304" pitchFamily="18" charset="0"/>
                </a:rPr>
                <a:t>        数据源或目的地</a:t>
              </a:r>
            </a:p>
          </p:txBody>
        </p:sp>
        <p:pic>
          <p:nvPicPr>
            <p:cNvPr id="3278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 y="3287"/>
              <a:ext cx="469"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5" name="Line 15"/>
            <p:cNvSpPr>
              <a:spLocks noChangeShapeType="1"/>
            </p:cNvSpPr>
            <p:nvPr/>
          </p:nvSpPr>
          <p:spPr bwMode="auto">
            <a:xfrm flipH="1">
              <a:off x="1118" y="3535"/>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0832" name="Group 16"/>
          <p:cNvGrpSpPr>
            <a:grpSpLocks/>
          </p:cNvGrpSpPr>
          <p:nvPr/>
        </p:nvGrpSpPr>
        <p:grpSpPr bwMode="auto">
          <a:xfrm>
            <a:off x="4745038" y="2681288"/>
            <a:ext cx="4178300" cy="1082675"/>
            <a:chOff x="3680" y="1356"/>
            <a:chExt cx="2632" cy="682"/>
          </a:xfrm>
        </p:grpSpPr>
        <p:sp>
          <p:nvSpPr>
            <p:cNvPr id="32780" name="Text Box 17"/>
            <p:cNvSpPr txBox="1">
              <a:spLocks noChangeArrowheads="1"/>
            </p:cNvSpPr>
            <p:nvPr/>
          </p:nvSpPr>
          <p:spPr bwMode="auto">
            <a:xfrm>
              <a:off x="4728" y="1356"/>
              <a:ext cx="1584" cy="68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993300"/>
                  </a:solidFill>
                  <a:ea typeface="黑体" panose="02010609060101010101" pitchFamily="49" charset="-122"/>
                  <a:cs typeface="Times New Roman" panose="02020603050405020304" pitchFamily="18" charset="0"/>
                </a:rPr>
                <a:t>数据存储</a:t>
              </a:r>
              <a:r>
                <a:rPr lang="zh-CN" altLang="en-US" sz="1600" b="1">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存放起来以备</a:t>
              </a:r>
            </a:p>
            <a:p>
              <a:r>
                <a:rPr lang="zh-CN" altLang="en-US" sz="1600" b="1">
                  <a:solidFill>
                    <a:srgbClr val="000000"/>
                  </a:solidFill>
                  <a:ea typeface="宋体" panose="02010600030101010101" pitchFamily="2" charset="-122"/>
                  <a:cs typeface="Times New Roman" panose="02020603050405020304" pitchFamily="18" charset="0"/>
                </a:rPr>
                <a:t>        将来使用的数据。通</a:t>
              </a:r>
            </a:p>
            <a:p>
              <a:r>
                <a:rPr lang="zh-CN" altLang="en-US" sz="1600" b="1">
                  <a:solidFill>
                    <a:srgbClr val="000000"/>
                  </a:solidFill>
                  <a:ea typeface="宋体" panose="02010600030101010101" pitchFamily="2" charset="-122"/>
                  <a:cs typeface="Times New Roman" panose="02020603050405020304" pitchFamily="18" charset="0"/>
                </a:rPr>
                <a:t>        常与</a:t>
              </a:r>
              <a:r>
                <a:rPr lang="en-US" altLang="zh-CN" sz="1600" b="1">
                  <a:solidFill>
                    <a:srgbClr val="000000"/>
                  </a:solidFill>
                  <a:ea typeface="宋体" panose="02010600030101010101" pitchFamily="2" charset="-122"/>
                  <a:cs typeface="Times New Roman" panose="02020603050405020304" pitchFamily="18" charset="0"/>
                </a:rPr>
                <a:t>ERD</a:t>
              </a:r>
              <a:r>
                <a:rPr lang="zh-CN" altLang="en-US" sz="1600" b="1">
                  <a:solidFill>
                    <a:srgbClr val="000000"/>
                  </a:solidFill>
                  <a:ea typeface="宋体" panose="02010600030101010101" pitchFamily="2" charset="-122"/>
                  <a:cs typeface="Times New Roman" panose="02020603050405020304" pitchFamily="18" charset="0"/>
                </a:rPr>
                <a:t>图中的数据</a:t>
              </a:r>
            </a:p>
            <a:p>
              <a:r>
                <a:rPr lang="zh-CN" altLang="en-US" sz="1600" b="1">
                  <a:solidFill>
                    <a:srgbClr val="000000"/>
                  </a:solidFill>
                  <a:ea typeface="宋体" panose="02010600030101010101" pitchFamily="2" charset="-122"/>
                  <a:cs typeface="Times New Roman" panose="02020603050405020304" pitchFamily="18" charset="0"/>
                </a:rPr>
                <a:t>        实体相对应</a:t>
              </a:r>
              <a:endParaRPr lang="en-US" altLang="zh-CN" sz="1600" b="1">
                <a:solidFill>
                  <a:srgbClr val="000000"/>
                </a:solidFill>
                <a:ea typeface="宋体" panose="02010600030101010101" pitchFamily="2" charset="-122"/>
                <a:cs typeface="Times New Roman" panose="02020603050405020304" pitchFamily="18" charset="0"/>
              </a:endParaRPr>
            </a:p>
          </p:txBody>
        </p:sp>
        <p:pic>
          <p:nvPicPr>
            <p:cNvPr id="32781"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0" y="1616"/>
              <a:ext cx="59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2" name="Line 19"/>
            <p:cNvSpPr>
              <a:spLocks noChangeShapeType="1"/>
            </p:cNvSpPr>
            <p:nvPr/>
          </p:nvSpPr>
          <p:spPr bwMode="auto">
            <a:xfrm flipH="1">
              <a:off x="4344" y="1740"/>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0836" name="Group 20"/>
          <p:cNvGrpSpPr>
            <a:grpSpLocks/>
          </p:cNvGrpSpPr>
          <p:nvPr/>
        </p:nvGrpSpPr>
        <p:grpSpPr bwMode="auto">
          <a:xfrm>
            <a:off x="4787900" y="4649788"/>
            <a:ext cx="4279900" cy="838200"/>
            <a:chOff x="3687" y="3022"/>
            <a:chExt cx="2696" cy="528"/>
          </a:xfrm>
        </p:grpSpPr>
        <p:sp>
          <p:nvSpPr>
            <p:cNvPr id="32777" name="Text Box 21"/>
            <p:cNvSpPr txBox="1">
              <a:spLocks noChangeArrowheads="1"/>
            </p:cNvSpPr>
            <p:nvPr/>
          </p:nvSpPr>
          <p:spPr bwMode="auto">
            <a:xfrm>
              <a:off x="4703" y="3022"/>
              <a:ext cx="1680" cy="52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600" b="1">
                  <a:solidFill>
                    <a:srgbClr val="993300"/>
                  </a:solidFill>
                  <a:ea typeface="黑体" panose="02010609060101010101" pitchFamily="49" charset="-122"/>
                  <a:cs typeface="Times New Roman" panose="02020603050405020304" pitchFamily="18" charset="0"/>
                </a:rPr>
                <a:t>实时连接</a:t>
              </a:r>
              <a:r>
                <a:rPr lang="zh-CN" altLang="en-US" sz="1600" b="1">
                  <a:ea typeface="宋体" panose="02010600030101010101" pitchFamily="2" charset="-122"/>
                  <a:cs typeface="Times New Roman" panose="02020603050405020304" pitchFamily="18" charset="0"/>
                </a:rPr>
                <a:t> </a:t>
              </a:r>
              <a:r>
                <a:rPr lang="en-US" altLang="zh-CN" sz="1600" b="1">
                  <a:solidFill>
                    <a:srgbClr val="000000"/>
                  </a:solidFill>
                  <a:ea typeface="宋体" panose="02010600030101010101" pitchFamily="2" charset="-122"/>
                  <a:cs typeface="Times New Roman" panose="02020603050405020304" pitchFamily="18" charset="0"/>
                </a:rPr>
                <a:t>– </a:t>
              </a:r>
              <a:r>
                <a:rPr lang="zh-CN" altLang="en-US" sz="1600" b="1">
                  <a:solidFill>
                    <a:srgbClr val="000000"/>
                  </a:solidFill>
                  <a:ea typeface="宋体" panose="02010600030101010101" pitchFamily="2" charset="-122"/>
                  <a:cs typeface="Times New Roman" panose="02020603050405020304" pitchFamily="18" charset="0"/>
                </a:rPr>
                <a:t>当处理执行时，</a:t>
              </a:r>
            </a:p>
            <a:p>
              <a:r>
                <a:rPr lang="zh-CN" altLang="en-US" sz="1600" b="1">
                  <a:solidFill>
                    <a:srgbClr val="000000"/>
                  </a:solidFill>
                  <a:ea typeface="宋体" panose="02010600030101010101" pitchFamily="2" charset="-122"/>
                  <a:cs typeface="Times New Roman" panose="02020603050405020304" pitchFamily="18" charset="0"/>
                </a:rPr>
                <a:t>        外部实体与处理之间来</a:t>
              </a:r>
            </a:p>
            <a:p>
              <a:r>
                <a:rPr lang="zh-CN" altLang="en-US" sz="1600" b="1">
                  <a:solidFill>
                    <a:srgbClr val="000000"/>
                  </a:solidFill>
                  <a:ea typeface="宋体" panose="02010600030101010101" pitchFamily="2" charset="-122"/>
                  <a:cs typeface="Times New Roman" panose="02020603050405020304" pitchFamily="18" charset="0"/>
                </a:rPr>
                <a:t>        回通信</a:t>
              </a:r>
              <a:r>
                <a:rPr lang="en-US" altLang="zh-CN" sz="1600" b="1">
                  <a:solidFill>
                    <a:srgbClr val="000000"/>
                  </a:solidFill>
                  <a:ea typeface="宋体" panose="02010600030101010101" pitchFamily="2" charset="-122"/>
                  <a:cs typeface="Times New Roman" panose="02020603050405020304" pitchFamily="18" charset="0"/>
                </a:rPr>
                <a:t>(</a:t>
              </a:r>
              <a:r>
                <a:rPr lang="zh-CN" altLang="en-US" sz="1600" b="1">
                  <a:solidFill>
                    <a:srgbClr val="000000"/>
                  </a:solidFill>
                  <a:ea typeface="宋体" panose="02010600030101010101" pitchFamily="2" charset="-122"/>
                  <a:cs typeface="Times New Roman" panose="02020603050405020304" pitchFamily="18" charset="0"/>
                </a:rPr>
                <a:t>如信用卡验证</a:t>
              </a:r>
              <a:r>
                <a:rPr lang="en-US" altLang="zh-CN" sz="1600" b="1">
                  <a:solidFill>
                    <a:srgbClr val="000000"/>
                  </a:solidFill>
                  <a:ea typeface="宋体" panose="02010600030101010101" pitchFamily="2" charset="-122"/>
                  <a:cs typeface="Times New Roman" panose="02020603050405020304" pitchFamily="18" charset="0"/>
                </a:rPr>
                <a:t>)</a:t>
              </a:r>
            </a:p>
          </p:txBody>
        </p:sp>
        <p:pic>
          <p:nvPicPr>
            <p:cNvPr id="32778"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7" y="3177"/>
              <a:ext cx="58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9" name="Line 23"/>
            <p:cNvSpPr>
              <a:spLocks noChangeShapeType="1"/>
            </p:cNvSpPr>
            <p:nvPr/>
          </p:nvSpPr>
          <p:spPr bwMode="auto">
            <a:xfrm flipH="1" flipV="1">
              <a:off x="4319" y="3310"/>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2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Tree>
    <p:extLst>
      <p:ext uri="{BB962C8B-B14F-4D97-AF65-F5344CB8AC3E}">
        <p14:creationId xmlns:p14="http://schemas.microsoft.com/office/powerpoint/2010/main" val="194822370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930820"/>
                                        </p:tgtEl>
                                        <p:attrNameLst>
                                          <p:attrName>style.visibility</p:attrName>
                                        </p:attrNameLst>
                                      </p:cBhvr>
                                      <p:to>
                                        <p:strVal val="visible"/>
                                      </p:to>
                                    </p:set>
                                    <p:animEffect transition="in" filter="slide(fromRight)">
                                      <p:cBhvr>
                                        <p:cTn id="7" dur="500"/>
                                        <p:tgtEl>
                                          <p:spTgt spid="930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930824"/>
                                        </p:tgtEl>
                                        <p:attrNameLst>
                                          <p:attrName>style.visibility</p:attrName>
                                        </p:attrNameLst>
                                      </p:cBhvr>
                                      <p:to>
                                        <p:strVal val="visible"/>
                                      </p:to>
                                    </p:set>
                                    <p:animEffect transition="in" filter="slide(fromRight)">
                                      <p:cBhvr>
                                        <p:cTn id="12" dur="500"/>
                                        <p:tgtEl>
                                          <p:spTgt spid="9308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nodeType="clickEffect">
                                  <p:stCondLst>
                                    <p:cond delay="0"/>
                                  </p:stCondLst>
                                  <p:childTnLst>
                                    <p:set>
                                      <p:cBhvr>
                                        <p:cTn id="16" dur="1" fill="hold">
                                          <p:stCondLst>
                                            <p:cond delay="0"/>
                                          </p:stCondLst>
                                        </p:cTn>
                                        <p:tgtEl>
                                          <p:spTgt spid="930828"/>
                                        </p:tgtEl>
                                        <p:attrNameLst>
                                          <p:attrName>style.visibility</p:attrName>
                                        </p:attrNameLst>
                                      </p:cBhvr>
                                      <p:to>
                                        <p:strVal val="visible"/>
                                      </p:to>
                                    </p:set>
                                    <p:animEffect transition="in" filter="slide(fromRight)">
                                      <p:cBhvr>
                                        <p:cTn id="17" dur="500"/>
                                        <p:tgtEl>
                                          <p:spTgt spid="9308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nodeType="clickEffect">
                                  <p:stCondLst>
                                    <p:cond delay="0"/>
                                  </p:stCondLst>
                                  <p:childTnLst>
                                    <p:set>
                                      <p:cBhvr>
                                        <p:cTn id="21" dur="1" fill="hold">
                                          <p:stCondLst>
                                            <p:cond delay="0"/>
                                          </p:stCondLst>
                                        </p:cTn>
                                        <p:tgtEl>
                                          <p:spTgt spid="930832"/>
                                        </p:tgtEl>
                                        <p:attrNameLst>
                                          <p:attrName>style.visibility</p:attrName>
                                        </p:attrNameLst>
                                      </p:cBhvr>
                                      <p:to>
                                        <p:strVal val="visible"/>
                                      </p:to>
                                    </p:set>
                                    <p:animEffect transition="in" filter="slide(fromRight)">
                                      <p:cBhvr>
                                        <p:cTn id="22" dur="500"/>
                                        <p:tgtEl>
                                          <p:spTgt spid="9308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nodeType="clickEffect">
                                  <p:stCondLst>
                                    <p:cond delay="0"/>
                                  </p:stCondLst>
                                  <p:childTnLst>
                                    <p:set>
                                      <p:cBhvr>
                                        <p:cTn id="26" dur="1" fill="hold">
                                          <p:stCondLst>
                                            <p:cond delay="0"/>
                                          </p:stCondLst>
                                        </p:cTn>
                                        <p:tgtEl>
                                          <p:spTgt spid="930836"/>
                                        </p:tgtEl>
                                        <p:attrNameLst>
                                          <p:attrName>style.visibility</p:attrName>
                                        </p:attrNameLst>
                                      </p:cBhvr>
                                      <p:to>
                                        <p:strVal val="visible"/>
                                      </p:to>
                                    </p:set>
                                    <p:animEffect transition="in" filter="slide(fromRight)">
                                      <p:cBhvr>
                                        <p:cTn id="27" dur="500"/>
                                        <p:tgtEl>
                                          <p:spTgt spid="93083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812800" y="1484784"/>
            <a:ext cx="2274888" cy="5222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a:solidFill>
                  <a:srgbClr val="990000"/>
                </a:solidFill>
                <a:ea typeface="黑体" panose="02010609060101010101" pitchFamily="49" charset="-122"/>
                <a:cs typeface="Times New Roman" panose="02020603050405020304" pitchFamily="18" charset="0"/>
              </a:rPr>
              <a:t>数据流图例子：</a:t>
            </a:r>
            <a:endParaRPr kumimoji="1" lang="en-US" altLang="zh-CN" sz="2400" b="1">
              <a:solidFill>
                <a:schemeClr val="bg2"/>
              </a:solidFill>
              <a:ea typeface="楷体_GB2312" pitchFamily="49" charset="-122"/>
              <a:cs typeface="Times New Roman" panose="02020603050405020304" pitchFamily="18" charset="0"/>
            </a:endParaRPr>
          </a:p>
        </p:txBody>
      </p:sp>
      <p:grpSp>
        <p:nvGrpSpPr>
          <p:cNvPr id="33796" name="Group 4"/>
          <p:cNvGrpSpPr>
            <a:grpSpLocks/>
          </p:cNvGrpSpPr>
          <p:nvPr/>
        </p:nvGrpSpPr>
        <p:grpSpPr bwMode="auto">
          <a:xfrm>
            <a:off x="941388" y="2321967"/>
            <a:ext cx="7696200" cy="3124200"/>
            <a:chOff x="480" y="1200"/>
            <a:chExt cx="4848" cy="1968"/>
          </a:xfrm>
        </p:grpSpPr>
        <p:pic>
          <p:nvPicPr>
            <p:cNvPr id="3380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1200"/>
              <a:ext cx="4848" cy="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1" name="Rectangle 6"/>
            <p:cNvSpPr>
              <a:spLocks noChangeArrowheads="1"/>
            </p:cNvSpPr>
            <p:nvPr/>
          </p:nvSpPr>
          <p:spPr bwMode="auto">
            <a:xfrm>
              <a:off x="768" y="1872"/>
              <a:ext cx="672" cy="624"/>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a:solidFill>
                    <a:srgbClr val="000000"/>
                  </a:solidFill>
                  <a:ea typeface="宋体" panose="02010600030101010101" pitchFamily="2" charset="-122"/>
                  <a:cs typeface="Times New Roman" panose="02020603050405020304" pitchFamily="18" charset="0"/>
                </a:rPr>
                <a:t>客户</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33802" name="Rectangle 7"/>
            <p:cNvSpPr>
              <a:spLocks noChangeArrowheads="1"/>
            </p:cNvSpPr>
            <p:nvPr/>
          </p:nvSpPr>
          <p:spPr bwMode="auto">
            <a:xfrm>
              <a:off x="2400" y="2016"/>
              <a:ext cx="720" cy="624"/>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a:solidFill>
                    <a:srgbClr val="000000"/>
                  </a:solidFill>
                  <a:ea typeface="宋体" panose="02010600030101010101" pitchFamily="2" charset="-122"/>
                  <a:cs typeface="Times New Roman" panose="02020603050405020304" pitchFamily="18" charset="0"/>
                </a:rPr>
                <a:t>查询</a:t>
              </a:r>
            </a:p>
            <a:p>
              <a:pPr algn="ctr"/>
              <a:r>
                <a:rPr lang="zh-CN" altLang="en-US" sz="2000" b="1">
                  <a:solidFill>
                    <a:srgbClr val="000000"/>
                  </a:solidFill>
                  <a:ea typeface="宋体" panose="02010600030101010101" pitchFamily="2" charset="-122"/>
                  <a:cs typeface="Times New Roman" panose="02020603050405020304" pitchFamily="18" charset="0"/>
                </a:rPr>
                <a:t>可用条目</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33803" name="Rectangle 8"/>
            <p:cNvSpPr>
              <a:spLocks noChangeArrowheads="1"/>
            </p:cNvSpPr>
            <p:nvPr/>
          </p:nvSpPr>
          <p:spPr bwMode="auto">
            <a:xfrm>
              <a:off x="4272" y="1488"/>
              <a:ext cx="672" cy="24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a:solidFill>
                    <a:srgbClr val="000000"/>
                  </a:solidFill>
                  <a:ea typeface="宋体" panose="02010600030101010101" pitchFamily="2" charset="-122"/>
                  <a:cs typeface="Times New Roman" panose="02020603050405020304" pitchFamily="18" charset="0"/>
                </a:rPr>
                <a:t>目录</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33804" name="Rectangle 9"/>
            <p:cNvSpPr>
              <a:spLocks noChangeArrowheads="1"/>
            </p:cNvSpPr>
            <p:nvPr/>
          </p:nvSpPr>
          <p:spPr bwMode="auto">
            <a:xfrm>
              <a:off x="4128" y="2064"/>
              <a:ext cx="960" cy="24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a:solidFill>
                    <a:srgbClr val="000000"/>
                  </a:solidFill>
                  <a:ea typeface="宋体" panose="02010600030101010101" pitchFamily="2" charset="-122"/>
                  <a:cs typeface="Times New Roman" panose="02020603050405020304" pitchFamily="18" charset="0"/>
                </a:rPr>
                <a:t>产品条目</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33805" name="Rectangle 10"/>
            <p:cNvSpPr>
              <a:spLocks noChangeArrowheads="1"/>
            </p:cNvSpPr>
            <p:nvPr/>
          </p:nvSpPr>
          <p:spPr bwMode="auto">
            <a:xfrm>
              <a:off x="4080" y="2688"/>
              <a:ext cx="1008" cy="24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a:solidFill>
                    <a:srgbClr val="000000"/>
                  </a:solidFill>
                  <a:ea typeface="宋体" panose="02010600030101010101" pitchFamily="2" charset="-122"/>
                  <a:cs typeface="Times New Roman" panose="02020603050405020304" pitchFamily="18" charset="0"/>
                </a:rPr>
                <a:t>库存条目</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33806" name="Rectangle 11"/>
            <p:cNvSpPr>
              <a:spLocks noChangeArrowheads="1"/>
            </p:cNvSpPr>
            <p:nvPr/>
          </p:nvSpPr>
          <p:spPr bwMode="auto">
            <a:xfrm>
              <a:off x="1584" y="1488"/>
              <a:ext cx="672" cy="384"/>
            </a:xfrm>
            <a:prstGeom prst="rect">
              <a:avLst/>
            </a:prstGeom>
            <a:solidFill>
              <a:srgbClr val="E6E6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sz="1600" b="1">
                <a:solidFill>
                  <a:srgbClr val="000000"/>
                </a:solidFill>
                <a:ea typeface="宋体" panose="02010600030101010101" pitchFamily="2" charset="-122"/>
                <a:cs typeface="Times New Roman" panose="02020603050405020304" pitchFamily="18" charset="0"/>
              </a:endParaRPr>
            </a:p>
            <a:p>
              <a:pPr algn="ctr"/>
              <a:endParaRPr lang="zh-CN" altLang="en-US" sz="1600" b="1">
                <a:solidFill>
                  <a:srgbClr val="000000"/>
                </a:solidFill>
                <a:ea typeface="宋体" panose="02010600030101010101" pitchFamily="2" charset="-122"/>
                <a:cs typeface="Times New Roman" panose="02020603050405020304" pitchFamily="18" charset="0"/>
              </a:endParaRPr>
            </a:p>
            <a:p>
              <a:pPr algn="ctr"/>
              <a:r>
                <a:rPr lang="zh-CN" altLang="en-US" sz="1600" b="1">
                  <a:solidFill>
                    <a:srgbClr val="000000"/>
                  </a:solidFill>
                  <a:ea typeface="宋体" panose="02010600030101010101" pitchFamily="2" charset="-122"/>
                  <a:cs typeface="Times New Roman" panose="02020603050405020304" pitchFamily="18" charset="0"/>
                </a:rPr>
                <a:t>条目查询</a:t>
              </a:r>
              <a:endParaRPr lang="en-US" altLang="zh-CN" sz="1600" b="1">
                <a:solidFill>
                  <a:srgbClr val="000000"/>
                </a:solidFill>
                <a:ea typeface="宋体" panose="02010600030101010101" pitchFamily="2" charset="-122"/>
                <a:cs typeface="Times New Roman" panose="02020603050405020304" pitchFamily="18" charset="0"/>
              </a:endParaRPr>
            </a:p>
          </p:txBody>
        </p:sp>
        <p:sp>
          <p:nvSpPr>
            <p:cNvPr id="33807" name="Rectangle 12"/>
            <p:cNvSpPr>
              <a:spLocks noChangeArrowheads="1"/>
            </p:cNvSpPr>
            <p:nvPr/>
          </p:nvSpPr>
          <p:spPr bwMode="auto">
            <a:xfrm>
              <a:off x="1584" y="2496"/>
              <a:ext cx="720" cy="576"/>
            </a:xfrm>
            <a:prstGeom prst="rect">
              <a:avLst/>
            </a:prstGeom>
            <a:solidFill>
              <a:srgbClr val="E6E6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a:solidFill>
                    <a:srgbClr val="000000"/>
                  </a:solidFill>
                  <a:ea typeface="宋体" panose="02010600030101010101" pitchFamily="2" charset="-122"/>
                  <a:cs typeface="Times New Roman" panose="02020603050405020304" pitchFamily="18" charset="0"/>
                </a:rPr>
                <a:t>可用的</a:t>
              </a:r>
            </a:p>
            <a:p>
              <a:pPr algn="ctr"/>
              <a:r>
                <a:rPr lang="zh-CN" altLang="en-US" sz="1600" b="1">
                  <a:solidFill>
                    <a:srgbClr val="000000"/>
                  </a:solidFill>
                  <a:ea typeface="宋体" panose="02010600030101010101" pitchFamily="2" charset="-122"/>
                  <a:cs typeface="Times New Roman" panose="02020603050405020304" pitchFamily="18" charset="0"/>
                </a:rPr>
                <a:t>条目细节</a:t>
              </a:r>
            </a:p>
            <a:p>
              <a:pPr algn="ctr"/>
              <a:endParaRPr lang="en-US" altLang="zh-CN" sz="1600" b="1">
                <a:solidFill>
                  <a:srgbClr val="000000"/>
                </a:solidFill>
                <a:ea typeface="宋体" panose="02010600030101010101" pitchFamily="2" charset="-122"/>
                <a:cs typeface="Times New Roman" panose="02020603050405020304" pitchFamily="18" charset="0"/>
              </a:endParaRPr>
            </a:p>
            <a:p>
              <a:pPr algn="ctr"/>
              <a:endParaRPr lang="en-US" altLang="zh-CN" sz="1600" b="1">
                <a:solidFill>
                  <a:srgbClr val="000000"/>
                </a:solidFill>
                <a:ea typeface="宋体" panose="02010600030101010101" pitchFamily="2" charset="-122"/>
                <a:cs typeface="Times New Roman" panose="02020603050405020304" pitchFamily="18" charset="0"/>
              </a:endParaRPr>
            </a:p>
          </p:txBody>
        </p:sp>
      </p:grpSp>
      <p:sp>
        <p:nvSpPr>
          <p:cNvPr id="931854" name="AutoShape 14"/>
          <p:cNvSpPr>
            <a:spLocks noChangeArrowheads="1"/>
          </p:cNvSpPr>
          <p:nvPr/>
        </p:nvSpPr>
        <p:spPr bwMode="auto">
          <a:xfrm>
            <a:off x="3071813" y="1155154"/>
            <a:ext cx="5184775" cy="1017588"/>
          </a:xfrm>
          <a:prstGeom prst="wedgeRectCallout">
            <a:avLst>
              <a:gd name="adj1" fmla="val -47958"/>
              <a:gd name="adj2" fmla="val 178394"/>
            </a:avLst>
          </a:prstGeom>
          <a:solidFill>
            <a:srgbClr val="CCFFFF"/>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4400" indent="-457200">
              <a:spcBef>
                <a:spcPct val="20000"/>
              </a:spcBef>
              <a:buClr>
                <a:srgbClr val="000000"/>
              </a:buClr>
              <a:buFont typeface="Arial" panose="020B0604020202020204" pitchFamily="34" charset="0"/>
              <a:buChar char="–"/>
              <a:defRPr kumimoji="1" sz="2800">
                <a:solidFill>
                  <a:schemeClr val="bg2"/>
                </a:solidFill>
                <a:latin typeface="GillSans"/>
              </a:defRPr>
            </a:lvl2pPr>
            <a:lvl3pPr marL="1371600" indent="-457200">
              <a:spcBef>
                <a:spcPct val="20000"/>
              </a:spcBef>
              <a:buClr>
                <a:srgbClr val="000000"/>
              </a:buClr>
              <a:buChar char="•"/>
              <a:defRPr kumimoji="1" sz="2400">
                <a:solidFill>
                  <a:schemeClr val="bg2"/>
                </a:solidFill>
                <a:latin typeface="GillSans"/>
              </a:defRPr>
            </a:lvl3pPr>
            <a:lvl4pPr marL="1828800" indent="-4572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2286000" indent="-4572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7432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32004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6576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41148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从外部实体出发的“数据流”可以是：</a:t>
            </a:r>
          </a:p>
          <a:p>
            <a:pPr>
              <a:spcBef>
                <a:spcPct val="0"/>
              </a:spcBef>
              <a:buClrTx/>
              <a:buFontTx/>
              <a:buNone/>
            </a:pPr>
            <a:r>
              <a:rPr kumimoji="0"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外部实体发出的“处理请求”，即一个事件</a:t>
            </a:r>
          </a:p>
          <a:p>
            <a:pPr>
              <a:spcBef>
                <a:spcPct val="0"/>
              </a:spcBef>
              <a:buClrTx/>
              <a:buFontTx/>
              <a:buNone/>
            </a:pPr>
            <a:r>
              <a:rPr kumimoji="0"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外部实体给出的“输入数据</a:t>
            </a:r>
            <a:r>
              <a:rPr kumimoji="0"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31855" name="AutoShape 15"/>
          <p:cNvSpPr>
            <a:spLocks noChangeArrowheads="1"/>
          </p:cNvSpPr>
          <p:nvPr/>
        </p:nvSpPr>
        <p:spPr bwMode="auto">
          <a:xfrm>
            <a:off x="298450" y="5069929"/>
            <a:ext cx="3462338" cy="1017588"/>
          </a:xfrm>
          <a:prstGeom prst="wedgeRectCallout">
            <a:avLst>
              <a:gd name="adj1" fmla="val 48764"/>
              <a:gd name="adj2" fmla="val -128782"/>
            </a:avLst>
          </a:prstGeom>
          <a:solidFill>
            <a:srgbClr val="CCFFFF"/>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4400" indent="-457200">
              <a:spcBef>
                <a:spcPct val="20000"/>
              </a:spcBef>
              <a:buClr>
                <a:srgbClr val="000000"/>
              </a:buClr>
              <a:buFont typeface="Arial" panose="020B0604020202020204" pitchFamily="34" charset="0"/>
              <a:buChar char="–"/>
              <a:defRPr kumimoji="1" sz="2800">
                <a:solidFill>
                  <a:schemeClr val="bg2"/>
                </a:solidFill>
                <a:latin typeface="GillSans"/>
              </a:defRPr>
            </a:lvl2pPr>
            <a:lvl3pPr marL="1371600" indent="-457200">
              <a:spcBef>
                <a:spcPct val="20000"/>
              </a:spcBef>
              <a:buClr>
                <a:srgbClr val="000000"/>
              </a:buClr>
              <a:buChar char="•"/>
              <a:defRPr kumimoji="1" sz="2400">
                <a:solidFill>
                  <a:schemeClr val="bg2"/>
                </a:solidFill>
                <a:latin typeface="GillSans"/>
              </a:defRPr>
            </a:lvl3pPr>
            <a:lvl4pPr marL="1828800" indent="-4572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2286000" indent="-4572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7432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32004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6576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4114800" indent="-4572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指向“外部实体”的“数据流”</a:t>
            </a:r>
          </a:p>
          <a:p>
            <a:pPr>
              <a:spcBef>
                <a:spcPct val="0"/>
              </a:spcBef>
              <a:buClrTx/>
              <a:buFontTx/>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一般是“处理”的反馈或处理</a:t>
            </a:r>
          </a:p>
          <a:p>
            <a:pPr>
              <a:spcBef>
                <a:spcPct val="0"/>
              </a:spcBef>
              <a:buClrTx/>
              <a:buFontTx/>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结果</a:t>
            </a:r>
            <a:endParaRPr kumimoji="0"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33797" name="Rectangle 13"/>
          <p:cNvSpPr>
            <a:spLocks noChangeArrowheads="1"/>
          </p:cNvSpPr>
          <p:nvPr/>
        </p:nvSpPr>
        <p:spPr bwMode="auto">
          <a:xfrm>
            <a:off x="2846388" y="6072907"/>
            <a:ext cx="414020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dirty="0" smtClean="0">
                <a:solidFill>
                  <a:srgbClr val="C00000"/>
                </a:solidFill>
                <a:ea typeface="宋体" panose="02010600030101010101" pitchFamily="2" charset="-122"/>
                <a:cs typeface="Times New Roman" panose="02020603050405020304" pitchFamily="18" charset="0"/>
              </a:rPr>
              <a:t>显示</a:t>
            </a:r>
            <a:r>
              <a:rPr lang="zh-CN" altLang="en-US" sz="1800" b="1" dirty="0">
                <a:solidFill>
                  <a:srgbClr val="C00000"/>
                </a:solidFill>
                <a:ea typeface="宋体" panose="02010600030101010101" pitchFamily="2" charset="-122"/>
                <a:cs typeface="Times New Roman" panose="02020603050405020304" pitchFamily="18" charset="0"/>
              </a:rPr>
              <a:t>处理“查询可用条目”的</a:t>
            </a:r>
            <a:r>
              <a:rPr lang="en-US" altLang="zh-CN" sz="1800" b="1" dirty="0">
                <a:solidFill>
                  <a:srgbClr val="C00000"/>
                </a:solidFill>
                <a:ea typeface="宋体" panose="02010600030101010101" pitchFamily="2" charset="-122"/>
                <a:cs typeface="Times New Roman" panose="02020603050405020304" pitchFamily="18" charset="0"/>
              </a:rPr>
              <a:t>DFD</a:t>
            </a:r>
          </a:p>
        </p:txBody>
      </p:sp>
    </p:spTree>
    <p:extLst>
      <p:ext uri="{BB962C8B-B14F-4D97-AF65-F5344CB8AC3E}">
        <p14:creationId xmlns:p14="http://schemas.microsoft.com/office/powerpoint/2010/main" val="170176173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31854"/>
                                        </p:tgtEl>
                                        <p:attrNameLst>
                                          <p:attrName>style.visibility</p:attrName>
                                        </p:attrNameLst>
                                      </p:cBhvr>
                                      <p:to>
                                        <p:strVal val="visible"/>
                                      </p:to>
                                    </p:set>
                                    <p:animEffect transition="in" filter="wipe(right)">
                                      <p:cBhvr>
                                        <p:cTn id="7" dur="500"/>
                                        <p:tgtEl>
                                          <p:spTgt spid="9318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931855"/>
                                        </p:tgtEl>
                                        <p:attrNameLst>
                                          <p:attrName>style.visibility</p:attrName>
                                        </p:attrNameLst>
                                      </p:cBhvr>
                                      <p:to>
                                        <p:strVal val="visible"/>
                                      </p:to>
                                    </p:set>
                                    <p:animEffect transition="in" filter="wipe(right)">
                                      <p:cBhvr>
                                        <p:cTn id="12" dur="500"/>
                                        <p:tgtEl>
                                          <p:spTgt spid="931855"/>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54" grpId="0" animBg="1"/>
      <p:bldP spid="931855"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1" name="Rectangle 3"/>
          <p:cNvSpPr>
            <a:spLocks noChangeArrowheads="1"/>
          </p:cNvSpPr>
          <p:nvPr/>
        </p:nvSpPr>
        <p:spPr bwMode="auto">
          <a:xfrm>
            <a:off x="600074" y="1196752"/>
            <a:ext cx="7572325" cy="984250"/>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2400" b="1" dirty="0">
                <a:solidFill>
                  <a:srgbClr val="990000"/>
                </a:solidFill>
                <a:ea typeface="黑体" panose="02010609060101010101" pitchFamily="49" charset="-122"/>
                <a:cs typeface="Times New Roman" panose="02020603050405020304" pitchFamily="18" charset="0"/>
              </a:rPr>
              <a:t>D</a:t>
            </a:r>
            <a:r>
              <a:rPr kumimoji="1" lang="en-US" altLang="zh-CN" sz="2400" b="1" dirty="0">
                <a:solidFill>
                  <a:srgbClr val="990000"/>
                </a:solidFill>
                <a:ea typeface="黑体" panose="02010609060101010101" pitchFamily="49" charset="-122"/>
                <a:cs typeface="Times New Roman" panose="02020603050405020304" pitchFamily="18" charset="0"/>
              </a:rPr>
              <a:t>FD</a:t>
            </a:r>
            <a:r>
              <a:rPr kumimoji="1" lang="zh-CN" altLang="en-US" sz="2400" b="1" dirty="0">
                <a:solidFill>
                  <a:srgbClr val="990000"/>
                </a:solidFill>
                <a:ea typeface="黑体" panose="02010609060101010101" pitchFamily="49" charset="-122"/>
                <a:cs typeface="Times New Roman" panose="02020603050405020304" pitchFamily="18" charset="0"/>
              </a:rPr>
              <a:t>图</a:t>
            </a:r>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可以描述高层次的具有高度概括的系统处理</a:t>
            </a:r>
          </a:p>
          <a:p>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4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也</a:t>
            </a:r>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可以描述低层次的具有更详细分解的系统处理</a:t>
            </a:r>
            <a:endParaRPr kumimoji="1" lang="en-US" altLang="zh-CN"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33892" name="Rectangle 4"/>
          <p:cNvSpPr>
            <a:spLocks noChangeArrowheads="1"/>
          </p:cNvSpPr>
          <p:nvPr/>
        </p:nvSpPr>
        <p:spPr bwMode="auto">
          <a:xfrm>
            <a:off x="467544" y="2181002"/>
            <a:ext cx="8676456" cy="730870"/>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zh-CN" altLang="en-US" sz="2400" b="1" dirty="0">
                <a:solidFill>
                  <a:srgbClr val="990000"/>
                </a:solidFill>
                <a:ea typeface="黑体" panose="02010609060101010101" pitchFamily="49" charset="-122"/>
                <a:cs typeface="Times New Roman" panose="02020603050405020304" pitchFamily="18" charset="0"/>
              </a:rPr>
              <a:t>抽象层次：</a:t>
            </a:r>
            <a:r>
              <a:rPr kumimoji="1"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把系统分解成一个逐步细化的分层集合的建模技术</a:t>
            </a:r>
            <a:endParaRPr kumimoji="1" lang="en-US" altLang="zh-CN"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9338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88" y="2907754"/>
            <a:ext cx="6186487" cy="3329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3896" name="AutoShape 8"/>
          <p:cNvSpPr>
            <a:spLocks noChangeArrowheads="1"/>
          </p:cNvSpPr>
          <p:nvPr/>
        </p:nvSpPr>
        <p:spPr bwMode="auto">
          <a:xfrm>
            <a:off x="5597525" y="3212976"/>
            <a:ext cx="1544638" cy="382588"/>
          </a:xfrm>
          <a:prstGeom prst="wedgeRectCallout">
            <a:avLst>
              <a:gd name="adj1" fmla="val -49176"/>
              <a:gd name="adj2" fmla="val 21370"/>
            </a:avLst>
          </a:prstGeom>
          <a:solidFill>
            <a:srgbClr val="FFFF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C00000"/>
                </a:solidFill>
                <a:ea typeface="宋体" panose="02010600030101010101" pitchFamily="2" charset="-122"/>
                <a:cs typeface="Times New Roman" panose="02020603050405020304" pitchFamily="18" charset="0"/>
              </a:rPr>
              <a:t>关联</a:t>
            </a:r>
            <a:r>
              <a:rPr lang="en-US" altLang="zh-CN" sz="1600" b="1" dirty="0">
                <a:solidFill>
                  <a:srgbClr val="C00000"/>
                </a:solidFill>
                <a:ea typeface="宋体" panose="02010600030101010101" pitchFamily="2" charset="-122"/>
                <a:cs typeface="Times New Roman" panose="02020603050405020304" pitchFamily="18" charset="0"/>
              </a:rPr>
              <a:t>DFD</a:t>
            </a:r>
            <a:endParaRPr lang="zh-CN" altLang="en-US" sz="1600" b="1" dirty="0">
              <a:solidFill>
                <a:srgbClr val="C00000"/>
              </a:solidFill>
              <a:ea typeface="宋体" panose="02010600030101010101" pitchFamily="2" charset="-122"/>
              <a:cs typeface="Times New Roman" panose="02020603050405020304" pitchFamily="18" charset="0"/>
            </a:endParaRPr>
          </a:p>
        </p:txBody>
      </p:sp>
      <p:sp>
        <p:nvSpPr>
          <p:cNvPr id="933899" name="AutoShape 11"/>
          <p:cNvSpPr>
            <a:spLocks noChangeArrowheads="1"/>
          </p:cNvSpPr>
          <p:nvPr/>
        </p:nvSpPr>
        <p:spPr bwMode="auto">
          <a:xfrm>
            <a:off x="6246813" y="4293096"/>
            <a:ext cx="1544637" cy="382587"/>
          </a:xfrm>
          <a:prstGeom prst="wedgeRectCallout">
            <a:avLst>
              <a:gd name="adj1" fmla="val -49176"/>
              <a:gd name="adj2" fmla="val 21370"/>
            </a:avLst>
          </a:prstGeom>
          <a:solidFill>
            <a:srgbClr val="FFFF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C00000"/>
                </a:solidFill>
                <a:ea typeface="宋体" panose="02010600030101010101" pitchFamily="2" charset="-122"/>
                <a:cs typeface="Times New Roman" panose="02020603050405020304" pitchFamily="18" charset="0"/>
              </a:rPr>
              <a:t>0</a:t>
            </a:r>
            <a:r>
              <a:rPr lang="zh-CN" altLang="en-US" sz="1600" b="1">
                <a:solidFill>
                  <a:srgbClr val="C00000"/>
                </a:solidFill>
                <a:ea typeface="宋体" panose="02010600030101010101" pitchFamily="2" charset="-122"/>
                <a:cs typeface="Times New Roman" panose="02020603050405020304" pitchFamily="18" charset="0"/>
              </a:rPr>
              <a:t>层</a:t>
            </a:r>
            <a:r>
              <a:rPr lang="en-US" altLang="zh-CN" sz="1600" b="1">
                <a:solidFill>
                  <a:srgbClr val="C00000"/>
                </a:solidFill>
                <a:ea typeface="宋体" panose="02010600030101010101" pitchFamily="2" charset="-122"/>
                <a:cs typeface="Times New Roman" panose="02020603050405020304" pitchFamily="18" charset="0"/>
              </a:rPr>
              <a:t>DFD</a:t>
            </a:r>
            <a:endParaRPr lang="zh-CN" altLang="en-US" sz="1600" b="1">
              <a:solidFill>
                <a:srgbClr val="C00000"/>
              </a:solidFill>
              <a:ea typeface="宋体" panose="02010600030101010101" pitchFamily="2" charset="-122"/>
              <a:cs typeface="Times New Roman" panose="02020603050405020304" pitchFamily="18" charset="0"/>
            </a:endParaRPr>
          </a:p>
        </p:txBody>
      </p:sp>
      <p:sp>
        <p:nvSpPr>
          <p:cNvPr id="933900" name="AutoShape 12"/>
          <p:cNvSpPr>
            <a:spLocks noChangeArrowheads="1"/>
          </p:cNvSpPr>
          <p:nvPr/>
        </p:nvSpPr>
        <p:spPr bwMode="auto">
          <a:xfrm>
            <a:off x="7099300" y="5445224"/>
            <a:ext cx="1544638" cy="382588"/>
          </a:xfrm>
          <a:prstGeom prst="wedgeRectCallout">
            <a:avLst>
              <a:gd name="adj1" fmla="val -49176"/>
              <a:gd name="adj2" fmla="val 21370"/>
            </a:avLst>
          </a:prstGeom>
          <a:solidFill>
            <a:srgbClr val="FFFF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C00000"/>
                </a:solidFill>
                <a:ea typeface="宋体" panose="02010600030101010101" pitchFamily="2" charset="-122"/>
                <a:cs typeface="Times New Roman" panose="02020603050405020304" pitchFamily="18" charset="0"/>
              </a:rPr>
              <a:t>1</a:t>
            </a:r>
            <a:r>
              <a:rPr lang="zh-CN" altLang="en-US" sz="1600" b="1">
                <a:solidFill>
                  <a:srgbClr val="C00000"/>
                </a:solidFill>
                <a:ea typeface="宋体" panose="02010600030101010101" pitchFamily="2" charset="-122"/>
                <a:cs typeface="Times New Roman" panose="02020603050405020304" pitchFamily="18" charset="0"/>
              </a:rPr>
              <a:t>层</a:t>
            </a:r>
            <a:r>
              <a:rPr lang="en-US" altLang="zh-CN" sz="1600" b="1">
                <a:solidFill>
                  <a:srgbClr val="C00000"/>
                </a:solidFill>
                <a:ea typeface="宋体" panose="02010600030101010101" pitchFamily="2" charset="-122"/>
                <a:cs typeface="Times New Roman" panose="02020603050405020304" pitchFamily="18" charset="0"/>
              </a:rPr>
              <a:t>DFD</a:t>
            </a:r>
            <a:endParaRPr lang="zh-CN" altLang="en-US" sz="1600" b="1">
              <a:solidFill>
                <a:srgbClr val="C00000"/>
              </a:solidFill>
              <a:ea typeface="宋体" panose="02010600030101010101" pitchFamily="2" charset="-122"/>
              <a:cs typeface="Times New Roman" panose="02020603050405020304" pitchFamily="18" charset="0"/>
            </a:endParaRPr>
          </a:p>
        </p:txBody>
      </p:sp>
      <p:sp>
        <p:nvSpPr>
          <p:cNvPr id="9"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0"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Tree>
    <p:extLst>
      <p:ext uri="{BB962C8B-B14F-4D97-AF65-F5344CB8AC3E}">
        <p14:creationId xmlns:p14="http://schemas.microsoft.com/office/powerpoint/2010/main" val="44655554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338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38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338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3896"/>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933899"/>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93390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1" grpId="0" animBg="1"/>
      <p:bldP spid="933892" grpId="0" animBg="1"/>
      <p:bldP spid="933896" grpId="0" animBg="1"/>
      <p:bldP spid="933899" grpId="0" animBg="1"/>
      <p:bldP spid="933900"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40"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grpSp>
        <p:nvGrpSpPr>
          <p:cNvPr id="934915" name="Group 3"/>
          <p:cNvGrpSpPr>
            <a:grpSpLocks/>
          </p:cNvGrpSpPr>
          <p:nvPr/>
        </p:nvGrpSpPr>
        <p:grpSpPr bwMode="auto">
          <a:xfrm>
            <a:off x="1511300" y="0"/>
            <a:ext cx="6729413" cy="6629400"/>
            <a:chOff x="952" y="0"/>
            <a:chExt cx="4239" cy="4176"/>
          </a:xfrm>
        </p:grpSpPr>
        <p:pic>
          <p:nvPicPr>
            <p:cNvPr id="368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 y="0"/>
              <a:ext cx="4239" cy="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0" name="Rectangle 5"/>
            <p:cNvSpPr>
              <a:spLocks noChangeArrowheads="1"/>
            </p:cNvSpPr>
            <p:nvPr/>
          </p:nvSpPr>
          <p:spPr bwMode="auto">
            <a:xfrm>
              <a:off x="1063" y="96"/>
              <a:ext cx="816" cy="240"/>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a:solidFill>
                    <a:srgbClr val="000000"/>
                  </a:solidFill>
                  <a:ea typeface="宋体" panose="02010600030101010101" pitchFamily="2" charset="-122"/>
                  <a:cs typeface="Times New Roman" panose="02020603050405020304" pitchFamily="18" charset="0"/>
                </a:rPr>
                <a:t>关联图</a:t>
              </a:r>
              <a:endParaRPr lang="en-US" altLang="zh-CN" sz="1600" b="1">
                <a:solidFill>
                  <a:srgbClr val="000000"/>
                </a:solidFill>
                <a:ea typeface="宋体" panose="02010600030101010101" pitchFamily="2" charset="-122"/>
                <a:cs typeface="Times New Roman" panose="02020603050405020304" pitchFamily="18" charset="0"/>
              </a:endParaRPr>
            </a:p>
          </p:txBody>
        </p:sp>
        <p:sp>
          <p:nvSpPr>
            <p:cNvPr id="36871" name="Rectangle 6"/>
            <p:cNvSpPr>
              <a:spLocks noChangeArrowheads="1"/>
            </p:cNvSpPr>
            <p:nvPr/>
          </p:nvSpPr>
          <p:spPr bwMode="auto">
            <a:xfrm>
              <a:off x="1039" y="1464"/>
              <a:ext cx="888" cy="96"/>
            </a:xfrm>
            <a:prstGeom prst="rect">
              <a:avLst/>
            </a:prstGeom>
            <a:solidFill>
              <a:srgbClr val="E7CF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0</a:t>
              </a:r>
              <a:r>
                <a:rPr lang="zh-CN" altLang="en-US" sz="1400" b="1">
                  <a:solidFill>
                    <a:srgbClr val="000000"/>
                  </a:solidFill>
                  <a:ea typeface="宋体" panose="02010600030101010101" pitchFamily="2" charset="-122"/>
                  <a:cs typeface="Times New Roman" panose="02020603050405020304" pitchFamily="18" charset="0"/>
                </a:rPr>
                <a:t>层图</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36872" name="Rectangle 7"/>
            <p:cNvSpPr>
              <a:spLocks noChangeArrowheads="1"/>
            </p:cNvSpPr>
            <p:nvPr/>
          </p:nvSpPr>
          <p:spPr bwMode="auto">
            <a:xfrm>
              <a:off x="1063" y="2976"/>
              <a:ext cx="888" cy="144"/>
            </a:xfrm>
            <a:prstGeom prst="rect">
              <a:avLst/>
            </a:prstGeom>
            <a:solidFill>
              <a:srgbClr val="E7DD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1</a:t>
              </a:r>
              <a:r>
                <a:rPr lang="zh-CN" altLang="en-US" sz="1400" b="1">
                  <a:solidFill>
                    <a:srgbClr val="000000"/>
                  </a:solidFill>
                  <a:ea typeface="宋体" panose="02010600030101010101" pitchFamily="2" charset="-122"/>
                  <a:cs typeface="Times New Roman" panose="02020603050405020304" pitchFamily="18" charset="0"/>
                </a:rPr>
                <a:t>层图</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36873" name="Rectangle 8"/>
            <p:cNvSpPr>
              <a:spLocks noChangeArrowheads="1"/>
            </p:cNvSpPr>
            <p:nvPr/>
          </p:nvSpPr>
          <p:spPr bwMode="auto">
            <a:xfrm>
              <a:off x="2871" y="864"/>
              <a:ext cx="384" cy="240"/>
            </a:xfrm>
            <a:prstGeom prst="rect">
              <a:avLst/>
            </a:prstGeom>
            <a:solidFill>
              <a:srgbClr val="EFD3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课程注册</a:t>
              </a:r>
            </a:p>
            <a:p>
              <a:pPr algn="ctr"/>
              <a:r>
                <a:rPr lang="zh-CN" altLang="en-US" sz="1200" b="1">
                  <a:solidFill>
                    <a:srgbClr val="000000"/>
                  </a:solidFill>
                  <a:ea typeface="宋体" panose="02010600030101010101" pitchFamily="2" charset="-122"/>
                  <a:cs typeface="Times New Roman" panose="02020603050405020304" pitchFamily="18" charset="0"/>
                </a:rPr>
                <a:t>系统</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74" name="Rectangle 9"/>
            <p:cNvSpPr>
              <a:spLocks noChangeArrowheads="1"/>
            </p:cNvSpPr>
            <p:nvPr/>
          </p:nvSpPr>
          <p:spPr bwMode="auto">
            <a:xfrm>
              <a:off x="1399" y="2400"/>
              <a:ext cx="384" cy="240"/>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安排课程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75" name="Text Box 10"/>
            <p:cNvSpPr txBox="1">
              <a:spLocks noChangeArrowheads="1"/>
            </p:cNvSpPr>
            <p:nvPr/>
          </p:nvSpPr>
          <p:spPr bwMode="auto">
            <a:xfrm>
              <a:off x="1415" y="883"/>
              <a:ext cx="3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教员</a:t>
              </a:r>
            </a:p>
          </p:txBody>
        </p:sp>
        <p:sp>
          <p:nvSpPr>
            <p:cNvPr id="36876" name="Text Box 11"/>
            <p:cNvSpPr txBox="1">
              <a:spLocks noChangeArrowheads="1"/>
            </p:cNvSpPr>
            <p:nvPr/>
          </p:nvSpPr>
          <p:spPr bwMode="auto">
            <a:xfrm>
              <a:off x="2839" y="203"/>
              <a:ext cx="432"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教学</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部门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77" name="Text Box 12"/>
            <p:cNvSpPr txBox="1">
              <a:spLocks noChangeArrowheads="1"/>
            </p:cNvSpPr>
            <p:nvPr/>
          </p:nvSpPr>
          <p:spPr bwMode="auto">
            <a:xfrm>
              <a:off x="4375" y="864"/>
              <a:ext cx="3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36878" name="Rectangle 13"/>
            <p:cNvSpPr>
              <a:spLocks noChangeArrowheads="1"/>
            </p:cNvSpPr>
            <p:nvPr/>
          </p:nvSpPr>
          <p:spPr bwMode="auto">
            <a:xfrm>
              <a:off x="1927" y="792"/>
              <a:ext cx="816" cy="144"/>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dirty="0">
                  <a:ea typeface="宋体" panose="02010600030101010101" pitchFamily="2" charset="-122"/>
                  <a:cs typeface="Times New Roman" panose="02020603050405020304" pitchFamily="18" charset="0"/>
                </a:rPr>
                <a:t>班级列表</a:t>
              </a:r>
              <a:endParaRPr lang="en-US" altLang="zh-CN" sz="1400" b="1" dirty="0">
                <a:ea typeface="宋体" panose="02010600030101010101" pitchFamily="2" charset="-122"/>
                <a:cs typeface="Times New Roman" panose="02020603050405020304" pitchFamily="18" charset="0"/>
              </a:endParaRPr>
            </a:p>
          </p:txBody>
        </p:sp>
        <p:sp>
          <p:nvSpPr>
            <p:cNvPr id="36879" name="Rectangle 14"/>
            <p:cNvSpPr>
              <a:spLocks noChangeArrowheads="1"/>
            </p:cNvSpPr>
            <p:nvPr/>
          </p:nvSpPr>
          <p:spPr bwMode="auto">
            <a:xfrm>
              <a:off x="3079" y="576"/>
              <a:ext cx="912" cy="144"/>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1200" b="1">
                  <a:solidFill>
                    <a:srgbClr val="000000"/>
                  </a:solidFill>
                  <a:ea typeface="宋体" panose="02010600030101010101" pitchFamily="2" charset="-122"/>
                  <a:cs typeface="Times New Roman" panose="02020603050405020304" pitchFamily="18" charset="0"/>
                </a:rPr>
                <a:t>安排时间数据</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80" name="Rectangle 15"/>
            <p:cNvSpPr>
              <a:spLocks noChangeArrowheads="1"/>
            </p:cNvSpPr>
            <p:nvPr/>
          </p:nvSpPr>
          <p:spPr bwMode="auto">
            <a:xfrm>
              <a:off x="3367" y="712"/>
              <a:ext cx="816" cy="144"/>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注册请求</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81" name="Rectangle 16"/>
            <p:cNvSpPr>
              <a:spLocks noChangeArrowheads="1"/>
            </p:cNvSpPr>
            <p:nvPr/>
          </p:nvSpPr>
          <p:spPr bwMode="auto">
            <a:xfrm>
              <a:off x="3367" y="1071"/>
              <a:ext cx="816" cy="121"/>
            </a:xfrm>
            <a:prstGeom prst="rect">
              <a:avLst/>
            </a:prstGeom>
            <a:solidFill>
              <a:srgbClr val="FFDFC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课程表</a:t>
              </a:r>
            </a:p>
          </p:txBody>
        </p:sp>
        <p:sp>
          <p:nvSpPr>
            <p:cNvPr id="36882" name="Text Box 17"/>
            <p:cNvSpPr txBox="1">
              <a:spLocks noChangeArrowheads="1"/>
            </p:cNvSpPr>
            <p:nvPr/>
          </p:nvSpPr>
          <p:spPr bwMode="auto">
            <a:xfrm>
              <a:off x="1375" y="1624"/>
              <a:ext cx="431"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教学</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部门</a:t>
              </a:r>
            </a:p>
          </p:txBody>
        </p:sp>
        <p:sp>
          <p:nvSpPr>
            <p:cNvPr id="36883" name="Rectangle 18"/>
            <p:cNvSpPr>
              <a:spLocks noChangeArrowheads="1"/>
            </p:cNvSpPr>
            <p:nvPr/>
          </p:nvSpPr>
          <p:spPr bwMode="auto">
            <a:xfrm>
              <a:off x="1591" y="1968"/>
              <a:ext cx="384" cy="240"/>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时间安</a:t>
              </a:r>
            </a:p>
            <a:p>
              <a:pPr algn="ctr"/>
              <a:r>
                <a:rPr lang="zh-CN" altLang="en-US" sz="1200" b="1">
                  <a:solidFill>
                    <a:srgbClr val="000000"/>
                  </a:solidFill>
                  <a:ea typeface="宋体" panose="02010600030101010101" pitchFamily="2" charset="-122"/>
                  <a:cs typeface="Times New Roman" panose="02020603050405020304" pitchFamily="18" charset="0"/>
                </a:rPr>
                <a:t>排数据</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84" name="Rectangle 19"/>
            <p:cNvSpPr>
              <a:spLocks noChangeArrowheads="1"/>
            </p:cNvSpPr>
            <p:nvPr/>
          </p:nvSpPr>
          <p:spPr bwMode="auto">
            <a:xfrm>
              <a:off x="2359" y="1920"/>
              <a:ext cx="624" cy="96"/>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36885" name="Rectangle 20"/>
            <p:cNvSpPr>
              <a:spLocks noChangeArrowheads="1"/>
            </p:cNvSpPr>
            <p:nvPr/>
          </p:nvSpPr>
          <p:spPr bwMode="auto">
            <a:xfrm>
              <a:off x="2359" y="2448"/>
              <a:ext cx="624" cy="96"/>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提供的课程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86" name="Text Box 21"/>
            <p:cNvSpPr txBox="1">
              <a:spLocks noChangeArrowheads="1"/>
            </p:cNvSpPr>
            <p:nvPr/>
          </p:nvSpPr>
          <p:spPr bwMode="auto">
            <a:xfrm>
              <a:off x="3511" y="2400"/>
              <a:ext cx="384" cy="25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000" b="1">
                  <a:solidFill>
                    <a:srgbClr val="000000"/>
                  </a:solidFill>
                  <a:ea typeface="宋体" panose="02010600030101010101" pitchFamily="2" charset="-122"/>
                  <a:cs typeface="Times New Roman" panose="02020603050405020304" pitchFamily="18" charset="0"/>
                </a:rPr>
                <a:t>产生班机列表</a:t>
              </a:r>
              <a:endParaRPr lang="en-US" altLang="zh-CN" sz="1000" b="1">
                <a:solidFill>
                  <a:srgbClr val="000000"/>
                </a:solidFill>
                <a:ea typeface="宋体" panose="02010600030101010101" pitchFamily="2" charset="-122"/>
                <a:cs typeface="Times New Roman" panose="02020603050405020304" pitchFamily="18" charset="0"/>
              </a:endParaRPr>
            </a:p>
          </p:txBody>
        </p:sp>
        <p:sp>
          <p:nvSpPr>
            <p:cNvPr id="36887" name="Text Box 22"/>
            <p:cNvSpPr txBox="1">
              <a:spLocks noChangeArrowheads="1"/>
            </p:cNvSpPr>
            <p:nvPr/>
          </p:nvSpPr>
          <p:spPr bwMode="auto">
            <a:xfrm>
              <a:off x="4519" y="2406"/>
              <a:ext cx="384" cy="173"/>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教   员</a:t>
              </a:r>
            </a:p>
          </p:txBody>
        </p:sp>
        <p:sp>
          <p:nvSpPr>
            <p:cNvPr id="36888" name="Rectangle 23"/>
            <p:cNvSpPr>
              <a:spLocks noChangeArrowheads="1"/>
            </p:cNvSpPr>
            <p:nvPr/>
          </p:nvSpPr>
          <p:spPr bwMode="auto">
            <a:xfrm>
              <a:off x="3943" y="2384"/>
              <a:ext cx="480" cy="96"/>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000" b="1">
                  <a:solidFill>
                    <a:srgbClr val="000000"/>
                  </a:solidFill>
                  <a:ea typeface="宋体" panose="02010600030101010101" pitchFamily="2" charset="-122"/>
                  <a:cs typeface="Times New Roman" panose="02020603050405020304" pitchFamily="18" charset="0"/>
                </a:rPr>
                <a:t>班级列表</a:t>
              </a:r>
              <a:endParaRPr lang="en-US" altLang="zh-CN" sz="1000" b="1">
                <a:solidFill>
                  <a:srgbClr val="000000"/>
                </a:solidFill>
                <a:ea typeface="宋体" panose="02010600030101010101" pitchFamily="2" charset="-122"/>
                <a:cs typeface="Times New Roman" panose="02020603050405020304" pitchFamily="18" charset="0"/>
              </a:endParaRPr>
            </a:p>
          </p:txBody>
        </p:sp>
        <p:sp>
          <p:nvSpPr>
            <p:cNvPr id="36889" name="Rectangle 24"/>
            <p:cNvSpPr>
              <a:spLocks noChangeArrowheads="1"/>
            </p:cNvSpPr>
            <p:nvPr/>
          </p:nvSpPr>
          <p:spPr bwMode="auto">
            <a:xfrm>
              <a:off x="3423" y="2064"/>
              <a:ext cx="612" cy="96"/>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课程注册</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90" name="Text Box 25"/>
            <p:cNvSpPr txBox="1">
              <a:spLocks noChangeArrowheads="1"/>
            </p:cNvSpPr>
            <p:nvPr/>
          </p:nvSpPr>
          <p:spPr bwMode="auto">
            <a:xfrm>
              <a:off x="3559" y="1632"/>
              <a:ext cx="336" cy="25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000" b="1">
                  <a:solidFill>
                    <a:srgbClr val="000000"/>
                  </a:solidFill>
                  <a:ea typeface="宋体" panose="02010600030101010101" pitchFamily="2" charset="-122"/>
                  <a:cs typeface="Times New Roman" panose="02020603050405020304" pitchFamily="18" charset="0"/>
                </a:rPr>
                <a:t>学生注册</a:t>
              </a:r>
            </a:p>
          </p:txBody>
        </p:sp>
        <p:sp>
          <p:nvSpPr>
            <p:cNvPr id="36891" name="Rectangle 26"/>
            <p:cNvSpPr>
              <a:spLocks noChangeArrowheads="1"/>
            </p:cNvSpPr>
            <p:nvPr/>
          </p:nvSpPr>
          <p:spPr bwMode="auto">
            <a:xfrm>
              <a:off x="3943" y="1824"/>
              <a:ext cx="480" cy="96"/>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000" b="1">
                  <a:solidFill>
                    <a:srgbClr val="000000"/>
                  </a:solidFill>
                  <a:ea typeface="宋体" panose="02010600030101010101" pitchFamily="2" charset="-122"/>
                  <a:cs typeface="Times New Roman" panose="02020603050405020304" pitchFamily="18" charset="0"/>
                </a:rPr>
                <a:t>课程表</a:t>
              </a:r>
            </a:p>
          </p:txBody>
        </p:sp>
        <p:sp>
          <p:nvSpPr>
            <p:cNvPr id="36892" name="Rectangle 27"/>
            <p:cNvSpPr>
              <a:spLocks noChangeArrowheads="1"/>
            </p:cNvSpPr>
            <p:nvPr/>
          </p:nvSpPr>
          <p:spPr bwMode="auto">
            <a:xfrm>
              <a:off x="3943" y="1488"/>
              <a:ext cx="480" cy="144"/>
            </a:xfrm>
            <a:prstGeom prst="rect">
              <a:avLst/>
            </a:prstGeom>
            <a:solidFill>
              <a:srgbClr val="EFE3DE"/>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000" b="1">
                  <a:solidFill>
                    <a:srgbClr val="000000"/>
                  </a:solidFill>
                  <a:ea typeface="宋体" panose="02010600030101010101" pitchFamily="2" charset="-122"/>
                  <a:cs typeface="Times New Roman" panose="02020603050405020304" pitchFamily="18" charset="0"/>
                </a:rPr>
                <a:t>注册请求</a:t>
              </a:r>
              <a:endParaRPr lang="en-US" altLang="zh-CN" sz="1000" b="1">
                <a:solidFill>
                  <a:srgbClr val="000000"/>
                </a:solidFill>
                <a:ea typeface="宋体" panose="02010600030101010101" pitchFamily="2" charset="-122"/>
                <a:cs typeface="Times New Roman" panose="02020603050405020304" pitchFamily="18" charset="0"/>
              </a:endParaRPr>
            </a:p>
          </p:txBody>
        </p:sp>
        <p:sp>
          <p:nvSpPr>
            <p:cNvPr id="36893" name="Rectangle 28"/>
            <p:cNvSpPr>
              <a:spLocks noChangeArrowheads="1"/>
            </p:cNvSpPr>
            <p:nvPr/>
          </p:nvSpPr>
          <p:spPr bwMode="auto">
            <a:xfrm>
              <a:off x="1639" y="3840"/>
              <a:ext cx="672" cy="144"/>
            </a:xfrm>
            <a:prstGeom prst="rect">
              <a:avLst/>
            </a:prstGeom>
            <a:solidFill>
              <a:srgbClr val="E7DD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可用教员</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94" name="Rectangle 29"/>
            <p:cNvSpPr>
              <a:spLocks noChangeArrowheads="1"/>
            </p:cNvSpPr>
            <p:nvPr/>
          </p:nvSpPr>
          <p:spPr bwMode="auto">
            <a:xfrm>
              <a:off x="1639" y="3073"/>
              <a:ext cx="672" cy="111"/>
            </a:xfrm>
            <a:prstGeom prst="rect">
              <a:avLst/>
            </a:prstGeom>
            <a:solidFill>
              <a:srgbClr val="E7DD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a:t>
              </a:r>
            </a:p>
          </p:txBody>
        </p:sp>
        <p:sp>
          <p:nvSpPr>
            <p:cNvPr id="36895" name="Rectangle 30"/>
            <p:cNvSpPr>
              <a:spLocks noChangeArrowheads="1"/>
            </p:cNvSpPr>
            <p:nvPr/>
          </p:nvSpPr>
          <p:spPr bwMode="auto">
            <a:xfrm>
              <a:off x="4015" y="3504"/>
              <a:ext cx="432" cy="192"/>
            </a:xfrm>
            <a:prstGeom prst="rect">
              <a:avLst/>
            </a:prstGeom>
            <a:solidFill>
              <a:srgbClr val="E7DDD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可用教室</a:t>
              </a:r>
            </a:p>
          </p:txBody>
        </p:sp>
        <p:sp>
          <p:nvSpPr>
            <p:cNvPr id="36896" name="Text Box 31"/>
            <p:cNvSpPr txBox="1">
              <a:spLocks noChangeArrowheads="1"/>
            </p:cNvSpPr>
            <p:nvPr/>
          </p:nvSpPr>
          <p:spPr bwMode="auto">
            <a:xfrm>
              <a:off x="1383" y="3376"/>
              <a:ext cx="423" cy="288"/>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教学</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部门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97" name="Text Box 32"/>
            <p:cNvSpPr txBox="1">
              <a:spLocks noChangeArrowheads="1"/>
            </p:cNvSpPr>
            <p:nvPr/>
          </p:nvSpPr>
          <p:spPr bwMode="auto">
            <a:xfrm>
              <a:off x="2455" y="3712"/>
              <a:ext cx="314" cy="232"/>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50000"/>
                </a:lnSpc>
                <a:spcBef>
                  <a:spcPct val="50000"/>
                </a:spcBef>
              </a:pPr>
              <a:r>
                <a:rPr lang="zh-CN" altLang="en-US" sz="1200" b="1">
                  <a:solidFill>
                    <a:srgbClr val="000000"/>
                  </a:solidFill>
                  <a:ea typeface="宋体" panose="02010600030101010101" pitchFamily="2" charset="-122"/>
                  <a:cs typeface="Times New Roman" panose="02020603050405020304" pitchFamily="18" charset="0"/>
                </a:rPr>
                <a:t>分配</a:t>
              </a:r>
            </a:p>
            <a:p>
              <a:pPr>
                <a:lnSpc>
                  <a:spcPct val="50000"/>
                </a:lnSpc>
                <a:spcBef>
                  <a:spcPct val="50000"/>
                </a:spcBef>
              </a:pPr>
              <a:r>
                <a:rPr lang="zh-CN" altLang="en-US" sz="1200" b="1">
                  <a:solidFill>
                    <a:srgbClr val="000000"/>
                  </a:solidFill>
                  <a:ea typeface="宋体" panose="02010600030101010101" pitchFamily="2" charset="-122"/>
                  <a:cs typeface="Times New Roman" panose="02020603050405020304" pitchFamily="18" charset="0"/>
                </a:rPr>
                <a:t>教员</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898" name="Text Box 33"/>
            <p:cNvSpPr txBox="1">
              <a:spLocks noChangeArrowheads="1"/>
            </p:cNvSpPr>
            <p:nvPr/>
          </p:nvSpPr>
          <p:spPr bwMode="auto">
            <a:xfrm>
              <a:off x="2407" y="3168"/>
              <a:ext cx="384" cy="270"/>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100" b="1">
                  <a:solidFill>
                    <a:srgbClr val="000000"/>
                  </a:solidFill>
                  <a:ea typeface="宋体" panose="02010600030101010101" pitchFamily="2" charset="-122"/>
                  <a:cs typeface="Times New Roman" panose="02020603050405020304" pitchFamily="18" charset="0"/>
                </a:rPr>
                <a:t>选择日期时间</a:t>
              </a:r>
              <a:endParaRPr lang="en-US" altLang="zh-CN" sz="1100" b="1">
                <a:solidFill>
                  <a:srgbClr val="000000"/>
                </a:solidFill>
                <a:ea typeface="宋体" panose="02010600030101010101" pitchFamily="2" charset="-122"/>
                <a:cs typeface="Times New Roman" panose="02020603050405020304" pitchFamily="18" charset="0"/>
              </a:endParaRPr>
            </a:p>
          </p:txBody>
        </p:sp>
        <p:sp>
          <p:nvSpPr>
            <p:cNvPr id="36899" name="Text Box 34"/>
            <p:cNvSpPr txBox="1">
              <a:spLocks noChangeArrowheads="1"/>
            </p:cNvSpPr>
            <p:nvPr/>
          </p:nvSpPr>
          <p:spPr bwMode="auto">
            <a:xfrm>
              <a:off x="3175" y="3456"/>
              <a:ext cx="547" cy="11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提供的课程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6900" name="Text Box 35"/>
            <p:cNvSpPr txBox="1">
              <a:spLocks noChangeArrowheads="1"/>
            </p:cNvSpPr>
            <p:nvPr/>
          </p:nvSpPr>
          <p:spPr bwMode="auto">
            <a:xfrm>
              <a:off x="4556" y="1627"/>
              <a:ext cx="3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36901" name="Text Box 36"/>
            <p:cNvSpPr txBox="1">
              <a:spLocks noChangeArrowheads="1"/>
            </p:cNvSpPr>
            <p:nvPr/>
          </p:nvSpPr>
          <p:spPr bwMode="auto">
            <a:xfrm>
              <a:off x="4311" y="3147"/>
              <a:ext cx="336"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分配教室</a:t>
              </a:r>
            </a:p>
          </p:txBody>
        </p:sp>
        <p:sp>
          <p:nvSpPr>
            <p:cNvPr id="36902" name="Text Box 37"/>
            <p:cNvSpPr txBox="1">
              <a:spLocks noChangeArrowheads="1"/>
            </p:cNvSpPr>
            <p:nvPr/>
          </p:nvSpPr>
          <p:spPr bwMode="auto">
            <a:xfrm>
              <a:off x="4262" y="3772"/>
              <a:ext cx="508" cy="10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100" b="1">
                  <a:solidFill>
                    <a:srgbClr val="000000"/>
                  </a:solidFill>
                  <a:ea typeface="宋体" panose="02010600030101010101" pitchFamily="2" charset="-122"/>
                  <a:cs typeface="Times New Roman" panose="02020603050405020304" pitchFamily="18" charset="0"/>
                </a:rPr>
                <a:t>提供的课程</a:t>
              </a:r>
              <a:endParaRPr lang="en-US" altLang="zh-CN" sz="1100" b="1">
                <a:solidFill>
                  <a:srgbClr val="000000"/>
                </a:solidFill>
                <a:ea typeface="宋体" panose="02010600030101010101" pitchFamily="2" charset="-122"/>
                <a:cs typeface="Times New Roman" panose="02020603050405020304" pitchFamily="18" charset="0"/>
              </a:endParaRPr>
            </a:p>
          </p:txBody>
        </p:sp>
      </p:grpSp>
      <p:sp>
        <p:nvSpPr>
          <p:cNvPr id="934950" name="Rectangle 38"/>
          <p:cNvSpPr>
            <a:spLocks noChangeArrowheads="1"/>
          </p:cNvSpPr>
          <p:nvPr/>
        </p:nvSpPr>
        <p:spPr bwMode="auto">
          <a:xfrm>
            <a:off x="3028950" y="6589713"/>
            <a:ext cx="41402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dirty="0">
                <a:solidFill>
                  <a:srgbClr val="C00000"/>
                </a:solidFill>
                <a:ea typeface="宋体" panose="02010600030101010101" pitchFamily="2" charset="-122"/>
                <a:cs typeface="Times New Roman" panose="02020603050405020304" pitchFamily="18" charset="0"/>
              </a:rPr>
              <a:t>课程注册系统的</a:t>
            </a:r>
            <a:r>
              <a:rPr lang="en-US" altLang="zh-CN" sz="1800" b="1" dirty="0">
                <a:solidFill>
                  <a:srgbClr val="C00000"/>
                </a:solidFill>
                <a:ea typeface="宋体" panose="02010600030101010101" pitchFamily="2" charset="-122"/>
                <a:cs typeface="Times New Roman" panose="02020603050405020304" pitchFamily="18" charset="0"/>
              </a:rPr>
              <a:t>DFD</a:t>
            </a:r>
            <a:r>
              <a:rPr lang="zh-CN" altLang="en-US" sz="1800" b="1" dirty="0">
                <a:solidFill>
                  <a:srgbClr val="C00000"/>
                </a:solidFill>
                <a:ea typeface="宋体" panose="02010600030101010101" pitchFamily="2" charset="-122"/>
                <a:cs typeface="Times New Roman" panose="02020603050405020304" pitchFamily="18" charset="0"/>
              </a:rPr>
              <a:t>抽象层次</a:t>
            </a:r>
            <a:endParaRPr lang="en-US" altLang="zh-CN" sz="18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120971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34915"/>
                                        </p:tgtEl>
                                        <p:attrNameLst>
                                          <p:attrName>style.visibility</p:attrName>
                                        </p:attrNameLst>
                                      </p:cBhvr>
                                      <p:to>
                                        <p:strVal val="visible"/>
                                      </p:to>
                                    </p:set>
                                    <p:animEffect transition="in" filter="fade">
                                      <p:cBhvr>
                                        <p:cTn id="7" dur="1000"/>
                                        <p:tgtEl>
                                          <p:spTgt spid="934915"/>
                                        </p:tgtEl>
                                      </p:cBhvr>
                                    </p:animEffect>
                                  </p:childTnLst>
                                </p:cTn>
                              </p:par>
                            </p:childTnLst>
                          </p:cTn>
                        </p:par>
                        <p:par>
                          <p:cTn id="8" fill="hold" nodeType="after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934950"/>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9349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ChangeArrowheads="1"/>
          </p:cNvSpPr>
          <p:nvPr/>
        </p:nvSpPr>
        <p:spPr bwMode="auto">
          <a:xfrm>
            <a:off x="614363" y="4162850"/>
            <a:ext cx="7996237" cy="1138358"/>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200" b="1" dirty="0">
                <a:ea typeface="楷体_GB2312" pitchFamily="49" charset="-122"/>
                <a:cs typeface="Times New Roman" panose="02020603050405020304" pitchFamily="18" charset="0"/>
              </a:rPr>
              <a:t>当一个系统响应事件较多时，常常将系统分成多个子系统</a:t>
            </a:r>
            <a:r>
              <a:rPr kumimoji="1" lang="zh-CN" altLang="en-US" sz="2200" b="1" dirty="0" smtClean="0">
                <a:ea typeface="楷体_GB2312" pitchFamily="49" charset="-122"/>
                <a:cs typeface="Times New Roman" panose="02020603050405020304" pitchFamily="18" charset="0"/>
              </a:rPr>
              <a:t>，并为</a:t>
            </a:r>
            <a:r>
              <a:rPr kumimoji="1" lang="en-US" altLang="zh-CN" sz="2200" b="1" dirty="0" smtClean="0">
                <a:ea typeface="楷体_GB2312" pitchFamily="49" charset="-122"/>
                <a:cs typeface="Times New Roman" panose="02020603050405020304" pitchFamily="18" charset="0"/>
              </a:rPr>
              <a:t/>
            </a:r>
            <a:br>
              <a:rPr kumimoji="1" lang="en-US" altLang="zh-CN" sz="2200" b="1" dirty="0" smtClean="0">
                <a:ea typeface="楷体_GB2312" pitchFamily="49" charset="-122"/>
                <a:cs typeface="Times New Roman" panose="02020603050405020304" pitchFamily="18" charset="0"/>
              </a:rPr>
            </a:br>
            <a:r>
              <a:rPr kumimoji="1" lang="zh-CN" altLang="en-US" sz="2200" b="1" dirty="0" smtClean="0">
                <a:ea typeface="楷体_GB2312" pitchFamily="49" charset="-122"/>
                <a:cs typeface="Times New Roman" panose="02020603050405020304" pitchFamily="18" charset="0"/>
              </a:rPr>
              <a:t>每</a:t>
            </a:r>
            <a:r>
              <a:rPr kumimoji="1" lang="zh-CN" altLang="en-US" sz="2200" b="1" dirty="0">
                <a:ea typeface="楷体_GB2312" pitchFamily="49" charset="-122"/>
                <a:cs typeface="Times New Roman" panose="02020603050405020304" pitchFamily="18" charset="0"/>
              </a:rPr>
              <a:t>个子系统创建一张关联图</a:t>
            </a:r>
            <a:endParaRPr kumimoji="1" lang="en-US" altLang="zh-CN" sz="2200" b="1" dirty="0">
              <a:ea typeface="楷体_GB2312" pitchFamily="49" charset="-122"/>
              <a:cs typeface="Times New Roman" panose="02020603050405020304" pitchFamily="18" charset="0"/>
            </a:endParaRPr>
          </a:p>
        </p:txBody>
      </p:sp>
      <p:sp>
        <p:nvSpPr>
          <p:cNvPr id="935939"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zh-CN" altLang="en-US" sz="24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关联</a:t>
            </a:r>
            <a:r>
              <a:rPr lang="en-US" altLang="zh-CN" sz="24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图</a:t>
            </a:r>
            <a:endParaRPr lang="en-US" altLang="zh-CN"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892" name="Rectangle 4"/>
          <p:cNvSpPr>
            <a:spLocks noChangeArrowheads="1"/>
          </p:cNvSpPr>
          <p:nvPr/>
        </p:nvSpPr>
        <p:spPr bwMode="auto">
          <a:xfrm>
            <a:off x="612775" y="2543849"/>
            <a:ext cx="7996238" cy="1669921"/>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zh-CN" altLang="en-US" sz="2400" b="1" dirty="0">
                <a:solidFill>
                  <a:srgbClr val="990000"/>
                </a:solidFill>
                <a:ea typeface="黑体" panose="02010609060101010101" pitchFamily="49" charset="-122"/>
                <a:cs typeface="Times New Roman" panose="02020603050405020304" pitchFamily="18" charset="0"/>
              </a:rPr>
              <a:t>关联图在表达系统边界时用处很大</a:t>
            </a:r>
            <a:r>
              <a:rPr lang="en-US" altLang="zh-CN" sz="2400" b="1" dirty="0">
                <a:solidFill>
                  <a:srgbClr val="990000"/>
                </a:solidFill>
                <a:ea typeface="黑体" panose="02010609060101010101" pitchFamily="49" charset="-122"/>
                <a:cs typeface="Times New Roman" panose="02020603050405020304" pitchFamily="18" charset="0"/>
              </a:rPr>
              <a:t/>
            </a:r>
            <a:br>
              <a:rPr lang="en-US" altLang="zh-CN" sz="2400" b="1" dirty="0">
                <a:solidFill>
                  <a:srgbClr val="990000"/>
                </a:solidFill>
                <a:ea typeface="黑体" panose="02010609060101010101"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系统的范围是通过单个的处理和外部实体所表示的事物来定义的</a:t>
            </a:r>
          </a:p>
          <a:p>
            <a:r>
              <a:rPr kumimoji="1" lang="zh-CN" altLang="en-US" sz="2200" b="1" dirty="0">
                <a:solidFill>
                  <a:srgbClr val="CC0000"/>
                </a:solidFill>
                <a:ea typeface="楷体_GB2312" pitchFamily="49" charset="-122"/>
                <a:cs typeface="Times New Roman" panose="02020603050405020304" pitchFamily="18" charset="0"/>
              </a:rPr>
              <a:t>数据存储不画在关联图中</a:t>
            </a:r>
            <a:r>
              <a:rPr kumimoji="1" lang="zh-CN" altLang="en-US" sz="2200" b="1" dirty="0">
                <a:ea typeface="楷体_GB2312" pitchFamily="49" charset="-122"/>
                <a:cs typeface="Times New Roman" panose="02020603050405020304" pitchFamily="18" charset="0"/>
              </a:rPr>
              <a:t>是因为它本身被认为是系统内部的内容</a:t>
            </a:r>
            <a:endParaRPr kumimoji="1" lang="en-US" altLang="zh-CN" sz="2200" b="1" dirty="0">
              <a:ea typeface="楷体_GB2312" pitchFamily="49" charset="-122"/>
              <a:cs typeface="Times New Roman" panose="02020603050405020304" pitchFamily="18" charset="0"/>
            </a:endParaRPr>
          </a:p>
        </p:txBody>
      </p:sp>
      <p:sp>
        <p:nvSpPr>
          <p:cNvPr id="37893" name="Rectangle 5"/>
          <p:cNvSpPr>
            <a:spLocks noChangeArrowheads="1"/>
          </p:cNvSpPr>
          <p:nvPr/>
        </p:nvSpPr>
        <p:spPr bwMode="auto">
          <a:xfrm>
            <a:off x="609600" y="1988840"/>
            <a:ext cx="7954963" cy="754905"/>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关联图：</a:t>
            </a:r>
            <a:r>
              <a:rPr kumimoji="1" lang="zh-CN" altLang="en-US" sz="2200" b="1" dirty="0">
                <a:ea typeface="楷体_GB2312" pitchFamily="49" charset="-122"/>
                <a:cs typeface="Times New Roman" panose="02020603050405020304" pitchFamily="18" charset="0"/>
              </a:rPr>
              <a:t>在</a:t>
            </a:r>
            <a:r>
              <a:rPr kumimoji="1" lang="zh-CN" altLang="en-US" sz="2200" b="1" u="sng" dirty="0">
                <a:ea typeface="楷体_GB2312" pitchFamily="49" charset="-122"/>
                <a:cs typeface="Times New Roman" panose="02020603050405020304" pitchFamily="18" charset="0"/>
              </a:rPr>
              <a:t>单个</a:t>
            </a:r>
            <a:r>
              <a:rPr kumimoji="1" lang="zh-CN" altLang="en-US" sz="2200" b="1" u="sng" dirty="0">
                <a:solidFill>
                  <a:srgbClr val="CC0000"/>
                </a:solidFill>
                <a:ea typeface="楷体_GB2312" pitchFamily="49" charset="-122"/>
                <a:cs typeface="Times New Roman" panose="02020603050405020304" pitchFamily="18" charset="0"/>
              </a:rPr>
              <a:t>处理</a:t>
            </a:r>
            <a:r>
              <a:rPr kumimoji="1" lang="zh-CN" altLang="en-US" sz="2200" b="1" u="sng" dirty="0">
                <a:ea typeface="楷体_GB2312" pitchFamily="49" charset="-122"/>
                <a:cs typeface="Times New Roman" panose="02020603050405020304" pitchFamily="18" charset="0"/>
              </a:rPr>
              <a:t>符号</a:t>
            </a:r>
            <a:r>
              <a:rPr kumimoji="1" lang="zh-CN" altLang="en-US" sz="2200" b="1" dirty="0">
                <a:ea typeface="楷体_GB2312" pitchFamily="49" charset="-122"/>
                <a:cs typeface="Times New Roman" panose="02020603050405020304" pitchFamily="18" charset="0"/>
              </a:rPr>
              <a:t>中概括系统内所有处理活动的</a:t>
            </a:r>
            <a:r>
              <a:rPr kumimoji="1" lang="en-US" altLang="zh-CN" sz="2200" b="1" dirty="0">
                <a:ea typeface="楷体_GB2312" pitchFamily="49" charset="-122"/>
                <a:cs typeface="Times New Roman" panose="02020603050405020304" pitchFamily="18" charset="0"/>
              </a:rPr>
              <a:t>DFD</a:t>
            </a: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Tree>
    <p:extLst>
      <p:ext uri="{BB962C8B-B14F-4D97-AF65-F5344CB8AC3E}">
        <p14:creationId xmlns:p14="http://schemas.microsoft.com/office/powerpoint/2010/main" val="198130928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359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35938"/>
                                        </p:tgtEl>
                                        <p:attrNameLst>
                                          <p:attrName>style.visibility</p:attrName>
                                        </p:attrNameLst>
                                      </p:cBhvr>
                                      <p:to>
                                        <p:strVal val="visible"/>
                                      </p:to>
                                    </p:set>
                                    <p:animEffect transition="in" filter="wipe(left)">
                                      <p:cBhvr>
                                        <p:cTn id="11" dur="500"/>
                                        <p:tgtEl>
                                          <p:spTgt spid="935938"/>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38" grpId="0" animBg="1"/>
      <p:bldP spid="935939"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zh-CN" altLang="en-US" sz="24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关联</a:t>
            </a:r>
            <a:r>
              <a:rPr lang="en-US" altLang="zh-CN" sz="24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图</a:t>
            </a:r>
            <a:endParaRPr lang="en-US" altLang="zh-CN"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grpSp>
        <p:nvGrpSpPr>
          <p:cNvPr id="936963" name="Group 3"/>
          <p:cNvGrpSpPr>
            <a:grpSpLocks/>
          </p:cNvGrpSpPr>
          <p:nvPr/>
        </p:nvGrpSpPr>
        <p:grpSpPr bwMode="auto">
          <a:xfrm>
            <a:off x="588963" y="818728"/>
            <a:ext cx="8077200" cy="5562600"/>
            <a:chOff x="571" y="238"/>
            <a:chExt cx="5088" cy="3504"/>
          </a:xfrm>
        </p:grpSpPr>
        <p:pic>
          <p:nvPicPr>
            <p:cNvPr id="389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 y="238"/>
              <a:ext cx="5088" cy="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8" name="Rectangle 5"/>
            <p:cNvSpPr>
              <a:spLocks noChangeArrowheads="1"/>
            </p:cNvSpPr>
            <p:nvPr/>
          </p:nvSpPr>
          <p:spPr bwMode="auto">
            <a:xfrm>
              <a:off x="1507" y="1214"/>
              <a:ext cx="912" cy="14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可用条目响应</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19" name="Text Box 6"/>
            <p:cNvSpPr txBox="1">
              <a:spLocks noChangeArrowheads="1"/>
            </p:cNvSpPr>
            <p:nvPr/>
          </p:nvSpPr>
          <p:spPr bwMode="auto">
            <a:xfrm>
              <a:off x="763" y="1832"/>
              <a:ext cx="432"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客户</a:t>
              </a:r>
            </a:p>
          </p:txBody>
        </p:sp>
        <p:sp>
          <p:nvSpPr>
            <p:cNvPr id="38920" name="Text Box 7"/>
            <p:cNvSpPr txBox="1">
              <a:spLocks noChangeArrowheads="1"/>
            </p:cNvSpPr>
            <p:nvPr/>
          </p:nvSpPr>
          <p:spPr bwMode="auto">
            <a:xfrm>
              <a:off x="1307" y="3126"/>
              <a:ext cx="426"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银行</a:t>
              </a:r>
            </a:p>
          </p:txBody>
        </p:sp>
        <p:sp>
          <p:nvSpPr>
            <p:cNvPr id="38921" name="Text Box 8"/>
            <p:cNvSpPr txBox="1">
              <a:spLocks noChangeArrowheads="1"/>
            </p:cNvSpPr>
            <p:nvPr/>
          </p:nvSpPr>
          <p:spPr bwMode="auto">
            <a:xfrm>
              <a:off x="2685" y="1819"/>
              <a:ext cx="841" cy="49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dirty="0">
                  <a:solidFill>
                    <a:srgbClr val="000000"/>
                  </a:solidFill>
                  <a:ea typeface="宋体" panose="02010600030101010101" pitchFamily="2" charset="-122"/>
                  <a:cs typeface="Times New Roman" panose="02020603050405020304" pitchFamily="18" charset="0"/>
                </a:rPr>
                <a:t>订单子系统</a:t>
              </a:r>
            </a:p>
            <a:p>
              <a:pPr algn="ctr">
                <a:spcBef>
                  <a:spcPct val="50000"/>
                </a:spcBef>
              </a:pPr>
              <a:endParaRPr lang="en-US" altLang="zh-CN" sz="1800" b="1" dirty="0">
                <a:solidFill>
                  <a:srgbClr val="000000"/>
                </a:solidFill>
                <a:ea typeface="宋体" panose="02010600030101010101" pitchFamily="2" charset="-122"/>
                <a:cs typeface="Times New Roman" panose="02020603050405020304" pitchFamily="18" charset="0"/>
              </a:endParaRPr>
            </a:p>
          </p:txBody>
        </p:sp>
        <p:sp>
          <p:nvSpPr>
            <p:cNvPr id="38922" name="Text Box 9"/>
            <p:cNvSpPr txBox="1">
              <a:spLocks noChangeArrowheads="1"/>
            </p:cNvSpPr>
            <p:nvPr/>
          </p:nvSpPr>
          <p:spPr bwMode="auto">
            <a:xfrm>
              <a:off x="1217" y="605"/>
              <a:ext cx="561" cy="23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dirty="0">
                  <a:solidFill>
                    <a:srgbClr val="000000"/>
                  </a:solidFill>
                  <a:ea typeface="宋体" panose="02010600030101010101" pitchFamily="2" charset="-122"/>
                  <a:cs typeface="Times New Roman" panose="02020603050405020304" pitchFamily="18" charset="0"/>
                </a:rPr>
                <a:t>信用局</a:t>
              </a:r>
              <a:endParaRPr lang="en-US" altLang="zh-CN" sz="1800" b="1" dirty="0">
                <a:solidFill>
                  <a:srgbClr val="000000"/>
                </a:solidFill>
                <a:ea typeface="宋体" panose="02010600030101010101" pitchFamily="2" charset="-122"/>
                <a:cs typeface="Times New Roman" panose="02020603050405020304" pitchFamily="18" charset="0"/>
              </a:endParaRPr>
            </a:p>
          </p:txBody>
        </p:sp>
        <p:sp>
          <p:nvSpPr>
            <p:cNvPr id="38923" name="Text Box 10"/>
            <p:cNvSpPr txBox="1">
              <a:spLocks noChangeArrowheads="1"/>
            </p:cNvSpPr>
            <p:nvPr/>
          </p:nvSpPr>
          <p:spPr bwMode="auto">
            <a:xfrm>
              <a:off x="4323" y="590"/>
              <a:ext cx="590"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财务部</a:t>
              </a:r>
              <a:endParaRPr lang="en-US" altLang="zh-CN" sz="1800" b="1">
                <a:solidFill>
                  <a:srgbClr val="000000"/>
                </a:solidFill>
                <a:ea typeface="宋体" panose="02010600030101010101" pitchFamily="2" charset="-122"/>
                <a:cs typeface="Times New Roman" panose="02020603050405020304" pitchFamily="18" charset="0"/>
              </a:endParaRPr>
            </a:p>
          </p:txBody>
        </p:sp>
        <p:sp>
          <p:nvSpPr>
            <p:cNvPr id="38924" name="Text Box 11"/>
            <p:cNvSpPr txBox="1">
              <a:spLocks noChangeArrowheads="1"/>
            </p:cNvSpPr>
            <p:nvPr/>
          </p:nvSpPr>
          <p:spPr bwMode="auto">
            <a:xfrm>
              <a:off x="4907" y="1838"/>
              <a:ext cx="582"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管理层</a:t>
              </a:r>
            </a:p>
          </p:txBody>
        </p:sp>
        <p:sp>
          <p:nvSpPr>
            <p:cNvPr id="38925" name="Text Box 12"/>
            <p:cNvSpPr txBox="1">
              <a:spLocks noChangeArrowheads="1"/>
            </p:cNvSpPr>
            <p:nvPr/>
          </p:nvSpPr>
          <p:spPr bwMode="auto">
            <a:xfrm>
              <a:off x="4323" y="3142"/>
              <a:ext cx="597" cy="23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800" b="1">
                  <a:solidFill>
                    <a:srgbClr val="000000"/>
                  </a:solidFill>
                  <a:ea typeface="宋体" panose="02010600030101010101" pitchFamily="2" charset="-122"/>
                  <a:cs typeface="Times New Roman" panose="02020603050405020304" pitchFamily="18" charset="0"/>
                </a:rPr>
                <a:t>发货部</a:t>
              </a:r>
              <a:endParaRPr lang="en-US" altLang="zh-CN" sz="1800" b="1">
                <a:solidFill>
                  <a:srgbClr val="000000"/>
                </a:solidFill>
                <a:ea typeface="宋体" panose="02010600030101010101" pitchFamily="2" charset="-122"/>
                <a:cs typeface="Times New Roman" panose="02020603050405020304" pitchFamily="18" charset="0"/>
              </a:endParaRPr>
            </a:p>
          </p:txBody>
        </p:sp>
        <p:sp>
          <p:nvSpPr>
            <p:cNvPr id="38926" name="Rectangle 13"/>
            <p:cNvSpPr>
              <a:spLocks noChangeArrowheads="1"/>
            </p:cNvSpPr>
            <p:nvPr/>
          </p:nvSpPr>
          <p:spPr bwMode="auto">
            <a:xfrm>
              <a:off x="1963" y="478"/>
              <a:ext cx="384" cy="240"/>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信用信息</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27" name="Rectangle 14"/>
            <p:cNvSpPr>
              <a:spLocks noChangeArrowheads="1"/>
            </p:cNvSpPr>
            <p:nvPr/>
          </p:nvSpPr>
          <p:spPr bwMode="auto">
            <a:xfrm>
              <a:off x="1555" y="1502"/>
              <a:ext cx="816" cy="14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可用条目查询</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28" name="Rectangle 15"/>
            <p:cNvSpPr>
              <a:spLocks noChangeArrowheads="1"/>
            </p:cNvSpPr>
            <p:nvPr/>
          </p:nvSpPr>
          <p:spPr bwMode="auto">
            <a:xfrm>
              <a:off x="1675" y="1934"/>
              <a:ext cx="624" cy="112"/>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订单确认</a:t>
              </a:r>
            </a:p>
          </p:txBody>
        </p:sp>
        <p:sp>
          <p:nvSpPr>
            <p:cNvPr id="38929" name="Rectangle 16"/>
            <p:cNvSpPr>
              <a:spLocks noChangeArrowheads="1"/>
            </p:cNvSpPr>
            <p:nvPr/>
          </p:nvSpPr>
          <p:spPr bwMode="auto">
            <a:xfrm>
              <a:off x="1771" y="1742"/>
              <a:ext cx="384" cy="96"/>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a:t>
              </a:r>
            </a:p>
          </p:txBody>
        </p:sp>
        <p:sp>
          <p:nvSpPr>
            <p:cNvPr id="38930" name="Rectangle 17"/>
            <p:cNvSpPr>
              <a:spLocks noChangeArrowheads="1"/>
            </p:cNvSpPr>
            <p:nvPr/>
          </p:nvSpPr>
          <p:spPr bwMode="auto">
            <a:xfrm>
              <a:off x="1675" y="2110"/>
              <a:ext cx="624" cy="137"/>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订单更改</a:t>
              </a:r>
            </a:p>
          </p:txBody>
        </p:sp>
        <p:sp>
          <p:nvSpPr>
            <p:cNvPr id="38931" name="Rectangle 18"/>
            <p:cNvSpPr>
              <a:spLocks noChangeArrowheads="1"/>
            </p:cNvSpPr>
            <p:nvPr/>
          </p:nvSpPr>
          <p:spPr bwMode="auto">
            <a:xfrm>
              <a:off x="1627" y="2446"/>
              <a:ext cx="672" cy="14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更改确认</a:t>
              </a:r>
            </a:p>
          </p:txBody>
        </p:sp>
        <p:sp>
          <p:nvSpPr>
            <p:cNvPr id="38932" name="Rectangle 19"/>
            <p:cNvSpPr>
              <a:spLocks noChangeArrowheads="1"/>
            </p:cNvSpPr>
            <p:nvPr/>
          </p:nvSpPr>
          <p:spPr bwMode="auto">
            <a:xfrm>
              <a:off x="2082" y="3093"/>
              <a:ext cx="697" cy="14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交易</a:t>
              </a:r>
              <a:r>
                <a:rPr lang="en-US" altLang="zh-CN" sz="1200" b="1">
                  <a:solidFill>
                    <a:srgbClr val="000000"/>
                  </a:solidFill>
                  <a:ea typeface="宋体" panose="02010600030101010101" pitchFamily="2" charset="-122"/>
                  <a:cs typeface="Times New Roman" panose="02020603050405020304" pitchFamily="18" charset="0"/>
                </a:rPr>
                <a:t>/</a:t>
              </a:r>
              <a:r>
                <a:rPr lang="zh-CN" altLang="en-US" sz="1200" b="1">
                  <a:solidFill>
                    <a:srgbClr val="000000"/>
                  </a:solidFill>
                  <a:ea typeface="宋体" panose="02010600030101010101" pitchFamily="2" charset="-122"/>
                  <a:cs typeface="Times New Roman" panose="02020603050405020304" pitchFamily="18" charset="0"/>
                </a:rPr>
                <a:t>事务</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33" name="Rectangle 20"/>
            <p:cNvSpPr>
              <a:spLocks noChangeArrowheads="1"/>
            </p:cNvSpPr>
            <p:nvPr/>
          </p:nvSpPr>
          <p:spPr bwMode="auto">
            <a:xfrm>
              <a:off x="3355" y="445"/>
              <a:ext cx="912" cy="225"/>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交易汇总报表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34" name="Rectangle 21"/>
            <p:cNvSpPr>
              <a:spLocks noChangeArrowheads="1"/>
            </p:cNvSpPr>
            <p:nvPr/>
          </p:nvSpPr>
          <p:spPr bwMode="auto">
            <a:xfrm>
              <a:off x="3787" y="1795"/>
              <a:ext cx="912" cy="171"/>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订单汇总报表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38935" name="Rectangle 22"/>
            <p:cNvSpPr>
              <a:spLocks noChangeArrowheads="1"/>
            </p:cNvSpPr>
            <p:nvPr/>
          </p:nvSpPr>
          <p:spPr bwMode="auto">
            <a:xfrm>
              <a:off x="3451" y="2899"/>
              <a:ext cx="720" cy="171"/>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订单细节</a:t>
              </a:r>
            </a:p>
          </p:txBody>
        </p:sp>
        <p:sp>
          <p:nvSpPr>
            <p:cNvPr id="38936" name="Rectangle 23"/>
            <p:cNvSpPr>
              <a:spLocks noChangeArrowheads="1"/>
            </p:cNvSpPr>
            <p:nvPr/>
          </p:nvSpPr>
          <p:spPr bwMode="auto">
            <a:xfrm>
              <a:off x="3307" y="3297"/>
              <a:ext cx="720" cy="109"/>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订单更改细节</a:t>
              </a:r>
            </a:p>
          </p:txBody>
        </p:sp>
      </p:grpSp>
      <p:sp>
        <p:nvSpPr>
          <p:cNvPr id="936984" name="Rectangle 24"/>
          <p:cNvSpPr>
            <a:spLocks noChangeArrowheads="1"/>
          </p:cNvSpPr>
          <p:nvPr/>
        </p:nvSpPr>
        <p:spPr bwMode="auto">
          <a:xfrm>
            <a:off x="3211513" y="6360938"/>
            <a:ext cx="360997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dirty="0">
                <a:solidFill>
                  <a:srgbClr val="C00000"/>
                </a:solidFill>
                <a:ea typeface="宋体" panose="02010600030101010101" pitchFamily="2" charset="-122"/>
                <a:cs typeface="Times New Roman" panose="02020603050405020304" pitchFamily="18" charset="0"/>
              </a:rPr>
              <a:t>订单子系统的关联</a:t>
            </a:r>
            <a:r>
              <a:rPr lang="en-US" altLang="zh-CN" sz="2000" b="1" dirty="0">
                <a:solidFill>
                  <a:srgbClr val="C00000"/>
                </a:solidFill>
                <a:ea typeface="宋体" panose="02010600030101010101" pitchFamily="2" charset="-122"/>
                <a:cs typeface="Times New Roman" panose="02020603050405020304" pitchFamily="18" charset="0"/>
              </a:rPr>
              <a:t>DFD</a:t>
            </a:r>
            <a:r>
              <a:rPr lang="zh-CN" altLang="en-US" sz="2000" b="1" dirty="0">
                <a:solidFill>
                  <a:srgbClr val="C00000"/>
                </a:solidFill>
                <a:ea typeface="宋体" panose="02010600030101010101" pitchFamily="2" charset="-122"/>
                <a:cs typeface="Times New Roman" panose="02020603050405020304" pitchFamily="18" charset="0"/>
              </a:rPr>
              <a:t>图</a:t>
            </a:r>
            <a:endParaRPr lang="en-US" altLang="zh-CN" sz="2000" b="1" dirty="0">
              <a:solidFill>
                <a:srgbClr val="C00000"/>
              </a:solidFill>
              <a:ea typeface="宋体" panose="02010600030101010101" pitchFamily="2" charset="-122"/>
              <a:cs typeface="Times New Roman" panose="02020603050405020304" pitchFamily="18" charset="0"/>
            </a:endParaRPr>
          </a:p>
        </p:txBody>
      </p:sp>
      <p:sp>
        <p:nvSpPr>
          <p:cNvPr id="2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Tree>
    <p:extLst>
      <p:ext uri="{BB962C8B-B14F-4D97-AF65-F5344CB8AC3E}">
        <p14:creationId xmlns:p14="http://schemas.microsoft.com/office/powerpoint/2010/main" val="315800436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36963"/>
                                        </p:tgtEl>
                                        <p:attrNameLst>
                                          <p:attrName>style.visibility</p:attrName>
                                        </p:attrNameLst>
                                      </p:cBhvr>
                                      <p:to>
                                        <p:strVal val="visible"/>
                                      </p:to>
                                    </p:set>
                                    <p:animEffect transition="in" filter="fade">
                                      <p:cBhvr>
                                        <p:cTn id="7" dur="2000"/>
                                        <p:tgtEl>
                                          <p:spTgt spid="936963"/>
                                        </p:tgtEl>
                                      </p:cBhvr>
                                    </p:animEffect>
                                  </p:childTnLst>
                                </p:cTn>
                              </p:par>
                            </p:childTnLst>
                          </p:cTn>
                        </p:par>
                        <p:par>
                          <p:cTn id="8" fill="hold" nodeType="afterGroup">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936984"/>
                                        </p:tgtEl>
                                        <p:attrNameLst>
                                          <p:attrName>style.visibility</p:attrName>
                                        </p:attrNameLst>
                                      </p:cBhvr>
                                      <p:to>
                                        <p:strVal val="visible"/>
                                      </p:to>
                                    </p:set>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6" grpId="0"/>
      <p:bldP spid="93698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ChangeArrowheads="1"/>
          </p:cNvSpPr>
          <p:nvPr/>
        </p:nvSpPr>
        <p:spPr bwMode="auto">
          <a:xfrm>
            <a:off x="612775" y="2564904"/>
            <a:ext cx="7996238" cy="2376264"/>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342900" indent="-342900">
              <a:buClr>
                <a:srgbClr val="C00000"/>
              </a:buClr>
              <a:buFont typeface="Wingdings" panose="05000000000000000000" pitchFamily="2" charset="2"/>
              <a:buChar char="l"/>
            </a:pPr>
            <a:r>
              <a:rPr kumimoji="1" lang="zh-CN" altLang="en-US" sz="2200" b="1" dirty="0">
                <a:ea typeface="楷体_GB2312" pitchFamily="49" charset="-122"/>
                <a:cs typeface="Times New Roman" panose="02020603050405020304" pitchFamily="18" charset="0"/>
              </a:rPr>
              <a:t>在</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片段中，展示了处理、外部实体和内部数据存储</a:t>
            </a:r>
            <a:r>
              <a:rPr kumimoji="1" lang="zh-CN" altLang="en-US" sz="2200" b="1" dirty="0" smtClean="0">
                <a:ea typeface="楷体_GB2312" pitchFamily="49" charset="-122"/>
                <a:cs typeface="Times New Roman" panose="02020603050405020304" pitchFamily="18" charset="0"/>
              </a:rPr>
              <a:t>之间</a:t>
            </a:r>
            <a:r>
              <a:rPr kumimoji="1" lang="en-US" altLang="zh-CN" sz="2200" b="1" dirty="0" smtClean="0">
                <a:ea typeface="楷体_GB2312" pitchFamily="49" charset="-122"/>
                <a:cs typeface="Times New Roman" panose="02020603050405020304" pitchFamily="18" charset="0"/>
              </a:rPr>
              <a:t/>
            </a:r>
            <a:br>
              <a:rPr kumimoji="1" lang="en-US" altLang="zh-CN" sz="2200" b="1" dirty="0" smtClean="0">
                <a:ea typeface="楷体_GB2312" pitchFamily="49" charset="-122"/>
                <a:cs typeface="Times New Roman" panose="02020603050405020304" pitchFamily="18" charset="0"/>
              </a:rPr>
            </a:br>
            <a:r>
              <a:rPr kumimoji="1" lang="zh-CN" altLang="en-US" sz="2200" b="1" dirty="0" smtClean="0">
                <a:ea typeface="楷体_GB2312" pitchFamily="49" charset="-122"/>
                <a:cs typeface="Times New Roman" panose="02020603050405020304" pitchFamily="18" charset="0"/>
              </a:rPr>
              <a:t>的交互</a:t>
            </a:r>
            <a:r>
              <a:rPr kumimoji="1" lang="zh-CN" altLang="en-US" sz="2200" b="1" dirty="0">
                <a:ea typeface="楷体_GB2312" pitchFamily="49" charset="-122"/>
                <a:cs typeface="Times New Roman" panose="02020603050405020304" pitchFamily="18" charset="0"/>
              </a:rPr>
              <a:t>细节</a:t>
            </a:r>
          </a:p>
          <a:p>
            <a:pPr marL="342900" indent="-342900">
              <a:buClr>
                <a:srgbClr val="C00000"/>
              </a:buClr>
              <a:buFont typeface="Wingdings" panose="05000000000000000000" pitchFamily="2" charset="2"/>
              <a:buChar char="l"/>
            </a:pPr>
            <a:r>
              <a:rPr kumimoji="1" lang="zh-CN" altLang="en-US" sz="2200" b="1" dirty="0">
                <a:ea typeface="楷体_GB2312" pitchFamily="49" charset="-122"/>
                <a:cs typeface="Times New Roman" panose="02020603050405020304" pitchFamily="18" charset="0"/>
              </a:rPr>
              <a:t>每个</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片段仅显示要响应该事件</a:t>
            </a:r>
            <a:r>
              <a:rPr kumimoji="1" lang="zh-CN" altLang="en-US" sz="2200" b="1" dirty="0" smtClean="0">
                <a:ea typeface="楷体_GB2312" pitchFamily="49" charset="-122"/>
                <a:cs typeface="Times New Roman" panose="02020603050405020304" pitchFamily="18" charset="0"/>
              </a:rPr>
              <a:t>的相关的那些</a:t>
            </a:r>
            <a:r>
              <a:rPr kumimoji="1" lang="zh-CN" altLang="en-US" sz="2200" b="1" dirty="0">
                <a:ea typeface="楷体_GB2312" pitchFamily="49" charset="-122"/>
                <a:cs typeface="Times New Roman" panose="02020603050405020304" pitchFamily="18" charset="0"/>
              </a:rPr>
              <a:t>数据存储</a:t>
            </a:r>
          </a:p>
          <a:p>
            <a:pPr marL="342900" indent="-342900">
              <a:buClr>
                <a:srgbClr val="C00000"/>
              </a:buClr>
              <a:buFont typeface="Wingdings" panose="05000000000000000000" pitchFamily="2" charset="2"/>
              <a:buChar char="l"/>
            </a:pPr>
            <a:endParaRPr kumimoji="1" lang="zh-CN" altLang="en-US" sz="2200" b="1" dirty="0">
              <a:solidFill>
                <a:schemeClr val="bg2"/>
              </a:solidFill>
              <a:ea typeface="楷体_GB2312" pitchFamily="49" charset="-122"/>
              <a:cs typeface="Times New Roman" panose="02020603050405020304" pitchFamily="18" charset="0"/>
            </a:endParaRPr>
          </a:p>
          <a:p>
            <a:pPr marL="342900" indent="-342900">
              <a:buClr>
                <a:srgbClr val="C00000"/>
              </a:buClr>
              <a:buFont typeface="Wingdings" panose="05000000000000000000" pitchFamily="2" charset="2"/>
              <a:buChar char="l"/>
            </a:pPr>
            <a:r>
              <a:rPr kumimoji="1" lang="zh-CN" altLang="en-US" sz="2200" b="1" dirty="0">
                <a:solidFill>
                  <a:srgbClr val="CC0000"/>
                </a:solidFill>
                <a:ea typeface="宋体" panose="02010600030101010101" pitchFamily="2" charset="-122"/>
                <a:cs typeface="Times New Roman" panose="02020603050405020304" pitchFamily="18" charset="0"/>
              </a:rPr>
              <a:t>一个</a:t>
            </a:r>
            <a:r>
              <a:rPr kumimoji="1" lang="en-US" altLang="zh-CN" sz="2200" b="1" dirty="0">
                <a:solidFill>
                  <a:srgbClr val="CC0000"/>
                </a:solidFill>
                <a:ea typeface="宋体" panose="02010600030101010101" pitchFamily="2" charset="-122"/>
                <a:cs typeface="Times New Roman" panose="02020603050405020304" pitchFamily="18" charset="0"/>
              </a:rPr>
              <a:t>DFD</a:t>
            </a:r>
            <a:r>
              <a:rPr kumimoji="1" lang="zh-CN" altLang="en-US" sz="2200" b="1" dirty="0">
                <a:solidFill>
                  <a:srgbClr val="CC0000"/>
                </a:solidFill>
                <a:ea typeface="宋体" panose="02010600030101010101" pitchFamily="2" charset="-122"/>
                <a:cs typeface="Times New Roman" panose="02020603050405020304" pitchFamily="18" charset="0"/>
              </a:rPr>
              <a:t>片段是为事件表中的每一个事件创建的</a:t>
            </a:r>
          </a:p>
          <a:p>
            <a:endParaRPr kumimoji="1" lang="en-US" altLang="zh-CN" sz="2200" b="1" dirty="0">
              <a:solidFill>
                <a:schemeClr val="bg2"/>
              </a:solidFill>
              <a:ea typeface="楷体_GB2312" pitchFamily="49" charset="-122"/>
              <a:cs typeface="Times New Roman" panose="02020603050405020304" pitchFamily="18" charset="0"/>
            </a:endParaRPr>
          </a:p>
        </p:txBody>
      </p:sp>
      <p:sp>
        <p:nvSpPr>
          <p:cNvPr id="39940" name="Rectangle 4"/>
          <p:cNvSpPr>
            <a:spLocks noChangeArrowheads="1"/>
          </p:cNvSpPr>
          <p:nvPr/>
        </p:nvSpPr>
        <p:spPr bwMode="auto">
          <a:xfrm>
            <a:off x="609600" y="1556792"/>
            <a:ext cx="7954963" cy="1032648"/>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片段：</a:t>
            </a:r>
            <a:r>
              <a:rPr kumimoji="1" lang="zh-CN" altLang="en-US" sz="2200" b="1" dirty="0">
                <a:solidFill>
                  <a:srgbClr val="0000FF"/>
                </a:solidFill>
                <a:ea typeface="楷体_GB2312" pitchFamily="49" charset="-122"/>
                <a:cs typeface="Times New Roman" panose="02020603050405020304" pitchFamily="18" charset="0"/>
              </a:rPr>
              <a:t>用一个</a:t>
            </a:r>
            <a:r>
              <a:rPr kumimoji="1" lang="zh-CN" altLang="en-US" sz="2200" b="1" u="sng" dirty="0">
                <a:solidFill>
                  <a:srgbClr val="0000FF"/>
                </a:solidFill>
                <a:ea typeface="楷体_GB2312" pitchFamily="49" charset="-122"/>
                <a:cs typeface="Times New Roman" panose="02020603050405020304" pitchFamily="18" charset="0"/>
              </a:rPr>
              <a:t>单一处理符号</a:t>
            </a:r>
            <a:r>
              <a:rPr kumimoji="1" lang="zh-CN" altLang="en-US" sz="2200" b="1" dirty="0">
                <a:solidFill>
                  <a:srgbClr val="0000FF"/>
                </a:solidFill>
                <a:ea typeface="楷体_GB2312" pitchFamily="49" charset="-122"/>
                <a:cs typeface="Times New Roman" panose="02020603050405020304" pitchFamily="18" charset="0"/>
              </a:rPr>
              <a:t>表示系统响应</a:t>
            </a:r>
            <a:r>
              <a:rPr kumimoji="1" lang="zh-CN" altLang="en-US" sz="2200" b="1" u="sng" dirty="0">
                <a:solidFill>
                  <a:srgbClr val="0000FF"/>
                </a:solidFill>
                <a:ea typeface="楷体_GB2312" pitchFamily="49" charset="-122"/>
                <a:cs typeface="Times New Roman" panose="02020603050405020304" pitchFamily="18" charset="0"/>
              </a:rPr>
              <a:t>一个事件</a:t>
            </a:r>
            <a:r>
              <a:rPr kumimoji="1" lang="zh-CN" altLang="en-US" sz="2200" b="1" dirty="0">
                <a:solidFill>
                  <a:srgbClr val="0000FF"/>
                </a:solidFill>
                <a:ea typeface="楷体_GB2312" pitchFamily="49" charset="-122"/>
                <a:cs typeface="Times New Roman" panose="02020603050405020304" pitchFamily="18" charset="0"/>
              </a:rPr>
              <a:t>的</a:t>
            </a:r>
            <a:r>
              <a:rPr kumimoji="1" lang="en-US" altLang="zh-CN" sz="2200" b="1" dirty="0">
                <a:solidFill>
                  <a:srgbClr val="0000FF"/>
                </a:solidFill>
                <a:ea typeface="楷体_GB2312" pitchFamily="49" charset="-122"/>
                <a:cs typeface="Times New Roman" panose="02020603050405020304" pitchFamily="18" charset="0"/>
              </a:rPr>
              <a:t>DFD</a:t>
            </a: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片段</a:t>
            </a:r>
          </a:p>
        </p:txBody>
      </p:sp>
    </p:spTree>
    <p:extLst>
      <p:ext uri="{BB962C8B-B14F-4D97-AF65-F5344CB8AC3E}">
        <p14:creationId xmlns:p14="http://schemas.microsoft.com/office/powerpoint/2010/main" val="405782125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81"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a:solidFill>
                  <a:srgbClr val="C00000"/>
                </a:solidFill>
                <a:latin typeface="Times New Roman" panose="02020603050405020304" pitchFamily="18" charset="0"/>
                <a:cs typeface="Times New Roman" panose="02020603050405020304" pitchFamily="18" charset="0"/>
              </a:rPr>
              <a:t>DFD</a:t>
            </a:r>
            <a:r>
              <a:rPr lang="zh-CN" altLang="en-US" sz="2400" dirty="0">
                <a:solidFill>
                  <a:srgbClr val="C00000"/>
                </a:solidFill>
                <a:latin typeface="Times New Roman" panose="02020603050405020304" pitchFamily="18" charset="0"/>
                <a:cs typeface="Times New Roman" panose="02020603050405020304" pitchFamily="18" charset="0"/>
              </a:rPr>
              <a:t>片段</a:t>
            </a:r>
          </a:p>
        </p:txBody>
      </p:sp>
      <p:sp>
        <p:nvSpPr>
          <p:cNvPr id="40963" name="Rectangle 3"/>
          <p:cNvSpPr>
            <a:spLocks noChangeArrowheads="1"/>
          </p:cNvSpPr>
          <p:nvPr/>
        </p:nvSpPr>
        <p:spPr bwMode="auto">
          <a:xfrm>
            <a:off x="2386013" y="6229350"/>
            <a:ext cx="4418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课程注册系统的</a:t>
            </a:r>
            <a:r>
              <a:rPr lang="en-US" altLang="zh-CN"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DFD</a:t>
            </a:r>
            <a:r>
              <a:rPr lang="zh-CN" altLang="en-US"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片段</a:t>
            </a:r>
          </a:p>
        </p:txBody>
      </p:sp>
      <p:grpSp>
        <p:nvGrpSpPr>
          <p:cNvPr id="40964" name="Group 4"/>
          <p:cNvGrpSpPr>
            <a:grpSpLocks/>
          </p:cNvGrpSpPr>
          <p:nvPr/>
        </p:nvGrpSpPr>
        <p:grpSpPr bwMode="auto">
          <a:xfrm>
            <a:off x="994866" y="1585475"/>
            <a:ext cx="7285037" cy="1123445"/>
            <a:chOff x="485" y="256"/>
            <a:chExt cx="4589" cy="752"/>
          </a:xfrm>
        </p:grpSpPr>
        <p:grpSp>
          <p:nvGrpSpPr>
            <p:cNvPr id="41025" name="Group 5"/>
            <p:cNvGrpSpPr>
              <a:grpSpLocks/>
            </p:cNvGrpSpPr>
            <p:nvPr/>
          </p:nvGrpSpPr>
          <p:grpSpPr bwMode="auto">
            <a:xfrm>
              <a:off x="485" y="256"/>
              <a:ext cx="4589" cy="752"/>
              <a:chOff x="485" y="256"/>
              <a:chExt cx="4589" cy="752"/>
            </a:xfrm>
          </p:grpSpPr>
          <p:sp>
            <p:nvSpPr>
              <p:cNvPr id="41027" name="AutoShape 6"/>
              <p:cNvSpPr>
                <a:spLocks noChangeArrowheads="1"/>
              </p:cNvSpPr>
              <p:nvPr/>
            </p:nvSpPr>
            <p:spPr bwMode="auto">
              <a:xfrm>
                <a:off x="2200" y="256"/>
                <a:ext cx="704" cy="752"/>
              </a:xfrm>
              <a:prstGeom prst="flowChartAlternateProcess">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安排</a:t>
                </a: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课程</a:t>
                </a:r>
              </a:p>
            </p:txBody>
          </p:sp>
          <p:sp>
            <p:nvSpPr>
              <p:cNvPr id="41028" name="Line 7"/>
              <p:cNvSpPr>
                <a:spLocks noChangeShapeType="1"/>
              </p:cNvSpPr>
              <p:nvPr/>
            </p:nvSpPr>
            <p:spPr bwMode="auto">
              <a:xfrm flipV="1">
                <a:off x="2210" y="414"/>
                <a:ext cx="701" cy="1"/>
              </a:xfrm>
              <a:prstGeom prst="line">
                <a:avLst/>
              </a:prstGeom>
              <a:noFill/>
              <a:ln w="349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9" name="Rectangle 8"/>
              <p:cNvSpPr>
                <a:spLocks noChangeArrowheads="1"/>
              </p:cNvSpPr>
              <p:nvPr/>
            </p:nvSpPr>
            <p:spPr bwMode="auto">
              <a:xfrm>
                <a:off x="485" y="363"/>
                <a:ext cx="597" cy="554"/>
              </a:xfrm>
              <a:prstGeom prst="rect">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spcBef>
                    <a:spcPct val="20000"/>
                  </a:spcBef>
                  <a:buClr>
                    <a:schemeClr val="hlink"/>
                  </a:buClr>
                  <a:buSzPct val="70000"/>
                  <a:buFont typeface="Wingdings" panose="05000000000000000000" pitchFamily="2" charset="2"/>
                  <a:buNone/>
                </a:pPr>
                <a:r>
                  <a:rPr lang="zh-CN" altLang="en-US" sz="2000" b="1">
                    <a:solidFill>
                      <a:srgbClr val="000000"/>
                    </a:solidFill>
                    <a:ea typeface="宋体" panose="02010600030101010101" pitchFamily="2" charset="-122"/>
                    <a:cs typeface="Times New Roman" panose="02020603050405020304" pitchFamily="18" charset="0"/>
                  </a:rPr>
                  <a:t>教学</a:t>
                </a:r>
                <a:br>
                  <a:rPr lang="zh-CN" altLang="en-US" sz="2000" b="1">
                    <a:solidFill>
                      <a:srgbClr val="000000"/>
                    </a:solidFill>
                    <a:ea typeface="宋体" panose="02010600030101010101" pitchFamily="2" charset="-122"/>
                    <a:cs typeface="Times New Roman" panose="02020603050405020304" pitchFamily="18" charset="0"/>
                  </a:rPr>
                </a:br>
                <a:r>
                  <a:rPr lang="zh-CN" altLang="en-US" sz="2000" b="1">
                    <a:solidFill>
                      <a:srgbClr val="000000"/>
                    </a:solidFill>
                    <a:ea typeface="宋体" panose="02010600030101010101" pitchFamily="2" charset="-122"/>
                    <a:cs typeface="Times New Roman" panose="02020603050405020304" pitchFamily="18" charset="0"/>
                  </a:rPr>
                  <a:t>部门</a:t>
                </a:r>
                <a:endParaRPr lang="en-US" altLang="zh-CN" sz="2000" b="1">
                  <a:solidFill>
                    <a:srgbClr val="000000"/>
                  </a:solidFill>
                  <a:ea typeface="宋体" panose="02010600030101010101" pitchFamily="2" charset="-122"/>
                  <a:cs typeface="Times New Roman" panose="02020603050405020304" pitchFamily="18" charset="0"/>
                </a:endParaRPr>
              </a:p>
            </p:txBody>
          </p:sp>
          <p:sp>
            <p:nvSpPr>
              <p:cNvPr id="41030" name="Line 9"/>
              <p:cNvSpPr>
                <a:spLocks noChangeShapeType="1"/>
              </p:cNvSpPr>
              <p:nvPr/>
            </p:nvSpPr>
            <p:spPr bwMode="auto">
              <a:xfrm>
                <a:off x="1106" y="626"/>
                <a:ext cx="1089" cy="0"/>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1" name="Line 10"/>
              <p:cNvSpPr>
                <a:spLocks noChangeShapeType="1"/>
              </p:cNvSpPr>
              <p:nvPr/>
            </p:nvSpPr>
            <p:spPr bwMode="auto">
              <a:xfrm>
                <a:off x="2912" y="586"/>
                <a:ext cx="753" cy="0"/>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2" name="Rectangle 11"/>
              <p:cNvSpPr>
                <a:spLocks noChangeArrowheads="1"/>
              </p:cNvSpPr>
              <p:nvPr/>
            </p:nvSpPr>
            <p:spPr bwMode="auto">
              <a:xfrm>
                <a:off x="1122" y="405"/>
                <a:ext cx="10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时间安排数据</a:t>
                </a:r>
              </a:p>
            </p:txBody>
          </p:sp>
          <p:sp>
            <p:nvSpPr>
              <p:cNvPr id="41033" name="Rectangle 12"/>
              <p:cNvSpPr>
                <a:spLocks noChangeArrowheads="1"/>
              </p:cNvSpPr>
              <p:nvPr/>
            </p:nvSpPr>
            <p:spPr bwMode="auto">
              <a:xfrm>
                <a:off x="3872" y="496"/>
                <a:ext cx="8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提供的课程</a:t>
                </a:r>
              </a:p>
            </p:txBody>
          </p:sp>
          <p:grpSp>
            <p:nvGrpSpPr>
              <p:cNvPr id="41034" name="Group 13"/>
              <p:cNvGrpSpPr>
                <a:grpSpLocks/>
              </p:cNvGrpSpPr>
              <p:nvPr/>
            </p:nvGrpSpPr>
            <p:grpSpPr bwMode="auto">
              <a:xfrm>
                <a:off x="3646" y="407"/>
                <a:ext cx="1428" cy="363"/>
                <a:chOff x="3676" y="2141"/>
                <a:chExt cx="1428" cy="363"/>
              </a:xfrm>
            </p:grpSpPr>
            <p:sp>
              <p:nvSpPr>
                <p:cNvPr id="41035" name="Line 14"/>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6" name="Line 15"/>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7" name="Line 16"/>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8" name="Line 17"/>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1026" name="Rectangle 18"/>
            <p:cNvSpPr>
              <a:spLocks noChangeArrowheads="1"/>
            </p:cNvSpPr>
            <p:nvPr/>
          </p:nvSpPr>
          <p:spPr bwMode="auto">
            <a:xfrm>
              <a:off x="2368" y="284"/>
              <a:ext cx="354" cy="10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CC0000"/>
                  </a:solidFill>
                  <a:ea typeface="宋体" panose="02010600030101010101" pitchFamily="2" charset="-122"/>
                  <a:cs typeface="Times New Roman" panose="02020603050405020304" pitchFamily="18" charset="0"/>
                </a:rPr>
                <a:t>1</a:t>
              </a:r>
            </a:p>
          </p:txBody>
        </p:sp>
      </p:grpSp>
      <p:grpSp>
        <p:nvGrpSpPr>
          <p:cNvPr id="40965" name="Group 19"/>
          <p:cNvGrpSpPr>
            <a:grpSpLocks/>
          </p:cNvGrpSpPr>
          <p:nvPr/>
        </p:nvGrpSpPr>
        <p:grpSpPr bwMode="auto">
          <a:xfrm>
            <a:off x="1048841" y="4561855"/>
            <a:ext cx="7267575" cy="1580182"/>
            <a:chOff x="590" y="2766"/>
            <a:chExt cx="4563" cy="1195"/>
          </a:xfrm>
        </p:grpSpPr>
        <p:grpSp>
          <p:nvGrpSpPr>
            <p:cNvPr id="40997" name="Group 20"/>
            <p:cNvGrpSpPr>
              <a:grpSpLocks/>
            </p:cNvGrpSpPr>
            <p:nvPr/>
          </p:nvGrpSpPr>
          <p:grpSpPr bwMode="auto">
            <a:xfrm>
              <a:off x="590" y="2766"/>
              <a:ext cx="4563" cy="1195"/>
              <a:chOff x="590" y="2766"/>
              <a:chExt cx="4563" cy="1195"/>
            </a:xfrm>
          </p:grpSpPr>
          <p:sp>
            <p:nvSpPr>
              <p:cNvPr id="40999" name="Rectangle 21"/>
              <p:cNvSpPr>
                <a:spLocks noChangeArrowheads="1"/>
              </p:cNvSpPr>
              <p:nvPr/>
            </p:nvSpPr>
            <p:spPr bwMode="auto">
              <a:xfrm>
                <a:off x="590" y="3085"/>
                <a:ext cx="599" cy="601"/>
              </a:xfrm>
              <a:prstGeom prst="rect">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教</a:t>
                </a: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员 </a:t>
                </a:r>
              </a:p>
            </p:txBody>
          </p:sp>
          <p:sp>
            <p:nvSpPr>
              <p:cNvPr id="41000" name="AutoShape 22"/>
              <p:cNvSpPr>
                <a:spLocks noChangeArrowheads="1"/>
              </p:cNvSpPr>
              <p:nvPr/>
            </p:nvSpPr>
            <p:spPr bwMode="auto">
              <a:xfrm>
                <a:off x="2266" y="2918"/>
                <a:ext cx="722" cy="856"/>
              </a:xfrm>
              <a:prstGeom prst="flowChartAlternateProcess">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endPar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buClr>
                    <a:schemeClr val="hlink"/>
                  </a:buClr>
                  <a:buSzPct val="70000"/>
                  <a:buFont typeface="Wingdings" panose="05000000000000000000" pitchFamily="2" charset="2"/>
                  <a:buNone/>
                </a:pPr>
                <a:endPar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buClr>
                    <a:schemeClr val="hlink"/>
                  </a:buClr>
                  <a:buSzPct val="70000"/>
                  <a:buFont typeface="Wingdings" panose="05000000000000000000" pitchFamily="2" charset="2"/>
                  <a:buNone/>
                </a:pPr>
                <a:r>
                  <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产生班</a:t>
                </a:r>
              </a:p>
              <a:p>
                <a:pPr algn="ctr" eaLnBrk="1" hangingPunct="1">
                  <a:buClr>
                    <a:schemeClr val="hlink"/>
                  </a:buClr>
                  <a:buSzPct val="70000"/>
                  <a:buFont typeface="Wingdings" panose="05000000000000000000" pitchFamily="2" charset="2"/>
                  <a:buNone/>
                </a:pPr>
                <a:r>
                  <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级列表</a:t>
                </a:r>
              </a:p>
              <a:p>
                <a:pPr algn="ctr" eaLnBrk="1" hangingPunct="1">
                  <a:buClr>
                    <a:schemeClr val="hlink"/>
                  </a:buClr>
                  <a:buSzPct val="70000"/>
                  <a:buFont typeface="Wingdings" panose="05000000000000000000" pitchFamily="2" charset="2"/>
                  <a:buNone/>
                </a:pPr>
                <a:endParaRPr kumimoji="0"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001" name="Line 23"/>
              <p:cNvSpPr>
                <a:spLocks noChangeShapeType="1"/>
              </p:cNvSpPr>
              <p:nvPr/>
            </p:nvSpPr>
            <p:spPr bwMode="auto">
              <a:xfrm>
                <a:off x="2272" y="3137"/>
                <a:ext cx="728" cy="1"/>
              </a:xfrm>
              <a:prstGeom prst="line">
                <a:avLst/>
              </a:prstGeom>
              <a:noFill/>
              <a:ln w="349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2" name="Line 24"/>
              <p:cNvSpPr>
                <a:spLocks noChangeShapeType="1"/>
              </p:cNvSpPr>
              <p:nvPr/>
            </p:nvSpPr>
            <p:spPr bwMode="auto">
              <a:xfrm flipH="1">
                <a:off x="1189" y="3362"/>
                <a:ext cx="1072" cy="4"/>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3" name="Rectangle 25"/>
              <p:cNvSpPr>
                <a:spLocks noChangeArrowheads="1"/>
              </p:cNvSpPr>
              <p:nvPr/>
            </p:nvSpPr>
            <p:spPr bwMode="auto">
              <a:xfrm>
                <a:off x="1343" y="3098"/>
                <a:ext cx="913"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班级列表</a:t>
                </a:r>
              </a:p>
            </p:txBody>
          </p:sp>
          <p:sp>
            <p:nvSpPr>
              <p:cNvPr id="41004" name="Rectangle 26"/>
              <p:cNvSpPr>
                <a:spLocks noChangeArrowheads="1"/>
              </p:cNvSpPr>
              <p:nvPr/>
            </p:nvSpPr>
            <p:spPr bwMode="auto">
              <a:xfrm>
                <a:off x="3991" y="2840"/>
                <a:ext cx="54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学生</a:t>
                </a:r>
              </a:p>
            </p:txBody>
          </p:sp>
          <p:sp>
            <p:nvSpPr>
              <p:cNvPr id="41005" name="Rectangle 27"/>
              <p:cNvSpPr>
                <a:spLocks noChangeArrowheads="1"/>
              </p:cNvSpPr>
              <p:nvPr/>
            </p:nvSpPr>
            <p:spPr bwMode="auto">
              <a:xfrm>
                <a:off x="3972" y="3253"/>
                <a:ext cx="8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提供的课程</a:t>
                </a:r>
              </a:p>
            </p:txBody>
          </p:sp>
          <p:sp>
            <p:nvSpPr>
              <p:cNvPr id="41006" name="Rectangle 28"/>
              <p:cNvSpPr>
                <a:spLocks noChangeArrowheads="1"/>
              </p:cNvSpPr>
              <p:nvPr/>
            </p:nvSpPr>
            <p:spPr bwMode="auto">
              <a:xfrm>
                <a:off x="3900" y="3659"/>
                <a:ext cx="9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课程注册</a:t>
                </a:r>
              </a:p>
            </p:txBody>
          </p:sp>
          <p:sp>
            <p:nvSpPr>
              <p:cNvPr id="41007" name="Line 29"/>
              <p:cNvSpPr>
                <a:spLocks noChangeShapeType="1"/>
              </p:cNvSpPr>
              <p:nvPr/>
            </p:nvSpPr>
            <p:spPr bwMode="auto">
              <a:xfrm flipH="1">
                <a:off x="2988" y="2950"/>
                <a:ext cx="733" cy="249"/>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8" name="Line 30"/>
              <p:cNvSpPr>
                <a:spLocks noChangeShapeType="1"/>
              </p:cNvSpPr>
              <p:nvPr/>
            </p:nvSpPr>
            <p:spPr bwMode="auto">
              <a:xfrm flipH="1">
                <a:off x="3009" y="3343"/>
                <a:ext cx="698" cy="14"/>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9" name="Line 31"/>
              <p:cNvSpPr>
                <a:spLocks noChangeShapeType="1"/>
              </p:cNvSpPr>
              <p:nvPr/>
            </p:nvSpPr>
            <p:spPr bwMode="auto">
              <a:xfrm flipH="1" flipV="1">
                <a:off x="3013" y="3484"/>
                <a:ext cx="687" cy="307"/>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1010" name="Group 32"/>
              <p:cNvGrpSpPr>
                <a:grpSpLocks/>
              </p:cNvGrpSpPr>
              <p:nvPr/>
            </p:nvGrpSpPr>
            <p:grpSpPr bwMode="auto">
              <a:xfrm>
                <a:off x="3725" y="2766"/>
                <a:ext cx="1428" cy="363"/>
                <a:chOff x="3676" y="2141"/>
                <a:chExt cx="1428" cy="363"/>
              </a:xfrm>
            </p:grpSpPr>
            <p:sp>
              <p:nvSpPr>
                <p:cNvPr id="41021" name="Line 33"/>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2" name="Line 34"/>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3" name="Line 35"/>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4" name="Line 36"/>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011" name="Group 37"/>
              <p:cNvGrpSpPr>
                <a:grpSpLocks/>
              </p:cNvGrpSpPr>
              <p:nvPr/>
            </p:nvGrpSpPr>
            <p:grpSpPr bwMode="auto">
              <a:xfrm>
                <a:off x="3717" y="3182"/>
                <a:ext cx="1428" cy="363"/>
                <a:chOff x="3676" y="2141"/>
                <a:chExt cx="1428" cy="363"/>
              </a:xfrm>
            </p:grpSpPr>
            <p:sp>
              <p:nvSpPr>
                <p:cNvPr id="41017" name="Line 38"/>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8" name="Line 39"/>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9" name="Line 40"/>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0" name="Line 41"/>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012" name="Group 42"/>
              <p:cNvGrpSpPr>
                <a:grpSpLocks/>
              </p:cNvGrpSpPr>
              <p:nvPr/>
            </p:nvGrpSpPr>
            <p:grpSpPr bwMode="auto">
              <a:xfrm>
                <a:off x="3717" y="3598"/>
                <a:ext cx="1428" cy="363"/>
                <a:chOff x="3676" y="2141"/>
                <a:chExt cx="1428" cy="363"/>
              </a:xfrm>
            </p:grpSpPr>
            <p:sp>
              <p:nvSpPr>
                <p:cNvPr id="41013" name="Line 43"/>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4" name="Line 44"/>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5" name="Line 45"/>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6" name="Line 46"/>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0998" name="Rectangle 47"/>
            <p:cNvSpPr>
              <a:spLocks noChangeArrowheads="1"/>
            </p:cNvSpPr>
            <p:nvPr/>
          </p:nvSpPr>
          <p:spPr bwMode="auto">
            <a:xfrm>
              <a:off x="2371" y="2969"/>
              <a:ext cx="354" cy="10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CC0000"/>
                  </a:solidFill>
                  <a:ea typeface="宋体" panose="02010600030101010101" pitchFamily="2" charset="-122"/>
                  <a:cs typeface="Times New Roman" panose="02020603050405020304" pitchFamily="18" charset="0"/>
                </a:rPr>
                <a:t>3</a:t>
              </a:r>
            </a:p>
          </p:txBody>
        </p:sp>
      </p:grpSp>
      <p:grpSp>
        <p:nvGrpSpPr>
          <p:cNvPr id="40966" name="Group 48"/>
          <p:cNvGrpSpPr>
            <a:grpSpLocks/>
          </p:cNvGrpSpPr>
          <p:nvPr/>
        </p:nvGrpSpPr>
        <p:grpSpPr bwMode="auto">
          <a:xfrm>
            <a:off x="1048841" y="2720454"/>
            <a:ext cx="7267575" cy="1644650"/>
            <a:chOff x="519" y="1214"/>
            <a:chExt cx="4578" cy="1194"/>
          </a:xfrm>
        </p:grpSpPr>
        <p:grpSp>
          <p:nvGrpSpPr>
            <p:cNvPr id="40967" name="Group 49"/>
            <p:cNvGrpSpPr>
              <a:grpSpLocks/>
            </p:cNvGrpSpPr>
            <p:nvPr/>
          </p:nvGrpSpPr>
          <p:grpSpPr bwMode="auto">
            <a:xfrm>
              <a:off x="519" y="1214"/>
              <a:ext cx="4578" cy="1194"/>
              <a:chOff x="519" y="1214"/>
              <a:chExt cx="4578" cy="1194"/>
            </a:xfrm>
          </p:grpSpPr>
          <p:sp>
            <p:nvSpPr>
              <p:cNvPr id="40969" name="AutoShape 50"/>
              <p:cNvSpPr>
                <a:spLocks noChangeArrowheads="1"/>
              </p:cNvSpPr>
              <p:nvPr/>
            </p:nvSpPr>
            <p:spPr bwMode="auto">
              <a:xfrm>
                <a:off x="2199" y="1464"/>
                <a:ext cx="751" cy="859"/>
              </a:xfrm>
              <a:prstGeom prst="flowChartAlternateProcess">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endPar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注册</a:t>
                </a: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学生</a:t>
                </a:r>
              </a:p>
            </p:txBody>
          </p:sp>
          <p:sp>
            <p:nvSpPr>
              <p:cNvPr id="40970" name="Rectangle 51"/>
              <p:cNvSpPr>
                <a:spLocks noChangeArrowheads="1"/>
              </p:cNvSpPr>
              <p:nvPr/>
            </p:nvSpPr>
            <p:spPr bwMode="auto">
              <a:xfrm>
                <a:off x="519" y="1591"/>
                <a:ext cx="598" cy="561"/>
              </a:xfrm>
              <a:prstGeom prst="rect">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a:t>
                </a:r>
              </a:p>
              <a:p>
                <a:pPr algn="ctr" eaLnBrk="1" hangingPunct="1">
                  <a:buClr>
                    <a:schemeClr val="hlink"/>
                  </a:buClr>
                  <a:buSzPct val="70000"/>
                  <a:buFont typeface="Wingdings" panose="05000000000000000000" pitchFamily="2" charset="2"/>
                  <a:buNone/>
                </a:pPr>
                <a:r>
                  <a:rPr kumimoji="0"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生</a:t>
                </a:r>
              </a:p>
            </p:txBody>
          </p:sp>
          <p:sp>
            <p:nvSpPr>
              <p:cNvPr id="40971" name="Line 52"/>
              <p:cNvSpPr>
                <a:spLocks noChangeShapeType="1"/>
              </p:cNvSpPr>
              <p:nvPr/>
            </p:nvSpPr>
            <p:spPr bwMode="auto">
              <a:xfrm>
                <a:off x="1130" y="1746"/>
                <a:ext cx="1063" cy="1"/>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2" name="Line 53"/>
              <p:cNvSpPr>
                <a:spLocks noChangeShapeType="1"/>
              </p:cNvSpPr>
              <p:nvPr/>
            </p:nvSpPr>
            <p:spPr bwMode="auto">
              <a:xfrm flipH="1">
                <a:off x="1108" y="1987"/>
                <a:ext cx="1092" cy="1"/>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3" name="Rectangle 54"/>
              <p:cNvSpPr>
                <a:spLocks noChangeArrowheads="1"/>
              </p:cNvSpPr>
              <p:nvPr/>
            </p:nvSpPr>
            <p:spPr bwMode="auto">
              <a:xfrm>
                <a:off x="1330" y="1973"/>
                <a:ext cx="7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spcBef>
                    <a:spcPct val="50000"/>
                  </a:spcBef>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课程表</a:t>
                </a:r>
              </a:p>
            </p:txBody>
          </p:sp>
          <p:sp>
            <p:nvSpPr>
              <p:cNvPr id="40974" name="Rectangle 55"/>
              <p:cNvSpPr>
                <a:spLocks noChangeArrowheads="1"/>
              </p:cNvSpPr>
              <p:nvPr/>
            </p:nvSpPr>
            <p:spPr bwMode="auto">
              <a:xfrm>
                <a:off x="1195" y="1524"/>
                <a:ext cx="9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注册请求</a:t>
                </a:r>
              </a:p>
            </p:txBody>
          </p:sp>
          <p:sp>
            <p:nvSpPr>
              <p:cNvPr id="40975" name="Rectangle 56"/>
              <p:cNvSpPr>
                <a:spLocks noChangeArrowheads="1"/>
              </p:cNvSpPr>
              <p:nvPr/>
            </p:nvSpPr>
            <p:spPr bwMode="auto">
              <a:xfrm>
                <a:off x="3979" y="1309"/>
                <a:ext cx="5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学生</a:t>
                </a:r>
              </a:p>
            </p:txBody>
          </p:sp>
          <p:sp>
            <p:nvSpPr>
              <p:cNvPr id="40976" name="Rectangle 57"/>
              <p:cNvSpPr>
                <a:spLocks noChangeArrowheads="1"/>
              </p:cNvSpPr>
              <p:nvPr/>
            </p:nvSpPr>
            <p:spPr bwMode="auto">
              <a:xfrm>
                <a:off x="3897" y="1702"/>
                <a:ext cx="10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提供的课 程</a:t>
                </a:r>
              </a:p>
            </p:txBody>
          </p:sp>
          <p:sp>
            <p:nvSpPr>
              <p:cNvPr id="40977" name="Rectangle 58"/>
              <p:cNvSpPr>
                <a:spLocks noChangeArrowheads="1"/>
              </p:cNvSpPr>
              <p:nvPr/>
            </p:nvSpPr>
            <p:spPr bwMode="auto">
              <a:xfrm>
                <a:off x="3959" y="2071"/>
                <a:ext cx="7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课程注册</a:t>
                </a:r>
              </a:p>
            </p:txBody>
          </p:sp>
          <p:grpSp>
            <p:nvGrpSpPr>
              <p:cNvPr id="40978" name="Group 59"/>
              <p:cNvGrpSpPr>
                <a:grpSpLocks/>
              </p:cNvGrpSpPr>
              <p:nvPr/>
            </p:nvGrpSpPr>
            <p:grpSpPr bwMode="auto">
              <a:xfrm>
                <a:off x="3660" y="2045"/>
                <a:ext cx="1428" cy="363"/>
                <a:chOff x="3676" y="2141"/>
                <a:chExt cx="1428" cy="363"/>
              </a:xfrm>
            </p:grpSpPr>
            <p:sp>
              <p:nvSpPr>
                <p:cNvPr id="40993" name="Line 60"/>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4" name="Line 61"/>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5" name="Line 62"/>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6" name="Line 63"/>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79" name="Line 64"/>
              <p:cNvSpPr>
                <a:spLocks noChangeShapeType="1"/>
              </p:cNvSpPr>
              <p:nvPr/>
            </p:nvSpPr>
            <p:spPr bwMode="auto">
              <a:xfrm flipH="1">
                <a:off x="2950" y="1400"/>
                <a:ext cx="726" cy="317"/>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0" name="Line 65"/>
              <p:cNvSpPr>
                <a:spLocks noChangeShapeType="1"/>
              </p:cNvSpPr>
              <p:nvPr/>
            </p:nvSpPr>
            <p:spPr bwMode="auto">
              <a:xfrm flipH="1">
                <a:off x="2950" y="1840"/>
                <a:ext cx="726" cy="0"/>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1" name="Line 66"/>
              <p:cNvSpPr>
                <a:spLocks noChangeShapeType="1"/>
              </p:cNvSpPr>
              <p:nvPr/>
            </p:nvSpPr>
            <p:spPr bwMode="auto">
              <a:xfrm>
                <a:off x="2950" y="1960"/>
                <a:ext cx="726" cy="272"/>
              </a:xfrm>
              <a:prstGeom prst="line">
                <a:avLst/>
              </a:prstGeom>
              <a:noFill/>
              <a:ln w="22225">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2" name="Line 67"/>
              <p:cNvSpPr>
                <a:spLocks noChangeShapeType="1"/>
              </p:cNvSpPr>
              <p:nvPr/>
            </p:nvSpPr>
            <p:spPr bwMode="auto">
              <a:xfrm>
                <a:off x="2194" y="1682"/>
                <a:ext cx="752" cy="1"/>
              </a:xfrm>
              <a:prstGeom prst="line">
                <a:avLst/>
              </a:prstGeom>
              <a:noFill/>
              <a:ln w="349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983" name="Group 68"/>
              <p:cNvGrpSpPr>
                <a:grpSpLocks/>
              </p:cNvGrpSpPr>
              <p:nvPr/>
            </p:nvGrpSpPr>
            <p:grpSpPr bwMode="auto">
              <a:xfrm>
                <a:off x="3669" y="1630"/>
                <a:ext cx="1428" cy="363"/>
                <a:chOff x="3676" y="2141"/>
                <a:chExt cx="1428" cy="363"/>
              </a:xfrm>
            </p:grpSpPr>
            <p:sp>
              <p:nvSpPr>
                <p:cNvPr id="40989" name="Line 69"/>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0" name="Line 70"/>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1" name="Line 71"/>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2" name="Line 72"/>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984" name="Group 73"/>
              <p:cNvGrpSpPr>
                <a:grpSpLocks/>
              </p:cNvGrpSpPr>
              <p:nvPr/>
            </p:nvGrpSpPr>
            <p:grpSpPr bwMode="auto">
              <a:xfrm>
                <a:off x="3661" y="1214"/>
                <a:ext cx="1428" cy="363"/>
                <a:chOff x="3676" y="2141"/>
                <a:chExt cx="1428" cy="363"/>
              </a:xfrm>
            </p:grpSpPr>
            <p:sp>
              <p:nvSpPr>
                <p:cNvPr id="40985" name="Line 74"/>
                <p:cNvSpPr>
                  <a:spLocks noChangeShapeType="1"/>
                </p:cNvSpPr>
                <p:nvPr/>
              </p:nvSpPr>
              <p:spPr bwMode="auto">
                <a:xfrm>
                  <a:off x="3676" y="2141"/>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6" name="Line 75"/>
                <p:cNvSpPr>
                  <a:spLocks noChangeShapeType="1"/>
                </p:cNvSpPr>
                <p:nvPr/>
              </p:nvSpPr>
              <p:spPr bwMode="auto">
                <a:xfrm flipV="1">
                  <a:off x="3676" y="2504"/>
                  <a:ext cx="1428" cy="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7" name="Line 76"/>
                <p:cNvSpPr>
                  <a:spLocks noChangeShapeType="1"/>
                </p:cNvSpPr>
                <p:nvPr/>
              </p:nvSpPr>
              <p:spPr bwMode="auto">
                <a:xfrm>
                  <a:off x="3676"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8" name="Line 77"/>
                <p:cNvSpPr>
                  <a:spLocks noChangeShapeType="1"/>
                </p:cNvSpPr>
                <p:nvPr/>
              </p:nvSpPr>
              <p:spPr bwMode="auto">
                <a:xfrm>
                  <a:off x="3812" y="2141"/>
                  <a:ext cx="0" cy="36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0968" name="Rectangle 78"/>
            <p:cNvSpPr>
              <a:spLocks noChangeArrowheads="1"/>
            </p:cNvSpPr>
            <p:nvPr/>
          </p:nvSpPr>
          <p:spPr bwMode="auto">
            <a:xfrm>
              <a:off x="2397" y="1512"/>
              <a:ext cx="354" cy="10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CC0000"/>
                  </a:solidFill>
                  <a:ea typeface="宋体" panose="02010600030101010101" pitchFamily="2" charset="-122"/>
                  <a:cs typeface="Times New Roman" panose="02020603050405020304" pitchFamily="18" charset="0"/>
                </a:rPr>
                <a:t>2</a:t>
              </a:r>
            </a:p>
          </p:txBody>
        </p:sp>
      </p:grpSp>
      <p:sp>
        <p:nvSpPr>
          <p:cNvPr id="79"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Tree>
    <p:extLst>
      <p:ext uri="{BB962C8B-B14F-4D97-AF65-F5344CB8AC3E}">
        <p14:creationId xmlns:p14="http://schemas.microsoft.com/office/powerpoint/2010/main" val="398429811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ChangeArrowheads="1"/>
          </p:cNvSpPr>
          <p:nvPr/>
        </p:nvSpPr>
        <p:spPr bwMode="auto">
          <a:xfrm>
            <a:off x="469900" y="1844824"/>
            <a:ext cx="8299450" cy="1944216"/>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en-US" altLang="zh-CN" sz="2400" b="1" dirty="0" smtClean="0">
                <a:solidFill>
                  <a:srgbClr val="990000"/>
                </a:solidFill>
                <a:ea typeface="黑体" panose="02010609060101010101" pitchFamily="49" charset="-122"/>
                <a:cs typeface="Times New Roman" panose="02020603050405020304" pitchFamily="18" charset="0"/>
              </a:rPr>
              <a:t>DFD</a:t>
            </a:r>
            <a:r>
              <a:rPr kumimoji="1" lang="zh-CN" altLang="en-US" sz="2400" b="1" dirty="0" smtClean="0">
                <a:solidFill>
                  <a:srgbClr val="990000"/>
                </a:solidFill>
                <a:ea typeface="黑体" panose="02010609060101010101" pitchFamily="49" charset="-122"/>
                <a:cs typeface="Times New Roman" panose="02020603050405020304" pitchFamily="18" charset="0"/>
              </a:rPr>
              <a:t>的</a:t>
            </a:r>
            <a:r>
              <a:rPr kumimoji="1" lang="en-US" altLang="zh-CN" sz="2400" b="1" dirty="0" smtClean="0">
                <a:solidFill>
                  <a:srgbClr val="990000"/>
                </a:solidFill>
                <a:ea typeface="黑体" panose="02010609060101010101" pitchFamily="49" charset="-122"/>
                <a:cs typeface="Times New Roman" panose="02020603050405020304" pitchFamily="18" charset="0"/>
              </a:rPr>
              <a:t>0</a:t>
            </a:r>
            <a:r>
              <a:rPr kumimoji="1" lang="zh-CN" altLang="en-US" sz="2400" b="1" dirty="0">
                <a:solidFill>
                  <a:srgbClr val="990000"/>
                </a:solidFill>
                <a:ea typeface="黑体" panose="02010609060101010101" pitchFamily="49" charset="-122"/>
                <a:cs typeface="Times New Roman" panose="02020603050405020304" pitchFamily="18" charset="0"/>
              </a:rPr>
              <a:t>层图：</a:t>
            </a:r>
            <a:br>
              <a:rPr kumimoji="1" lang="zh-CN" altLang="en-US" sz="2400" b="1" dirty="0">
                <a:solidFill>
                  <a:srgbClr val="990000"/>
                </a:solidFill>
                <a:ea typeface="黑体" panose="02010609060101010101" pitchFamily="49" charset="-122"/>
                <a:cs typeface="Times New Roman" panose="02020603050405020304" pitchFamily="18" charset="0"/>
              </a:rPr>
            </a:br>
            <a:r>
              <a:rPr kumimoji="1" lang="zh-CN" altLang="en-US" sz="2400" b="1" dirty="0">
                <a:ea typeface="黑体" panose="02010609060101010101" pitchFamily="49" charset="-122"/>
                <a:cs typeface="Times New Roman" panose="02020603050405020304" pitchFamily="18" charset="0"/>
              </a:rPr>
              <a:t>    </a:t>
            </a:r>
            <a:r>
              <a:rPr kumimoji="1" lang="zh-CN" altLang="en-US" sz="2200" b="1" dirty="0">
                <a:ea typeface="楷体_GB2312" pitchFamily="49" charset="-122"/>
                <a:cs typeface="Times New Roman" panose="02020603050405020304" pitchFamily="18" charset="0"/>
              </a:rPr>
              <a:t>将一个系统或子系统的所有</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片段组合到一个单个的</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图</a:t>
            </a:r>
            <a:br>
              <a:rPr kumimoji="1" lang="zh-CN" altLang="en-US"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    </a:t>
            </a:r>
            <a:r>
              <a:rPr kumimoji="1" lang="zh-CN" altLang="en-US" sz="2200" b="1" dirty="0" smtClean="0">
                <a:ea typeface="楷体_GB2312" pitchFamily="49" charset="-122"/>
                <a:cs typeface="Times New Roman" panose="02020603050405020304" pitchFamily="18" charset="0"/>
              </a:rPr>
              <a:t>中</a:t>
            </a:r>
            <a:r>
              <a:rPr kumimoji="1" lang="zh-CN" altLang="en-US" sz="2200" b="1" dirty="0">
                <a:ea typeface="楷体_GB2312" pitchFamily="49" charset="-122"/>
                <a:cs typeface="Times New Roman" panose="02020603050405020304" pitchFamily="18" charset="0"/>
              </a:rPr>
              <a:t>，这样的</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图称为</a:t>
            </a:r>
            <a:r>
              <a:rPr kumimoji="1" lang="zh-CN" altLang="en-US" sz="2200" b="1" dirty="0">
                <a:solidFill>
                  <a:srgbClr val="990000"/>
                </a:solidFill>
                <a:ea typeface="宋体" panose="02010600030101010101" pitchFamily="2" charset="-122"/>
                <a:cs typeface="Times New Roman" panose="02020603050405020304" pitchFamily="18" charset="0"/>
              </a:rPr>
              <a:t>事件分离的系统模型</a:t>
            </a:r>
            <a:r>
              <a:rPr kumimoji="1" lang="en-US" altLang="zh-CN" sz="2200" b="1" dirty="0">
                <a:solidFill>
                  <a:srgbClr val="990000"/>
                </a:solidFill>
                <a:ea typeface="宋体" panose="02010600030101010101" pitchFamily="2" charset="-122"/>
                <a:cs typeface="Times New Roman" panose="02020603050405020304" pitchFamily="18" charset="0"/>
              </a:rPr>
              <a:t>/0</a:t>
            </a:r>
            <a:r>
              <a:rPr kumimoji="1" lang="zh-CN" altLang="en-US" sz="2200" b="1" dirty="0">
                <a:solidFill>
                  <a:srgbClr val="990000"/>
                </a:solidFill>
                <a:ea typeface="宋体" panose="02010600030101010101" pitchFamily="2" charset="-122"/>
                <a:cs typeface="Times New Roman" panose="02020603050405020304" pitchFamily="18" charset="0"/>
              </a:rPr>
              <a:t>层图</a:t>
            </a:r>
            <a:endParaRPr kumimoji="1" lang="en-US" altLang="zh-CN" sz="2200" b="1" dirty="0">
              <a:solidFill>
                <a:srgbClr val="990000"/>
              </a:solidFill>
              <a:ea typeface="宋体" panose="02010600030101010101" pitchFamily="2" charset="-122"/>
              <a:cs typeface="Times New Roman" panose="02020603050405020304" pitchFamily="18" charset="0"/>
            </a:endParaRPr>
          </a:p>
        </p:txBody>
      </p:sp>
      <p:sp>
        <p:nvSpPr>
          <p:cNvPr id="41988" name="Rectangle 4"/>
          <p:cNvSpPr>
            <a:spLocks noChangeArrowheads="1"/>
          </p:cNvSpPr>
          <p:nvPr/>
        </p:nvSpPr>
        <p:spPr bwMode="auto">
          <a:xfrm>
            <a:off x="476250" y="3501008"/>
            <a:ext cx="8299450" cy="2088232"/>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en-US" altLang="zh-CN" sz="2400" b="1" dirty="0">
                <a:solidFill>
                  <a:srgbClr val="990000"/>
                </a:solidFill>
                <a:ea typeface="黑体" panose="02010609060101010101" pitchFamily="49" charset="-122"/>
                <a:cs typeface="Times New Roman" panose="02020603050405020304" pitchFamily="18" charset="0"/>
              </a:rPr>
              <a:t>0</a:t>
            </a:r>
            <a:r>
              <a:rPr kumimoji="1" lang="zh-CN" altLang="en-US" sz="2400" b="1" dirty="0">
                <a:solidFill>
                  <a:srgbClr val="990000"/>
                </a:solidFill>
                <a:ea typeface="黑体" panose="02010609060101010101" pitchFamily="49" charset="-122"/>
                <a:cs typeface="Times New Roman" panose="02020603050405020304" pitchFamily="18" charset="0"/>
              </a:rPr>
              <a:t>层</a:t>
            </a:r>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图：</a:t>
            </a:r>
            <a:r>
              <a:rPr kumimoji="1" lang="zh-CN" altLang="en-US" sz="2200" b="1" dirty="0">
                <a:ea typeface="楷体_GB2312" pitchFamily="49" charset="-122"/>
                <a:cs typeface="Times New Roman" panose="02020603050405020304" pitchFamily="18" charset="0"/>
              </a:rPr>
              <a:t>“处理”的编号为</a:t>
            </a:r>
            <a:r>
              <a:rPr kumimoji="1" lang="en-US" altLang="zh-CN" sz="2200" b="1" dirty="0" err="1">
                <a:ea typeface="楷体_GB2312" pitchFamily="49" charset="-122"/>
                <a:cs typeface="Times New Roman" panose="02020603050405020304" pitchFamily="18" charset="0"/>
              </a:rPr>
              <a:t>i</a:t>
            </a:r>
            <a:endParaRPr kumimoji="1" lang="en-US" altLang="zh-CN" sz="2200" b="1" dirty="0">
              <a:cs typeface="Times New Roman" panose="02020603050405020304" pitchFamily="18" charset="0"/>
            </a:endParaRP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a:t>
            </a:r>
            <a:r>
              <a:rPr lang="en-US" altLang="zh-CN" sz="2400" dirty="0" smtClean="0">
                <a:solidFill>
                  <a:srgbClr val="C00000"/>
                </a:solidFill>
                <a:latin typeface="Times New Roman" panose="02020603050405020304" pitchFamily="18" charset="0"/>
                <a:cs typeface="Times New Roman" panose="02020603050405020304" pitchFamily="18" charset="0"/>
              </a:rPr>
              <a:t>0</a:t>
            </a:r>
            <a:r>
              <a:rPr lang="zh-CN" altLang="en-US" sz="2400" dirty="0" smtClean="0">
                <a:solidFill>
                  <a:srgbClr val="C00000"/>
                </a:solidFill>
                <a:latin typeface="Times New Roman" panose="02020603050405020304" pitchFamily="18" charset="0"/>
                <a:cs typeface="Times New Roman" panose="02020603050405020304" pitchFamily="18" charset="0"/>
              </a:rPr>
              <a:t>层图</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18156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3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32"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a:t>
            </a:r>
            <a:r>
              <a:rPr lang="en-US" altLang="zh-CN" sz="2400" dirty="0" smtClean="0">
                <a:solidFill>
                  <a:srgbClr val="C00000"/>
                </a:solidFill>
                <a:latin typeface="Times New Roman" panose="02020603050405020304" pitchFamily="18" charset="0"/>
                <a:cs typeface="Times New Roman" panose="02020603050405020304" pitchFamily="18" charset="0"/>
              </a:rPr>
              <a:t>0</a:t>
            </a:r>
            <a:r>
              <a:rPr lang="zh-CN" altLang="en-US" sz="2400" dirty="0" smtClean="0">
                <a:solidFill>
                  <a:srgbClr val="C00000"/>
                </a:solidFill>
                <a:latin typeface="Times New Roman" panose="02020603050405020304" pitchFamily="18" charset="0"/>
                <a:cs typeface="Times New Roman" panose="02020603050405020304" pitchFamily="18" charset="0"/>
              </a:rPr>
              <a:t>层图</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grpSp>
        <p:nvGrpSpPr>
          <p:cNvPr id="941059" name="Group 3"/>
          <p:cNvGrpSpPr>
            <a:grpSpLocks/>
          </p:cNvGrpSpPr>
          <p:nvPr/>
        </p:nvGrpSpPr>
        <p:grpSpPr bwMode="auto">
          <a:xfrm>
            <a:off x="1660525" y="49213"/>
            <a:ext cx="6367463" cy="6400800"/>
            <a:chOff x="1102" y="31"/>
            <a:chExt cx="4011" cy="4032"/>
          </a:xfrm>
        </p:grpSpPr>
        <p:pic>
          <p:nvPicPr>
            <p:cNvPr id="430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 y="31"/>
              <a:ext cx="4011" cy="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4" name="Text Box 5"/>
            <p:cNvSpPr txBox="1">
              <a:spLocks noChangeArrowheads="1"/>
            </p:cNvSpPr>
            <p:nvPr/>
          </p:nvSpPr>
          <p:spPr bwMode="auto">
            <a:xfrm>
              <a:off x="1976" y="1129"/>
              <a:ext cx="3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教员</a:t>
              </a:r>
            </a:p>
          </p:txBody>
        </p:sp>
        <p:sp>
          <p:nvSpPr>
            <p:cNvPr id="43015" name="Text Box 6"/>
            <p:cNvSpPr txBox="1">
              <a:spLocks noChangeArrowheads="1"/>
            </p:cNvSpPr>
            <p:nvPr/>
          </p:nvSpPr>
          <p:spPr bwMode="auto">
            <a:xfrm>
              <a:off x="3049" y="1117"/>
              <a:ext cx="474"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产生班级列表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16" name="Text Box 7"/>
            <p:cNvSpPr txBox="1">
              <a:spLocks noChangeArrowheads="1"/>
            </p:cNvSpPr>
            <p:nvPr/>
          </p:nvSpPr>
          <p:spPr bwMode="auto">
            <a:xfrm>
              <a:off x="4191" y="899"/>
              <a:ext cx="454" cy="11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43017" name="Text Box 8"/>
            <p:cNvSpPr txBox="1">
              <a:spLocks noChangeArrowheads="1"/>
            </p:cNvSpPr>
            <p:nvPr/>
          </p:nvSpPr>
          <p:spPr bwMode="auto">
            <a:xfrm>
              <a:off x="4175" y="1163"/>
              <a:ext cx="583" cy="11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提供的课程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18" name="Text Box 9"/>
            <p:cNvSpPr txBox="1">
              <a:spLocks noChangeArrowheads="1"/>
            </p:cNvSpPr>
            <p:nvPr/>
          </p:nvSpPr>
          <p:spPr bwMode="auto">
            <a:xfrm>
              <a:off x="4148" y="1426"/>
              <a:ext cx="583" cy="11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课程注册</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19" name="Rectangle 10"/>
            <p:cNvSpPr>
              <a:spLocks noChangeArrowheads="1"/>
            </p:cNvSpPr>
            <p:nvPr/>
          </p:nvSpPr>
          <p:spPr bwMode="auto">
            <a:xfrm>
              <a:off x="2435" y="1059"/>
              <a:ext cx="484"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班级列表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0" name="Text Box 11"/>
            <p:cNvSpPr txBox="1">
              <a:spLocks noChangeArrowheads="1"/>
            </p:cNvSpPr>
            <p:nvPr/>
          </p:nvSpPr>
          <p:spPr bwMode="auto">
            <a:xfrm>
              <a:off x="2861" y="1881"/>
              <a:ext cx="470" cy="34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000" b="1">
                  <a:solidFill>
                    <a:srgbClr val="000000"/>
                  </a:solidFill>
                  <a:ea typeface="宋体" panose="02010600030101010101" pitchFamily="2" charset="-122"/>
                  <a:cs typeface="Times New Roman" panose="02020603050405020304" pitchFamily="18" charset="0"/>
                </a:rPr>
                <a:t>组合</a:t>
              </a:r>
              <a:r>
                <a:rPr lang="en-US" altLang="zh-CN" sz="1000" b="1">
                  <a:solidFill>
                    <a:srgbClr val="000000"/>
                  </a:solidFill>
                  <a:ea typeface="宋体" panose="02010600030101010101" pitchFamily="2" charset="-122"/>
                  <a:cs typeface="Times New Roman" panose="02020603050405020304" pitchFamily="18" charset="0"/>
                </a:rPr>
                <a:t>DFD</a:t>
              </a:r>
              <a:r>
                <a:rPr lang="zh-CN" altLang="en-US" sz="1000" b="1">
                  <a:solidFill>
                    <a:srgbClr val="000000"/>
                  </a:solidFill>
                  <a:ea typeface="宋体" panose="02010600030101010101" pitchFamily="2" charset="-122"/>
                  <a:cs typeface="Times New Roman" panose="02020603050405020304" pitchFamily="18" charset="0"/>
                </a:rPr>
                <a:t>片段创建</a:t>
              </a:r>
              <a:r>
                <a:rPr lang="en-US" altLang="zh-CN" sz="1000" b="1">
                  <a:solidFill>
                    <a:srgbClr val="000000"/>
                  </a:solidFill>
                  <a:ea typeface="宋体" panose="02010600030101010101" pitchFamily="2" charset="-122"/>
                  <a:cs typeface="Times New Roman" panose="02020603050405020304" pitchFamily="18" charset="0"/>
                </a:rPr>
                <a:t>0</a:t>
              </a:r>
              <a:r>
                <a:rPr lang="zh-CN" altLang="en-US" sz="1000" b="1">
                  <a:solidFill>
                    <a:srgbClr val="000000"/>
                  </a:solidFill>
                  <a:ea typeface="宋体" panose="02010600030101010101" pitchFamily="2" charset="-122"/>
                  <a:cs typeface="Times New Roman" panose="02020603050405020304" pitchFamily="18" charset="0"/>
                </a:rPr>
                <a:t>层图</a:t>
              </a:r>
              <a:endParaRPr lang="en-US" altLang="zh-CN" sz="1000" b="1">
                <a:solidFill>
                  <a:srgbClr val="000000"/>
                </a:solidFill>
                <a:ea typeface="宋体" panose="02010600030101010101" pitchFamily="2" charset="-122"/>
                <a:cs typeface="Times New Roman" panose="02020603050405020304" pitchFamily="18" charset="0"/>
              </a:endParaRPr>
            </a:p>
          </p:txBody>
        </p:sp>
        <p:sp>
          <p:nvSpPr>
            <p:cNvPr id="43021" name="Text Box 12"/>
            <p:cNvSpPr txBox="1">
              <a:spLocks noChangeArrowheads="1"/>
            </p:cNvSpPr>
            <p:nvPr/>
          </p:nvSpPr>
          <p:spPr bwMode="auto">
            <a:xfrm>
              <a:off x="1519" y="2701"/>
              <a:ext cx="408"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教学</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部门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2" name="Rectangle 13"/>
            <p:cNvSpPr>
              <a:spLocks noChangeArrowheads="1"/>
            </p:cNvSpPr>
            <p:nvPr/>
          </p:nvSpPr>
          <p:spPr bwMode="auto">
            <a:xfrm>
              <a:off x="1556" y="3582"/>
              <a:ext cx="339" cy="240"/>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排课</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3" name="Rectangle 14"/>
            <p:cNvSpPr>
              <a:spLocks noChangeArrowheads="1"/>
            </p:cNvSpPr>
            <p:nvPr/>
          </p:nvSpPr>
          <p:spPr bwMode="auto">
            <a:xfrm>
              <a:off x="1741" y="3100"/>
              <a:ext cx="359" cy="259"/>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时间安</a:t>
              </a:r>
            </a:p>
            <a:p>
              <a:pPr algn="ctr"/>
              <a:r>
                <a:rPr lang="zh-CN" altLang="en-US" sz="1200" b="1">
                  <a:solidFill>
                    <a:srgbClr val="000000"/>
                  </a:solidFill>
                  <a:ea typeface="宋体" panose="02010600030101010101" pitchFamily="2" charset="-122"/>
                  <a:cs typeface="Times New Roman" panose="02020603050405020304" pitchFamily="18" charset="0"/>
                </a:rPr>
                <a:t>排数据</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4" name="Rectangle 15"/>
            <p:cNvSpPr>
              <a:spLocks noChangeArrowheads="1"/>
            </p:cNvSpPr>
            <p:nvPr/>
          </p:nvSpPr>
          <p:spPr bwMode="auto">
            <a:xfrm>
              <a:off x="2435" y="3048"/>
              <a:ext cx="435" cy="83"/>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43025" name="Rectangle 16"/>
            <p:cNvSpPr>
              <a:spLocks noChangeArrowheads="1"/>
            </p:cNvSpPr>
            <p:nvPr/>
          </p:nvSpPr>
          <p:spPr bwMode="auto">
            <a:xfrm>
              <a:off x="2436" y="3616"/>
              <a:ext cx="542" cy="74"/>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提供的课程</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6" name="Text Box 17"/>
            <p:cNvSpPr txBox="1">
              <a:spLocks noChangeArrowheads="1"/>
            </p:cNvSpPr>
            <p:nvPr/>
          </p:nvSpPr>
          <p:spPr bwMode="auto">
            <a:xfrm>
              <a:off x="3533" y="3558"/>
              <a:ext cx="306" cy="272"/>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产生班</a:t>
              </a:r>
              <a:br>
                <a:rPr lang="zh-CN" altLang="en-US" sz="1200" b="1">
                  <a:solidFill>
                    <a:srgbClr val="000000"/>
                  </a:solidFill>
                  <a:ea typeface="宋体" panose="02010600030101010101" pitchFamily="2" charset="-122"/>
                  <a:cs typeface="Times New Roman" panose="02020603050405020304" pitchFamily="18" charset="0"/>
                </a:rPr>
              </a:br>
              <a:r>
                <a:rPr lang="zh-CN" altLang="en-US" sz="1200" b="1">
                  <a:solidFill>
                    <a:srgbClr val="000000"/>
                  </a:solidFill>
                  <a:ea typeface="宋体" panose="02010600030101010101" pitchFamily="2" charset="-122"/>
                  <a:cs typeface="Times New Roman" panose="02020603050405020304" pitchFamily="18" charset="0"/>
                </a:rPr>
                <a:t>级列表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7" name="Text Box 18"/>
            <p:cNvSpPr txBox="1">
              <a:spLocks noChangeArrowheads="1"/>
            </p:cNvSpPr>
            <p:nvPr/>
          </p:nvSpPr>
          <p:spPr bwMode="auto">
            <a:xfrm>
              <a:off x="4452" y="3565"/>
              <a:ext cx="343" cy="173"/>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教 员</a:t>
              </a:r>
            </a:p>
          </p:txBody>
        </p:sp>
        <p:sp>
          <p:nvSpPr>
            <p:cNvPr id="43028" name="Rectangle 19"/>
            <p:cNvSpPr>
              <a:spLocks noChangeArrowheads="1"/>
            </p:cNvSpPr>
            <p:nvPr/>
          </p:nvSpPr>
          <p:spPr bwMode="auto">
            <a:xfrm>
              <a:off x="3938" y="3534"/>
              <a:ext cx="449" cy="10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班级列表</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29" name="Rectangle 20"/>
            <p:cNvSpPr>
              <a:spLocks noChangeArrowheads="1"/>
            </p:cNvSpPr>
            <p:nvPr/>
          </p:nvSpPr>
          <p:spPr bwMode="auto">
            <a:xfrm>
              <a:off x="3437" y="3172"/>
              <a:ext cx="615" cy="95"/>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课程注册</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30" name="Text Box 21"/>
            <p:cNvSpPr txBox="1">
              <a:spLocks noChangeArrowheads="1"/>
            </p:cNvSpPr>
            <p:nvPr/>
          </p:nvSpPr>
          <p:spPr bwMode="auto">
            <a:xfrm>
              <a:off x="3548" y="2705"/>
              <a:ext cx="313" cy="288"/>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学生注册</a:t>
              </a:r>
            </a:p>
          </p:txBody>
        </p:sp>
        <p:sp>
          <p:nvSpPr>
            <p:cNvPr id="43031" name="Rectangle 22"/>
            <p:cNvSpPr>
              <a:spLocks noChangeArrowheads="1"/>
            </p:cNvSpPr>
            <p:nvPr/>
          </p:nvSpPr>
          <p:spPr bwMode="auto">
            <a:xfrm>
              <a:off x="3955" y="2912"/>
              <a:ext cx="408" cy="136"/>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课程表</a:t>
              </a:r>
            </a:p>
          </p:txBody>
        </p:sp>
        <p:sp>
          <p:nvSpPr>
            <p:cNvPr id="43032" name="Rectangle 23"/>
            <p:cNvSpPr>
              <a:spLocks noChangeArrowheads="1"/>
            </p:cNvSpPr>
            <p:nvPr/>
          </p:nvSpPr>
          <p:spPr bwMode="auto">
            <a:xfrm>
              <a:off x="3938" y="2570"/>
              <a:ext cx="449" cy="150"/>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注册请求</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3033" name="Text Box 24"/>
            <p:cNvSpPr txBox="1">
              <a:spLocks noChangeArrowheads="1"/>
            </p:cNvSpPr>
            <p:nvPr/>
          </p:nvSpPr>
          <p:spPr bwMode="auto">
            <a:xfrm>
              <a:off x="4487" y="2732"/>
              <a:ext cx="314" cy="173"/>
            </a:xfrm>
            <a:prstGeom prst="rect">
              <a:avLst/>
            </a:prstGeom>
            <a:solidFill>
              <a:srgbClr val="FF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学生</a:t>
              </a:r>
            </a:p>
          </p:txBody>
        </p:sp>
        <p:sp>
          <p:nvSpPr>
            <p:cNvPr id="43034" name="Rectangle 25"/>
            <p:cNvSpPr>
              <a:spLocks noChangeArrowheads="1"/>
            </p:cNvSpPr>
            <p:nvPr/>
          </p:nvSpPr>
          <p:spPr bwMode="auto">
            <a:xfrm>
              <a:off x="1244" y="180"/>
              <a:ext cx="722"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000000"/>
                  </a:solidFill>
                  <a:ea typeface="宋体" panose="02010600030101010101" pitchFamily="2" charset="-122"/>
                  <a:cs typeface="Times New Roman" panose="02020603050405020304" pitchFamily="18" charset="0"/>
                </a:rPr>
                <a:t>DFD</a:t>
              </a:r>
              <a:r>
                <a:rPr lang="zh-CN" altLang="en-US" sz="1200" b="1">
                  <a:solidFill>
                    <a:srgbClr val="000000"/>
                  </a:solidFill>
                  <a:ea typeface="宋体" panose="02010600030101010101" pitchFamily="2" charset="-122"/>
                  <a:cs typeface="Times New Roman" panose="02020603050405020304" pitchFamily="18" charset="0"/>
                </a:rPr>
                <a:t>片段</a:t>
              </a:r>
              <a:r>
                <a:rPr lang="en-US" altLang="zh-CN" sz="1200" b="1">
                  <a:solidFill>
                    <a:srgbClr val="000000"/>
                  </a:solidFill>
                  <a:ea typeface="宋体" panose="02010600030101010101" pitchFamily="2" charset="-122"/>
                  <a:cs typeface="Times New Roman" panose="02020603050405020304" pitchFamily="18" charset="0"/>
                </a:rPr>
                <a:t>1</a:t>
              </a:r>
            </a:p>
          </p:txBody>
        </p:sp>
        <p:sp>
          <p:nvSpPr>
            <p:cNvPr id="43035" name="Rectangle 26"/>
            <p:cNvSpPr>
              <a:spLocks noChangeArrowheads="1"/>
            </p:cNvSpPr>
            <p:nvPr/>
          </p:nvSpPr>
          <p:spPr bwMode="auto">
            <a:xfrm>
              <a:off x="1512" y="408"/>
              <a:ext cx="722"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000000"/>
                  </a:solidFill>
                  <a:ea typeface="宋体" panose="02010600030101010101" pitchFamily="2" charset="-122"/>
                  <a:cs typeface="Times New Roman" panose="02020603050405020304" pitchFamily="18" charset="0"/>
                </a:rPr>
                <a:t>DFD</a:t>
              </a:r>
              <a:r>
                <a:rPr lang="zh-CN" altLang="en-US" sz="1200" b="1">
                  <a:solidFill>
                    <a:srgbClr val="000000"/>
                  </a:solidFill>
                  <a:ea typeface="宋体" panose="02010600030101010101" pitchFamily="2" charset="-122"/>
                  <a:cs typeface="Times New Roman" panose="02020603050405020304" pitchFamily="18" charset="0"/>
                </a:rPr>
                <a:t>片段</a:t>
              </a:r>
              <a:r>
                <a:rPr lang="en-US" altLang="zh-CN" sz="1200" b="1">
                  <a:solidFill>
                    <a:srgbClr val="000000"/>
                  </a:solidFill>
                  <a:ea typeface="宋体" panose="02010600030101010101" pitchFamily="2" charset="-122"/>
                  <a:cs typeface="Times New Roman" panose="02020603050405020304" pitchFamily="18" charset="0"/>
                </a:rPr>
                <a:t>2</a:t>
              </a:r>
            </a:p>
          </p:txBody>
        </p:sp>
        <p:sp>
          <p:nvSpPr>
            <p:cNvPr id="43036" name="Rectangle 27"/>
            <p:cNvSpPr>
              <a:spLocks noChangeArrowheads="1"/>
            </p:cNvSpPr>
            <p:nvPr/>
          </p:nvSpPr>
          <p:spPr bwMode="auto">
            <a:xfrm>
              <a:off x="1839" y="667"/>
              <a:ext cx="722"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000000"/>
                  </a:solidFill>
                  <a:ea typeface="宋体" panose="02010600030101010101" pitchFamily="2" charset="-122"/>
                  <a:cs typeface="Times New Roman" panose="02020603050405020304" pitchFamily="18" charset="0"/>
                </a:rPr>
                <a:t>DFD</a:t>
              </a:r>
              <a:r>
                <a:rPr lang="zh-CN" altLang="en-US" sz="1200" b="1">
                  <a:solidFill>
                    <a:srgbClr val="000000"/>
                  </a:solidFill>
                  <a:ea typeface="宋体" panose="02010600030101010101" pitchFamily="2" charset="-122"/>
                  <a:cs typeface="Times New Roman" panose="02020603050405020304" pitchFamily="18" charset="0"/>
                </a:rPr>
                <a:t>片段</a:t>
              </a:r>
              <a:r>
                <a:rPr lang="en-US" altLang="zh-CN" sz="1200" b="1">
                  <a:solidFill>
                    <a:srgbClr val="000000"/>
                  </a:solidFill>
                  <a:ea typeface="宋体" panose="02010600030101010101" pitchFamily="2" charset="-122"/>
                  <a:cs typeface="Times New Roman" panose="02020603050405020304" pitchFamily="18" charset="0"/>
                </a:rPr>
                <a:t>3</a:t>
              </a:r>
            </a:p>
          </p:txBody>
        </p:sp>
        <p:sp>
          <p:nvSpPr>
            <p:cNvPr id="43037" name="Rectangle 28"/>
            <p:cNvSpPr>
              <a:spLocks noChangeArrowheads="1"/>
            </p:cNvSpPr>
            <p:nvPr/>
          </p:nvSpPr>
          <p:spPr bwMode="auto">
            <a:xfrm>
              <a:off x="1204" y="2512"/>
              <a:ext cx="722" cy="13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200" b="1">
                  <a:solidFill>
                    <a:srgbClr val="000000"/>
                  </a:solidFill>
                  <a:ea typeface="宋体" panose="02010600030101010101" pitchFamily="2" charset="-122"/>
                  <a:cs typeface="Times New Roman" panose="02020603050405020304" pitchFamily="18" charset="0"/>
                </a:rPr>
                <a:t>0</a:t>
              </a:r>
              <a:r>
                <a:rPr lang="zh-CN" altLang="en-US" sz="1200" b="1">
                  <a:solidFill>
                    <a:srgbClr val="000000"/>
                  </a:solidFill>
                  <a:ea typeface="宋体" panose="02010600030101010101" pitchFamily="2" charset="-122"/>
                  <a:cs typeface="Times New Roman" panose="02020603050405020304" pitchFamily="18" charset="0"/>
                </a:rPr>
                <a:t>层图</a:t>
              </a:r>
              <a:endParaRPr lang="en-US" altLang="zh-CN" sz="1200" b="1">
                <a:solidFill>
                  <a:srgbClr val="000000"/>
                </a:solidFill>
                <a:ea typeface="宋体" panose="02010600030101010101" pitchFamily="2" charset="-122"/>
                <a:cs typeface="Times New Roman" panose="02020603050405020304" pitchFamily="18" charset="0"/>
              </a:endParaRPr>
            </a:p>
          </p:txBody>
        </p:sp>
      </p:grpSp>
      <p:sp>
        <p:nvSpPr>
          <p:cNvPr id="941085" name="Rectangle 29"/>
          <p:cNvSpPr>
            <a:spLocks noChangeArrowheads="1"/>
          </p:cNvSpPr>
          <p:nvPr/>
        </p:nvSpPr>
        <p:spPr bwMode="auto">
          <a:xfrm>
            <a:off x="1992313" y="6437313"/>
            <a:ext cx="582295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C00000"/>
                </a:solidFill>
                <a:ea typeface="宋体" panose="02010600030101010101" pitchFamily="2" charset="-122"/>
                <a:cs typeface="Times New Roman" panose="02020603050405020304" pitchFamily="18" charset="0"/>
              </a:rPr>
              <a:t>课程注册系统中将</a:t>
            </a:r>
            <a:r>
              <a:rPr lang="en-US" altLang="zh-CN" sz="1600" b="1" dirty="0">
                <a:solidFill>
                  <a:srgbClr val="C00000"/>
                </a:solidFill>
                <a:ea typeface="宋体" panose="02010600030101010101" pitchFamily="2" charset="-122"/>
                <a:cs typeface="Times New Roman" panose="02020603050405020304" pitchFamily="18" charset="0"/>
              </a:rPr>
              <a:t>DFD</a:t>
            </a:r>
            <a:r>
              <a:rPr lang="zh-CN" altLang="en-US" sz="1600" b="1" dirty="0">
                <a:solidFill>
                  <a:srgbClr val="C00000"/>
                </a:solidFill>
                <a:ea typeface="宋体" panose="02010600030101010101" pitchFamily="2" charset="-122"/>
                <a:cs typeface="Times New Roman" panose="02020603050405020304" pitchFamily="18" charset="0"/>
              </a:rPr>
              <a:t>片段组合创建的</a:t>
            </a:r>
            <a:r>
              <a:rPr lang="en-US" altLang="zh-CN" sz="1600" b="1" dirty="0">
                <a:solidFill>
                  <a:srgbClr val="C00000"/>
                </a:solidFill>
                <a:ea typeface="宋体" panose="02010600030101010101" pitchFamily="2" charset="-122"/>
                <a:cs typeface="Times New Roman" panose="02020603050405020304" pitchFamily="18" charset="0"/>
              </a:rPr>
              <a:t>0</a:t>
            </a:r>
            <a:r>
              <a:rPr lang="zh-CN" altLang="en-US" sz="1600" b="1" dirty="0">
                <a:solidFill>
                  <a:srgbClr val="C00000"/>
                </a:solidFill>
                <a:ea typeface="宋体" panose="02010600030101010101" pitchFamily="2" charset="-122"/>
                <a:cs typeface="Times New Roman" panose="02020603050405020304" pitchFamily="18" charset="0"/>
              </a:rPr>
              <a:t>层图</a:t>
            </a:r>
            <a:endParaRPr lang="en-US" altLang="zh-CN" sz="16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4359817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941059"/>
                                        </p:tgtEl>
                                        <p:attrNameLst>
                                          <p:attrName>style.visibility</p:attrName>
                                        </p:attrNameLst>
                                      </p:cBhvr>
                                      <p:to>
                                        <p:strVal val="visible"/>
                                      </p:to>
                                    </p:set>
                                    <p:animEffect transition="in" filter="slide(fromLeft)">
                                      <p:cBhvr>
                                        <p:cTn id="7" dur="500"/>
                                        <p:tgtEl>
                                          <p:spTgt spid="941059"/>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4108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94108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405872889"/>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469900" y="1577847"/>
            <a:ext cx="8299450" cy="2439570"/>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dirty="0">
                <a:solidFill>
                  <a:srgbClr val="990000"/>
                </a:solidFill>
                <a:ea typeface="黑体" panose="02010609060101010101" pitchFamily="49" charset="-122"/>
                <a:cs typeface="Times New Roman" panose="02020603050405020304" pitchFamily="18" charset="0"/>
              </a:rPr>
              <a:t>分解“处理”</a:t>
            </a:r>
            <a:r>
              <a:rPr kumimoji="1" lang="en-US" altLang="zh-CN" sz="2400" dirty="0" smtClean="0">
                <a:solidFill>
                  <a:srgbClr val="990000"/>
                </a:solidFill>
                <a:ea typeface="黑体" panose="02010609060101010101" pitchFamily="49" charset="-122"/>
                <a:cs typeface="Times New Roman" panose="02020603050405020304" pitchFamily="18" charset="0"/>
              </a:rPr>
              <a:t>-- </a:t>
            </a:r>
            <a:r>
              <a:rPr kumimoji="1" lang="zh-CN" altLang="en-US" sz="2400" dirty="0" smtClean="0">
                <a:solidFill>
                  <a:srgbClr val="990000"/>
                </a:solidFill>
                <a:ea typeface="黑体" panose="02010609060101010101" pitchFamily="49" charset="-122"/>
                <a:cs typeface="Times New Roman" panose="02020603050405020304" pitchFamily="18" charset="0"/>
              </a:rPr>
              <a:t>理解</a:t>
            </a:r>
            <a:r>
              <a:rPr kumimoji="1" lang="zh-CN" altLang="en-US" sz="2400" dirty="0">
                <a:solidFill>
                  <a:srgbClr val="990000"/>
                </a:solidFill>
                <a:ea typeface="黑体" panose="02010609060101010101" pitchFamily="49" charset="-122"/>
                <a:cs typeface="Times New Roman" panose="02020603050405020304" pitchFamily="18" charset="0"/>
              </a:rPr>
              <a:t>“处理”的细节：</a:t>
            </a:r>
            <a:r>
              <a:rPr kumimoji="1" lang="zh-CN" altLang="en-US" sz="2400" b="1" dirty="0">
                <a:solidFill>
                  <a:srgbClr val="990000"/>
                </a:solidFill>
                <a:ea typeface="黑体" panose="02010609060101010101" pitchFamily="49" charset="-122"/>
                <a:cs typeface="Times New Roman" panose="02020603050405020304" pitchFamily="18" charset="0"/>
              </a:rPr>
              <a:t/>
            </a:r>
            <a:br>
              <a:rPr kumimoji="1" lang="zh-CN" altLang="en-US" sz="2400" b="1" dirty="0">
                <a:solidFill>
                  <a:srgbClr val="990000"/>
                </a:solidFill>
                <a:ea typeface="黑体" panose="02010609060101010101" pitchFamily="49" charset="-122"/>
                <a:cs typeface="Times New Roman" panose="02020603050405020304" pitchFamily="18" charset="0"/>
              </a:rPr>
            </a:br>
            <a:r>
              <a:rPr kumimoji="1" lang="zh-CN" altLang="en-US" sz="2400" b="1" dirty="0">
                <a:ea typeface="楷体" panose="02010609060101010101" pitchFamily="49" charset="-122"/>
                <a:cs typeface="Times New Roman" panose="02020603050405020304" pitchFamily="18" charset="0"/>
              </a:rPr>
              <a:t>     一个</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片段中的</a:t>
            </a:r>
            <a:r>
              <a:rPr kumimoji="1" lang="zh-CN" altLang="en-US" sz="2200" b="1" dirty="0">
                <a:solidFill>
                  <a:srgbClr val="990000"/>
                </a:solidFill>
                <a:ea typeface="宋体" panose="02010600030101010101" pitchFamily="2" charset="-122"/>
                <a:cs typeface="Times New Roman" panose="02020603050405020304" pitchFamily="18" charset="0"/>
              </a:rPr>
              <a:t>处理</a:t>
            </a:r>
            <a:r>
              <a:rPr kumimoji="1" lang="zh-CN" altLang="en-US" sz="2400" b="1" dirty="0">
                <a:ea typeface="楷体" panose="02010609060101010101" pitchFamily="49" charset="-122"/>
                <a:cs typeface="Times New Roman" panose="02020603050405020304" pitchFamily="18" charset="0"/>
              </a:rPr>
              <a:t>也可以包含多个更小的</a:t>
            </a:r>
            <a:r>
              <a:rPr kumimoji="1" lang="zh-CN" altLang="en-US" sz="2200" b="1" dirty="0">
                <a:solidFill>
                  <a:srgbClr val="990000"/>
                </a:solidFill>
                <a:ea typeface="宋体" panose="02010600030101010101" pitchFamily="2" charset="-122"/>
                <a:cs typeface="Times New Roman" panose="02020603050405020304" pitchFamily="18" charset="0"/>
              </a:rPr>
              <a:t>处理</a:t>
            </a:r>
          </a:p>
          <a:p>
            <a:r>
              <a:rPr kumimoji="1" lang="zh-CN" altLang="en-US" sz="2200" b="1" dirty="0">
                <a:solidFill>
                  <a:schemeClr val="bg2"/>
                </a:solidFill>
                <a:ea typeface="楷体_GB2312" pitchFamily="49" charset="-122"/>
                <a:cs typeface="Times New Roman" panose="02020603050405020304" pitchFamily="18" charset="0"/>
              </a:rPr>
              <a:t>     </a:t>
            </a:r>
            <a:r>
              <a:rPr kumimoji="1" lang="zh-CN" altLang="en-US" sz="2400" b="1" dirty="0">
                <a:ea typeface="楷体" panose="02010609060101010101" pitchFamily="49" charset="-122"/>
                <a:cs typeface="Times New Roman" panose="02020603050405020304" pitchFamily="18" charset="0"/>
              </a:rPr>
              <a:t>有时分析员需要将该</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片段进一步细化，生成更</a:t>
            </a:r>
          </a:p>
          <a:p>
            <a:r>
              <a:rPr kumimoji="1" lang="en-US" altLang="zh-CN" sz="2400" b="1" dirty="0">
                <a:ea typeface="楷体" panose="02010609060101010101" pitchFamily="49" charset="-122"/>
                <a:cs typeface="Times New Roman" panose="02020603050405020304" pitchFamily="18" charset="0"/>
              </a:rPr>
              <a:t>     </a:t>
            </a:r>
            <a:r>
              <a:rPr kumimoji="1" lang="zh-CN" altLang="en-US" sz="2400" b="1" dirty="0">
                <a:ea typeface="楷体" panose="02010609060101010101" pitchFamily="49" charset="-122"/>
                <a:cs typeface="Times New Roman" panose="02020603050405020304" pitchFamily="18" charset="0"/>
              </a:rPr>
              <a:t>详细层次的</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图</a:t>
            </a:r>
          </a:p>
        </p:txBody>
      </p:sp>
      <p:sp>
        <p:nvSpPr>
          <p:cNvPr id="45060" name="Rectangle 4"/>
          <p:cNvSpPr>
            <a:spLocks noChangeArrowheads="1"/>
          </p:cNvSpPr>
          <p:nvPr/>
        </p:nvSpPr>
        <p:spPr bwMode="auto">
          <a:xfrm>
            <a:off x="467544" y="3933057"/>
            <a:ext cx="8299450" cy="2232248"/>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en-US" altLang="zh-CN" sz="2400" dirty="0">
                <a:solidFill>
                  <a:srgbClr val="990000"/>
                </a:solidFill>
                <a:ea typeface="黑体" panose="02010609060101010101" pitchFamily="49" charset="-122"/>
                <a:cs typeface="Times New Roman" panose="02020603050405020304" pitchFamily="18" charset="0"/>
              </a:rPr>
              <a:t>1</a:t>
            </a:r>
            <a:r>
              <a:rPr kumimoji="1" lang="zh-CN" altLang="en-US" sz="2400" dirty="0">
                <a:solidFill>
                  <a:srgbClr val="990000"/>
                </a:solidFill>
                <a:ea typeface="黑体" panose="02010609060101010101" pitchFamily="49" charset="-122"/>
                <a:cs typeface="Times New Roman" panose="02020603050405020304" pitchFamily="18" charset="0"/>
              </a:rPr>
              <a:t>层</a:t>
            </a:r>
            <a:r>
              <a:rPr kumimoji="1" lang="en-US" altLang="zh-CN" sz="2400" dirty="0">
                <a:solidFill>
                  <a:srgbClr val="990000"/>
                </a:solidFill>
                <a:ea typeface="黑体" panose="02010609060101010101" pitchFamily="49" charset="-122"/>
                <a:cs typeface="Times New Roman" panose="02020603050405020304" pitchFamily="18" charset="0"/>
              </a:rPr>
              <a:t>DFD</a:t>
            </a:r>
            <a:r>
              <a:rPr kumimoji="1" lang="zh-CN" altLang="en-US" sz="2400" dirty="0">
                <a:solidFill>
                  <a:srgbClr val="990000"/>
                </a:solidFill>
                <a:ea typeface="黑体" panose="02010609060101010101" pitchFamily="49" charset="-122"/>
                <a:cs typeface="Times New Roman" panose="02020603050405020304" pitchFamily="18" charset="0"/>
              </a:rPr>
              <a:t>图：</a:t>
            </a:r>
            <a:r>
              <a:rPr kumimoji="1" lang="zh-CN" altLang="en-US" sz="2400" b="1" dirty="0">
                <a:ea typeface="楷体" panose="02010609060101010101" pitchFamily="49" charset="-122"/>
                <a:cs typeface="Times New Roman" panose="02020603050405020304" pitchFamily="18" charset="0"/>
              </a:rPr>
              <a:t>将</a:t>
            </a:r>
            <a:r>
              <a:rPr kumimoji="1" lang="en-US" altLang="zh-CN" sz="2400" b="1" dirty="0">
                <a:ea typeface="楷体" panose="02010609060101010101" pitchFamily="49" charset="-122"/>
                <a:cs typeface="Times New Roman" panose="02020603050405020304" pitchFamily="18" charset="0"/>
              </a:rPr>
              <a:t>0</a:t>
            </a:r>
            <a:r>
              <a:rPr kumimoji="1" lang="zh-CN" altLang="en-US" sz="2400" b="1" dirty="0">
                <a:ea typeface="楷体" panose="02010609060101010101" pitchFamily="49" charset="-122"/>
                <a:cs typeface="Times New Roman" panose="02020603050405020304" pitchFamily="18" charset="0"/>
              </a:rPr>
              <a:t>层</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中的处理进一步细化等到的</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图</a:t>
            </a:r>
          </a:p>
          <a:p>
            <a:r>
              <a:rPr kumimoji="1" lang="zh-CN" altLang="en-US" sz="2400" b="1" dirty="0">
                <a:ea typeface="楷体" panose="02010609060101010101" pitchFamily="49" charset="-122"/>
                <a:cs typeface="Times New Roman" panose="02020603050405020304" pitchFamily="18" charset="0"/>
              </a:rPr>
              <a:t>                         “处理”的编号为</a:t>
            </a:r>
            <a:r>
              <a:rPr kumimoji="1" lang="en-US" altLang="zh-CN" sz="2400" b="1" dirty="0">
                <a:ea typeface="楷体" panose="02010609060101010101" pitchFamily="49" charset="-122"/>
                <a:cs typeface="Times New Roman" panose="02020603050405020304" pitchFamily="18" charset="0"/>
              </a:rPr>
              <a:t>“</a:t>
            </a:r>
            <a:r>
              <a:rPr kumimoji="1" lang="en-US" altLang="zh-CN" sz="2400" b="1" dirty="0" err="1">
                <a:solidFill>
                  <a:srgbClr val="990000"/>
                </a:solidFill>
                <a:ea typeface="黑体" panose="02010609060101010101" pitchFamily="49" charset="-122"/>
                <a:cs typeface="Times New Roman" panose="02020603050405020304" pitchFamily="18" charset="0"/>
              </a:rPr>
              <a:t>i.j</a:t>
            </a:r>
            <a:r>
              <a:rPr kumimoji="1" lang="en-US" altLang="zh-CN" sz="2400" b="1" dirty="0">
                <a:ea typeface="楷体" panose="02010609060101010101" pitchFamily="49" charset="-122"/>
                <a:cs typeface="Times New Roman" panose="02020603050405020304" pitchFamily="18" charset="0"/>
              </a:rPr>
              <a:t>”</a:t>
            </a:r>
          </a:p>
          <a:p>
            <a:r>
              <a:rPr kumimoji="1" lang="en-US" altLang="zh-CN" sz="2400" dirty="0">
                <a:solidFill>
                  <a:srgbClr val="990000"/>
                </a:solidFill>
                <a:ea typeface="黑体" panose="02010609060101010101" pitchFamily="49" charset="-122"/>
                <a:cs typeface="Times New Roman" panose="02020603050405020304" pitchFamily="18" charset="0"/>
              </a:rPr>
              <a:t>2</a:t>
            </a:r>
            <a:r>
              <a:rPr kumimoji="1" lang="zh-CN" altLang="en-US" sz="2400" dirty="0">
                <a:solidFill>
                  <a:srgbClr val="990000"/>
                </a:solidFill>
                <a:ea typeface="黑体" panose="02010609060101010101" pitchFamily="49" charset="-122"/>
                <a:cs typeface="Times New Roman" panose="02020603050405020304" pitchFamily="18" charset="0"/>
              </a:rPr>
              <a:t>层</a:t>
            </a:r>
            <a:r>
              <a:rPr kumimoji="1" lang="en-US" altLang="zh-CN" sz="2400" dirty="0">
                <a:solidFill>
                  <a:srgbClr val="990000"/>
                </a:solidFill>
                <a:ea typeface="黑体" panose="02010609060101010101" pitchFamily="49" charset="-122"/>
                <a:cs typeface="Times New Roman" panose="02020603050405020304" pitchFamily="18" charset="0"/>
              </a:rPr>
              <a:t>DFD</a:t>
            </a:r>
            <a:r>
              <a:rPr kumimoji="1" lang="zh-CN" altLang="en-US" sz="2400" dirty="0">
                <a:solidFill>
                  <a:srgbClr val="990000"/>
                </a:solidFill>
                <a:ea typeface="黑体" panose="02010609060101010101" pitchFamily="49" charset="-122"/>
                <a:cs typeface="Times New Roman" panose="02020603050405020304" pitchFamily="18" charset="0"/>
              </a:rPr>
              <a:t>图：</a:t>
            </a:r>
            <a:r>
              <a:rPr kumimoji="1" lang="zh-CN" altLang="en-US" sz="2400" b="1" dirty="0">
                <a:ea typeface="楷体" panose="02010609060101010101" pitchFamily="49" charset="-122"/>
                <a:cs typeface="Times New Roman" panose="02020603050405020304" pitchFamily="18" charset="0"/>
              </a:rPr>
              <a:t>将</a:t>
            </a:r>
            <a:r>
              <a:rPr kumimoji="1" lang="en-US" altLang="zh-CN" sz="2400" b="1" dirty="0">
                <a:ea typeface="楷体" panose="02010609060101010101" pitchFamily="49" charset="-122"/>
                <a:cs typeface="Times New Roman" panose="02020603050405020304" pitchFamily="18" charset="0"/>
              </a:rPr>
              <a:t>1</a:t>
            </a:r>
            <a:r>
              <a:rPr kumimoji="1" lang="zh-CN" altLang="en-US" sz="2400" b="1" dirty="0">
                <a:ea typeface="楷体" panose="02010609060101010101" pitchFamily="49" charset="-122"/>
                <a:cs typeface="Times New Roman" panose="02020603050405020304" pitchFamily="18" charset="0"/>
              </a:rPr>
              <a:t>层</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中的处理进一步细化等到的</a:t>
            </a:r>
            <a:r>
              <a:rPr kumimoji="1" lang="en-US" altLang="zh-CN" sz="2400" b="1" dirty="0">
                <a:ea typeface="楷体" panose="02010609060101010101" pitchFamily="49" charset="-122"/>
                <a:cs typeface="Times New Roman" panose="02020603050405020304" pitchFamily="18" charset="0"/>
              </a:rPr>
              <a:t>DFD</a:t>
            </a:r>
            <a:r>
              <a:rPr kumimoji="1" lang="zh-CN" altLang="en-US" sz="2400" b="1" dirty="0">
                <a:ea typeface="楷体" panose="02010609060101010101" pitchFamily="49" charset="-122"/>
                <a:cs typeface="Times New Roman" panose="02020603050405020304" pitchFamily="18" charset="0"/>
              </a:rPr>
              <a:t>图</a:t>
            </a:r>
          </a:p>
          <a:p>
            <a:r>
              <a:rPr kumimoji="1" lang="zh-CN" altLang="en-US" sz="2400" b="1" dirty="0">
                <a:ea typeface="楷体" panose="02010609060101010101" pitchFamily="49" charset="-122"/>
                <a:cs typeface="Times New Roman" panose="02020603050405020304" pitchFamily="18" charset="0"/>
              </a:rPr>
              <a:t>                         “处理”的编号为</a:t>
            </a:r>
            <a:r>
              <a:rPr kumimoji="1" lang="en-US" altLang="zh-CN" sz="2400" b="1" dirty="0">
                <a:ea typeface="楷体" panose="02010609060101010101" pitchFamily="49" charset="-122"/>
                <a:cs typeface="Times New Roman" panose="02020603050405020304" pitchFamily="18" charset="0"/>
              </a:rPr>
              <a:t>“</a:t>
            </a:r>
            <a:r>
              <a:rPr kumimoji="1" lang="en-US" altLang="zh-CN" sz="2400" b="1" dirty="0" err="1">
                <a:solidFill>
                  <a:srgbClr val="990000"/>
                </a:solidFill>
                <a:ea typeface="黑体" panose="02010609060101010101" pitchFamily="49" charset="-122"/>
                <a:cs typeface="Times New Roman" panose="02020603050405020304" pitchFamily="18" charset="0"/>
              </a:rPr>
              <a:t>i.j.k</a:t>
            </a:r>
            <a:r>
              <a:rPr kumimoji="1" lang="zh-CN" altLang="en-US" sz="2400" b="1" dirty="0">
                <a:ea typeface="楷体" panose="02010609060101010101" pitchFamily="49" charset="-122"/>
                <a:cs typeface="Times New Roman" panose="02020603050405020304" pitchFamily="18" charset="0"/>
              </a:rPr>
              <a:t>”</a:t>
            </a:r>
          </a:p>
          <a:p>
            <a:endParaRPr kumimoji="1" lang="zh-CN" altLang="en-US" sz="2200" b="1" dirty="0">
              <a:solidFill>
                <a:schemeClr val="bg2"/>
              </a:solidFill>
              <a:ea typeface="楷体_GB2312" pitchFamily="49" charset="-122"/>
              <a:cs typeface="Times New Roman" panose="02020603050405020304" pitchFamily="18" charset="0"/>
            </a:endParaRP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a:t>
            </a:r>
            <a:r>
              <a:rPr lang="zh-CN" altLang="en-US" sz="2400" dirty="0">
                <a:solidFill>
                  <a:srgbClr val="C00000"/>
                </a:solidFill>
                <a:latin typeface="Times New Roman" panose="02020603050405020304" pitchFamily="18" charset="0"/>
                <a:cs typeface="Times New Roman" panose="02020603050405020304" pitchFamily="18" charset="0"/>
              </a:rPr>
              <a:t>层次</a:t>
            </a:r>
          </a:p>
        </p:txBody>
      </p:sp>
    </p:spTree>
    <p:extLst>
      <p:ext uri="{BB962C8B-B14F-4D97-AF65-F5344CB8AC3E}">
        <p14:creationId xmlns:p14="http://schemas.microsoft.com/office/powerpoint/2010/main" val="284874805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3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32"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a:t>
            </a:r>
            <a:r>
              <a:rPr lang="zh-CN" altLang="en-US" sz="2400" dirty="0">
                <a:solidFill>
                  <a:srgbClr val="C00000"/>
                </a:solidFill>
                <a:latin typeface="Times New Roman" panose="02020603050405020304" pitchFamily="18" charset="0"/>
                <a:cs typeface="Times New Roman" panose="02020603050405020304" pitchFamily="18" charset="0"/>
              </a:rPr>
              <a:t>层次</a:t>
            </a:r>
          </a:p>
        </p:txBody>
      </p:sp>
      <p:sp>
        <p:nvSpPr>
          <p:cNvPr id="944131" name="Rectangle 3"/>
          <p:cNvSpPr>
            <a:spLocks noChangeArrowheads="1"/>
          </p:cNvSpPr>
          <p:nvPr/>
        </p:nvSpPr>
        <p:spPr bwMode="auto">
          <a:xfrm>
            <a:off x="1992313" y="6557963"/>
            <a:ext cx="5822950"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dirty="0">
                <a:solidFill>
                  <a:srgbClr val="C00000"/>
                </a:solidFill>
                <a:ea typeface="宋体" panose="02010600030101010101" pitchFamily="2" charset="-122"/>
                <a:cs typeface="Times New Roman" panose="02020603050405020304" pitchFamily="18" charset="0"/>
              </a:rPr>
              <a:t>1</a:t>
            </a:r>
            <a:r>
              <a:rPr lang="zh-CN" altLang="en-US" sz="1600" b="1" dirty="0">
                <a:solidFill>
                  <a:srgbClr val="C00000"/>
                </a:solidFill>
                <a:ea typeface="宋体" panose="02010600030101010101" pitchFamily="2" charset="-122"/>
                <a:cs typeface="Times New Roman" panose="02020603050405020304" pitchFamily="18" charset="0"/>
              </a:rPr>
              <a:t>层</a:t>
            </a:r>
            <a:r>
              <a:rPr lang="en-US" altLang="zh-CN" sz="1600" b="1" dirty="0">
                <a:solidFill>
                  <a:srgbClr val="C00000"/>
                </a:solidFill>
                <a:ea typeface="宋体" panose="02010600030101010101" pitchFamily="2" charset="-122"/>
                <a:cs typeface="Times New Roman" panose="02020603050405020304" pitchFamily="18" charset="0"/>
              </a:rPr>
              <a:t>DFD</a:t>
            </a:r>
            <a:r>
              <a:rPr lang="zh-CN" altLang="en-US" sz="1600" b="1" dirty="0">
                <a:solidFill>
                  <a:srgbClr val="C00000"/>
                </a:solidFill>
                <a:ea typeface="宋体" panose="02010600030101010101" pitchFamily="2" charset="-122"/>
                <a:cs typeface="Times New Roman" panose="02020603050405020304" pitchFamily="18" charset="0"/>
              </a:rPr>
              <a:t>实例：</a:t>
            </a:r>
            <a:r>
              <a:rPr lang="en-US" altLang="zh-CN" sz="1600" b="1" dirty="0">
                <a:solidFill>
                  <a:srgbClr val="C00000"/>
                </a:solidFill>
                <a:ea typeface="宋体" panose="02010600030101010101" pitchFamily="2" charset="-122"/>
                <a:cs typeface="Times New Roman" panose="02020603050405020304" pitchFamily="18" charset="0"/>
              </a:rPr>
              <a:t>“</a:t>
            </a:r>
            <a:r>
              <a:rPr lang="zh-CN" altLang="en-US" sz="1600" b="1" dirty="0">
                <a:solidFill>
                  <a:srgbClr val="C00000"/>
                </a:solidFill>
                <a:ea typeface="宋体" panose="02010600030101010101" pitchFamily="2" charset="-122"/>
                <a:cs typeface="Times New Roman" panose="02020603050405020304" pitchFamily="18" charset="0"/>
              </a:rPr>
              <a:t>创建新订单</a:t>
            </a:r>
            <a:r>
              <a:rPr lang="en-US" altLang="zh-CN" sz="1600" b="1" dirty="0">
                <a:solidFill>
                  <a:srgbClr val="C00000"/>
                </a:solidFill>
                <a:ea typeface="宋体" panose="02010600030101010101" pitchFamily="2" charset="-122"/>
                <a:cs typeface="Times New Roman" panose="02020603050405020304" pitchFamily="18" charset="0"/>
              </a:rPr>
              <a:t>”</a:t>
            </a:r>
            <a:r>
              <a:rPr lang="zh-CN" altLang="en-US" sz="1600" b="1" dirty="0">
                <a:solidFill>
                  <a:srgbClr val="C00000"/>
                </a:solidFill>
                <a:ea typeface="宋体" panose="02010600030101010101" pitchFamily="2" charset="-122"/>
                <a:cs typeface="Times New Roman" panose="02020603050405020304" pitchFamily="18" charset="0"/>
              </a:rPr>
              <a:t>的更详细的</a:t>
            </a:r>
            <a:r>
              <a:rPr lang="en-US" altLang="zh-CN" sz="1600" b="1" dirty="0">
                <a:solidFill>
                  <a:srgbClr val="C00000"/>
                </a:solidFill>
                <a:ea typeface="宋体" panose="02010600030101010101" pitchFamily="2" charset="-122"/>
                <a:cs typeface="Times New Roman" panose="02020603050405020304" pitchFamily="18" charset="0"/>
              </a:rPr>
              <a:t>DFD</a:t>
            </a:r>
            <a:r>
              <a:rPr lang="zh-CN" altLang="en-US" sz="1600" b="1" dirty="0">
                <a:solidFill>
                  <a:srgbClr val="C00000"/>
                </a:solidFill>
                <a:ea typeface="宋体" panose="02010600030101010101" pitchFamily="2" charset="-122"/>
                <a:cs typeface="Times New Roman" panose="02020603050405020304" pitchFamily="18" charset="0"/>
              </a:rPr>
              <a:t>图</a:t>
            </a:r>
            <a:endParaRPr lang="en-US" altLang="zh-CN" sz="1600" b="1" dirty="0">
              <a:solidFill>
                <a:srgbClr val="C00000"/>
              </a:solidFill>
              <a:ea typeface="宋体" panose="02010600030101010101" pitchFamily="2" charset="-122"/>
              <a:cs typeface="Times New Roman" panose="02020603050405020304" pitchFamily="18" charset="0"/>
            </a:endParaRPr>
          </a:p>
        </p:txBody>
      </p:sp>
      <p:grpSp>
        <p:nvGrpSpPr>
          <p:cNvPr id="46084" name="Group 4"/>
          <p:cNvGrpSpPr>
            <a:grpSpLocks/>
          </p:cNvGrpSpPr>
          <p:nvPr/>
        </p:nvGrpSpPr>
        <p:grpSpPr bwMode="auto">
          <a:xfrm>
            <a:off x="1681163" y="549276"/>
            <a:ext cx="6080125" cy="6018213"/>
            <a:chOff x="1059" y="346"/>
            <a:chExt cx="3830" cy="3791"/>
          </a:xfrm>
        </p:grpSpPr>
        <p:pic>
          <p:nvPicPr>
            <p:cNvPr id="46085"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8154"/>
            <a:stretch/>
          </p:blipFill>
          <p:spPr bwMode="auto">
            <a:xfrm>
              <a:off x="1059" y="346"/>
              <a:ext cx="3830" cy="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6" name="Rectangle 6"/>
            <p:cNvSpPr>
              <a:spLocks noChangeArrowheads="1"/>
            </p:cNvSpPr>
            <p:nvPr/>
          </p:nvSpPr>
          <p:spPr bwMode="auto">
            <a:xfrm>
              <a:off x="1062" y="1729"/>
              <a:ext cx="314" cy="240"/>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87" name="Text Box 7"/>
            <p:cNvSpPr txBox="1">
              <a:spLocks noChangeArrowheads="1"/>
            </p:cNvSpPr>
            <p:nvPr/>
          </p:nvSpPr>
          <p:spPr bwMode="auto">
            <a:xfrm>
              <a:off x="1204" y="1192"/>
              <a:ext cx="507"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记录客户信息</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88" name="Text Box 8"/>
            <p:cNvSpPr txBox="1">
              <a:spLocks noChangeArrowheads="1"/>
            </p:cNvSpPr>
            <p:nvPr/>
          </p:nvSpPr>
          <p:spPr bwMode="auto">
            <a:xfrm>
              <a:off x="2627" y="492"/>
              <a:ext cx="47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客     户</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89" name="Rectangle 9"/>
            <p:cNvSpPr>
              <a:spLocks noChangeArrowheads="1"/>
            </p:cNvSpPr>
            <p:nvPr/>
          </p:nvSpPr>
          <p:spPr bwMode="auto">
            <a:xfrm>
              <a:off x="1761" y="571"/>
              <a:ext cx="470" cy="186"/>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a:t>
              </a:r>
            </a:p>
          </p:txBody>
        </p:sp>
        <p:sp>
          <p:nvSpPr>
            <p:cNvPr id="46090" name="Rectangle 10"/>
            <p:cNvSpPr>
              <a:spLocks noChangeArrowheads="1"/>
            </p:cNvSpPr>
            <p:nvPr/>
          </p:nvSpPr>
          <p:spPr bwMode="auto">
            <a:xfrm>
              <a:off x="3384" y="652"/>
              <a:ext cx="589" cy="186"/>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订单确认</a:t>
              </a:r>
            </a:p>
          </p:txBody>
        </p:sp>
        <p:sp>
          <p:nvSpPr>
            <p:cNvPr id="46091" name="Text Box 11"/>
            <p:cNvSpPr txBox="1">
              <a:spLocks noChangeArrowheads="1"/>
            </p:cNvSpPr>
            <p:nvPr/>
          </p:nvSpPr>
          <p:spPr bwMode="auto">
            <a:xfrm>
              <a:off x="4189" y="1041"/>
              <a:ext cx="53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发货运输</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92" name="Text Box 12"/>
            <p:cNvSpPr txBox="1">
              <a:spLocks noChangeArrowheads="1"/>
            </p:cNvSpPr>
            <p:nvPr/>
          </p:nvSpPr>
          <p:spPr bwMode="auto">
            <a:xfrm>
              <a:off x="2567" y="1176"/>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客       户</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93" name="Text Box 13"/>
            <p:cNvSpPr txBox="1">
              <a:spLocks noChangeArrowheads="1"/>
            </p:cNvSpPr>
            <p:nvPr/>
          </p:nvSpPr>
          <p:spPr bwMode="auto">
            <a:xfrm>
              <a:off x="2556" y="1536"/>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订        单</a:t>
              </a:r>
            </a:p>
          </p:txBody>
        </p:sp>
        <p:sp>
          <p:nvSpPr>
            <p:cNvPr id="46094" name="Text Box 14"/>
            <p:cNvSpPr txBox="1">
              <a:spLocks noChangeArrowheads="1"/>
            </p:cNvSpPr>
            <p:nvPr/>
          </p:nvSpPr>
          <p:spPr bwMode="auto">
            <a:xfrm>
              <a:off x="2551" y="1892"/>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订 单 条 目</a:t>
              </a:r>
            </a:p>
          </p:txBody>
        </p:sp>
        <p:sp>
          <p:nvSpPr>
            <p:cNvPr id="46095" name="Text Box 15"/>
            <p:cNvSpPr txBox="1">
              <a:spLocks noChangeArrowheads="1"/>
            </p:cNvSpPr>
            <p:nvPr/>
          </p:nvSpPr>
          <p:spPr bwMode="auto">
            <a:xfrm>
              <a:off x="2583" y="2231"/>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产 品 条 目</a:t>
              </a:r>
            </a:p>
          </p:txBody>
        </p:sp>
        <p:sp>
          <p:nvSpPr>
            <p:cNvPr id="46096" name="Text Box 16"/>
            <p:cNvSpPr txBox="1">
              <a:spLocks noChangeArrowheads="1"/>
            </p:cNvSpPr>
            <p:nvPr/>
          </p:nvSpPr>
          <p:spPr bwMode="auto">
            <a:xfrm>
              <a:off x="2588" y="2586"/>
              <a:ext cx="632"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库 存 条 目</a:t>
              </a:r>
            </a:p>
          </p:txBody>
        </p:sp>
        <p:sp>
          <p:nvSpPr>
            <p:cNvPr id="46097" name="Text Box 17"/>
            <p:cNvSpPr txBox="1">
              <a:spLocks noChangeArrowheads="1"/>
            </p:cNvSpPr>
            <p:nvPr/>
          </p:nvSpPr>
          <p:spPr bwMode="auto">
            <a:xfrm>
              <a:off x="2512" y="2957"/>
              <a:ext cx="766" cy="1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200" b="1">
                  <a:solidFill>
                    <a:srgbClr val="000000"/>
                  </a:solidFill>
                  <a:ea typeface="宋体" panose="02010600030101010101" pitchFamily="2" charset="-122"/>
                  <a:cs typeface="Times New Roman" panose="02020603050405020304" pitchFamily="18" charset="0"/>
                </a:rPr>
                <a:t>  订 单 交易</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098" name="Text Box 18"/>
            <p:cNvSpPr txBox="1">
              <a:spLocks noChangeArrowheads="1"/>
            </p:cNvSpPr>
            <p:nvPr/>
          </p:nvSpPr>
          <p:spPr bwMode="auto">
            <a:xfrm>
              <a:off x="2582" y="3662"/>
              <a:ext cx="529" cy="33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400" b="1">
                  <a:solidFill>
                    <a:srgbClr val="000000"/>
                  </a:solidFill>
                  <a:ea typeface="宋体" panose="02010600030101010101" pitchFamily="2" charset="-122"/>
                  <a:cs typeface="Times New Roman" panose="02020603050405020304" pitchFamily="18" charset="0"/>
                </a:rPr>
                <a:t>处 理 订单 事 务</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46099" name="Text Box 19"/>
            <p:cNvSpPr txBox="1">
              <a:spLocks noChangeArrowheads="1"/>
            </p:cNvSpPr>
            <p:nvPr/>
          </p:nvSpPr>
          <p:spPr bwMode="auto">
            <a:xfrm>
              <a:off x="1370" y="3657"/>
              <a:ext cx="529" cy="39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400" b="1">
                  <a:solidFill>
                    <a:srgbClr val="000000"/>
                  </a:solidFill>
                  <a:ea typeface="宋体" panose="02010600030101010101" pitchFamily="2" charset="-122"/>
                  <a:cs typeface="Times New Roman" panose="02020603050405020304" pitchFamily="18" charset="0"/>
                </a:rPr>
                <a:t>信用局</a:t>
              </a:r>
            </a:p>
            <a:p>
              <a:pPr algn="ctr">
                <a:spcBef>
                  <a:spcPct val="50000"/>
                </a:spcBef>
              </a:pP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46100" name="Text Box 20"/>
            <p:cNvSpPr txBox="1">
              <a:spLocks noChangeArrowheads="1"/>
            </p:cNvSpPr>
            <p:nvPr/>
          </p:nvSpPr>
          <p:spPr bwMode="auto">
            <a:xfrm>
              <a:off x="3890" y="3758"/>
              <a:ext cx="474" cy="19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400" b="1">
                  <a:solidFill>
                    <a:srgbClr val="000000"/>
                  </a:solidFill>
                  <a:ea typeface="宋体" panose="02010600030101010101" pitchFamily="2" charset="-122"/>
                  <a:cs typeface="Times New Roman" panose="02020603050405020304" pitchFamily="18" charset="0"/>
                </a:rPr>
                <a:t>银   行</a:t>
              </a:r>
            </a:p>
          </p:txBody>
        </p:sp>
        <p:sp>
          <p:nvSpPr>
            <p:cNvPr id="46101" name="Rectangle 21"/>
            <p:cNvSpPr>
              <a:spLocks noChangeArrowheads="1"/>
            </p:cNvSpPr>
            <p:nvPr/>
          </p:nvSpPr>
          <p:spPr bwMode="auto">
            <a:xfrm>
              <a:off x="1995" y="3890"/>
              <a:ext cx="535" cy="197"/>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信用信息</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2" name="Rectangle 22"/>
            <p:cNvSpPr>
              <a:spLocks noChangeArrowheads="1"/>
            </p:cNvSpPr>
            <p:nvPr/>
          </p:nvSpPr>
          <p:spPr bwMode="auto">
            <a:xfrm>
              <a:off x="3721" y="3134"/>
              <a:ext cx="535" cy="20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a:t>
              </a:r>
              <a:r>
                <a:rPr lang="en-US" altLang="zh-CN" sz="1200" b="1">
                  <a:solidFill>
                    <a:srgbClr val="000000"/>
                  </a:solidFill>
                  <a:ea typeface="宋体" panose="02010600030101010101" pitchFamily="2" charset="-122"/>
                  <a:cs typeface="Times New Roman" panose="02020603050405020304" pitchFamily="18" charset="0"/>
                </a:rPr>
                <a:t>ID</a:t>
              </a:r>
            </a:p>
          </p:txBody>
        </p:sp>
        <p:sp>
          <p:nvSpPr>
            <p:cNvPr id="46103" name="Rectangle 23"/>
            <p:cNvSpPr>
              <a:spLocks noChangeArrowheads="1"/>
            </p:cNvSpPr>
            <p:nvPr/>
          </p:nvSpPr>
          <p:spPr bwMode="auto">
            <a:xfrm>
              <a:off x="4462" y="1634"/>
              <a:ext cx="411" cy="284"/>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订单细节</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4" name="Text Box 24"/>
            <p:cNvSpPr txBox="1">
              <a:spLocks noChangeArrowheads="1"/>
            </p:cNvSpPr>
            <p:nvPr/>
          </p:nvSpPr>
          <p:spPr bwMode="auto">
            <a:xfrm>
              <a:off x="4152" y="2263"/>
              <a:ext cx="536" cy="2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产生确认信息</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5" name="Text Box 25"/>
            <p:cNvSpPr txBox="1">
              <a:spLocks noChangeArrowheads="1"/>
            </p:cNvSpPr>
            <p:nvPr/>
          </p:nvSpPr>
          <p:spPr bwMode="auto">
            <a:xfrm>
              <a:off x="1201" y="2328"/>
              <a:ext cx="476" cy="34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记录</a:t>
              </a:r>
            </a:p>
            <a:p>
              <a:pPr algn="ctr">
                <a:spcBef>
                  <a:spcPct val="50000"/>
                </a:spcBef>
              </a:pPr>
              <a:r>
                <a:rPr lang="zh-CN" altLang="en-US" sz="1200" b="1">
                  <a:solidFill>
                    <a:srgbClr val="000000"/>
                  </a:solidFill>
                  <a:ea typeface="宋体" panose="02010600030101010101" pitchFamily="2" charset="-122"/>
                  <a:cs typeface="Times New Roman" panose="02020603050405020304" pitchFamily="18" charset="0"/>
                </a:rPr>
                <a:t>订单</a:t>
              </a:r>
            </a:p>
          </p:txBody>
        </p:sp>
        <p:sp>
          <p:nvSpPr>
            <p:cNvPr id="46106" name="Rectangle 26"/>
            <p:cNvSpPr>
              <a:spLocks noChangeArrowheads="1"/>
            </p:cNvSpPr>
            <p:nvPr/>
          </p:nvSpPr>
          <p:spPr bwMode="auto">
            <a:xfrm>
              <a:off x="3230" y="3865"/>
              <a:ext cx="535" cy="197"/>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交易</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7" name="Rectangle 27"/>
            <p:cNvSpPr>
              <a:spLocks noChangeArrowheads="1"/>
            </p:cNvSpPr>
            <p:nvPr/>
          </p:nvSpPr>
          <p:spPr bwMode="auto">
            <a:xfrm>
              <a:off x="1683" y="3195"/>
              <a:ext cx="535" cy="88"/>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8" name="Rectangle 28"/>
            <p:cNvSpPr>
              <a:spLocks noChangeArrowheads="1"/>
            </p:cNvSpPr>
            <p:nvPr/>
          </p:nvSpPr>
          <p:spPr bwMode="auto">
            <a:xfrm>
              <a:off x="1231" y="1738"/>
              <a:ext cx="384" cy="240"/>
            </a:xfrm>
            <a:prstGeom prst="rect">
              <a:avLst/>
            </a:prstGeom>
            <a:noFill/>
            <a:ln>
              <a:noFill/>
            </a:ln>
            <a:effectLst/>
            <a:extLst>
              <a:ext uri="{909E8E84-426E-40DD-AFC4-6F175D3DCCD1}">
                <a14:hiddenFill xmlns:a14="http://schemas.microsoft.com/office/drawing/2010/main">
                  <a:solidFill>
                    <a:srgbClr val="E7E7F7"/>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订单详单</a:t>
              </a:r>
              <a:endParaRPr lang="en-US" altLang="zh-CN" sz="1200" b="1">
                <a:solidFill>
                  <a:srgbClr val="000000"/>
                </a:solidFill>
                <a:ea typeface="宋体" panose="02010600030101010101" pitchFamily="2" charset="-122"/>
                <a:cs typeface="Times New Roman" panose="02020603050405020304" pitchFamily="18" charset="0"/>
              </a:endParaRPr>
            </a:p>
          </p:txBody>
        </p:sp>
        <p:sp>
          <p:nvSpPr>
            <p:cNvPr id="46109" name="Rectangle 29"/>
            <p:cNvSpPr>
              <a:spLocks noChangeArrowheads="1"/>
            </p:cNvSpPr>
            <p:nvPr/>
          </p:nvSpPr>
          <p:spPr bwMode="auto">
            <a:xfrm>
              <a:off x="1554" y="3055"/>
              <a:ext cx="535" cy="203"/>
            </a:xfrm>
            <a:prstGeom prst="rect">
              <a:avLst/>
            </a:prstGeom>
            <a:solidFill>
              <a:srgbClr val="E7E7F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200" b="1">
                  <a:solidFill>
                    <a:srgbClr val="000000"/>
                  </a:solidFill>
                  <a:ea typeface="宋体" panose="02010600030101010101" pitchFamily="2" charset="-122"/>
                  <a:cs typeface="Times New Roman" panose="02020603050405020304" pitchFamily="18" charset="0"/>
                </a:rPr>
                <a:t>交易细节</a:t>
              </a:r>
              <a:endParaRPr lang="en-US" altLang="zh-CN" sz="1200" b="1">
                <a:solidFill>
                  <a:srgbClr val="000000"/>
                </a:solidFill>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69510082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41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9441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ChangeArrowheads="1"/>
          </p:cNvSpPr>
          <p:nvPr/>
        </p:nvSpPr>
        <p:spPr bwMode="auto">
          <a:xfrm>
            <a:off x="469900" y="1856382"/>
            <a:ext cx="8299450" cy="1928813"/>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高质量的</a:t>
            </a:r>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a:t>
            </a:r>
          </a:p>
          <a:p>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zh-CN" altLang="en-US" sz="2200" b="1" dirty="0">
                <a:ea typeface="楷体_GB2312" pitchFamily="49" charset="-122"/>
                <a:cs typeface="Times New Roman" panose="02020603050405020304" pitchFamily="18" charset="0"/>
              </a:rPr>
              <a:t>可读性强、内部一致、能够准确描述系统需求</a:t>
            </a:r>
          </a:p>
          <a:p>
            <a:r>
              <a:rPr lang="en-US" altLang="zh-CN" sz="2200" b="1" dirty="0">
                <a:solidFill>
                  <a:schemeClr val="bg2"/>
                </a:solidFill>
                <a:ea typeface="楷体_GB2312" pitchFamily="49" charset="-122"/>
                <a:cs typeface="Times New Roman" panose="02020603050405020304" pitchFamily="18" charset="0"/>
              </a:rPr>
              <a:t> </a:t>
            </a:r>
            <a:r>
              <a:rPr kumimoji="1" lang="zh-CN" altLang="en-US" sz="2400" b="1" dirty="0">
                <a:solidFill>
                  <a:srgbClr val="990000"/>
                </a:solidFill>
                <a:ea typeface="黑体" panose="02010609060101010101" pitchFamily="49" charset="-122"/>
                <a:cs typeface="Times New Roman" panose="02020603050405020304" pitchFamily="18" charset="0"/>
              </a:rPr>
              <a:t>措施：</a:t>
            </a:r>
          </a:p>
          <a:p>
            <a:pPr lvl="1">
              <a:buClr>
                <a:srgbClr val="CC0000"/>
              </a:buClr>
              <a:buSzPct val="75000"/>
              <a:buFont typeface="Wingdings" panose="05000000000000000000" pitchFamily="2" charset="2"/>
              <a:buChar char="u"/>
            </a:pPr>
            <a:r>
              <a:rPr lang="zh-CN" altLang="en-US" sz="2200" b="1" dirty="0">
                <a:solidFill>
                  <a:schemeClr val="bg2"/>
                </a:solidFill>
                <a:ea typeface="楷体_GB2312"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最小化复杂度</a:t>
            </a:r>
          </a:p>
          <a:p>
            <a:pPr lvl="1">
              <a:buClr>
                <a:srgbClr val="CC0000"/>
              </a:buClr>
              <a:buSzPct val="75000"/>
              <a:buFont typeface="Wingdings" panose="05000000000000000000" pitchFamily="2" charset="2"/>
              <a:buChar char="u"/>
            </a:pPr>
            <a:r>
              <a:rPr lang="en-US" altLang="zh-CN" sz="2200" b="1" dirty="0">
                <a:solidFill>
                  <a:schemeClr val="bg2"/>
                </a:solidFill>
                <a:ea typeface="楷体_GB2312"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保证数据流一致性</a:t>
            </a:r>
            <a:endParaRPr lang="en-US" altLang="zh-CN" sz="2200" b="1" dirty="0">
              <a:ea typeface="楷体_GB2312" pitchFamily="49" charset="-122"/>
              <a:cs typeface="Times New Roman" panose="02020603050405020304" pitchFamily="18" charset="0"/>
            </a:endParaRPr>
          </a:p>
        </p:txBody>
      </p:sp>
      <p:sp>
        <p:nvSpPr>
          <p:cNvPr id="945156" name="Rectangle 4"/>
          <p:cNvSpPr>
            <a:spLocks noChangeArrowheads="1"/>
          </p:cNvSpPr>
          <p:nvPr/>
        </p:nvSpPr>
        <p:spPr bwMode="auto">
          <a:xfrm>
            <a:off x="457200" y="3806423"/>
            <a:ext cx="8299450" cy="1155700"/>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最小化复杂度：</a:t>
            </a:r>
          </a:p>
          <a:p>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zh-CN" altLang="en-US" sz="2200" b="1" dirty="0">
                <a:ea typeface="楷体_GB2312" pitchFamily="49" charset="-122"/>
                <a:cs typeface="Times New Roman" panose="02020603050405020304" pitchFamily="18" charset="0"/>
              </a:rPr>
              <a:t>就是使每幅</a:t>
            </a:r>
            <a:r>
              <a:rPr kumimoji="1" lang="en-US" altLang="zh-CN" sz="2200" b="1" dirty="0">
                <a:ea typeface="楷体_GB2312" pitchFamily="49" charset="-122"/>
                <a:cs typeface="Times New Roman" panose="02020603050405020304" pitchFamily="18" charset="0"/>
              </a:rPr>
              <a:t>DFD</a:t>
            </a:r>
            <a:r>
              <a:rPr kumimoji="1" lang="zh-CN" altLang="en-US" sz="2200" b="1" dirty="0">
                <a:ea typeface="楷体_GB2312" pitchFamily="49" charset="-122"/>
                <a:cs typeface="Times New Roman" panose="02020603050405020304" pitchFamily="18" charset="0"/>
              </a:rPr>
              <a:t>图尽量简单易懂，避免</a:t>
            </a:r>
            <a:r>
              <a:rPr kumimoji="1" lang="zh-CN" altLang="en-US" sz="2200" b="1" dirty="0">
                <a:solidFill>
                  <a:srgbClr val="990000"/>
                </a:solidFill>
                <a:ea typeface="黑体" panose="02010609060101010101" pitchFamily="49" charset="-122"/>
                <a:cs typeface="Times New Roman" panose="02020603050405020304" pitchFamily="18" charset="0"/>
              </a:rPr>
              <a:t>信息超量</a:t>
            </a:r>
            <a:endParaRPr kumimoji="1" lang="en-US" altLang="zh-CN" sz="2200" b="1" dirty="0">
              <a:solidFill>
                <a:srgbClr val="990000"/>
              </a:solidFill>
              <a:ea typeface="黑体" panose="02010609060101010101" pitchFamily="49" charset="-122"/>
              <a:cs typeface="Times New Roman" panose="02020603050405020304" pitchFamily="18" charset="0"/>
            </a:endParaRPr>
          </a:p>
        </p:txBody>
      </p:sp>
      <p:sp>
        <p:nvSpPr>
          <p:cNvPr id="945157" name="AutoShape 5"/>
          <p:cNvSpPr>
            <a:spLocks noChangeArrowheads="1"/>
          </p:cNvSpPr>
          <p:nvPr/>
        </p:nvSpPr>
        <p:spPr bwMode="auto">
          <a:xfrm>
            <a:off x="488950" y="5340945"/>
            <a:ext cx="6983413" cy="968375"/>
          </a:xfrm>
          <a:prstGeom prst="wedgeRectCallout">
            <a:avLst>
              <a:gd name="adj1" fmla="val 35815"/>
              <a:gd name="adj2" fmla="val -106884"/>
            </a:avLst>
          </a:prstGeom>
          <a:solidFill>
            <a:srgbClr val="FFFF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200" b="1" dirty="0">
                <a:solidFill>
                  <a:srgbClr val="990000"/>
                </a:solidFill>
                <a:ea typeface="宋体" panose="02010600030101010101" pitchFamily="2" charset="-122"/>
                <a:cs typeface="Times New Roman" panose="02020603050405020304" pitchFamily="18" charset="0"/>
              </a:rPr>
              <a:t>信息超量：</a:t>
            </a:r>
          </a:p>
          <a:p>
            <a:r>
              <a:rPr kumimoji="1" lang="zh-CN" altLang="en-US" sz="2200" b="1" dirty="0">
                <a:solidFill>
                  <a:srgbClr val="990000"/>
                </a:solidFill>
                <a:ea typeface="宋体" panose="02010600030101010101" pitchFamily="2" charset="-122"/>
                <a:cs typeface="Times New Roman" panose="02020603050405020304" pitchFamily="18" charset="0"/>
              </a:rPr>
              <a:t>        </a:t>
            </a:r>
            <a:r>
              <a:rPr kumimoji="1" lang="zh-CN" altLang="en-US" sz="2200" b="1" dirty="0">
                <a:ea typeface="宋体" panose="02010600030101010101" pitchFamily="2" charset="-122"/>
                <a:cs typeface="Times New Roman" panose="02020603050405020304" pitchFamily="18" charset="0"/>
              </a:rPr>
              <a:t>当太多的信息同时显现时所发生的难以理解的情况</a:t>
            </a:r>
            <a:endParaRPr kumimoji="1" lang="en-US" altLang="zh-CN" sz="2200" b="1" dirty="0">
              <a:ea typeface="宋体" panose="02010600030101010101" pitchFamily="2" charset="-122"/>
              <a:cs typeface="Times New Roman" panose="02020603050405020304" pitchFamily="18" charset="0"/>
            </a:endParaRPr>
          </a:p>
          <a:p>
            <a:pPr algn="ctr"/>
            <a:endParaRPr lang="zh-CN" altLang="en-US" dirty="0">
              <a:ea typeface="宋体" panose="02010600030101010101" pitchFamily="2" charset="-122"/>
              <a:cs typeface="Times New Roman" panose="02020603050405020304" pitchFamily="18" charset="0"/>
            </a:endParaRP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8"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的质量评估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3202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5156"/>
                                        </p:tgtEl>
                                        <p:attrNameLst>
                                          <p:attrName>style.visibility</p:attrName>
                                        </p:attrNameLst>
                                      </p:cBhvr>
                                      <p:to>
                                        <p:strVal val="visible"/>
                                      </p:to>
                                    </p:set>
                                    <p:animEffect transition="in" filter="wipe(left)">
                                      <p:cBhvr>
                                        <p:cTn id="7" dur="500"/>
                                        <p:tgtEl>
                                          <p:spTgt spid="94515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45157"/>
                                        </p:tgtEl>
                                        <p:attrNameLst>
                                          <p:attrName>style.visibility</p:attrName>
                                        </p:attrNameLst>
                                      </p:cBhvr>
                                      <p:to>
                                        <p:strVal val="visible"/>
                                      </p:to>
                                    </p:set>
                                    <p:animEffect transition="in" filter="wipe(left)">
                                      <p:cBhvr>
                                        <p:cTn id="11" dur="500"/>
                                        <p:tgtEl>
                                          <p:spTgt spid="945157"/>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6" grpId="0" animBg="1"/>
      <p:bldP spid="945157" grpId="0" animBg="1"/>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9" name="Rectangle 3"/>
          <p:cNvSpPr>
            <a:spLocks noChangeArrowheads="1"/>
          </p:cNvSpPr>
          <p:nvPr/>
        </p:nvSpPr>
        <p:spPr bwMode="auto">
          <a:xfrm>
            <a:off x="469900" y="2304157"/>
            <a:ext cx="8299450" cy="1412875"/>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措施：</a:t>
            </a:r>
          </a:p>
          <a:p>
            <a:r>
              <a:rPr kumimoji="1" lang="zh-CN" altLang="en-US" sz="2400" b="1" dirty="0">
                <a:ea typeface="黑体" panose="02010609060101010101"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采用分层结构将</a:t>
            </a:r>
            <a:r>
              <a:rPr lang="en-US" altLang="zh-CN" sz="2200" b="1" dirty="0">
                <a:ea typeface="楷体_GB2312" pitchFamily="49" charset="-122"/>
                <a:cs typeface="Times New Roman" panose="02020603050405020304" pitchFamily="18" charset="0"/>
              </a:rPr>
              <a:t>DFD</a:t>
            </a:r>
            <a:r>
              <a:rPr lang="zh-CN" altLang="en-US" sz="2200" b="1" dirty="0">
                <a:ea typeface="楷体_GB2312" pitchFamily="49" charset="-122"/>
                <a:cs typeface="Times New Roman" panose="02020603050405020304" pitchFamily="18" charset="0"/>
              </a:rPr>
              <a:t>划分为小的且相对独立的子集</a:t>
            </a:r>
          </a:p>
          <a:p>
            <a:r>
              <a:rPr lang="zh-CN" altLang="en-US" sz="2200" b="1" dirty="0">
                <a:ea typeface="楷体_GB2312" pitchFamily="49" charset="-122"/>
                <a:cs typeface="Times New Roman" panose="02020603050405020304" pitchFamily="18" charset="0"/>
              </a:rPr>
              <a:t>        这样可以逐级阅读、考察</a:t>
            </a:r>
            <a:r>
              <a:rPr lang="en-US" altLang="zh-CN" sz="2200" b="1" dirty="0">
                <a:ea typeface="楷体_GB2312" pitchFamily="49" charset="-122"/>
                <a:cs typeface="Times New Roman" panose="02020603050405020304" pitchFamily="18" charset="0"/>
              </a:rPr>
              <a:t>DFD</a:t>
            </a:r>
          </a:p>
        </p:txBody>
      </p:sp>
      <p:sp>
        <p:nvSpPr>
          <p:cNvPr id="946180" name="Rectangle 4"/>
          <p:cNvSpPr>
            <a:spLocks noChangeArrowheads="1"/>
          </p:cNvSpPr>
          <p:nvPr/>
        </p:nvSpPr>
        <p:spPr bwMode="auto">
          <a:xfrm>
            <a:off x="458788" y="1647081"/>
            <a:ext cx="2555875" cy="485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a:solidFill>
                  <a:srgbClr val="990000"/>
                </a:solidFill>
                <a:ea typeface="黑体" panose="02010609060101010101" pitchFamily="49" charset="-122"/>
                <a:cs typeface="Times New Roman" panose="02020603050405020304" pitchFamily="18" charset="0"/>
              </a:rPr>
              <a:t> 最小化复杂度</a:t>
            </a:r>
            <a:endParaRPr kumimoji="1" lang="en-US" altLang="zh-CN" sz="2200" b="1">
              <a:solidFill>
                <a:srgbClr val="990000"/>
              </a:solidFill>
              <a:ea typeface="黑体" panose="02010609060101010101" pitchFamily="49" charset="-122"/>
              <a:cs typeface="Times New Roman" panose="02020603050405020304" pitchFamily="18" charset="0"/>
            </a:endParaRPr>
          </a:p>
        </p:txBody>
      </p:sp>
      <p:sp>
        <p:nvSpPr>
          <p:cNvPr id="946181" name="Rectangle 5"/>
          <p:cNvSpPr>
            <a:spLocks noChangeArrowheads="1"/>
          </p:cNvSpPr>
          <p:nvPr/>
        </p:nvSpPr>
        <p:spPr bwMode="auto">
          <a:xfrm>
            <a:off x="458788" y="3717033"/>
            <a:ext cx="8299450" cy="1512168"/>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构造</a:t>
            </a:r>
            <a:r>
              <a:rPr kumimoji="1" lang="en-US" altLang="zh-CN" sz="2400" b="1" dirty="0">
                <a:solidFill>
                  <a:srgbClr val="990000"/>
                </a:solidFill>
                <a:ea typeface="黑体" panose="02010609060101010101" pitchFamily="49" charset="-122"/>
                <a:cs typeface="Times New Roman" panose="02020603050405020304" pitchFamily="18" charset="0"/>
              </a:rPr>
              <a:t>DFD</a:t>
            </a:r>
            <a:r>
              <a:rPr kumimoji="1" lang="zh-CN" altLang="en-US" sz="2400" b="1" dirty="0">
                <a:solidFill>
                  <a:srgbClr val="990000"/>
                </a:solidFill>
                <a:ea typeface="黑体" panose="02010609060101010101" pitchFamily="49" charset="-122"/>
                <a:cs typeface="Times New Roman" panose="02020603050405020304" pitchFamily="18" charset="0"/>
              </a:rPr>
              <a:t>图的</a:t>
            </a:r>
            <a:r>
              <a:rPr kumimoji="1" lang="en-US" altLang="zh-CN" sz="2400" b="1" dirty="0">
                <a:solidFill>
                  <a:srgbClr val="990000"/>
                </a:solidFill>
                <a:ea typeface="黑体" panose="02010609060101010101" pitchFamily="49" charset="-122"/>
                <a:cs typeface="Times New Roman" panose="02020603050405020304" pitchFamily="18" charset="0"/>
              </a:rPr>
              <a:t>7±2</a:t>
            </a:r>
            <a:r>
              <a:rPr kumimoji="1" lang="zh-CN" altLang="en-US" sz="2400" b="1" dirty="0">
                <a:solidFill>
                  <a:srgbClr val="990000"/>
                </a:solidFill>
                <a:ea typeface="黑体" panose="02010609060101010101" pitchFamily="49" charset="-122"/>
                <a:cs typeface="Times New Roman" panose="02020603050405020304" pitchFamily="18" charset="0"/>
              </a:rPr>
              <a:t>规则：</a:t>
            </a:r>
          </a:p>
          <a:p>
            <a:pPr lvl="1" indent="-11113">
              <a:buClr>
                <a:srgbClr val="CC0000"/>
              </a:buClr>
              <a:buSzPct val="75000"/>
              <a:buFont typeface="Wingdings" panose="05000000000000000000" pitchFamily="2" charset="2"/>
              <a:buChar char="u"/>
            </a:pPr>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zh-CN" altLang="en-US" sz="2000" b="1" dirty="0">
                <a:ea typeface="楷体" panose="02010609060101010101" pitchFamily="49" charset="-122"/>
                <a:cs typeface="Times New Roman" panose="02020603050405020304" pitchFamily="18" charset="0"/>
              </a:rPr>
              <a:t>单个</a:t>
            </a:r>
            <a:r>
              <a:rPr kumimoji="1" lang="en-US" altLang="zh-CN" sz="2000" b="1" dirty="0">
                <a:ea typeface="楷体" panose="02010609060101010101" pitchFamily="49" charset="-122"/>
                <a:cs typeface="Times New Roman" panose="02020603050405020304" pitchFamily="18" charset="0"/>
              </a:rPr>
              <a:t>DFD</a:t>
            </a:r>
            <a:r>
              <a:rPr kumimoji="1" lang="zh-CN" altLang="en-US" sz="2000" b="1" dirty="0">
                <a:ea typeface="楷体" panose="02010609060101010101" pitchFamily="49" charset="-122"/>
                <a:cs typeface="Times New Roman" panose="02020603050405020304" pitchFamily="18" charset="0"/>
              </a:rPr>
              <a:t>中不应有超过</a:t>
            </a:r>
            <a:r>
              <a:rPr kumimoji="1" lang="en-US" altLang="zh-CN" sz="2400" b="1" dirty="0">
                <a:solidFill>
                  <a:srgbClr val="990000"/>
                </a:solidFill>
                <a:ea typeface="宋体" panose="02010600030101010101" pitchFamily="2" charset="-122"/>
                <a:cs typeface="Times New Roman" panose="02020603050405020304" pitchFamily="18" charset="0"/>
              </a:rPr>
              <a:t>7±2</a:t>
            </a:r>
            <a:r>
              <a:rPr kumimoji="1" lang="zh-CN" altLang="en-US" sz="2000" b="1" dirty="0">
                <a:ea typeface="楷体" panose="02010609060101010101" pitchFamily="49" charset="-122"/>
                <a:cs typeface="Times New Roman" panose="02020603050405020304" pitchFamily="18" charset="0"/>
              </a:rPr>
              <a:t>个处理</a:t>
            </a:r>
          </a:p>
          <a:p>
            <a:pPr lvl="1" indent="-11113">
              <a:buClr>
                <a:srgbClr val="CC0000"/>
              </a:buClr>
              <a:buSzPct val="75000"/>
              <a:buFont typeface="Wingdings" panose="05000000000000000000" pitchFamily="2" charset="2"/>
              <a:buChar char="u"/>
            </a:pPr>
            <a:r>
              <a:rPr lang="zh-CN" altLang="en-US" sz="2200" b="1" dirty="0">
                <a:solidFill>
                  <a:schemeClr val="bg2"/>
                </a:solidFill>
                <a:ea typeface="楷体_GB2312" pitchFamily="49" charset="-122"/>
                <a:cs typeface="Times New Roman" panose="02020603050405020304" pitchFamily="18" charset="0"/>
              </a:rPr>
              <a:t> </a:t>
            </a:r>
            <a:r>
              <a:rPr kumimoji="1" lang="zh-CN" altLang="en-US" sz="2000" b="1" dirty="0">
                <a:ea typeface="楷体" panose="02010609060101010101" pitchFamily="49" charset="-122"/>
                <a:cs typeface="Times New Roman" panose="02020603050405020304" pitchFamily="18" charset="0"/>
              </a:rPr>
              <a:t>单个</a:t>
            </a:r>
            <a:r>
              <a:rPr kumimoji="1" lang="en-US" altLang="zh-CN" sz="2000" b="1" dirty="0">
                <a:ea typeface="楷体" panose="02010609060101010101" pitchFamily="49" charset="-122"/>
                <a:cs typeface="Times New Roman" panose="02020603050405020304" pitchFamily="18" charset="0"/>
              </a:rPr>
              <a:t>DFD</a:t>
            </a:r>
            <a:r>
              <a:rPr kumimoji="1" lang="zh-CN" altLang="en-US" sz="2000" b="1" dirty="0">
                <a:ea typeface="楷体" panose="02010609060101010101" pitchFamily="49" charset="-122"/>
                <a:cs typeface="Times New Roman" panose="02020603050405020304" pitchFamily="18" charset="0"/>
              </a:rPr>
              <a:t>中不应超过</a:t>
            </a:r>
            <a:r>
              <a:rPr kumimoji="1" lang="en-US" altLang="zh-CN" sz="2400" b="1" dirty="0">
                <a:solidFill>
                  <a:srgbClr val="990000"/>
                </a:solidFill>
                <a:ea typeface="宋体" panose="02010600030101010101" pitchFamily="2" charset="-122"/>
                <a:cs typeface="Times New Roman" panose="02020603050405020304" pitchFamily="18" charset="0"/>
              </a:rPr>
              <a:t>7±2</a:t>
            </a:r>
            <a:r>
              <a:rPr kumimoji="1" lang="zh-CN" altLang="en-US" sz="2000" b="1" dirty="0">
                <a:ea typeface="楷体" panose="02010609060101010101" pitchFamily="49" charset="-122"/>
                <a:cs typeface="Times New Roman" panose="02020603050405020304" pitchFamily="18" charset="0"/>
              </a:rPr>
              <a:t>个数据流进出同一个处理</a:t>
            </a:r>
            <a:r>
              <a:rPr kumimoji="1" lang="en-US" altLang="zh-CN" sz="2000" b="1" dirty="0">
                <a:ea typeface="楷体" panose="02010609060101010101" pitchFamily="49" charset="-122"/>
                <a:cs typeface="Times New Roman" panose="02020603050405020304" pitchFamily="18" charset="0"/>
              </a:rPr>
              <a:t>/</a:t>
            </a:r>
            <a:r>
              <a:rPr kumimoji="1" lang="zh-CN" altLang="en-US" sz="2000" b="1" dirty="0">
                <a:ea typeface="楷体" panose="02010609060101010101" pitchFamily="49" charset="-122"/>
                <a:cs typeface="Times New Roman" panose="02020603050405020304" pitchFamily="18" charset="0"/>
              </a:rPr>
              <a:t>数据存储</a:t>
            </a:r>
          </a:p>
        </p:txBody>
      </p:sp>
      <p:sp>
        <p:nvSpPr>
          <p:cNvPr id="946182" name="Rectangle 6"/>
          <p:cNvSpPr>
            <a:spLocks noChangeArrowheads="1"/>
          </p:cNvSpPr>
          <p:nvPr/>
        </p:nvSpPr>
        <p:spPr bwMode="auto">
          <a:xfrm>
            <a:off x="460375" y="5157192"/>
            <a:ext cx="8299450" cy="1126133"/>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 接口最小化：</a:t>
            </a:r>
          </a:p>
          <a:p>
            <a:pPr lvl="1">
              <a:buClr>
                <a:srgbClr val="CC0000"/>
              </a:buClr>
              <a:buSzPct val="75000"/>
              <a:buFont typeface="Wingdings" panose="05000000000000000000" pitchFamily="2" charset="2"/>
              <a:buChar char="u"/>
            </a:pPr>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en-US" altLang="zh-CN" sz="2000" b="1" dirty="0">
                <a:ea typeface="楷体" panose="02010609060101010101" pitchFamily="49" charset="-122"/>
                <a:cs typeface="Times New Roman" panose="02020603050405020304" pitchFamily="18" charset="0"/>
              </a:rPr>
              <a:t>DFD</a:t>
            </a:r>
            <a:r>
              <a:rPr kumimoji="1" lang="zh-CN" altLang="en-US" sz="2000" b="1" dirty="0">
                <a:ea typeface="楷体" panose="02010609060101010101" pitchFamily="49" charset="-122"/>
                <a:cs typeface="Times New Roman" panose="02020603050405020304" pitchFamily="18" charset="0"/>
              </a:rPr>
              <a:t>中各个元素之间的连接数越少越好</a:t>
            </a:r>
          </a:p>
        </p:txBody>
      </p:sp>
      <p:sp>
        <p:nvSpPr>
          <p:cNvPr id="7"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8"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9"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的质量评估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60907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46180"/>
                                        </p:tgtEl>
                                        <p:attrNameLst>
                                          <p:attrName>style.visibility</p:attrName>
                                        </p:attrNameLst>
                                      </p:cBhvr>
                                      <p:to>
                                        <p:strVal val="visible"/>
                                      </p:to>
                                    </p:set>
                                    <p:animEffect transition="in" filter="wipe(left)">
                                      <p:cBhvr>
                                        <p:cTn id="7" dur="500"/>
                                        <p:tgtEl>
                                          <p:spTgt spid="946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6179"/>
                                        </p:tgtEl>
                                        <p:attrNameLst>
                                          <p:attrName>style.visibility</p:attrName>
                                        </p:attrNameLst>
                                      </p:cBhvr>
                                      <p:to>
                                        <p:strVal val="visible"/>
                                      </p:to>
                                    </p:set>
                                    <p:animEffect transition="in" filter="wipe(left)">
                                      <p:cBhvr>
                                        <p:cTn id="12" dur="1000"/>
                                        <p:tgtEl>
                                          <p:spTgt spid="9461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6181"/>
                                        </p:tgtEl>
                                        <p:attrNameLst>
                                          <p:attrName>style.visibility</p:attrName>
                                        </p:attrNameLst>
                                      </p:cBhvr>
                                      <p:to>
                                        <p:strVal val="visible"/>
                                      </p:to>
                                    </p:set>
                                    <p:animEffect transition="in" filter="wipe(left)">
                                      <p:cBhvr>
                                        <p:cTn id="17" dur="1000"/>
                                        <p:tgtEl>
                                          <p:spTgt spid="9461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6182"/>
                                        </p:tgtEl>
                                        <p:attrNameLst>
                                          <p:attrName>style.visibility</p:attrName>
                                        </p:attrNameLst>
                                      </p:cBhvr>
                                      <p:to>
                                        <p:strVal val="visible"/>
                                      </p:to>
                                    </p:set>
                                    <p:animEffect transition="in" filter="wipe(left)">
                                      <p:cBhvr>
                                        <p:cTn id="22" dur="1000"/>
                                        <p:tgtEl>
                                          <p:spTgt spid="946182"/>
                                        </p:tgtEl>
                                      </p:cBhvr>
                                    </p:animEffec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79" grpId="0" animBg="1"/>
      <p:bldP spid="946180" grpId="0" animBg="1"/>
      <p:bldP spid="946181" grpId="0" animBg="1"/>
      <p:bldP spid="946182" grpId="0" animBg="1"/>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3" name="Rectangle 3"/>
          <p:cNvSpPr>
            <a:spLocks noChangeArrowheads="1"/>
          </p:cNvSpPr>
          <p:nvPr/>
        </p:nvSpPr>
        <p:spPr bwMode="auto">
          <a:xfrm>
            <a:off x="292100" y="2346149"/>
            <a:ext cx="8505825" cy="3292652"/>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60000"/>
              </a:lnSpc>
            </a:pPr>
            <a:r>
              <a:rPr kumimoji="1" lang="zh-CN" altLang="en-US" sz="2400" b="1" dirty="0">
                <a:solidFill>
                  <a:srgbClr val="990000"/>
                </a:solidFill>
                <a:ea typeface="黑体" panose="02010609060101010101" pitchFamily="49" charset="-122"/>
                <a:cs typeface="Times New Roman" panose="02020603050405020304" pitchFamily="18" charset="0"/>
              </a:rPr>
              <a:t> 数据流一致性表现在三个方面：</a:t>
            </a:r>
          </a:p>
          <a:p>
            <a:pPr lvl="1">
              <a:lnSpc>
                <a:spcPct val="160000"/>
              </a:lnSpc>
              <a:buClr>
                <a:srgbClr val="CC0000"/>
              </a:buClr>
              <a:buSzPct val="70000"/>
              <a:buFont typeface="Wingdings" panose="05000000000000000000" pitchFamily="2" charset="2"/>
              <a:buChar char="u"/>
            </a:pPr>
            <a:r>
              <a:rPr lang="zh-CN" altLang="en-US" sz="2200" b="1" dirty="0">
                <a:ea typeface="楷体_GB2312" pitchFamily="49" charset="-122"/>
                <a:cs typeface="Times New Roman" panose="02020603050405020304" pitchFamily="18" charset="0"/>
              </a:rPr>
              <a:t> 一个“处理”和该“处理”被详细分解后在数据流内容</a:t>
            </a:r>
            <a:r>
              <a:rPr lang="en-US" altLang="zh-CN" sz="2200" b="1" dirty="0">
                <a:ea typeface="楷体_GB2312" pitchFamily="49" charset="-122"/>
                <a:cs typeface="Times New Roman" panose="02020603050405020304" pitchFamily="18" charset="0"/>
              </a:rPr>
              <a:t/>
            </a:r>
            <a:br>
              <a:rPr lang="en-US" altLang="zh-CN" sz="2200" b="1" dirty="0">
                <a:ea typeface="楷体_GB2312" pitchFamily="49" charset="-122"/>
                <a:cs typeface="Times New Roman" panose="02020603050405020304" pitchFamily="18" charset="0"/>
              </a:rPr>
            </a:br>
            <a:r>
              <a:rPr lang="en-US" altLang="zh-CN" sz="2200" b="1" dirty="0">
                <a:ea typeface="楷体_GB2312"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上应该一致</a:t>
            </a:r>
            <a:endParaRPr lang="en-US" altLang="zh-CN" sz="2200" b="1" dirty="0">
              <a:ea typeface="楷体_GB2312" pitchFamily="49" charset="-122"/>
              <a:cs typeface="Times New Roman" panose="02020603050405020304" pitchFamily="18" charset="0"/>
            </a:endParaRPr>
          </a:p>
          <a:p>
            <a:pPr lvl="1">
              <a:lnSpc>
                <a:spcPct val="160000"/>
              </a:lnSpc>
              <a:buClr>
                <a:srgbClr val="CC0000"/>
              </a:buClr>
              <a:buSzPct val="70000"/>
              <a:buFont typeface="Wingdings" panose="05000000000000000000" pitchFamily="2" charset="2"/>
              <a:buChar char="u"/>
            </a:pPr>
            <a:r>
              <a:rPr lang="zh-CN" altLang="en-US" sz="2200" b="1" dirty="0">
                <a:ea typeface="楷体_GB2312" pitchFamily="49" charset="-122"/>
                <a:cs typeface="Times New Roman" panose="02020603050405020304" pitchFamily="18" charset="0"/>
              </a:rPr>
              <a:t> 对一个“处理”，有数据</a:t>
            </a:r>
            <a:r>
              <a:rPr lang="zh-CN" altLang="en-US" sz="2200" b="1" dirty="0" smtClean="0">
                <a:ea typeface="楷体_GB2312" pitchFamily="49" charset="-122"/>
                <a:cs typeface="Times New Roman" panose="02020603050405020304" pitchFamily="18" charset="0"/>
              </a:rPr>
              <a:t>流入则必须有</a:t>
            </a:r>
            <a:r>
              <a:rPr lang="zh-CN" altLang="en-US" sz="2200" b="1" dirty="0">
                <a:ea typeface="楷体_GB2312" pitchFamily="49" charset="-122"/>
                <a:cs typeface="Times New Roman" panose="02020603050405020304" pitchFamily="18" charset="0"/>
              </a:rPr>
              <a:t>相对应的数据流出</a:t>
            </a:r>
          </a:p>
          <a:p>
            <a:pPr lvl="1">
              <a:lnSpc>
                <a:spcPct val="160000"/>
              </a:lnSpc>
              <a:buClr>
                <a:srgbClr val="CC0000"/>
              </a:buClr>
              <a:buSzPct val="70000"/>
              <a:buFont typeface="Wingdings" panose="05000000000000000000" pitchFamily="2" charset="2"/>
              <a:buChar char="u"/>
            </a:pPr>
            <a:r>
              <a:rPr lang="zh-CN" altLang="en-US" sz="2200" b="1" dirty="0">
                <a:ea typeface="楷体_GB2312" pitchFamily="49" charset="-122"/>
                <a:cs typeface="Times New Roman" panose="02020603050405020304" pitchFamily="18" charset="0"/>
              </a:rPr>
              <a:t> 对一个“处理”，有数据流</a:t>
            </a:r>
            <a:r>
              <a:rPr lang="zh-CN" altLang="en-US" sz="2200" b="1" dirty="0" smtClean="0">
                <a:ea typeface="楷体_GB2312" pitchFamily="49" charset="-122"/>
                <a:cs typeface="Times New Roman" panose="02020603050405020304" pitchFamily="18" charset="0"/>
              </a:rPr>
              <a:t>出则必须有</a:t>
            </a:r>
            <a:r>
              <a:rPr lang="zh-CN" altLang="en-US" sz="2200" b="1" dirty="0">
                <a:ea typeface="楷体_GB2312" pitchFamily="49" charset="-122"/>
                <a:cs typeface="Times New Roman" panose="02020603050405020304" pitchFamily="18" charset="0"/>
              </a:rPr>
              <a:t>相对应的数据流入</a:t>
            </a:r>
            <a:endParaRPr lang="en-US" altLang="zh-CN" sz="2200" b="1" dirty="0">
              <a:ea typeface="楷体_GB2312" pitchFamily="49" charset="-122"/>
              <a:cs typeface="Times New Roman" panose="02020603050405020304" pitchFamily="18" charset="0"/>
            </a:endParaRPr>
          </a:p>
        </p:txBody>
      </p:sp>
      <p:sp>
        <p:nvSpPr>
          <p:cNvPr id="947204" name="Rectangle 4"/>
          <p:cNvSpPr>
            <a:spLocks noChangeArrowheads="1"/>
          </p:cNvSpPr>
          <p:nvPr/>
        </p:nvSpPr>
        <p:spPr bwMode="auto">
          <a:xfrm>
            <a:off x="458788" y="1770063"/>
            <a:ext cx="3175000" cy="485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a:solidFill>
                  <a:srgbClr val="990000"/>
                </a:solidFill>
                <a:ea typeface="黑体" panose="02010609060101010101" pitchFamily="49" charset="-122"/>
                <a:cs typeface="Times New Roman" panose="02020603050405020304" pitchFamily="18" charset="0"/>
              </a:rPr>
              <a:t> 保证数据流一致性</a:t>
            </a:r>
            <a:endParaRPr kumimoji="1" lang="en-US" altLang="zh-CN" sz="2200" b="1">
              <a:solidFill>
                <a:srgbClr val="990000"/>
              </a:solidFill>
              <a:ea typeface="黑体" panose="02010609060101010101" pitchFamily="49" charset="-122"/>
              <a:cs typeface="Times New Roman" panose="02020603050405020304" pitchFamily="18" charset="0"/>
            </a:endParaRP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的质量评估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32245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47204"/>
                                        </p:tgtEl>
                                        <p:attrNameLst>
                                          <p:attrName>style.visibility</p:attrName>
                                        </p:attrNameLst>
                                      </p:cBhvr>
                                      <p:to>
                                        <p:strVal val="visible"/>
                                      </p:to>
                                    </p:set>
                                    <p:animEffect transition="in" filter="wipe(left)">
                                      <p:cBhvr>
                                        <p:cTn id="7" dur="500"/>
                                        <p:tgtEl>
                                          <p:spTgt spid="94720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47203"/>
                                        </p:tgtEl>
                                        <p:attrNameLst>
                                          <p:attrName>style.visibility</p:attrName>
                                        </p:attrNameLst>
                                      </p:cBhvr>
                                      <p:to>
                                        <p:strVal val="visible"/>
                                      </p:to>
                                    </p:set>
                                    <p:animEffect transition="in" filter="wipe(left)">
                                      <p:cBhvr>
                                        <p:cTn id="11" dur="1000"/>
                                        <p:tgtEl>
                                          <p:spTgt spid="947203"/>
                                        </p:tgtEl>
                                      </p:cBhvr>
                                    </p:animEffect>
                                  </p:childTnLst>
                                </p:cTn>
                              </p:par>
                            </p:childTnLst>
                          </p:cTn>
                        </p:par>
                        <p:par>
                          <p:cTn id="12" fill="hold">
                            <p:stCondLst>
                              <p:cond delay="1500"/>
                            </p:stCondLst>
                            <p:childTnLst>
                              <p:par>
                                <p:cTn id="13" presetID="1"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3" grpId="0" animBg="1"/>
      <p:bldP spid="947204" grpId="0" animBg="1"/>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23"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24"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的质量评估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50179" name="Rectangle 3"/>
          <p:cNvSpPr>
            <a:spLocks noChangeArrowheads="1"/>
          </p:cNvSpPr>
          <p:nvPr/>
        </p:nvSpPr>
        <p:spPr bwMode="auto">
          <a:xfrm>
            <a:off x="381795" y="1671638"/>
            <a:ext cx="7397750" cy="1279525"/>
          </a:xfrm>
          <a:prstGeom prst="rect">
            <a:avLst/>
          </a:prstGeom>
          <a:solidFill>
            <a:schemeClr val="bg1"/>
          </a:solidFill>
          <a:ln>
            <a:solidFill>
              <a:srgbClr val="99CCFF"/>
            </a:solid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60000"/>
              </a:lnSpc>
            </a:pPr>
            <a:r>
              <a:rPr kumimoji="1" lang="zh-CN" altLang="en-US" sz="2400" b="1" dirty="0">
                <a:solidFill>
                  <a:srgbClr val="990000"/>
                </a:solidFill>
                <a:ea typeface="黑体" panose="02010609060101010101" pitchFamily="49" charset="-122"/>
                <a:cs typeface="Times New Roman" panose="02020603050405020304" pitchFamily="18" charset="0"/>
              </a:rPr>
              <a:t> 黑洞 </a:t>
            </a:r>
            <a:r>
              <a:rPr kumimoji="1" lang="en-US" altLang="zh-CN" sz="2400" b="1" dirty="0">
                <a:solidFill>
                  <a:srgbClr val="990000"/>
                </a:solidFill>
                <a:ea typeface="黑体" panose="02010609060101010101" pitchFamily="49" charset="-122"/>
                <a:cs typeface="Times New Roman" panose="02020603050405020304" pitchFamily="18" charset="0"/>
              </a:rPr>
              <a:t>---</a:t>
            </a:r>
            <a:r>
              <a:rPr kumimoji="1" lang="zh-CN" altLang="en-US" sz="2400" b="1" dirty="0">
                <a:solidFill>
                  <a:srgbClr val="990000"/>
                </a:solidFill>
                <a:ea typeface="黑体" panose="02010609060101010101"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带有输入数据的但并不用其产生输出数据的</a:t>
            </a:r>
            <a:br>
              <a:rPr lang="zh-CN" altLang="en-US" sz="2200" b="1" dirty="0">
                <a:ea typeface="楷体_GB2312" pitchFamily="49" charset="-122"/>
                <a:cs typeface="Times New Roman" panose="02020603050405020304" pitchFamily="18" charset="0"/>
              </a:rPr>
            </a:br>
            <a:r>
              <a:rPr lang="zh-CN" altLang="en-US" sz="2200" b="1" dirty="0">
                <a:ea typeface="楷体_GB2312" pitchFamily="49" charset="-122"/>
                <a:cs typeface="Times New Roman" panose="02020603050405020304" pitchFamily="18" charset="0"/>
              </a:rPr>
              <a:t>                </a:t>
            </a:r>
            <a:r>
              <a:rPr lang="zh-CN" altLang="en-US" sz="2200" b="1" dirty="0" smtClean="0">
                <a:solidFill>
                  <a:srgbClr val="CC0000"/>
                </a:solidFill>
                <a:ea typeface="宋体" panose="02010600030101010101" pitchFamily="2" charset="-122"/>
                <a:cs typeface="Times New Roman" panose="02020603050405020304" pitchFamily="18" charset="0"/>
              </a:rPr>
              <a:t>处理</a:t>
            </a:r>
            <a:r>
              <a:rPr lang="zh-CN" altLang="en-US" sz="2200" b="1" dirty="0" smtClean="0">
                <a:ea typeface="楷体_GB2312" pitchFamily="49" charset="-122"/>
                <a:cs typeface="Times New Roman" panose="02020603050405020304" pitchFamily="18" charset="0"/>
              </a:rPr>
              <a:t>或</a:t>
            </a:r>
            <a:r>
              <a:rPr lang="zh-CN" altLang="en-US" sz="2200" b="1" dirty="0">
                <a:solidFill>
                  <a:srgbClr val="CC0000"/>
                </a:solidFill>
                <a:ea typeface="宋体" panose="02010600030101010101" pitchFamily="2" charset="-122"/>
                <a:cs typeface="Times New Roman" panose="02020603050405020304" pitchFamily="18" charset="0"/>
              </a:rPr>
              <a:t>数据存储</a:t>
            </a:r>
            <a:endParaRPr lang="en-US" altLang="zh-CN" sz="2200" b="1" dirty="0">
              <a:solidFill>
                <a:srgbClr val="CC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305922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300" y="1741065"/>
            <a:ext cx="5248275" cy="464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的质量评估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8" name="Rectangle 16"/>
          <p:cNvSpPr>
            <a:spLocks noChangeArrowheads="1"/>
          </p:cNvSpPr>
          <p:nvPr/>
        </p:nvSpPr>
        <p:spPr bwMode="auto">
          <a:xfrm>
            <a:off x="1992313" y="6323013"/>
            <a:ext cx="582295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C00000"/>
                </a:solidFill>
                <a:ea typeface="宋体" panose="02010600030101010101" pitchFamily="2" charset="-122"/>
                <a:cs typeface="Times New Roman" panose="02020603050405020304" pitchFamily="18" charset="0"/>
              </a:rPr>
              <a:t>带有不必要数据输入的处理</a:t>
            </a:r>
            <a:r>
              <a:rPr lang="en-US" altLang="zh-CN" sz="1600" b="1" dirty="0">
                <a:solidFill>
                  <a:srgbClr val="C00000"/>
                </a:solidFill>
                <a:ea typeface="宋体" panose="02010600030101010101" pitchFamily="2" charset="-122"/>
                <a:cs typeface="Times New Roman" panose="02020603050405020304" pitchFamily="18" charset="0"/>
              </a:rPr>
              <a:t>—</a:t>
            </a:r>
            <a:r>
              <a:rPr lang="zh-CN" altLang="en-US" sz="1600" b="1" dirty="0">
                <a:solidFill>
                  <a:srgbClr val="C00000"/>
                </a:solidFill>
                <a:ea typeface="宋体" panose="02010600030101010101" pitchFamily="2" charset="-122"/>
                <a:cs typeface="Times New Roman" panose="02020603050405020304" pitchFamily="18" charset="0"/>
              </a:rPr>
              <a:t>一个黑洞</a:t>
            </a:r>
            <a:endParaRPr lang="en-US" altLang="zh-CN" sz="16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8784102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ChangeArrowheads="1"/>
          </p:cNvSpPr>
          <p:nvPr/>
        </p:nvSpPr>
        <p:spPr bwMode="auto">
          <a:xfrm>
            <a:off x="359171" y="1652786"/>
            <a:ext cx="7669213" cy="1200150"/>
          </a:xfrm>
          <a:prstGeom prst="rect">
            <a:avLst/>
          </a:prstGeom>
          <a:solidFill>
            <a:schemeClr val="bg1"/>
          </a:solidFill>
          <a:ln>
            <a:solidFill>
              <a:srgbClr val="99CCFF"/>
            </a:solid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60000"/>
              </a:lnSpc>
            </a:pPr>
            <a:r>
              <a:rPr kumimoji="1" lang="zh-CN" altLang="en-US" sz="2400" b="1" dirty="0">
                <a:solidFill>
                  <a:srgbClr val="990000"/>
                </a:solidFill>
                <a:ea typeface="黑体" panose="02010609060101010101" pitchFamily="49" charset="-122"/>
                <a:cs typeface="Times New Roman" panose="02020603050405020304" pitchFamily="18" charset="0"/>
              </a:rPr>
              <a:t> 奇迹 </a:t>
            </a:r>
            <a:r>
              <a:rPr kumimoji="1" lang="en-US" altLang="zh-CN" sz="2400" b="1" dirty="0">
                <a:solidFill>
                  <a:srgbClr val="990000"/>
                </a:solidFill>
                <a:ea typeface="黑体" panose="02010609060101010101" pitchFamily="49" charset="-122"/>
                <a:cs typeface="Times New Roman" panose="02020603050405020304" pitchFamily="18" charset="0"/>
              </a:rPr>
              <a:t>---</a:t>
            </a:r>
            <a:r>
              <a:rPr kumimoji="1" lang="zh-CN" altLang="en-US" sz="2400" b="1" dirty="0">
                <a:solidFill>
                  <a:srgbClr val="990000"/>
                </a:solidFill>
                <a:ea typeface="黑体" panose="02010609060101010101" pitchFamily="49" charset="-122"/>
                <a:cs typeface="Times New Roman" panose="02020603050405020304" pitchFamily="18" charset="0"/>
              </a:rPr>
              <a:t> </a:t>
            </a:r>
            <a:r>
              <a:rPr lang="zh-CN" altLang="en-US" sz="2200" b="1" dirty="0">
                <a:ea typeface="楷体_GB2312" pitchFamily="49" charset="-122"/>
                <a:cs typeface="Times New Roman" panose="02020603050405020304" pitchFamily="18" charset="0"/>
              </a:rPr>
              <a:t>没有足够</a:t>
            </a:r>
            <a:r>
              <a:rPr lang="zh-CN" altLang="en-US" sz="2200" b="1" dirty="0">
                <a:solidFill>
                  <a:srgbClr val="CC0000"/>
                </a:solidFill>
                <a:ea typeface="黑体" panose="02010609060101010101" pitchFamily="49" charset="-122"/>
                <a:cs typeface="Times New Roman" panose="02020603050405020304" pitchFamily="18" charset="0"/>
              </a:rPr>
              <a:t>数据元素</a:t>
            </a:r>
            <a:r>
              <a:rPr lang="zh-CN" altLang="en-US" sz="2200" b="1" dirty="0">
                <a:ea typeface="楷体_GB2312" pitchFamily="49" charset="-122"/>
                <a:cs typeface="Times New Roman" panose="02020603050405020304" pitchFamily="18" charset="0"/>
              </a:rPr>
              <a:t>作为输入或产生来源的一个</a:t>
            </a:r>
            <a:br>
              <a:rPr lang="zh-CN" altLang="en-US" sz="2200" b="1" dirty="0">
                <a:ea typeface="楷体_GB2312" pitchFamily="49" charset="-122"/>
                <a:cs typeface="Times New Roman" panose="02020603050405020304" pitchFamily="18" charset="0"/>
              </a:rPr>
            </a:br>
            <a:r>
              <a:rPr lang="zh-CN" altLang="en-US" sz="2200" b="1" dirty="0">
                <a:solidFill>
                  <a:schemeClr val="bg2"/>
                </a:solidFill>
                <a:ea typeface="楷体_GB2312" pitchFamily="49" charset="-122"/>
                <a:cs typeface="Times New Roman" panose="02020603050405020304" pitchFamily="18" charset="0"/>
              </a:rPr>
              <a:t>                </a:t>
            </a:r>
            <a:r>
              <a:rPr lang="zh-CN" altLang="en-US" sz="2200" b="1" dirty="0" smtClean="0">
                <a:solidFill>
                  <a:srgbClr val="CC0000"/>
                </a:solidFill>
                <a:ea typeface="黑体" panose="02010609060101010101" pitchFamily="49" charset="-122"/>
                <a:cs typeface="Times New Roman" panose="02020603050405020304" pitchFamily="18" charset="0"/>
              </a:rPr>
              <a:t>处理</a:t>
            </a:r>
            <a:r>
              <a:rPr lang="zh-CN" altLang="en-US" sz="2200" b="1" dirty="0" smtClean="0">
                <a:ea typeface="楷体_GB2312" pitchFamily="49" charset="-122"/>
                <a:cs typeface="Times New Roman" panose="02020603050405020304" pitchFamily="18" charset="0"/>
              </a:rPr>
              <a:t>或</a:t>
            </a:r>
            <a:r>
              <a:rPr lang="zh-CN" altLang="en-US" sz="2200" b="1" dirty="0" smtClean="0">
                <a:solidFill>
                  <a:srgbClr val="CC0000"/>
                </a:solidFill>
                <a:ea typeface="黑体" panose="02010609060101010101" pitchFamily="49" charset="-122"/>
                <a:cs typeface="Times New Roman" panose="02020603050405020304" pitchFamily="18" charset="0"/>
              </a:rPr>
              <a:t>数据存储</a:t>
            </a:r>
            <a:endParaRPr lang="en-US" altLang="zh-CN" sz="2200" b="1" dirty="0">
              <a:solidFill>
                <a:schemeClr val="bg2"/>
              </a:solidFill>
              <a:ea typeface="楷体_GB2312" pitchFamily="49" charset="-122"/>
              <a:cs typeface="Times New Roman" panose="02020603050405020304" pitchFamily="18" charset="0"/>
            </a:endParaRPr>
          </a:p>
        </p:txBody>
      </p:sp>
      <p:sp>
        <p:nvSpPr>
          <p:cNvPr id="12"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3"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14"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的质量评估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7429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435100"/>
            <a:ext cx="5410200" cy="476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的质量评估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2493466" y="6144915"/>
            <a:ext cx="582295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C00000"/>
                </a:solidFill>
                <a:ea typeface="宋体" panose="02010600030101010101" pitchFamily="2" charset="-122"/>
                <a:cs typeface="Times New Roman" panose="02020603050405020304" pitchFamily="18" charset="0"/>
              </a:rPr>
              <a:t>有不可能的数据输出的处理</a:t>
            </a:r>
            <a:r>
              <a:rPr lang="en-US" altLang="zh-CN" sz="1600" b="1" dirty="0">
                <a:solidFill>
                  <a:srgbClr val="C00000"/>
                </a:solidFill>
                <a:ea typeface="宋体" panose="02010600030101010101" pitchFamily="2" charset="-122"/>
                <a:cs typeface="Times New Roman" panose="02020603050405020304" pitchFamily="18" charset="0"/>
              </a:rPr>
              <a:t>—</a:t>
            </a:r>
            <a:r>
              <a:rPr lang="zh-CN" altLang="en-US" sz="1600" b="1" dirty="0">
                <a:solidFill>
                  <a:srgbClr val="C00000"/>
                </a:solidFill>
                <a:ea typeface="宋体" panose="02010600030101010101" pitchFamily="2" charset="-122"/>
                <a:cs typeface="Times New Roman" panose="02020603050405020304" pitchFamily="18" charset="0"/>
              </a:rPr>
              <a:t>一个奇迹</a:t>
            </a:r>
            <a:endParaRPr lang="en-US" altLang="zh-CN" sz="16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68299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ChangeArrowheads="1"/>
          </p:cNvSpPr>
          <p:nvPr/>
        </p:nvSpPr>
        <p:spPr bwMode="auto">
          <a:xfrm>
            <a:off x="463128" y="1628800"/>
            <a:ext cx="2452688" cy="5318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60000"/>
              </a:lnSpc>
            </a:pPr>
            <a:r>
              <a:rPr kumimoji="1" lang="en-US" altLang="zh-CN" sz="2400" b="1">
                <a:solidFill>
                  <a:srgbClr val="990000"/>
                </a:solidFill>
                <a:ea typeface="黑体" panose="02010609060101010101" pitchFamily="49" charset="-122"/>
                <a:cs typeface="Times New Roman" panose="02020603050405020304" pitchFamily="18" charset="0"/>
              </a:rPr>
              <a:t>DFD</a:t>
            </a:r>
            <a:r>
              <a:rPr kumimoji="1" lang="zh-CN" altLang="en-US" sz="2400" b="1">
                <a:solidFill>
                  <a:srgbClr val="990000"/>
                </a:solidFill>
                <a:ea typeface="黑体" panose="02010609060101010101" pitchFamily="49" charset="-122"/>
                <a:cs typeface="Times New Roman" panose="02020603050405020304" pitchFamily="18" charset="0"/>
              </a:rPr>
              <a:t>图典型错误</a:t>
            </a:r>
            <a:endParaRPr lang="zh-CN" altLang="en-US" sz="2200" b="1">
              <a:solidFill>
                <a:schemeClr val="bg2"/>
              </a:solidFill>
              <a:ea typeface="楷体_GB2312" pitchFamily="49" charset="-122"/>
              <a:cs typeface="Times New Roman" panose="02020603050405020304" pitchFamily="18" charset="0"/>
            </a:endParaRP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8"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lang="en-US" altLang="zh-CN" sz="2400" dirty="0" smtClean="0">
                <a:solidFill>
                  <a:srgbClr val="C00000"/>
                </a:solidFill>
                <a:latin typeface="Times New Roman" panose="02020603050405020304" pitchFamily="18" charset="0"/>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的质量评估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24924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内容占位符 2"/>
          <p:cNvSpPr txBox="1">
            <a:spLocks/>
          </p:cNvSpPr>
          <p:nvPr/>
        </p:nvSpPr>
        <p:spPr>
          <a:xfrm>
            <a:off x="611633" y="1197570"/>
            <a:ext cx="7992815" cy="51117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ct val="20000"/>
              </a:spcBef>
              <a:spcAft>
                <a:spcPct val="0"/>
              </a:spcAft>
              <a:buClr>
                <a:srgbClr val="000000"/>
              </a:buClr>
              <a:buNone/>
            </a:pPr>
            <a:r>
              <a:rPr kumimoji="1" lang="zh-CN" altLang="en-US" sz="2400" kern="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结构化方法</a:t>
            </a:r>
            <a:endParaRPr kumimoji="1" lang="zh-CN" altLang="en-US" sz="2400"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lnSpc>
                <a:spcPct val="90000"/>
              </a:lnSpc>
            </a:pPr>
            <a:r>
              <a:rPr lang="zh-CN" altLang="en-US" b="1" dirty="0" smtClean="0">
                <a:solidFill>
                  <a:srgbClr val="0000FF"/>
                </a:solidFill>
                <a:latin typeface="楷体" panose="02010609060101010101" pitchFamily="49" charset="-122"/>
                <a:ea typeface="楷体" panose="02010609060101010101" pitchFamily="49" charset="-122"/>
              </a:rPr>
              <a:t>复杂世界 </a:t>
            </a:r>
            <a:r>
              <a:rPr lang="en-US" altLang="zh-CN" b="1" dirty="0" smtClean="0">
                <a:solidFill>
                  <a:srgbClr val="C00000"/>
                </a:solidFill>
                <a:latin typeface="楷体" panose="02010609060101010101" pitchFamily="49" charset="-122"/>
                <a:ea typeface="楷体" panose="02010609060101010101" pitchFamily="49" charset="-122"/>
                <a:sym typeface="Wingdings" panose="05000000000000000000" pitchFamily="2" charset="2"/>
              </a:rPr>
              <a:t></a:t>
            </a:r>
            <a:r>
              <a:rPr lang="en-US" altLang="zh-CN" b="1" dirty="0" smtClean="0">
                <a:solidFill>
                  <a:srgbClr val="0000FF"/>
                </a:solidFill>
                <a:latin typeface="楷体" panose="02010609060101010101" pitchFamily="49" charset="-122"/>
                <a:ea typeface="楷体" panose="02010609060101010101" pitchFamily="49" charset="-122"/>
                <a:sym typeface="Wingdings" panose="05000000000000000000" pitchFamily="2" charset="2"/>
              </a:rPr>
              <a:t> </a:t>
            </a:r>
            <a:r>
              <a:rPr lang="zh-CN" altLang="en-US" b="1" dirty="0" smtClean="0">
                <a:solidFill>
                  <a:srgbClr val="0000FF"/>
                </a:solidFill>
                <a:latin typeface="楷体" panose="02010609060101010101" pitchFamily="49" charset="-122"/>
                <a:ea typeface="楷体" panose="02010609060101010101" pitchFamily="49" charset="-122"/>
              </a:rPr>
              <a:t>复杂处理过程（事情的发生发展）</a:t>
            </a:r>
          </a:p>
          <a:p>
            <a:pPr lvl="1" eaLnBrk="1" hangingPunct="1">
              <a:lnSpc>
                <a:spcPct val="90000"/>
              </a:lnSpc>
            </a:pPr>
            <a:r>
              <a:rPr lang="zh-CN" altLang="en-US" b="1" dirty="0" smtClean="0">
                <a:solidFill>
                  <a:srgbClr val="0000FF"/>
                </a:solidFill>
                <a:latin typeface="楷体" panose="02010609060101010101" pitchFamily="49" charset="-122"/>
                <a:ea typeface="楷体" panose="02010609060101010101" pitchFamily="49" charset="-122"/>
              </a:rPr>
              <a:t>设计一系列功能（或算法）以解决某一问题</a:t>
            </a:r>
          </a:p>
          <a:p>
            <a:pPr lvl="1" eaLnBrk="1" hangingPunct="1">
              <a:lnSpc>
                <a:spcPct val="90000"/>
              </a:lnSpc>
            </a:pPr>
            <a:r>
              <a:rPr lang="zh-CN" altLang="en-US" b="1" dirty="0" smtClean="0">
                <a:solidFill>
                  <a:srgbClr val="0000FF"/>
                </a:solidFill>
                <a:latin typeface="楷体" panose="02010609060101010101" pitchFamily="49" charset="-122"/>
                <a:ea typeface="楷体" panose="02010609060101010101" pitchFamily="49" charset="-122"/>
              </a:rPr>
              <a:t>寻找适当的方法存储数据</a:t>
            </a:r>
            <a:endParaRPr lang="zh-CN" altLang="en-US" dirty="0" smtClean="0"/>
          </a:p>
          <a:p>
            <a:pPr marL="0" indent="0">
              <a:lnSpc>
                <a:spcPct val="160000"/>
              </a:lnSpc>
              <a:spcBef>
                <a:spcPct val="20000"/>
              </a:spcBef>
              <a:spcAft>
                <a:spcPct val="0"/>
              </a:spcAft>
              <a:buClr>
                <a:srgbClr val="000000"/>
              </a:buClr>
              <a:buNone/>
            </a:pPr>
            <a:r>
              <a:rPr kumimoji="1" lang="zh-CN" altLang="en-US" sz="2400" kern="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面向对象方法</a:t>
            </a:r>
            <a:endParaRPr kumimoji="1" lang="zh-CN" altLang="en-US" sz="2400"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rPr>
              <a:t>任何系统都是由能够完成一组相关任务的对象构成</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rPr>
              <a:t>如果对象依赖于一个不属于它负责的任务，那么就需要访问负责此任务的另一个对象（调用其他对象的方法）</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sym typeface="Arial" panose="020B0604020202020204" pitchFamily="34" charset="0"/>
              </a:rPr>
              <a:t>一个对象不能直接操作另一个对象内部的数据，它也不能使其它对象直接访问自己的数据</a:t>
            </a:r>
          </a:p>
          <a:p>
            <a:pPr lvl="1" eaLnBrk="1" hangingPunct="1">
              <a:lnSpc>
                <a:spcPct val="90000"/>
              </a:lnSpc>
            </a:pPr>
            <a:r>
              <a:rPr lang="zh-CN" altLang="en-US" b="1" dirty="0">
                <a:solidFill>
                  <a:srgbClr val="0000FF"/>
                </a:solidFill>
                <a:latin typeface="楷体" panose="02010609060101010101" pitchFamily="49" charset="-122"/>
                <a:ea typeface="楷体" panose="02010609060101010101" pitchFamily="49" charset="-122"/>
                <a:sym typeface="Arial" panose="020B0604020202020204" pitchFamily="34" charset="0"/>
              </a:rPr>
              <a:t>所有的交流都必须通过方法调用</a:t>
            </a: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Tree>
    <p:extLst>
      <p:ext uri="{BB962C8B-B14F-4D97-AF65-F5344CB8AC3E}">
        <p14:creationId xmlns:p14="http://schemas.microsoft.com/office/powerpoint/2010/main" val="3085731402"/>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8" name="Rectangle 4"/>
          <p:cNvSpPr>
            <a:spLocks noChangeArrowheads="1"/>
          </p:cNvSpPr>
          <p:nvPr/>
        </p:nvSpPr>
        <p:spPr bwMode="auto">
          <a:xfrm>
            <a:off x="1252538" y="1203325"/>
            <a:ext cx="1381125" cy="274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a:solidFill>
                  <a:srgbClr val="000000"/>
                </a:solidFill>
                <a:ea typeface="宋体" panose="02010600030101010101" pitchFamily="2" charset="-122"/>
                <a:cs typeface="Times New Roman" panose="02020603050405020304" pitchFamily="18" charset="0"/>
              </a:rPr>
              <a:t>非法的数据流</a:t>
            </a:r>
            <a:endParaRPr lang="zh-CN" altLang="en-US" sz="1800">
              <a:ea typeface="宋体" panose="02010600030101010101" pitchFamily="2" charset="-122"/>
              <a:cs typeface="Times New Roman" panose="02020603050405020304" pitchFamily="18" charset="0"/>
            </a:endParaRPr>
          </a:p>
        </p:txBody>
      </p:sp>
      <p:grpSp>
        <p:nvGrpSpPr>
          <p:cNvPr id="953349" name="Group 5"/>
          <p:cNvGrpSpPr>
            <a:grpSpLocks/>
          </p:cNvGrpSpPr>
          <p:nvPr/>
        </p:nvGrpSpPr>
        <p:grpSpPr bwMode="auto">
          <a:xfrm>
            <a:off x="701675" y="1876425"/>
            <a:ext cx="2303463" cy="446088"/>
            <a:chOff x="402" y="726"/>
            <a:chExt cx="1451" cy="281"/>
          </a:xfrm>
        </p:grpSpPr>
        <p:sp>
          <p:nvSpPr>
            <p:cNvPr id="55399" name="Rectangle 6"/>
            <p:cNvSpPr>
              <a:spLocks noChangeArrowheads="1"/>
            </p:cNvSpPr>
            <p:nvPr/>
          </p:nvSpPr>
          <p:spPr bwMode="auto">
            <a:xfrm>
              <a:off x="402" y="726"/>
              <a:ext cx="347" cy="28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400" name="Rectangle 7"/>
            <p:cNvSpPr>
              <a:spLocks noChangeArrowheads="1"/>
            </p:cNvSpPr>
            <p:nvPr/>
          </p:nvSpPr>
          <p:spPr bwMode="auto">
            <a:xfrm>
              <a:off x="402" y="726"/>
              <a:ext cx="347" cy="281"/>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401" name="Rectangle 8"/>
            <p:cNvSpPr>
              <a:spLocks noChangeArrowheads="1"/>
            </p:cNvSpPr>
            <p:nvPr/>
          </p:nvSpPr>
          <p:spPr bwMode="auto">
            <a:xfrm>
              <a:off x="543" y="799"/>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402" name="Rectangle 9"/>
            <p:cNvSpPr>
              <a:spLocks noChangeArrowheads="1"/>
            </p:cNvSpPr>
            <p:nvPr/>
          </p:nvSpPr>
          <p:spPr bwMode="auto">
            <a:xfrm>
              <a:off x="1506" y="726"/>
              <a:ext cx="347" cy="28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403" name="Rectangle 10"/>
            <p:cNvSpPr>
              <a:spLocks noChangeArrowheads="1"/>
            </p:cNvSpPr>
            <p:nvPr/>
          </p:nvSpPr>
          <p:spPr bwMode="auto">
            <a:xfrm>
              <a:off x="1506" y="726"/>
              <a:ext cx="347" cy="281"/>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404" name="Rectangle 11"/>
            <p:cNvSpPr>
              <a:spLocks noChangeArrowheads="1"/>
            </p:cNvSpPr>
            <p:nvPr/>
          </p:nvSpPr>
          <p:spPr bwMode="auto">
            <a:xfrm>
              <a:off x="1645" y="799"/>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B2</a:t>
              </a:r>
              <a:endParaRPr lang="en-US" altLang="zh-CN">
                <a:ea typeface="宋体" panose="02010600030101010101" pitchFamily="2" charset="-122"/>
                <a:cs typeface="Times New Roman" panose="02020603050405020304" pitchFamily="18" charset="0"/>
              </a:endParaRPr>
            </a:p>
          </p:txBody>
        </p:sp>
        <p:sp>
          <p:nvSpPr>
            <p:cNvPr id="55405" name="Line 12"/>
            <p:cNvSpPr>
              <a:spLocks noChangeShapeType="1"/>
            </p:cNvSpPr>
            <p:nvPr/>
          </p:nvSpPr>
          <p:spPr bwMode="auto">
            <a:xfrm>
              <a:off x="763" y="884"/>
              <a:ext cx="630"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06" name="Freeform 13"/>
            <p:cNvSpPr>
              <a:spLocks/>
            </p:cNvSpPr>
            <p:nvPr/>
          </p:nvSpPr>
          <p:spPr bwMode="auto">
            <a:xfrm>
              <a:off x="1382" y="848"/>
              <a:ext cx="131" cy="71"/>
            </a:xfrm>
            <a:custGeom>
              <a:avLst/>
              <a:gdLst>
                <a:gd name="T0" fmla="*/ 0 w 131"/>
                <a:gd name="T1" fmla="*/ 0 h 71"/>
                <a:gd name="T2" fmla="*/ 131 w 131"/>
                <a:gd name="T3" fmla="*/ 36 h 71"/>
                <a:gd name="T4" fmla="*/ 0 w 131"/>
                <a:gd name="T5" fmla="*/ 71 h 71"/>
                <a:gd name="T6" fmla="*/ 0 w 131"/>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1">
                  <a:moveTo>
                    <a:pt x="0" y="0"/>
                  </a:moveTo>
                  <a:lnTo>
                    <a:pt x="131" y="36"/>
                  </a:lnTo>
                  <a:lnTo>
                    <a:pt x="0" y="71"/>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07" name="Line 14"/>
            <p:cNvSpPr>
              <a:spLocks noChangeShapeType="1"/>
            </p:cNvSpPr>
            <p:nvPr/>
          </p:nvSpPr>
          <p:spPr bwMode="auto">
            <a:xfrm>
              <a:off x="1040" y="772"/>
              <a:ext cx="195" cy="179"/>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08" name="Line 15"/>
            <p:cNvSpPr>
              <a:spLocks noChangeShapeType="1"/>
            </p:cNvSpPr>
            <p:nvPr/>
          </p:nvSpPr>
          <p:spPr bwMode="auto">
            <a:xfrm flipH="1">
              <a:off x="1040" y="772"/>
              <a:ext cx="195" cy="224"/>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53360" name="Rectangle 16"/>
          <p:cNvSpPr>
            <a:spLocks noChangeArrowheads="1"/>
          </p:cNvSpPr>
          <p:nvPr/>
        </p:nvSpPr>
        <p:spPr bwMode="auto">
          <a:xfrm>
            <a:off x="5283200" y="1135063"/>
            <a:ext cx="2136775" cy="274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a:solidFill>
                  <a:srgbClr val="000000"/>
                </a:solidFill>
                <a:ea typeface="宋体" panose="02010600030101010101" pitchFamily="2" charset="-122"/>
                <a:cs typeface="Times New Roman" panose="02020603050405020304" pitchFamily="18" charset="0"/>
              </a:rPr>
              <a:t>改正错误后的数据流</a:t>
            </a:r>
          </a:p>
        </p:txBody>
      </p:sp>
      <p:grpSp>
        <p:nvGrpSpPr>
          <p:cNvPr id="953361" name="Group 17"/>
          <p:cNvGrpSpPr>
            <a:grpSpLocks/>
          </p:cNvGrpSpPr>
          <p:nvPr/>
        </p:nvGrpSpPr>
        <p:grpSpPr bwMode="auto">
          <a:xfrm>
            <a:off x="4608513" y="1606550"/>
            <a:ext cx="3371850" cy="1098550"/>
            <a:chOff x="2903" y="1012"/>
            <a:chExt cx="2124" cy="692"/>
          </a:xfrm>
        </p:grpSpPr>
        <p:sp>
          <p:nvSpPr>
            <p:cNvPr id="55387" name="Rectangle 18"/>
            <p:cNvSpPr>
              <a:spLocks noChangeArrowheads="1"/>
            </p:cNvSpPr>
            <p:nvPr/>
          </p:nvSpPr>
          <p:spPr bwMode="auto">
            <a:xfrm>
              <a:off x="2903" y="1191"/>
              <a:ext cx="347" cy="25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88" name="Rectangle 19"/>
            <p:cNvSpPr>
              <a:spLocks noChangeArrowheads="1"/>
            </p:cNvSpPr>
            <p:nvPr/>
          </p:nvSpPr>
          <p:spPr bwMode="auto">
            <a:xfrm>
              <a:off x="2903" y="1191"/>
              <a:ext cx="347" cy="256"/>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89" name="Rectangle 20"/>
            <p:cNvSpPr>
              <a:spLocks noChangeArrowheads="1"/>
            </p:cNvSpPr>
            <p:nvPr/>
          </p:nvSpPr>
          <p:spPr bwMode="auto">
            <a:xfrm>
              <a:off x="3046" y="1261"/>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90" name="Rectangle 21"/>
            <p:cNvSpPr>
              <a:spLocks noChangeArrowheads="1"/>
            </p:cNvSpPr>
            <p:nvPr/>
          </p:nvSpPr>
          <p:spPr bwMode="auto">
            <a:xfrm>
              <a:off x="4680" y="1196"/>
              <a:ext cx="347" cy="25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91" name="Rectangle 22"/>
            <p:cNvSpPr>
              <a:spLocks noChangeArrowheads="1"/>
            </p:cNvSpPr>
            <p:nvPr/>
          </p:nvSpPr>
          <p:spPr bwMode="auto">
            <a:xfrm>
              <a:off x="4680" y="1196"/>
              <a:ext cx="347" cy="255"/>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92" name="Rectangle 23"/>
            <p:cNvSpPr>
              <a:spLocks noChangeArrowheads="1"/>
            </p:cNvSpPr>
            <p:nvPr/>
          </p:nvSpPr>
          <p:spPr bwMode="auto">
            <a:xfrm>
              <a:off x="4818" y="1267"/>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B2</a:t>
              </a:r>
              <a:endParaRPr lang="en-US" altLang="zh-CN">
                <a:ea typeface="宋体" panose="02010600030101010101" pitchFamily="2" charset="-122"/>
                <a:cs typeface="Times New Roman" panose="02020603050405020304" pitchFamily="18" charset="0"/>
              </a:endParaRPr>
            </a:p>
          </p:txBody>
        </p:sp>
        <p:sp>
          <p:nvSpPr>
            <p:cNvPr id="55393" name="Line 24"/>
            <p:cNvSpPr>
              <a:spLocks noChangeShapeType="1"/>
            </p:cNvSpPr>
            <p:nvPr/>
          </p:nvSpPr>
          <p:spPr bwMode="auto">
            <a:xfrm>
              <a:off x="3278" y="1319"/>
              <a:ext cx="24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94" name="Freeform 25"/>
            <p:cNvSpPr>
              <a:spLocks/>
            </p:cNvSpPr>
            <p:nvPr/>
          </p:nvSpPr>
          <p:spPr bwMode="auto">
            <a:xfrm>
              <a:off x="3511" y="1286"/>
              <a:ext cx="131" cy="65"/>
            </a:xfrm>
            <a:custGeom>
              <a:avLst/>
              <a:gdLst>
                <a:gd name="T0" fmla="*/ 0 w 131"/>
                <a:gd name="T1" fmla="*/ 0 h 71"/>
                <a:gd name="T2" fmla="*/ 131 w 131"/>
                <a:gd name="T3" fmla="*/ 17 h 71"/>
                <a:gd name="T4" fmla="*/ 0 w 131"/>
                <a:gd name="T5" fmla="*/ 35 h 71"/>
                <a:gd name="T6" fmla="*/ 0 w 131"/>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1">
                  <a:moveTo>
                    <a:pt x="0" y="0"/>
                  </a:moveTo>
                  <a:lnTo>
                    <a:pt x="131" y="36"/>
                  </a:lnTo>
                  <a:lnTo>
                    <a:pt x="0" y="71"/>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95" name="Freeform 26"/>
            <p:cNvSpPr>
              <a:spLocks/>
            </p:cNvSpPr>
            <p:nvPr/>
          </p:nvSpPr>
          <p:spPr bwMode="auto">
            <a:xfrm>
              <a:off x="3642" y="1012"/>
              <a:ext cx="695" cy="692"/>
            </a:xfrm>
            <a:custGeom>
              <a:avLst/>
              <a:gdLst>
                <a:gd name="T0" fmla="*/ 0 w 1536"/>
                <a:gd name="T1" fmla="*/ 1 h 1792"/>
                <a:gd name="T2" fmla="*/ 2 w 1536"/>
                <a:gd name="T3" fmla="*/ 1 h 1792"/>
                <a:gd name="T4" fmla="*/ 3 w 1536"/>
                <a:gd name="T5" fmla="*/ 1 h 1792"/>
                <a:gd name="T6" fmla="*/ 3 w 1536"/>
                <a:gd name="T7" fmla="*/ 1 h 1792"/>
                <a:gd name="T8" fmla="*/ 3 w 1536"/>
                <a:gd name="T9" fmla="*/ 1 h 1792"/>
                <a:gd name="T10" fmla="*/ 3 w 1536"/>
                <a:gd name="T11" fmla="*/ 0 h 1792"/>
                <a:gd name="T12" fmla="*/ 2 w 1536"/>
                <a:gd name="T13" fmla="*/ 0 h 1792"/>
                <a:gd name="T14" fmla="*/ 0 w 1536"/>
                <a:gd name="T15" fmla="*/ 0 h 1792"/>
                <a:gd name="T16" fmla="*/ 0 w 1536"/>
                <a:gd name="T17" fmla="*/ 0 h 1792"/>
                <a:gd name="T18" fmla="*/ 0 w 1536"/>
                <a:gd name="T19" fmla="*/ 0 h 1792"/>
                <a:gd name="T20" fmla="*/ 0 w 1536"/>
                <a:gd name="T21" fmla="*/ 1 h 1792"/>
                <a:gd name="T22" fmla="*/ 0 w 1536"/>
                <a:gd name="T23" fmla="*/ 1 h 17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36" h="1792">
                  <a:moveTo>
                    <a:pt x="162" y="1792"/>
                  </a:moveTo>
                  <a:lnTo>
                    <a:pt x="1373" y="1792"/>
                  </a:lnTo>
                  <a:cubicBezTo>
                    <a:pt x="1463" y="1792"/>
                    <a:pt x="1536" y="1719"/>
                    <a:pt x="1536" y="1629"/>
                  </a:cubicBezTo>
                  <a:cubicBezTo>
                    <a:pt x="1536" y="1629"/>
                    <a:pt x="1536" y="1629"/>
                    <a:pt x="1536" y="1629"/>
                  </a:cubicBezTo>
                  <a:lnTo>
                    <a:pt x="1536" y="162"/>
                  </a:lnTo>
                  <a:cubicBezTo>
                    <a:pt x="1536" y="72"/>
                    <a:pt x="1463" y="0"/>
                    <a:pt x="1373" y="0"/>
                  </a:cubicBezTo>
                  <a:lnTo>
                    <a:pt x="162" y="0"/>
                  </a:lnTo>
                  <a:cubicBezTo>
                    <a:pt x="73" y="0"/>
                    <a:pt x="0" y="72"/>
                    <a:pt x="0" y="162"/>
                  </a:cubicBezTo>
                  <a:lnTo>
                    <a:pt x="0" y="1629"/>
                  </a:lnTo>
                  <a:cubicBezTo>
                    <a:pt x="0" y="1719"/>
                    <a:pt x="73" y="1792"/>
                    <a:pt x="162" y="1792"/>
                  </a:cubicBezTo>
                  <a:close/>
                </a:path>
              </a:pathLst>
            </a:custGeom>
            <a:solidFill>
              <a:srgbClr val="CCFFFF"/>
            </a:solidFill>
            <a:ln w="28575">
              <a:solidFill>
                <a:srgbClr val="000000"/>
              </a:solidFill>
              <a:prstDash val="solid"/>
              <a:round/>
              <a:headEnd/>
              <a:tailEnd/>
            </a:ln>
          </p:spPr>
          <p:txBody>
            <a:bodyPr/>
            <a:lstStyle/>
            <a:p>
              <a:endParaRPr lang="zh-CN" altLang="en-US"/>
            </a:p>
          </p:txBody>
        </p:sp>
        <p:sp>
          <p:nvSpPr>
            <p:cNvPr id="55396" name="Rectangle 27"/>
            <p:cNvSpPr>
              <a:spLocks noChangeArrowheads="1"/>
            </p:cNvSpPr>
            <p:nvPr/>
          </p:nvSpPr>
          <p:spPr bwMode="auto">
            <a:xfrm>
              <a:off x="3705" y="1107"/>
              <a:ext cx="560"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dirty="0">
                  <a:solidFill>
                    <a:srgbClr val="000000"/>
                  </a:solidFill>
                  <a:ea typeface="宋体" panose="02010600030101010101" pitchFamily="2" charset="-122"/>
                  <a:cs typeface="Times New Roman" panose="02020603050405020304" pitchFamily="18" charset="0"/>
                </a:rPr>
                <a:t>需要一个过程在外部实体之间交换数据流</a:t>
              </a:r>
            </a:p>
          </p:txBody>
        </p:sp>
        <p:sp>
          <p:nvSpPr>
            <p:cNvPr id="55397" name="Line 28"/>
            <p:cNvSpPr>
              <a:spLocks noChangeShapeType="1"/>
            </p:cNvSpPr>
            <p:nvPr/>
          </p:nvSpPr>
          <p:spPr bwMode="auto">
            <a:xfrm>
              <a:off x="4347" y="1319"/>
              <a:ext cx="21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98" name="Freeform 29"/>
            <p:cNvSpPr>
              <a:spLocks/>
            </p:cNvSpPr>
            <p:nvPr/>
          </p:nvSpPr>
          <p:spPr bwMode="auto">
            <a:xfrm>
              <a:off x="4550" y="1286"/>
              <a:ext cx="130" cy="65"/>
            </a:xfrm>
            <a:custGeom>
              <a:avLst/>
              <a:gdLst>
                <a:gd name="T0" fmla="*/ 0 w 130"/>
                <a:gd name="T1" fmla="*/ 0 h 71"/>
                <a:gd name="T2" fmla="*/ 130 w 130"/>
                <a:gd name="T3" fmla="*/ 17 h 71"/>
                <a:gd name="T4" fmla="*/ 0 w 130"/>
                <a:gd name="T5" fmla="*/ 35 h 71"/>
                <a:gd name="T6" fmla="*/ 0 w 130"/>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1">
                  <a:moveTo>
                    <a:pt x="0" y="0"/>
                  </a:moveTo>
                  <a:lnTo>
                    <a:pt x="130" y="36"/>
                  </a:lnTo>
                  <a:lnTo>
                    <a:pt x="0" y="71"/>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53374" name="Group 30"/>
          <p:cNvGrpSpPr>
            <a:grpSpLocks/>
          </p:cNvGrpSpPr>
          <p:nvPr/>
        </p:nvGrpSpPr>
        <p:grpSpPr bwMode="auto">
          <a:xfrm>
            <a:off x="463550" y="5321151"/>
            <a:ext cx="3084513" cy="355600"/>
            <a:chOff x="180" y="3397"/>
            <a:chExt cx="1943" cy="224"/>
          </a:xfrm>
        </p:grpSpPr>
        <p:sp>
          <p:nvSpPr>
            <p:cNvPr id="55377" name="Freeform 31"/>
            <p:cNvSpPr>
              <a:spLocks/>
            </p:cNvSpPr>
            <p:nvPr/>
          </p:nvSpPr>
          <p:spPr bwMode="auto">
            <a:xfrm>
              <a:off x="1429" y="3397"/>
              <a:ext cx="694" cy="224"/>
            </a:xfrm>
            <a:custGeom>
              <a:avLst/>
              <a:gdLst>
                <a:gd name="T0" fmla="*/ 694 w 694"/>
                <a:gd name="T1" fmla="*/ 0 h 224"/>
                <a:gd name="T2" fmla="*/ 0 w 694"/>
                <a:gd name="T3" fmla="*/ 0 h 224"/>
                <a:gd name="T4" fmla="*/ 0 w 694"/>
                <a:gd name="T5" fmla="*/ 224 h 224"/>
                <a:gd name="T6" fmla="*/ 694 w 694"/>
                <a:gd name="T7" fmla="*/ 224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78" name="Rectangle 32"/>
            <p:cNvSpPr>
              <a:spLocks noChangeArrowheads="1"/>
            </p:cNvSpPr>
            <p:nvPr/>
          </p:nvSpPr>
          <p:spPr bwMode="auto">
            <a:xfrm>
              <a:off x="1707" y="3443"/>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DS2</a:t>
              </a:r>
              <a:endParaRPr lang="en-US" altLang="zh-CN">
                <a:ea typeface="宋体" panose="02010600030101010101" pitchFamily="2" charset="-122"/>
                <a:cs typeface="Times New Roman" panose="02020603050405020304" pitchFamily="18" charset="0"/>
              </a:endParaRPr>
            </a:p>
          </p:txBody>
        </p:sp>
        <p:sp>
          <p:nvSpPr>
            <p:cNvPr id="55379" name="Freeform 33"/>
            <p:cNvSpPr>
              <a:spLocks/>
            </p:cNvSpPr>
            <p:nvPr/>
          </p:nvSpPr>
          <p:spPr bwMode="auto">
            <a:xfrm>
              <a:off x="180" y="3397"/>
              <a:ext cx="694" cy="224"/>
            </a:xfrm>
            <a:custGeom>
              <a:avLst/>
              <a:gdLst>
                <a:gd name="T0" fmla="*/ 694 w 694"/>
                <a:gd name="T1" fmla="*/ 0 h 224"/>
                <a:gd name="T2" fmla="*/ 0 w 694"/>
                <a:gd name="T3" fmla="*/ 0 h 224"/>
                <a:gd name="T4" fmla="*/ 0 w 694"/>
                <a:gd name="T5" fmla="*/ 224 h 224"/>
                <a:gd name="T6" fmla="*/ 694 w 694"/>
                <a:gd name="T7" fmla="*/ 224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80" name="Rectangle 34"/>
            <p:cNvSpPr>
              <a:spLocks noChangeArrowheads="1"/>
            </p:cNvSpPr>
            <p:nvPr/>
          </p:nvSpPr>
          <p:spPr bwMode="auto">
            <a:xfrm>
              <a:off x="457" y="3443"/>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81" name="Line 35"/>
            <p:cNvSpPr>
              <a:spLocks noChangeShapeType="1"/>
            </p:cNvSpPr>
            <p:nvPr/>
          </p:nvSpPr>
          <p:spPr bwMode="auto">
            <a:xfrm>
              <a:off x="902" y="3509"/>
              <a:ext cx="408"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82" name="Freeform 36"/>
            <p:cNvSpPr>
              <a:spLocks/>
            </p:cNvSpPr>
            <p:nvPr/>
          </p:nvSpPr>
          <p:spPr bwMode="auto">
            <a:xfrm>
              <a:off x="1299" y="3474"/>
              <a:ext cx="130" cy="70"/>
            </a:xfrm>
            <a:custGeom>
              <a:avLst/>
              <a:gdLst>
                <a:gd name="T0" fmla="*/ 0 w 130"/>
                <a:gd name="T1" fmla="*/ 0 h 70"/>
                <a:gd name="T2" fmla="*/ 130 w 130"/>
                <a:gd name="T3" fmla="*/ 35 h 70"/>
                <a:gd name="T4" fmla="*/ 0 w 130"/>
                <a:gd name="T5" fmla="*/ 70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83" name="Line 37"/>
            <p:cNvSpPr>
              <a:spLocks noChangeShapeType="1"/>
            </p:cNvSpPr>
            <p:nvPr/>
          </p:nvSpPr>
          <p:spPr bwMode="auto">
            <a:xfrm>
              <a:off x="1086" y="3397"/>
              <a:ext cx="121" cy="224"/>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84" name="Line 38"/>
            <p:cNvSpPr>
              <a:spLocks noChangeShapeType="1"/>
            </p:cNvSpPr>
            <p:nvPr/>
          </p:nvSpPr>
          <p:spPr bwMode="auto">
            <a:xfrm flipH="1">
              <a:off x="1013" y="3414"/>
              <a:ext cx="236" cy="207"/>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85" name="Line 39"/>
            <p:cNvSpPr>
              <a:spLocks noChangeShapeType="1"/>
            </p:cNvSpPr>
            <p:nvPr/>
          </p:nvSpPr>
          <p:spPr bwMode="auto">
            <a:xfrm>
              <a:off x="1541" y="3399"/>
              <a:ext cx="1" cy="21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86" name="Line 40"/>
            <p:cNvSpPr>
              <a:spLocks noChangeShapeType="1"/>
            </p:cNvSpPr>
            <p:nvPr/>
          </p:nvSpPr>
          <p:spPr bwMode="auto">
            <a:xfrm>
              <a:off x="286" y="3408"/>
              <a:ext cx="1" cy="21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385" name="Group 41"/>
          <p:cNvGrpSpPr>
            <a:grpSpLocks/>
          </p:cNvGrpSpPr>
          <p:nvPr/>
        </p:nvGrpSpPr>
        <p:grpSpPr bwMode="auto">
          <a:xfrm>
            <a:off x="4100513" y="5013176"/>
            <a:ext cx="4492625" cy="1077912"/>
            <a:chOff x="2583" y="3427"/>
            <a:chExt cx="2830" cy="679"/>
          </a:xfrm>
        </p:grpSpPr>
        <p:sp>
          <p:nvSpPr>
            <p:cNvPr id="55365" name="Line 42"/>
            <p:cNvSpPr>
              <a:spLocks noChangeShapeType="1"/>
            </p:cNvSpPr>
            <p:nvPr/>
          </p:nvSpPr>
          <p:spPr bwMode="auto">
            <a:xfrm>
              <a:off x="3304" y="3736"/>
              <a:ext cx="24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6" name="Freeform 43"/>
            <p:cNvSpPr>
              <a:spLocks/>
            </p:cNvSpPr>
            <p:nvPr/>
          </p:nvSpPr>
          <p:spPr bwMode="auto">
            <a:xfrm>
              <a:off x="3537" y="3706"/>
              <a:ext cx="131" cy="61"/>
            </a:xfrm>
            <a:custGeom>
              <a:avLst/>
              <a:gdLst>
                <a:gd name="T0" fmla="*/ 0 w 131"/>
                <a:gd name="T1" fmla="*/ 0 h 70"/>
                <a:gd name="T2" fmla="*/ 131 w 131"/>
                <a:gd name="T3" fmla="*/ 12 h 70"/>
                <a:gd name="T4" fmla="*/ 0 w 131"/>
                <a:gd name="T5" fmla="*/ 24 h 70"/>
                <a:gd name="T6" fmla="*/ 0 w 131"/>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0">
                  <a:moveTo>
                    <a:pt x="0" y="0"/>
                  </a:moveTo>
                  <a:lnTo>
                    <a:pt x="131"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67" name="Freeform 44"/>
            <p:cNvSpPr>
              <a:spLocks/>
            </p:cNvSpPr>
            <p:nvPr/>
          </p:nvSpPr>
          <p:spPr bwMode="auto">
            <a:xfrm>
              <a:off x="3668" y="3434"/>
              <a:ext cx="712" cy="652"/>
            </a:xfrm>
            <a:custGeom>
              <a:avLst/>
              <a:gdLst>
                <a:gd name="T0" fmla="*/ 0 w 1536"/>
                <a:gd name="T1" fmla="*/ 0 h 1818"/>
                <a:gd name="T2" fmla="*/ 3 w 1536"/>
                <a:gd name="T3" fmla="*/ 0 h 1818"/>
                <a:gd name="T4" fmla="*/ 3 w 1536"/>
                <a:gd name="T5" fmla="*/ 0 h 1818"/>
                <a:gd name="T6" fmla="*/ 3 w 1536"/>
                <a:gd name="T7" fmla="*/ 0 h 1818"/>
                <a:gd name="T8" fmla="*/ 3 w 1536"/>
                <a:gd name="T9" fmla="*/ 0 h 1818"/>
                <a:gd name="T10" fmla="*/ 3 w 1536"/>
                <a:gd name="T11" fmla="*/ 0 h 1818"/>
                <a:gd name="T12" fmla="*/ 3 w 1536"/>
                <a:gd name="T13" fmla="*/ 0 h 1818"/>
                <a:gd name="T14" fmla="*/ 0 w 1536"/>
                <a:gd name="T15" fmla="*/ 0 h 1818"/>
                <a:gd name="T16" fmla="*/ 0 w 1536"/>
                <a:gd name="T17" fmla="*/ 0 h 1818"/>
                <a:gd name="T18" fmla="*/ 0 w 1536"/>
                <a:gd name="T19" fmla="*/ 0 h 1818"/>
                <a:gd name="T20" fmla="*/ 0 w 1536"/>
                <a:gd name="T21" fmla="*/ 0 h 1818"/>
                <a:gd name="T22" fmla="*/ 0 w 1536"/>
                <a:gd name="T23" fmla="*/ 0 h 18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36" h="1818">
                  <a:moveTo>
                    <a:pt x="162" y="1818"/>
                  </a:moveTo>
                  <a:lnTo>
                    <a:pt x="1373" y="1818"/>
                  </a:lnTo>
                  <a:cubicBezTo>
                    <a:pt x="1463" y="1818"/>
                    <a:pt x="1536" y="1745"/>
                    <a:pt x="1536" y="1655"/>
                  </a:cubicBezTo>
                  <a:cubicBezTo>
                    <a:pt x="1536" y="1655"/>
                    <a:pt x="1536" y="1655"/>
                    <a:pt x="1536" y="1655"/>
                  </a:cubicBezTo>
                  <a:lnTo>
                    <a:pt x="1536" y="163"/>
                  </a:lnTo>
                  <a:cubicBezTo>
                    <a:pt x="1536" y="73"/>
                    <a:pt x="1463" y="0"/>
                    <a:pt x="1373" y="0"/>
                  </a:cubicBezTo>
                  <a:lnTo>
                    <a:pt x="162" y="0"/>
                  </a:lnTo>
                  <a:cubicBezTo>
                    <a:pt x="73" y="0"/>
                    <a:pt x="0" y="73"/>
                    <a:pt x="0" y="163"/>
                  </a:cubicBezTo>
                  <a:lnTo>
                    <a:pt x="0" y="1655"/>
                  </a:lnTo>
                  <a:cubicBezTo>
                    <a:pt x="0" y="1745"/>
                    <a:pt x="73" y="1818"/>
                    <a:pt x="162" y="1818"/>
                  </a:cubicBezTo>
                  <a:close/>
                </a:path>
              </a:pathLst>
            </a:custGeom>
            <a:solidFill>
              <a:srgbClr val="CCFFFF"/>
            </a:solidFill>
            <a:ln w="28575">
              <a:solidFill>
                <a:srgbClr val="000000"/>
              </a:solidFill>
              <a:prstDash val="solid"/>
              <a:round/>
              <a:headEnd/>
              <a:tailEnd/>
            </a:ln>
          </p:spPr>
          <p:txBody>
            <a:bodyPr/>
            <a:lstStyle/>
            <a:p>
              <a:endParaRPr lang="zh-CN" altLang="en-US"/>
            </a:p>
          </p:txBody>
        </p:sp>
        <p:sp>
          <p:nvSpPr>
            <p:cNvPr id="55368" name="Rectangle 45"/>
            <p:cNvSpPr>
              <a:spLocks noChangeArrowheads="1"/>
            </p:cNvSpPr>
            <p:nvPr/>
          </p:nvSpPr>
          <p:spPr bwMode="auto">
            <a:xfrm>
              <a:off x="3673" y="3427"/>
              <a:ext cx="658"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a:solidFill>
                    <a:srgbClr val="000000"/>
                  </a:solidFill>
                  <a:ea typeface="宋体" panose="02010600030101010101" pitchFamily="2" charset="-122"/>
                  <a:cs typeface="Times New Roman" panose="02020603050405020304" pitchFamily="18" charset="0"/>
                </a:rPr>
                <a:t>需要一个过程从一个数据存储移动数据到另一个数据存储</a:t>
              </a:r>
            </a:p>
          </p:txBody>
        </p:sp>
        <p:sp>
          <p:nvSpPr>
            <p:cNvPr id="55369" name="Line 46"/>
            <p:cNvSpPr>
              <a:spLocks noChangeShapeType="1"/>
            </p:cNvSpPr>
            <p:nvPr/>
          </p:nvSpPr>
          <p:spPr bwMode="auto">
            <a:xfrm>
              <a:off x="4381" y="3736"/>
              <a:ext cx="21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70" name="Freeform 47"/>
            <p:cNvSpPr>
              <a:spLocks/>
            </p:cNvSpPr>
            <p:nvPr/>
          </p:nvSpPr>
          <p:spPr bwMode="auto">
            <a:xfrm>
              <a:off x="4576" y="3706"/>
              <a:ext cx="130" cy="61"/>
            </a:xfrm>
            <a:custGeom>
              <a:avLst/>
              <a:gdLst>
                <a:gd name="T0" fmla="*/ 0 w 130"/>
                <a:gd name="T1" fmla="*/ 0 h 70"/>
                <a:gd name="T2" fmla="*/ 130 w 130"/>
                <a:gd name="T3" fmla="*/ 12 h 70"/>
                <a:gd name="T4" fmla="*/ 0 w 130"/>
                <a:gd name="T5" fmla="*/ 24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71" name="Freeform 48"/>
            <p:cNvSpPr>
              <a:spLocks/>
            </p:cNvSpPr>
            <p:nvPr/>
          </p:nvSpPr>
          <p:spPr bwMode="auto">
            <a:xfrm>
              <a:off x="2583" y="3639"/>
              <a:ext cx="695" cy="194"/>
            </a:xfrm>
            <a:custGeom>
              <a:avLst/>
              <a:gdLst>
                <a:gd name="T0" fmla="*/ 695 w 695"/>
                <a:gd name="T1" fmla="*/ 0 h 224"/>
                <a:gd name="T2" fmla="*/ 0 w 695"/>
                <a:gd name="T3" fmla="*/ 0 h 224"/>
                <a:gd name="T4" fmla="*/ 0 w 695"/>
                <a:gd name="T5" fmla="*/ 70 h 224"/>
                <a:gd name="T6" fmla="*/ 695 w 695"/>
                <a:gd name="T7" fmla="*/ 7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5" h="224">
                  <a:moveTo>
                    <a:pt x="695" y="0"/>
                  </a:moveTo>
                  <a:lnTo>
                    <a:pt x="0" y="0"/>
                  </a:lnTo>
                  <a:lnTo>
                    <a:pt x="0" y="224"/>
                  </a:lnTo>
                  <a:lnTo>
                    <a:pt x="695"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72" name="Rectangle 49"/>
            <p:cNvSpPr>
              <a:spLocks noChangeArrowheads="1"/>
            </p:cNvSpPr>
            <p:nvPr/>
          </p:nvSpPr>
          <p:spPr bwMode="auto">
            <a:xfrm>
              <a:off x="2864" y="3679"/>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73" name="Freeform 50"/>
            <p:cNvSpPr>
              <a:spLocks/>
            </p:cNvSpPr>
            <p:nvPr/>
          </p:nvSpPr>
          <p:spPr bwMode="auto">
            <a:xfrm>
              <a:off x="4719" y="3639"/>
              <a:ext cx="694" cy="194"/>
            </a:xfrm>
            <a:custGeom>
              <a:avLst/>
              <a:gdLst>
                <a:gd name="T0" fmla="*/ 694 w 694"/>
                <a:gd name="T1" fmla="*/ 0 h 224"/>
                <a:gd name="T2" fmla="*/ 0 w 694"/>
                <a:gd name="T3" fmla="*/ 0 h 224"/>
                <a:gd name="T4" fmla="*/ 0 w 694"/>
                <a:gd name="T5" fmla="*/ 70 h 224"/>
                <a:gd name="T6" fmla="*/ 694 w 694"/>
                <a:gd name="T7" fmla="*/ 7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74" name="Rectangle 51"/>
            <p:cNvSpPr>
              <a:spLocks noChangeArrowheads="1"/>
            </p:cNvSpPr>
            <p:nvPr/>
          </p:nvSpPr>
          <p:spPr bwMode="auto">
            <a:xfrm>
              <a:off x="5001" y="3679"/>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DS2</a:t>
              </a:r>
              <a:endParaRPr lang="en-US" altLang="zh-CN">
                <a:ea typeface="宋体" panose="02010600030101010101" pitchFamily="2" charset="-122"/>
                <a:cs typeface="Times New Roman" panose="02020603050405020304" pitchFamily="18" charset="0"/>
              </a:endParaRPr>
            </a:p>
          </p:txBody>
        </p:sp>
        <p:sp>
          <p:nvSpPr>
            <p:cNvPr id="55375" name="Line 52"/>
            <p:cNvSpPr>
              <a:spLocks noChangeShapeType="1"/>
            </p:cNvSpPr>
            <p:nvPr/>
          </p:nvSpPr>
          <p:spPr bwMode="auto">
            <a:xfrm>
              <a:off x="4822" y="3642"/>
              <a:ext cx="1" cy="18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76" name="Line 53"/>
            <p:cNvSpPr>
              <a:spLocks noChangeShapeType="1"/>
            </p:cNvSpPr>
            <p:nvPr/>
          </p:nvSpPr>
          <p:spPr bwMode="auto">
            <a:xfrm>
              <a:off x="2695" y="3642"/>
              <a:ext cx="1" cy="184"/>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398" name="Group 54"/>
          <p:cNvGrpSpPr>
            <a:grpSpLocks/>
          </p:cNvGrpSpPr>
          <p:nvPr/>
        </p:nvGrpSpPr>
        <p:grpSpPr bwMode="auto">
          <a:xfrm>
            <a:off x="4062413" y="4005064"/>
            <a:ext cx="3921125" cy="944562"/>
            <a:chOff x="2559" y="2757"/>
            <a:chExt cx="2470" cy="595"/>
          </a:xfrm>
        </p:grpSpPr>
        <p:sp>
          <p:nvSpPr>
            <p:cNvPr id="55353" name="Rectangle 55"/>
            <p:cNvSpPr>
              <a:spLocks noChangeArrowheads="1"/>
            </p:cNvSpPr>
            <p:nvPr/>
          </p:nvSpPr>
          <p:spPr bwMode="auto">
            <a:xfrm>
              <a:off x="4682" y="2959"/>
              <a:ext cx="347" cy="23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54" name="Rectangle 56"/>
            <p:cNvSpPr>
              <a:spLocks noChangeArrowheads="1"/>
            </p:cNvSpPr>
            <p:nvPr/>
          </p:nvSpPr>
          <p:spPr bwMode="auto">
            <a:xfrm>
              <a:off x="4682" y="2959"/>
              <a:ext cx="347" cy="235"/>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55" name="Rectangle 57"/>
            <p:cNvSpPr>
              <a:spLocks noChangeArrowheads="1"/>
            </p:cNvSpPr>
            <p:nvPr/>
          </p:nvSpPr>
          <p:spPr bwMode="auto">
            <a:xfrm>
              <a:off x="4820" y="3022"/>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56" name="Line 58"/>
            <p:cNvSpPr>
              <a:spLocks noChangeShapeType="1"/>
            </p:cNvSpPr>
            <p:nvPr/>
          </p:nvSpPr>
          <p:spPr bwMode="auto">
            <a:xfrm>
              <a:off x="3280" y="3072"/>
              <a:ext cx="24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7" name="Freeform 59"/>
            <p:cNvSpPr>
              <a:spLocks/>
            </p:cNvSpPr>
            <p:nvPr/>
          </p:nvSpPr>
          <p:spPr bwMode="auto">
            <a:xfrm>
              <a:off x="3513" y="3042"/>
              <a:ext cx="131" cy="59"/>
            </a:xfrm>
            <a:custGeom>
              <a:avLst/>
              <a:gdLst>
                <a:gd name="T0" fmla="*/ 0 w 131"/>
                <a:gd name="T1" fmla="*/ 0 h 70"/>
                <a:gd name="T2" fmla="*/ 131 w 131"/>
                <a:gd name="T3" fmla="*/ 9 h 70"/>
                <a:gd name="T4" fmla="*/ 0 w 131"/>
                <a:gd name="T5" fmla="*/ 18 h 70"/>
                <a:gd name="T6" fmla="*/ 0 w 131"/>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0">
                  <a:moveTo>
                    <a:pt x="0" y="0"/>
                  </a:moveTo>
                  <a:lnTo>
                    <a:pt x="131"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58" name="Freeform 60"/>
            <p:cNvSpPr>
              <a:spLocks/>
            </p:cNvSpPr>
            <p:nvPr/>
          </p:nvSpPr>
          <p:spPr bwMode="auto">
            <a:xfrm>
              <a:off x="3644" y="2757"/>
              <a:ext cx="695" cy="595"/>
            </a:xfrm>
            <a:custGeom>
              <a:avLst/>
              <a:gdLst>
                <a:gd name="T0" fmla="*/ 0 w 1536"/>
                <a:gd name="T1" fmla="*/ 0 h 1690"/>
                <a:gd name="T2" fmla="*/ 2 w 1536"/>
                <a:gd name="T3" fmla="*/ 0 h 1690"/>
                <a:gd name="T4" fmla="*/ 3 w 1536"/>
                <a:gd name="T5" fmla="*/ 0 h 1690"/>
                <a:gd name="T6" fmla="*/ 3 w 1536"/>
                <a:gd name="T7" fmla="*/ 0 h 1690"/>
                <a:gd name="T8" fmla="*/ 3 w 1536"/>
                <a:gd name="T9" fmla="*/ 0 h 1690"/>
                <a:gd name="T10" fmla="*/ 3 w 1536"/>
                <a:gd name="T11" fmla="*/ 0 h 1690"/>
                <a:gd name="T12" fmla="*/ 2 w 1536"/>
                <a:gd name="T13" fmla="*/ 0 h 1690"/>
                <a:gd name="T14" fmla="*/ 0 w 1536"/>
                <a:gd name="T15" fmla="*/ 0 h 1690"/>
                <a:gd name="T16" fmla="*/ 0 w 1536"/>
                <a:gd name="T17" fmla="*/ 0 h 1690"/>
                <a:gd name="T18" fmla="*/ 0 w 1536"/>
                <a:gd name="T19" fmla="*/ 0 h 1690"/>
                <a:gd name="T20" fmla="*/ 0 w 1536"/>
                <a:gd name="T21" fmla="*/ 0 h 1690"/>
                <a:gd name="T22" fmla="*/ 0 w 1536"/>
                <a:gd name="T23" fmla="*/ 0 h 16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36" h="1690">
                  <a:moveTo>
                    <a:pt x="162" y="1690"/>
                  </a:moveTo>
                  <a:lnTo>
                    <a:pt x="1373" y="1690"/>
                  </a:lnTo>
                  <a:cubicBezTo>
                    <a:pt x="1463" y="1690"/>
                    <a:pt x="1536" y="1617"/>
                    <a:pt x="1536" y="1527"/>
                  </a:cubicBezTo>
                  <a:cubicBezTo>
                    <a:pt x="1536" y="1527"/>
                    <a:pt x="1536" y="1527"/>
                    <a:pt x="1536" y="1527"/>
                  </a:cubicBezTo>
                  <a:lnTo>
                    <a:pt x="1536" y="163"/>
                  </a:lnTo>
                  <a:cubicBezTo>
                    <a:pt x="1536" y="73"/>
                    <a:pt x="1463" y="0"/>
                    <a:pt x="1373" y="0"/>
                  </a:cubicBezTo>
                  <a:lnTo>
                    <a:pt x="162" y="0"/>
                  </a:lnTo>
                  <a:cubicBezTo>
                    <a:pt x="73" y="0"/>
                    <a:pt x="0" y="73"/>
                    <a:pt x="0" y="163"/>
                  </a:cubicBezTo>
                  <a:lnTo>
                    <a:pt x="0" y="1527"/>
                  </a:lnTo>
                  <a:cubicBezTo>
                    <a:pt x="0" y="1617"/>
                    <a:pt x="73" y="1690"/>
                    <a:pt x="162" y="1690"/>
                  </a:cubicBezTo>
                  <a:close/>
                </a:path>
              </a:pathLst>
            </a:custGeom>
            <a:solidFill>
              <a:srgbClr val="CCFFFF"/>
            </a:solidFill>
            <a:ln w="28575">
              <a:solidFill>
                <a:srgbClr val="000000"/>
              </a:solidFill>
              <a:prstDash val="solid"/>
              <a:round/>
              <a:headEnd/>
              <a:tailEnd/>
            </a:ln>
          </p:spPr>
          <p:txBody>
            <a:bodyPr/>
            <a:lstStyle/>
            <a:p>
              <a:endParaRPr lang="zh-CN" altLang="en-US"/>
            </a:p>
          </p:txBody>
        </p:sp>
        <p:sp>
          <p:nvSpPr>
            <p:cNvPr id="55359" name="Rectangle 61"/>
            <p:cNvSpPr>
              <a:spLocks noChangeArrowheads="1"/>
            </p:cNvSpPr>
            <p:nvPr/>
          </p:nvSpPr>
          <p:spPr bwMode="auto">
            <a:xfrm>
              <a:off x="3659" y="2793"/>
              <a:ext cx="641"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a:solidFill>
                    <a:srgbClr val="000000"/>
                  </a:solidFill>
                  <a:ea typeface="宋体" panose="02010600030101010101" pitchFamily="2" charset="-122"/>
                  <a:cs typeface="Times New Roman" panose="02020603050405020304" pitchFamily="18" charset="0"/>
                </a:rPr>
                <a:t>需要一个过程从一个数据存储中表现数据</a:t>
              </a:r>
            </a:p>
          </p:txBody>
        </p:sp>
        <p:sp>
          <p:nvSpPr>
            <p:cNvPr id="55360" name="Line 62"/>
            <p:cNvSpPr>
              <a:spLocks noChangeShapeType="1"/>
            </p:cNvSpPr>
            <p:nvPr/>
          </p:nvSpPr>
          <p:spPr bwMode="auto">
            <a:xfrm>
              <a:off x="4349" y="3072"/>
              <a:ext cx="21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1" name="Freeform 63"/>
            <p:cNvSpPr>
              <a:spLocks/>
            </p:cNvSpPr>
            <p:nvPr/>
          </p:nvSpPr>
          <p:spPr bwMode="auto">
            <a:xfrm>
              <a:off x="4552" y="3042"/>
              <a:ext cx="130" cy="59"/>
            </a:xfrm>
            <a:custGeom>
              <a:avLst/>
              <a:gdLst>
                <a:gd name="T0" fmla="*/ 0 w 130"/>
                <a:gd name="T1" fmla="*/ 0 h 70"/>
                <a:gd name="T2" fmla="*/ 130 w 130"/>
                <a:gd name="T3" fmla="*/ 9 h 70"/>
                <a:gd name="T4" fmla="*/ 0 w 130"/>
                <a:gd name="T5" fmla="*/ 18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62" name="Freeform 64"/>
            <p:cNvSpPr>
              <a:spLocks/>
            </p:cNvSpPr>
            <p:nvPr/>
          </p:nvSpPr>
          <p:spPr bwMode="auto">
            <a:xfrm>
              <a:off x="2559" y="2978"/>
              <a:ext cx="695" cy="187"/>
            </a:xfrm>
            <a:custGeom>
              <a:avLst/>
              <a:gdLst>
                <a:gd name="T0" fmla="*/ 695 w 695"/>
                <a:gd name="T1" fmla="*/ 0 h 224"/>
                <a:gd name="T2" fmla="*/ 0 w 695"/>
                <a:gd name="T3" fmla="*/ 0 h 224"/>
                <a:gd name="T4" fmla="*/ 0 w 695"/>
                <a:gd name="T5" fmla="*/ 53 h 224"/>
                <a:gd name="T6" fmla="*/ 695 w 695"/>
                <a:gd name="T7" fmla="*/ 53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5" h="224">
                  <a:moveTo>
                    <a:pt x="695" y="0"/>
                  </a:moveTo>
                  <a:lnTo>
                    <a:pt x="0" y="0"/>
                  </a:lnTo>
                  <a:lnTo>
                    <a:pt x="0" y="224"/>
                  </a:lnTo>
                  <a:lnTo>
                    <a:pt x="695"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63" name="Rectangle 65"/>
            <p:cNvSpPr>
              <a:spLocks noChangeArrowheads="1"/>
            </p:cNvSpPr>
            <p:nvPr/>
          </p:nvSpPr>
          <p:spPr bwMode="auto">
            <a:xfrm>
              <a:off x="2840" y="3016"/>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64" name="Line 66"/>
            <p:cNvSpPr>
              <a:spLocks noChangeShapeType="1"/>
            </p:cNvSpPr>
            <p:nvPr/>
          </p:nvSpPr>
          <p:spPr bwMode="auto">
            <a:xfrm>
              <a:off x="2662" y="2987"/>
              <a:ext cx="1" cy="177"/>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411" name="Group 67"/>
          <p:cNvGrpSpPr>
            <a:grpSpLocks/>
          </p:cNvGrpSpPr>
          <p:nvPr/>
        </p:nvGrpSpPr>
        <p:grpSpPr bwMode="auto">
          <a:xfrm>
            <a:off x="463550" y="4262239"/>
            <a:ext cx="2555875" cy="444500"/>
            <a:chOff x="180" y="2567"/>
            <a:chExt cx="1610" cy="280"/>
          </a:xfrm>
        </p:grpSpPr>
        <p:sp>
          <p:nvSpPr>
            <p:cNvPr id="55343" name="Freeform 68"/>
            <p:cNvSpPr>
              <a:spLocks/>
            </p:cNvSpPr>
            <p:nvPr/>
          </p:nvSpPr>
          <p:spPr bwMode="auto">
            <a:xfrm>
              <a:off x="180" y="2589"/>
              <a:ext cx="694" cy="224"/>
            </a:xfrm>
            <a:custGeom>
              <a:avLst/>
              <a:gdLst>
                <a:gd name="T0" fmla="*/ 694 w 694"/>
                <a:gd name="T1" fmla="*/ 0 h 224"/>
                <a:gd name="T2" fmla="*/ 0 w 694"/>
                <a:gd name="T3" fmla="*/ 0 h 224"/>
                <a:gd name="T4" fmla="*/ 0 w 694"/>
                <a:gd name="T5" fmla="*/ 224 h 224"/>
                <a:gd name="T6" fmla="*/ 694 w 694"/>
                <a:gd name="T7" fmla="*/ 224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44" name="Rectangle 69"/>
            <p:cNvSpPr>
              <a:spLocks noChangeArrowheads="1"/>
            </p:cNvSpPr>
            <p:nvPr/>
          </p:nvSpPr>
          <p:spPr bwMode="auto">
            <a:xfrm>
              <a:off x="457" y="2637"/>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45" name="Rectangle 70"/>
            <p:cNvSpPr>
              <a:spLocks noChangeArrowheads="1"/>
            </p:cNvSpPr>
            <p:nvPr/>
          </p:nvSpPr>
          <p:spPr bwMode="auto">
            <a:xfrm>
              <a:off x="1443" y="2567"/>
              <a:ext cx="347" cy="28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46" name="Rectangle 71"/>
            <p:cNvSpPr>
              <a:spLocks noChangeArrowheads="1"/>
            </p:cNvSpPr>
            <p:nvPr/>
          </p:nvSpPr>
          <p:spPr bwMode="auto">
            <a:xfrm>
              <a:off x="1443" y="2567"/>
              <a:ext cx="347" cy="280"/>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47" name="Rectangle 72"/>
            <p:cNvSpPr>
              <a:spLocks noChangeArrowheads="1"/>
            </p:cNvSpPr>
            <p:nvPr/>
          </p:nvSpPr>
          <p:spPr bwMode="auto">
            <a:xfrm>
              <a:off x="1584" y="2644"/>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48" name="Line 73"/>
            <p:cNvSpPr>
              <a:spLocks noChangeShapeType="1"/>
            </p:cNvSpPr>
            <p:nvPr/>
          </p:nvSpPr>
          <p:spPr bwMode="auto">
            <a:xfrm>
              <a:off x="902" y="2701"/>
              <a:ext cx="408"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9" name="Freeform 74"/>
            <p:cNvSpPr>
              <a:spLocks/>
            </p:cNvSpPr>
            <p:nvPr/>
          </p:nvSpPr>
          <p:spPr bwMode="auto">
            <a:xfrm>
              <a:off x="1299" y="2666"/>
              <a:ext cx="130" cy="70"/>
            </a:xfrm>
            <a:custGeom>
              <a:avLst/>
              <a:gdLst>
                <a:gd name="T0" fmla="*/ 0 w 130"/>
                <a:gd name="T1" fmla="*/ 0 h 70"/>
                <a:gd name="T2" fmla="*/ 130 w 130"/>
                <a:gd name="T3" fmla="*/ 35 h 70"/>
                <a:gd name="T4" fmla="*/ 0 w 130"/>
                <a:gd name="T5" fmla="*/ 70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50" name="Line 75"/>
            <p:cNvSpPr>
              <a:spLocks noChangeShapeType="1"/>
            </p:cNvSpPr>
            <p:nvPr/>
          </p:nvSpPr>
          <p:spPr bwMode="auto">
            <a:xfrm>
              <a:off x="1096" y="2589"/>
              <a:ext cx="153" cy="208"/>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1" name="Line 76"/>
            <p:cNvSpPr>
              <a:spLocks noChangeShapeType="1"/>
            </p:cNvSpPr>
            <p:nvPr/>
          </p:nvSpPr>
          <p:spPr bwMode="auto">
            <a:xfrm flipH="1">
              <a:off x="1037" y="2589"/>
              <a:ext cx="253" cy="208"/>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2" name="Line 77"/>
            <p:cNvSpPr>
              <a:spLocks noChangeShapeType="1"/>
            </p:cNvSpPr>
            <p:nvPr/>
          </p:nvSpPr>
          <p:spPr bwMode="auto">
            <a:xfrm>
              <a:off x="284" y="2588"/>
              <a:ext cx="1" cy="21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422" name="Group 78"/>
          <p:cNvGrpSpPr>
            <a:grpSpLocks/>
          </p:cNvGrpSpPr>
          <p:nvPr/>
        </p:nvGrpSpPr>
        <p:grpSpPr bwMode="auto">
          <a:xfrm>
            <a:off x="582613" y="2708920"/>
            <a:ext cx="2843212" cy="928687"/>
            <a:chOff x="319" y="1467"/>
            <a:chExt cx="1791" cy="585"/>
          </a:xfrm>
        </p:grpSpPr>
        <p:sp>
          <p:nvSpPr>
            <p:cNvPr id="55328" name="Rectangle 79"/>
            <p:cNvSpPr>
              <a:spLocks noChangeArrowheads="1"/>
            </p:cNvSpPr>
            <p:nvPr/>
          </p:nvSpPr>
          <p:spPr bwMode="auto">
            <a:xfrm>
              <a:off x="319" y="1748"/>
              <a:ext cx="347" cy="28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29" name="Rectangle 80"/>
            <p:cNvSpPr>
              <a:spLocks noChangeArrowheads="1"/>
            </p:cNvSpPr>
            <p:nvPr/>
          </p:nvSpPr>
          <p:spPr bwMode="auto">
            <a:xfrm>
              <a:off x="319" y="1748"/>
              <a:ext cx="347" cy="280"/>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30" name="Rectangle 81"/>
            <p:cNvSpPr>
              <a:spLocks noChangeArrowheads="1"/>
            </p:cNvSpPr>
            <p:nvPr/>
          </p:nvSpPr>
          <p:spPr bwMode="auto">
            <a:xfrm>
              <a:off x="456" y="1823"/>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31" name="Freeform 82"/>
            <p:cNvSpPr>
              <a:spLocks/>
            </p:cNvSpPr>
            <p:nvPr/>
          </p:nvSpPr>
          <p:spPr bwMode="auto">
            <a:xfrm>
              <a:off x="1416" y="1826"/>
              <a:ext cx="694" cy="224"/>
            </a:xfrm>
            <a:custGeom>
              <a:avLst/>
              <a:gdLst>
                <a:gd name="T0" fmla="*/ 694 w 694"/>
                <a:gd name="T1" fmla="*/ 0 h 224"/>
                <a:gd name="T2" fmla="*/ 0 w 694"/>
                <a:gd name="T3" fmla="*/ 0 h 224"/>
                <a:gd name="T4" fmla="*/ 0 w 694"/>
                <a:gd name="T5" fmla="*/ 224 h 224"/>
                <a:gd name="T6" fmla="*/ 694 w 694"/>
                <a:gd name="T7" fmla="*/ 224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4" h="224">
                  <a:moveTo>
                    <a:pt x="694" y="0"/>
                  </a:moveTo>
                  <a:lnTo>
                    <a:pt x="0" y="0"/>
                  </a:lnTo>
                  <a:lnTo>
                    <a:pt x="0" y="224"/>
                  </a:lnTo>
                  <a:lnTo>
                    <a:pt x="694"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32" name="Rectangle 83"/>
            <p:cNvSpPr>
              <a:spLocks noChangeArrowheads="1"/>
            </p:cNvSpPr>
            <p:nvPr/>
          </p:nvSpPr>
          <p:spPr bwMode="auto">
            <a:xfrm>
              <a:off x="1698" y="1872"/>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33" name="Line 84"/>
            <p:cNvSpPr>
              <a:spLocks noChangeShapeType="1"/>
            </p:cNvSpPr>
            <p:nvPr/>
          </p:nvSpPr>
          <p:spPr bwMode="auto">
            <a:xfrm>
              <a:off x="652" y="1916"/>
              <a:ext cx="630"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4" name="Freeform 85"/>
            <p:cNvSpPr>
              <a:spLocks/>
            </p:cNvSpPr>
            <p:nvPr/>
          </p:nvSpPr>
          <p:spPr bwMode="auto">
            <a:xfrm>
              <a:off x="1271" y="1881"/>
              <a:ext cx="131" cy="70"/>
            </a:xfrm>
            <a:custGeom>
              <a:avLst/>
              <a:gdLst>
                <a:gd name="T0" fmla="*/ 0 w 131"/>
                <a:gd name="T1" fmla="*/ 0 h 70"/>
                <a:gd name="T2" fmla="*/ 131 w 131"/>
                <a:gd name="T3" fmla="*/ 35 h 70"/>
                <a:gd name="T4" fmla="*/ 0 w 131"/>
                <a:gd name="T5" fmla="*/ 70 h 70"/>
                <a:gd name="T6" fmla="*/ 0 w 131"/>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0">
                  <a:moveTo>
                    <a:pt x="0" y="0"/>
                  </a:moveTo>
                  <a:lnTo>
                    <a:pt x="131"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35" name="Freeform 86"/>
            <p:cNvSpPr>
              <a:spLocks/>
            </p:cNvSpPr>
            <p:nvPr/>
          </p:nvSpPr>
          <p:spPr bwMode="auto">
            <a:xfrm>
              <a:off x="457" y="1579"/>
              <a:ext cx="1389" cy="61"/>
            </a:xfrm>
            <a:custGeom>
              <a:avLst/>
              <a:gdLst>
                <a:gd name="T0" fmla="*/ 1389 w 1389"/>
                <a:gd name="T1" fmla="*/ 0 h 61"/>
                <a:gd name="T2" fmla="*/ 0 w 1389"/>
                <a:gd name="T3" fmla="*/ 0 h 61"/>
                <a:gd name="T4" fmla="*/ 0 w 1389"/>
                <a:gd name="T5" fmla="*/ 61 h 61"/>
                <a:gd name="T6" fmla="*/ 0 60000 65536"/>
                <a:gd name="T7" fmla="*/ 0 60000 65536"/>
                <a:gd name="T8" fmla="*/ 0 60000 65536"/>
              </a:gdLst>
              <a:ahLst/>
              <a:cxnLst>
                <a:cxn ang="T6">
                  <a:pos x="T0" y="T1"/>
                </a:cxn>
                <a:cxn ang="T7">
                  <a:pos x="T2" y="T3"/>
                </a:cxn>
                <a:cxn ang="T8">
                  <a:pos x="T4" y="T5"/>
                </a:cxn>
              </a:cxnLst>
              <a:rect l="0" t="0" r="r" b="b"/>
              <a:pathLst>
                <a:path w="1389" h="61">
                  <a:moveTo>
                    <a:pt x="1389" y="0"/>
                  </a:moveTo>
                  <a:lnTo>
                    <a:pt x="0" y="0"/>
                  </a:lnTo>
                  <a:lnTo>
                    <a:pt x="0" y="61"/>
                  </a:lnTo>
                </a:path>
              </a:pathLst>
            </a:custGeom>
            <a:noFill/>
            <a:ln w="30163"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36" name="Freeform 87"/>
            <p:cNvSpPr>
              <a:spLocks/>
            </p:cNvSpPr>
            <p:nvPr/>
          </p:nvSpPr>
          <p:spPr bwMode="auto">
            <a:xfrm>
              <a:off x="414" y="1631"/>
              <a:ext cx="87" cy="105"/>
            </a:xfrm>
            <a:custGeom>
              <a:avLst/>
              <a:gdLst>
                <a:gd name="T0" fmla="*/ 87 w 87"/>
                <a:gd name="T1" fmla="*/ 0 h 105"/>
                <a:gd name="T2" fmla="*/ 43 w 87"/>
                <a:gd name="T3" fmla="*/ 105 h 105"/>
                <a:gd name="T4" fmla="*/ 0 w 87"/>
                <a:gd name="T5" fmla="*/ 0 h 105"/>
                <a:gd name="T6" fmla="*/ 87 w 87"/>
                <a:gd name="T7" fmla="*/ 0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 h="105">
                  <a:moveTo>
                    <a:pt x="87" y="0"/>
                  </a:moveTo>
                  <a:lnTo>
                    <a:pt x="43" y="105"/>
                  </a:lnTo>
                  <a:lnTo>
                    <a:pt x="0" y="0"/>
                  </a:lnTo>
                  <a:lnTo>
                    <a:pt x="87"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37" name="Line 88"/>
            <p:cNvSpPr>
              <a:spLocks noChangeShapeType="1"/>
            </p:cNvSpPr>
            <p:nvPr/>
          </p:nvSpPr>
          <p:spPr bwMode="auto">
            <a:xfrm flipV="1">
              <a:off x="1846" y="1579"/>
              <a:ext cx="1" cy="225"/>
            </a:xfrm>
            <a:prstGeom prst="line">
              <a:avLst/>
            </a:prstGeom>
            <a:noFill/>
            <a:ln w="33338"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8" name="Line 89"/>
            <p:cNvSpPr>
              <a:spLocks noChangeShapeType="1"/>
            </p:cNvSpPr>
            <p:nvPr/>
          </p:nvSpPr>
          <p:spPr bwMode="auto">
            <a:xfrm>
              <a:off x="1013" y="1467"/>
              <a:ext cx="139" cy="225"/>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9" name="Line 90"/>
            <p:cNvSpPr>
              <a:spLocks noChangeShapeType="1"/>
            </p:cNvSpPr>
            <p:nvPr/>
          </p:nvSpPr>
          <p:spPr bwMode="auto">
            <a:xfrm flipH="1">
              <a:off x="963" y="1516"/>
              <a:ext cx="254" cy="176"/>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0" name="Line 91"/>
            <p:cNvSpPr>
              <a:spLocks noChangeShapeType="1"/>
            </p:cNvSpPr>
            <p:nvPr/>
          </p:nvSpPr>
          <p:spPr bwMode="auto">
            <a:xfrm>
              <a:off x="957" y="1804"/>
              <a:ext cx="154" cy="187"/>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1" name="Line 92"/>
            <p:cNvSpPr>
              <a:spLocks noChangeShapeType="1"/>
            </p:cNvSpPr>
            <p:nvPr/>
          </p:nvSpPr>
          <p:spPr bwMode="auto">
            <a:xfrm flipH="1">
              <a:off x="906" y="1804"/>
              <a:ext cx="246" cy="208"/>
            </a:xfrm>
            <a:prstGeom prst="line">
              <a:avLst/>
            </a:prstGeom>
            <a:noFill/>
            <a:ln w="857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2" name="Line 93"/>
            <p:cNvSpPr>
              <a:spLocks noChangeShapeType="1"/>
            </p:cNvSpPr>
            <p:nvPr/>
          </p:nvSpPr>
          <p:spPr bwMode="auto">
            <a:xfrm>
              <a:off x="1508" y="1841"/>
              <a:ext cx="1" cy="21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438" name="Group 94"/>
          <p:cNvGrpSpPr>
            <a:grpSpLocks/>
          </p:cNvGrpSpPr>
          <p:nvPr/>
        </p:nvGrpSpPr>
        <p:grpSpPr bwMode="auto">
          <a:xfrm>
            <a:off x="4627563" y="2843857"/>
            <a:ext cx="3895725" cy="1050925"/>
            <a:chOff x="2915" y="1936"/>
            <a:chExt cx="2454" cy="662"/>
          </a:xfrm>
        </p:grpSpPr>
        <p:sp>
          <p:nvSpPr>
            <p:cNvPr id="55310" name="Rectangle 95"/>
            <p:cNvSpPr>
              <a:spLocks noChangeArrowheads="1"/>
            </p:cNvSpPr>
            <p:nvPr/>
          </p:nvSpPr>
          <p:spPr bwMode="auto">
            <a:xfrm>
              <a:off x="2915" y="2165"/>
              <a:ext cx="347" cy="23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11" name="Rectangle 96"/>
            <p:cNvSpPr>
              <a:spLocks noChangeArrowheads="1"/>
            </p:cNvSpPr>
            <p:nvPr/>
          </p:nvSpPr>
          <p:spPr bwMode="auto">
            <a:xfrm>
              <a:off x="2915" y="2165"/>
              <a:ext cx="347" cy="236"/>
            </a:xfrm>
            <a:prstGeom prst="rect">
              <a:avLst/>
            </a:prstGeom>
            <a:noFill/>
            <a:ln w="333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a:ea typeface="宋体" panose="02010600030101010101" pitchFamily="2" charset="-122"/>
                <a:cs typeface="Times New Roman" panose="02020603050405020304" pitchFamily="18" charset="0"/>
              </a:endParaRPr>
            </a:p>
          </p:txBody>
        </p:sp>
        <p:sp>
          <p:nvSpPr>
            <p:cNvPr id="55312" name="Rectangle 97"/>
            <p:cNvSpPr>
              <a:spLocks noChangeArrowheads="1"/>
            </p:cNvSpPr>
            <p:nvPr/>
          </p:nvSpPr>
          <p:spPr bwMode="auto">
            <a:xfrm>
              <a:off x="3056" y="2230"/>
              <a:ext cx="1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B1</a:t>
              </a:r>
              <a:endParaRPr lang="en-US" altLang="zh-CN">
                <a:ea typeface="宋体" panose="02010600030101010101" pitchFamily="2" charset="-122"/>
                <a:cs typeface="Times New Roman" panose="02020603050405020304" pitchFamily="18" charset="0"/>
              </a:endParaRPr>
            </a:p>
          </p:txBody>
        </p:sp>
        <p:sp>
          <p:nvSpPr>
            <p:cNvPr id="55313" name="Freeform 98"/>
            <p:cNvSpPr>
              <a:spLocks/>
            </p:cNvSpPr>
            <p:nvPr/>
          </p:nvSpPr>
          <p:spPr bwMode="auto">
            <a:xfrm>
              <a:off x="4674" y="2203"/>
              <a:ext cx="695" cy="188"/>
            </a:xfrm>
            <a:custGeom>
              <a:avLst/>
              <a:gdLst>
                <a:gd name="T0" fmla="*/ 695 w 695"/>
                <a:gd name="T1" fmla="*/ 0 h 224"/>
                <a:gd name="T2" fmla="*/ 0 w 695"/>
                <a:gd name="T3" fmla="*/ 0 h 224"/>
                <a:gd name="T4" fmla="*/ 0 w 695"/>
                <a:gd name="T5" fmla="*/ 55 h 224"/>
                <a:gd name="T6" fmla="*/ 695 w 695"/>
                <a:gd name="T7" fmla="*/ 55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5" h="224">
                  <a:moveTo>
                    <a:pt x="695" y="0"/>
                  </a:moveTo>
                  <a:lnTo>
                    <a:pt x="0" y="0"/>
                  </a:lnTo>
                  <a:lnTo>
                    <a:pt x="0" y="224"/>
                  </a:lnTo>
                  <a:lnTo>
                    <a:pt x="695" y="224"/>
                  </a:lnTo>
                </a:path>
              </a:pathLst>
            </a:custGeom>
            <a:noFill/>
            <a:ln w="333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4" name="Rectangle 99"/>
            <p:cNvSpPr>
              <a:spLocks noChangeArrowheads="1"/>
            </p:cNvSpPr>
            <p:nvPr/>
          </p:nvSpPr>
          <p:spPr bwMode="auto">
            <a:xfrm>
              <a:off x="4950" y="2242"/>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400" b="1">
                  <a:solidFill>
                    <a:srgbClr val="000000"/>
                  </a:solidFill>
                  <a:ea typeface="宋体" panose="02010600030101010101" pitchFamily="2" charset="-122"/>
                  <a:cs typeface="Times New Roman" panose="02020603050405020304" pitchFamily="18" charset="0"/>
                </a:rPr>
                <a:t>DS1</a:t>
              </a:r>
              <a:endParaRPr lang="en-US" altLang="zh-CN">
                <a:ea typeface="宋体" panose="02010600030101010101" pitchFamily="2" charset="-122"/>
                <a:cs typeface="Times New Roman" panose="02020603050405020304" pitchFamily="18" charset="0"/>
              </a:endParaRPr>
            </a:p>
          </p:txBody>
        </p:sp>
        <p:sp>
          <p:nvSpPr>
            <p:cNvPr id="55315" name="Line 100"/>
            <p:cNvSpPr>
              <a:spLocks noChangeShapeType="1"/>
            </p:cNvSpPr>
            <p:nvPr/>
          </p:nvSpPr>
          <p:spPr bwMode="auto">
            <a:xfrm>
              <a:off x="3269" y="2297"/>
              <a:ext cx="248"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6" name="Freeform 101"/>
            <p:cNvSpPr>
              <a:spLocks/>
            </p:cNvSpPr>
            <p:nvPr/>
          </p:nvSpPr>
          <p:spPr bwMode="auto">
            <a:xfrm>
              <a:off x="3506" y="2268"/>
              <a:ext cx="130" cy="58"/>
            </a:xfrm>
            <a:custGeom>
              <a:avLst/>
              <a:gdLst>
                <a:gd name="T0" fmla="*/ 0 w 130"/>
                <a:gd name="T1" fmla="*/ 0 h 70"/>
                <a:gd name="T2" fmla="*/ 130 w 130"/>
                <a:gd name="T3" fmla="*/ 8 h 70"/>
                <a:gd name="T4" fmla="*/ 0 w 130"/>
                <a:gd name="T5" fmla="*/ 15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17" name="Line 102"/>
            <p:cNvSpPr>
              <a:spLocks noChangeShapeType="1"/>
            </p:cNvSpPr>
            <p:nvPr/>
          </p:nvSpPr>
          <p:spPr bwMode="auto">
            <a:xfrm flipH="1">
              <a:off x="4461" y="2015"/>
              <a:ext cx="519"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8" name="Freeform 103"/>
            <p:cNvSpPr>
              <a:spLocks/>
            </p:cNvSpPr>
            <p:nvPr/>
          </p:nvSpPr>
          <p:spPr bwMode="auto">
            <a:xfrm>
              <a:off x="4341" y="1986"/>
              <a:ext cx="131" cy="58"/>
            </a:xfrm>
            <a:custGeom>
              <a:avLst/>
              <a:gdLst>
                <a:gd name="T0" fmla="*/ 131 w 131"/>
                <a:gd name="T1" fmla="*/ 15 h 70"/>
                <a:gd name="T2" fmla="*/ 0 w 131"/>
                <a:gd name="T3" fmla="*/ 8 h 70"/>
                <a:gd name="T4" fmla="*/ 131 w 131"/>
                <a:gd name="T5" fmla="*/ 0 h 70"/>
                <a:gd name="T6" fmla="*/ 131 w 131"/>
                <a:gd name="T7" fmla="*/ 15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70">
                  <a:moveTo>
                    <a:pt x="131" y="70"/>
                  </a:moveTo>
                  <a:lnTo>
                    <a:pt x="0" y="35"/>
                  </a:lnTo>
                  <a:lnTo>
                    <a:pt x="131" y="0"/>
                  </a:lnTo>
                  <a:lnTo>
                    <a:pt x="131" y="7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19" name="Line 104"/>
            <p:cNvSpPr>
              <a:spLocks noChangeShapeType="1"/>
            </p:cNvSpPr>
            <p:nvPr/>
          </p:nvSpPr>
          <p:spPr bwMode="auto">
            <a:xfrm flipV="1">
              <a:off x="4980" y="2015"/>
              <a:ext cx="1" cy="170"/>
            </a:xfrm>
            <a:prstGeom prst="line">
              <a:avLst/>
            </a:prstGeom>
            <a:noFill/>
            <a:ln w="33338"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0" name="Freeform 105"/>
            <p:cNvSpPr>
              <a:spLocks/>
            </p:cNvSpPr>
            <p:nvPr/>
          </p:nvSpPr>
          <p:spPr bwMode="auto">
            <a:xfrm>
              <a:off x="3638" y="1936"/>
              <a:ext cx="695" cy="662"/>
            </a:xfrm>
            <a:custGeom>
              <a:avLst/>
              <a:gdLst>
                <a:gd name="T0" fmla="*/ 0 w 1536"/>
                <a:gd name="T1" fmla="*/ 0 h 1844"/>
                <a:gd name="T2" fmla="*/ 2 w 1536"/>
                <a:gd name="T3" fmla="*/ 0 h 1844"/>
                <a:gd name="T4" fmla="*/ 3 w 1536"/>
                <a:gd name="T5" fmla="*/ 0 h 1844"/>
                <a:gd name="T6" fmla="*/ 3 w 1536"/>
                <a:gd name="T7" fmla="*/ 0 h 1844"/>
                <a:gd name="T8" fmla="*/ 3 w 1536"/>
                <a:gd name="T9" fmla="*/ 0 h 1844"/>
                <a:gd name="T10" fmla="*/ 3 w 1536"/>
                <a:gd name="T11" fmla="*/ 0 h 1844"/>
                <a:gd name="T12" fmla="*/ 2 w 1536"/>
                <a:gd name="T13" fmla="*/ 0 h 1844"/>
                <a:gd name="T14" fmla="*/ 0 w 1536"/>
                <a:gd name="T15" fmla="*/ 0 h 1844"/>
                <a:gd name="T16" fmla="*/ 0 w 1536"/>
                <a:gd name="T17" fmla="*/ 0 h 1844"/>
                <a:gd name="T18" fmla="*/ 0 w 1536"/>
                <a:gd name="T19" fmla="*/ 0 h 1844"/>
                <a:gd name="T20" fmla="*/ 0 w 1536"/>
                <a:gd name="T21" fmla="*/ 0 h 1844"/>
                <a:gd name="T22" fmla="*/ 0 w 1536"/>
                <a:gd name="T23" fmla="*/ 0 h 18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36" h="1844">
                  <a:moveTo>
                    <a:pt x="163" y="1844"/>
                  </a:moveTo>
                  <a:lnTo>
                    <a:pt x="1374" y="1844"/>
                  </a:lnTo>
                  <a:cubicBezTo>
                    <a:pt x="1464" y="1844"/>
                    <a:pt x="1536" y="1771"/>
                    <a:pt x="1536" y="1681"/>
                  </a:cubicBezTo>
                  <a:cubicBezTo>
                    <a:pt x="1536" y="1681"/>
                    <a:pt x="1536" y="1681"/>
                    <a:pt x="1536" y="1681"/>
                  </a:cubicBezTo>
                  <a:lnTo>
                    <a:pt x="1536" y="163"/>
                  </a:lnTo>
                  <a:cubicBezTo>
                    <a:pt x="1536" y="73"/>
                    <a:pt x="1464" y="0"/>
                    <a:pt x="1374" y="0"/>
                  </a:cubicBezTo>
                  <a:lnTo>
                    <a:pt x="163" y="0"/>
                  </a:lnTo>
                  <a:cubicBezTo>
                    <a:pt x="73" y="0"/>
                    <a:pt x="0" y="73"/>
                    <a:pt x="0" y="163"/>
                  </a:cubicBezTo>
                  <a:lnTo>
                    <a:pt x="0" y="1681"/>
                  </a:lnTo>
                  <a:cubicBezTo>
                    <a:pt x="0" y="1771"/>
                    <a:pt x="73" y="1844"/>
                    <a:pt x="163" y="1844"/>
                  </a:cubicBezTo>
                  <a:close/>
                </a:path>
              </a:pathLst>
            </a:custGeom>
            <a:solidFill>
              <a:srgbClr val="CCFFFF"/>
            </a:solidFill>
            <a:ln w="28575">
              <a:solidFill>
                <a:srgbClr val="000000"/>
              </a:solidFill>
              <a:prstDash val="solid"/>
              <a:round/>
              <a:headEnd/>
              <a:tailEnd/>
            </a:ln>
          </p:spPr>
          <p:txBody>
            <a:bodyPr/>
            <a:lstStyle/>
            <a:p>
              <a:endParaRPr lang="zh-CN" altLang="en-US"/>
            </a:p>
          </p:txBody>
        </p:sp>
        <p:sp>
          <p:nvSpPr>
            <p:cNvPr id="55321" name="Rectangle 106"/>
            <p:cNvSpPr>
              <a:spLocks noChangeArrowheads="1"/>
            </p:cNvSpPr>
            <p:nvPr/>
          </p:nvSpPr>
          <p:spPr bwMode="auto">
            <a:xfrm>
              <a:off x="3666" y="2011"/>
              <a:ext cx="610"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400" b="1">
                  <a:solidFill>
                    <a:srgbClr val="000000"/>
                  </a:solidFill>
                  <a:ea typeface="宋体" panose="02010600030101010101" pitchFamily="2" charset="-122"/>
                  <a:cs typeface="Times New Roman" panose="02020603050405020304" pitchFamily="18" charset="0"/>
                </a:rPr>
                <a:t>需要一个过程修改</a:t>
              </a:r>
              <a:r>
                <a:rPr lang="en-US" altLang="zh-CN" sz="1400" b="1">
                  <a:solidFill>
                    <a:srgbClr val="000000"/>
                  </a:solidFill>
                  <a:ea typeface="宋体" panose="02010600030101010101" pitchFamily="2" charset="-122"/>
                  <a:cs typeface="Times New Roman" panose="02020603050405020304" pitchFamily="18" charset="0"/>
                </a:rPr>
                <a:t>/</a:t>
              </a:r>
              <a:r>
                <a:rPr lang="zh-CN" altLang="en-US" sz="1400" b="1">
                  <a:solidFill>
                    <a:srgbClr val="000000"/>
                  </a:solidFill>
                  <a:ea typeface="宋体" panose="02010600030101010101" pitchFamily="2" charset="-122"/>
                  <a:cs typeface="Times New Roman" panose="02020603050405020304" pitchFamily="18" charset="0"/>
                </a:rPr>
                <a:t>使用一个数据存储</a:t>
              </a:r>
            </a:p>
          </p:txBody>
        </p:sp>
        <p:sp>
          <p:nvSpPr>
            <p:cNvPr id="55322" name="Line 107"/>
            <p:cNvSpPr>
              <a:spLocks noChangeShapeType="1"/>
            </p:cNvSpPr>
            <p:nvPr/>
          </p:nvSpPr>
          <p:spPr bwMode="auto">
            <a:xfrm>
              <a:off x="4341" y="2297"/>
              <a:ext cx="214"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3" name="Freeform 108"/>
            <p:cNvSpPr>
              <a:spLocks/>
            </p:cNvSpPr>
            <p:nvPr/>
          </p:nvSpPr>
          <p:spPr bwMode="auto">
            <a:xfrm>
              <a:off x="4544" y="2268"/>
              <a:ext cx="130" cy="58"/>
            </a:xfrm>
            <a:custGeom>
              <a:avLst/>
              <a:gdLst>
                <a:gd name="T0" fmla="*/ 0 w 130"/>
                <a:gd name="T1" fmla="*/ 0 h 70"/>
                <a:gd name="T2" fmla="*/ 130 w 130"/>
                <a:gd name="T3" fmla="*/ 8 h 70"/>
                <a:gd name="T4" fmla="*/ 0 w 130"/>
                <a:gd name="T5" fmla="*/ 15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24" name="Line 109"/>
            <p:cNvSpPr>
              <a:spLocks noChangeShapeType="1"/>
            </p:cNvSpPr>
            <p:nvPr/>
          </p:nvSpPr>
          <p:spPr bwMode="auto">
            <a:xfrm>
              <a:off x="4775" y="2209"/>
              <a:ext cx="1" cy="177"/>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5" name="Line 110"/>
            <p:cNvSpPr>
              <a:spLocks noChangeShapeType="1"/>
            </p:cNvSpPr>
            <p:nvPr/>
          </p:nvSpPr>
          <p:spPr bwMode="auto">
            <a:xfrm flipH="1" flipV="1">
              <a:off x="3078" y="2028"/>
              <a:ext cx="3" cy="24"/>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6" name="Freeform 111"/>
            <p:cNvSpPr>
              <a:spLocks/>
            </p:cNvSpPr>
            <p:nvPr/>
          </p:nvSpPr>
          <p:spPr bwMode="auto">
            <a:xfrm rot="5400000">
              <a:off x="3023" y="2074"/>
              <a:ext cx="105" cy="58"/>
            </a:xfrm>
            <a:custGeom>
              <a:avLst/>
              <a:gdLst>
                <a:gd name="T0" fmla="*/ 0 w 130"/>
                <a:gd name="T1" fmla="*/ 0 h 70"/>
                <a:gd name="T2" fmla="*/ 23 w 130"/>
                <a:gd name="T3" fmla="*/ 8 h 70"/>
                <a:gd name="T4" fmla="*/ 0 w 130"/>
                <a:gd name="T5" fmla="*/ 15 h 70"/>
                <a:gd name="T6" fmla="*/ 0 w 130"/>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0">
                  <a:moveTo>
                    <a:pt x="0" y="0"/>
                  </a:moveTo>
                  <a:lnTo>
                    <a:pt x="130" y="35"/>
                  </a:lnTo>
                  <a:lnTo>
                    <a:pt x="0" y="7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27" name="Line 112"/>
            <p:cNvSpPr>
              <a:spLocks noChangeShapeType="1"/>
            </p:cNvSpPr>
            <p:nvPr/>
          </p:nvSpPr>
          <p:spPr bwMode="auto">
            <a:xfrm>
              <a:off x="3075" y="2011"/>
              <a:ext cx="548" cy="1"/>
            </a:xfrm>
            <a:prstGeom prst="line">
              <a:avLst/>
            </a:prstGeom>
            <a:noFill/>
            <a:ln w="3016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14"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116" name="Text Box 5"/>
          <p:cNvSpPr txBox="1">
            <a:spLocks noChangeArrowheads="1"/>
          </p:cNvSpPr>
          <p:nvPr/>
        </p:nvSpPr>
        <p:spPr bwMode="auto">
          <a:xfrm>
            <a:off x="2566546" y="6291163"/>
            <a:ext cx="3697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r>
              <a:rPr lang="en-US" altLang="zh-CN" sz="2000" b="1" dirty="0">
                <a:solidFill>
                  <a:srgbClr val="C00000"/>
                </a:solidFill>
                <a:ea typeface="宋体" panose="02010600030101010101" pitchFamily="2" charset="-122"/>
                <a:cs typeface="Times New Roman" panose="02020603050405020304" pitchFamily="18" charset="0"/>
              </a:rPr>
              <a:t> </a:t>
            </a:r>
            <a:r>
              <a:rPr lang="zh-CN" altLang="en-US" sz="2000" b="1" dirty="0">
                <a:solidFill>
                  <a:srgbClr val="C00000"/>
                </a:solidFill>
                <a:ea typeface="宋体" panose="02010600030101010101" pitchFamily="2" charset="-122"/>
                <a:cs typeface="Times New Roman" panose="02020603050405020304" pitchFamily="18" charset="0"/>
              </a:rPr>
              <a:t>数据流图中典型</a:t>
            </a:r>
            <a:r>
              <a:rPr lang="zh-CN" altLang="en-US" sz="2000" b="1" dirty="0" smtClean="0">
                <a:solidFill>
                  <a:srgbClr val="C00000"/>
                </a:solidFill>
                <a:ea typeface="宋体" panose="02010600030101010101" pitchFamily="2" charset="-122"/>
                <a:cs typeface="Times New Roman" panose="02020603050405020304" pitchFamily="18" charset="0"/>
              </a:rPr>
              <a:t>错误总结</a:t>
            </a:r>
            <a:endParaRPr lang="zh-CN" altLang="en-US" sz="20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5668364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53348"/>
                                        </p:tgtEl>
                                        <p:attrNameLst>
                                          <p:attrName>style.visibility</p:attrName>
                                        </p:attrNameLst>
                                      </p:cBhvr>
                                      <p:to>
                                        <p:strVal val="visible"/>
                                      </p:to>
                                    </p:set>
                                    <p:animEffect transition="in" filter="fade">
                                      <p:cBhvr>
                                        <p:cTn id="7" dur="500"/>
                                        <p:tgtEl>
                                          <p:spTgt spid="953348"/>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53360"/>
                                        </p:tgtEl>
                                        <p:attrNameLst>
                                          <p:attrName>style.visibility</p:attrName>
                                        </p:attrNameLst>
                                      </p:cBhvr>
                                      <p:to>
                                        <p:strVal val="visible"/>
                                      </p:to>
                                    </p:set>
                                    <p:animEffect transition="in" filter="fade">
                                      <p:cBhvr>
                                        <p:cTn id="11" dur="500"/>
                                        <p:tgtEl>
                                          <p:spTgt spid="9533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953349"/>
                                        </p:tgtEl>
                                        <p:attrNameLst>
                                          <p:attrName>style.visibility</p:attrName>
                                        </p:attrNameLst>
                                      </p:cBhvr>
                                      <p:to>
                                        <p:strVal val="visible"/>
                                      </p:to>
                                    </p:set>
                                    <p:animEffect transition="in" filter="fade">
                                      <p:cBhvr>
                                        <p:cTn id="16" dur="1000"/>
                                        <p:tgtEl>
                                          <p:spTgt spid="9533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nodeType="clickEffect">
                                  <p:stCondLst>
                                    <p:cond delay="0"/>
                                  </p:stCondLst>
                                  <p:childTnLst>
                                    <p:set>
                                      <p:cBhvr>
                                        <p:cTn id="20" dur="1" fill="hold">
                                          <p:stCondLst>
                                            <p:cond delay="0"/>
                                          </p:stCondLst>
                                        </p:cTn>
                                        <p:tgtEl>
                                          <p:spTgt spid="953361"/>
                                        </p:tgtEl>
                                        <p:attrNameLst>
                                          <p:attrName>style.visibility</p:attrName>
                                        </p:attrNameLst>
                                      </p:cBhvr>
                                      <p:to>
                                        <p:strVal val="visible"/>
                                      </p:to>
                                    </p:set>
                                    <p:animEffect transition="in" filter="slide(fromLeft)">
                                      <p:cBhvr>
                                        <p:cTn id="21" dur="500"/>
                                        <p:tgtEl>
                                          <p:spTgt spid="95336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953422"/>
                                        </p:tgtEl>
                                        <p:attrNameLst>
                                          <p:attrName>style.visibility</p:attrName>
                                        </p:attrNameLst>
                                      </p:cBhvr>
                                      <p:to>
                                        <p:strVal val="visible"/>
                                      </p:to>
                                    </p:set>
                                    <p:animEffect transition="in" filter="fade">
                                      <p:cBhvr>
                                        <p:cTn id="26" dur="2000"/>
                                        <p:tgtEl>
                                          <p:spTgt spid="9534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nodeType="clickEffect">
                                  <p:stCondLst>
                                    <p:cond delay="0"/>
                                  </p:stCondLst>
                                  <p:childTnLst>
                                    <p:set>
                                      <p:cBhvr>
                                        <p:cTn id="30" dur="1" fill="hold">
                                          <p:stCondLst>
                                            <p:cond delay="0"/>
                                          </p:stCondLst>
                                        </p:cTn>
                                        <p:tgtEl>
                                          <p:spTgt spid="953438"/>
                                        </p:tgtEl>
                                        <p:attrNameLst>
                                          <p:attrName>style.visibility</p:attrName>
                                        </p:attrNameLst>
                                      </p:cBhvr>
                                      <p:to>
                                        <p:strVal val="visible"/>
                                      </p:to>
                                    </p:set>
                                    <p:animEffect transition="in" filter="slide(fromLeft)">
                                      <p:cBhvr>
                                        <p:cTn id="31" dur="500"/>
                                        <p:tgtEl>
                                          <p:spTgt spid="95343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953411"/>
                                        </p:tgtEl>
                                        <p:attrNameLst>
                                          <p:attrName>style.visibility</p:attrName>
                                        </p:attrNameLst>
                                      </p:cBhvr>
                                      <p:to>
                                        <p:strVal val="visible"/>
                                      </p:to>
                                    </p:set>
                                    <p:animEffect transition="in" filter="fade">
                                      <p:cBhvr>
                                        <p:cTn id="36" dur="2000"/>
                                        <p:tgtEl>
                                          <p:spTgt spid="95341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nodeType="clickEffect">
                                  <p:stCondLst>
                                    <p:cond delay="0"/>
                                  </p:stCondLst>
                                  <p:childTnLst>
                                    <p:set>
                                      <p:cBhvr>
                                        <p:cTn id="40" dur="1" fill="hold">
                                          <p:stCondLst>
                                            <p:cond delay="0"/>
                                          </p:stCondLst>
                                        </p:cTn>
                                        <p:tgtEl>
                                          <p:spTgt spid="953398"/>
                                        </p:tgtEl>
                                        <p:attrNameLst>
                                          <p:attrName>style.visibility</p:attrName>
                                        </p:attrNameLst>
                                      </p:cBhvr>
                                      <p:to>
                                        <p:strVal val="visible"/>
                                      </p:to>
                                    </p:set>
                                    <p:animEffect transition="in" filter="slide(fromLeft)">
                                      <p:cBhvr>
                                        <p:cTn id="41" dur="500"/>
                                        <p:tgtEl>
                                          <p:spTgt spid="9533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953374"/>
                                        </p:tgtEl>
                                        <p:attrNameLst>
                                          <p:attrName>style.visibility</p:attrName>
                                        </p:attrNameLst>
                                      </p:cBhvr>
                                      <p:to>
                                        <p:strVal val="visible"/>
                                      </p:to>
                                    </p:set>
                                    <p:animEffect transition="in" filter="fade">
                                      <p:cBhvr>
                                        <p:cTn id="46" dur="2000"/>
                                        <p:tgtEl>
                                          <p:spTgt spid="95337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nodeType="clickEffect">
                                  <p:stCondLst>
                                    <p:cond delay="0"/>
                                  </p:stCondLst>
                                  <p:childTnLst>
                                    <p:set>
                                      <p:cBhvr>
                                        <p:cTn id="50" dur="1" fill="hold">
                                          <p:stCondLst>
                                            <p:cond delay="0"/>
                                          </p:stCondLst>
                                        </p:cTn>
                                        <p:tgtEl>
                                          <p:spTgt spid="953385"/>
                                        </p:tgtEl>
                                        <p:attrNameLst>
                                          <p:attrName>style.visibility</p:attrName>
                                        </p:attrNameLst>
                                      </p:cBhvr>
                                      <p:to>
                                        <p:strVal val="visible"/>
                                      </p:to>
                                    </p:set>
                                    <p:animEffect transition="in" filter="slide(fromLeft)">
                                      <p:cBhvr>
                                        <p:cTn id="51" dur="500"/>
                                        <p:tgtEl>
                                          <p:spTgt spid="953385"/>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48" grpId="0" animBg="1"/>
      <p:bldP spid="953360" grpId="0" animBg="1"/>
      <p:bldP spid="114" grpId="0"/>
      <p:bldP spid="1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i="0" u="none" strike="noStrike" kern="1200" cap="none" spc="0" normalizeH="0" baseline="0" noProof="0" dirty="0" smtClean="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i="0" u="none" strike="noStrike" kern="1200" cap="none" spc="0" normalizeH="0" baseline="0" noProof="0" dirty="0" smtClean="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i="0" u="none" strike="noStrike" kern="1200" cap="none" spc="0" normalizeH="0" baseline="0" noProof="0" dirty="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8"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kumimoji="1"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的质量评估</a:t>
            </a:r>
            <a:endPar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952324" name="Object 4"/>
          <p:cNvGraphicFramePr>
            <a:graphicFrameLocks noGrp="1" noChangeAspect="1"/>
          </p:cNvGraphicFramePr>
          <p:nvPr>
            <p:ph/>
            <p:extLst>
              <p:ext uri="{D42A27DB-BD31-4B8C-83A1-F6EECF244321}">
                <p14:modId xmlns:p14="http://schemas.microsoft.com/office/powerpoint/2010/main" val="2058656107"/>
              </p:ext>
            </p:extLst>
          </p:nvPr>
        </p:nvGraphicFramePr>
        <p:xfrm>
          <a:off x="899592" y="620688"/>
          <a:ext cx="7417646" cy="5791547"/>
        </p:xfrm>
        <a:graphic>
          <a:graphicData uri="http://schemas.openxmlformats.org/presentationml/2006/ole">
            <mc:AlternateContent xmlns:mc="http://schemas.openxmlformats.org/markup-compatibility/2006">
              <mc:Choice xmlns:v="urn:schemas-microsoft-com:vml" Requires="v">
                <p:oleObj spid="_x0000_s12311" name="Visio" r:id="rId3" imgW="5424221" imgH="4235501" progId="Visio.Drawing.6">
                  <p:embed/>
                </p:oleObj>
              </mc:Choice>
              <mc:Fallback>
                <p:oleObj name="Visio" r:id="rId3" imgW="5424221" imgH="4235501" progId="Visio.Drawing.6">
                  <p:embed/>
                  <p:pic>
                    <p:nvPicPr>
                      <p:cNvPr id="9523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620688"/>
                        <a:ext cx="7417646" cy="5791547"/>
                      </a:xfrm>
                      <a:prstGeom prst="rect">
                        <a:avLst/>
                      </a:prstGeom>
                      <a:solidFill>
                        <a:schemeClr val="bg1"/>
                      </a:solidFill>
                      <a:ln>
                        <a:noFill/>
                      </a:ln>
                      <a:effectLst/>
                      <a:extLst/>
                    </p:spPr>
                  </p:pic>
                </p:oleObj>
              </mc:Fallback>
            </mc:AlternateContent>
          </a:graphicData>
        </a:graphic>
      </p:graphicFrame>
      <p:sp>
        <p:nvSpPr>
          <p:cNvPr id="9" name="Text Box 5"/>
          <p:cNvSpPr txBox="1">
            <a:spLocks noChangeArrowheads="1"/>
          </p:cNvSpPr>
          <p:nvPr/>
        </p:nvSpPr>
        <p:spPr bwMode="auto">
          <a:xfrm>
            <a:off x="2757488" y="6471703"/>
            <a:ext cx="3697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r>
              <a:rPr lang="en-US" altLang="zh-CN" sz="2000" b="1" dirty="0">
                <a:solidFill>
                  <a:srgbClr val="C00000"/>
                </a:solidFill>
                <a:ea typeface="宋体" panose="02010600030101010101" pitchFamily="2" charset="-122"/>
                <a:cs typeface="Times New Roman" panose="02020603050405020304" pitchFamily="18" charset="0"/>
              </a:rPr>
              <a:t> </a:t>
            </a:r>
            <a:r>
              <a:rPr lang="zh-CN" altLang="en-US" sz="2000" b="1" dirty="0">
                <a:solidFill>
                  <a:srgbClr val="C00000"/>
                </a:solidFill>
                <a:ea typeface="宋体" panose="02010600030101010101" pitchFamily="2" charset="-122"/>
                <a:cs typeface="Times New Roman" panose="02020603050405020304" pitchFamily="18" charset="0"/>
              </a:rPr>
              <a:t>数据流图中典型</a:t>
            </a:r>
            <a:r>
              <a:rPr lang="zh-CN" altLang="en-US" sz="2000" b="1" dirty="0" smtClean="0">
                <a:solidFill>
                  <a:srgbClr val="C00000"/>
                </a:solidFill>
                <a:ea typeface="宋体" panose="02010600030101010101" pitchFamily="2" charset="-122"/>
                <a:cs typeface="Times New Roman" panose="02020603050405020304" pitchFamily="18" charset="0"/>
              </a:rPr>
              <a:t>错误例子</a:t>
            </a:r>
            <a:endParaRPr lang="zh-CN" altLang="en-US" sz="2000" b="1" dirty="0">
              <a:solidFill>
                <a:srgbClr val="C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4560340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952324"/>
                                        </p:tgtEl>
                                        <p:attrNameLst>
                                          <p:attrName>style.visibility</p:attrName>
                                        </p:attrNameLst>
                                      </p:cBhvr>
                                      <p:to>
                                        <p:strVal val="visible"/>
                                      </p:to>
                                    </p:set>
                                    <p:anim calcmode="lin" valueType="num">
                                      <p:cBhvr>
                                        <p:cTn id="7" dur="1000" fill="hold"/>
                                        <p:tgtEl>
                                          <p:spTgt spid="952324"/>
                                        </p:tgtEl>
                                        <p:attrNameLst>
                                          <p:attrName>ppt_w</p:attrName>
                                        </p:attrNameLst>
                                      </p:cBhvr>
                                      <p:tavLst>
                                        <p:tav tm="0">
                                          <p:val>
                                            <p:strVal val="#ppt_w+.3"/>
                                          </p:val>
                                        </p:tav>
                                        <p:tav tm="100000">
                                          <p:val>
                                            <p:strVal val="#ppt_w"/>
                                          </p:val>
                                        </p:tav>
                                      </p:tavLst>
                                    </p:anim>
                                    <p:anim calcmode="lin" valueType="num">
                                      <p:cBhvr>
                                        <p:cTn id="8" dur="1000" fill="hold"/>
                                        <p:tgtEl>
                                          <p:spTgt spid="952324"/>
                                        </p:tgtEl>
                                        <p:attrNameLst>
                                          <p:attrName>ppt_h</p:attrName>
                                        </p:attrNameLst>
                                      </p:cBhvr>
                                      <p:tavLst>
                                        <p:tav tm="0">
                                          <p:val>
                                            <p:strVal val="#ppt_h"/>
                                          </p:val>
                                        </p:tav>
                                        <p:tav tm="100000">
                                          <p:val>
                                            <p:strVal val="#ppt_h"/>
                                          </p:val>
                                        </p:tav>
                                      </p:tavLst>
                                    </p:anim>
                                    <p:animEffect transition="in" filter="fade">
                                      <p:cBhvr>
                                        <p:cTn id="9" dur="1000"/>
                                        <p:tgtEl>
                                          <p:spTgt spid="952324"/>
                                        </p:tgtEl>
                                      </p:cBhvr>
                                    </p:animEffec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ChangeArrowheads="1"/>
          </p:cNvSpPr>
          <p:nvPr/>
        </p:nvSpPr>
        <p:spPr bwMode="auto">
          <a:xfrm>
            <a:off x="1087438" y="1720850"/>
            <a:ext cx="7197725" cy="412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1963" indent="-461963">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nSpc>
                <a:spcPct val="130000"/>
              </a:lnSpc>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在关联图中不画数据存储</a:t>
            </a:r>
          </a:p>
          <a:p>
            <a:pPr>
              <a:lnSpc>
                <a:spcPct val="130000"/>
              </a:lnSpc>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数据流不反映处理顺序，显示数据通过系统的流程，</a:t>
            </a:r>
            <a:b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因此“处理”可以并行工作</a:t>
            </a:r>
            <a:endPar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pPr>
            <a:r>
              <a:rPr lang="zh-CN" altLang="en-US" sz="2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“处理</a:t>
            </a:r>
            <a:r>
              <a:rPr lang="en-US" altLang="zh-CN" sz="2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数据存储”既要有</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输入，又有输出</a:t>
            </a:r>
          </a:p>
          <a:p>
            <a:pPr lvl="1">
              <a:lnSpc>
                <a:spcPct val="130000"/>
              </a:lnSpc>
              <a:buClr>
                <a:srgbClr val="FF0000"/>
              </a:buClr>
              <a:buSzPct val="80000"/>
              <a:buFont typeface="Wingdings" panose="05000000000000000000" pitchFamily="2" charset="2"/>
              <a:buChar char="u"/>
            </a:pPr>
            <a:r>
              <a:rPr lang="zh-CN" altLang="en-US" sz="22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若输入数据流不完全用来产生输出数据流，称之为黑洞</a:t>
            </a:r>
            <a:endParaRPr lang="zh-CN" altLang="en-US" sz="22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lvl="1">
              <a:lnSpc>
                <a:spcPct val="130000"/>
              </a:lnSpc>
              <a:buClr>
                <a:srgbClr val="FF0000"/>
              </a:buClr>
              <a:buSzPct val="80000"/>
              <a:buFont typeface="Wingdings" panose="05000000000000000000" pitchFamily="2" charset="2"/>
              <a:buChar char="u"/>
            </a:pPr>
            <a:r>
              <a:rPr lang="zh-CN" altLang="en-US" sz="22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若输出数据流不完全依赖于输入数据流，称之为奇迹</a:t>
            </a:r>
            <a:endParaRPr lang="en-US" altLang="zh-CN" sz="22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6"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kumimoji="1"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模型总结</a:t>
            </a:r>
            <a:endPar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2148590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1169988" y="1870075"/>
            <a:ext cx="7051675" cy="3490913"/>
          </a:xfrm>
          <a:prstGeom prst="rect">
            <a:avLst/>
          </a:prstGeom>
          <a:solidFill>
            <a:schemeClr val="accent1">
              <a:alpha val="7059"/>
            </a:schemeClr>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210000"/>
              </a:lnSpc>
              <a:buClr>
                <a:srgbClr val="3333CC"/>
              </a:buClr>
              <a:buSzPct val="80000"/>
              <a:buFont typeface="Wingdings" panose="05000000000000000000" pitchFamily="2" charset="2"/>
              <a:buNone/>
            </a:pPr>
            <a:r>
              <a:rPr lang="zh-CN" altLang="en-US" sz="2200" b="1">
                <a:solidFill>
                  <a:schemeClr val="bg2"/>
                </a:solidFill>
                <a:ea typeface="楷体_GB2312" pitchFamily="49" charset="-122"/>
                <a:cs typeface="Times New Roman" panose="02020603050405020304" pitchFamily="18" charset="0"/>
              </a:rPr>
              <a:t>  在传统方法中，</a:t>
            </a:r>
            <a:r>
              <a:rPr lang="en-US" altLang="zh-CN" sz="2200" b="1">
                <a:solidFill>
                  <a:schemeClr val="bg2"/>
                </a:solidFill>
                <a:ea typeface="楷体_GB2312" pitchFamily="49" charset="-122"/>
                <a:cs typeface="Times New Roman" panose="02020603050405020304" pitchFamily="18" charset="0"/>
              </a:rPr>
              <a:t>DFD</a:t>
            </a:r>
            <a:r>
              <a:rPr lang="zh-CN" altLang="en-US" sz="2200" b="1">
                <a:solidFill>
                  <a:schemeClr val="bg2"/>
                </a:solidFill>
                <a:ea typeface="楷体_GB2312" pitchFamily="49" charset="-122"/>
                <a:cs typeface="Times New Roman" panose="02020603050405020304" pitchFamily="18" charset="0"/>
              </a:rPr>
              <a:t>图在一个图中描述了三种元素：</a:t>
            </a:r>
          </a:p>
          <a:p>
            <a:pPr lvl="1">
              <a:lnSpc>
                <a:spcPct val="210000"/>
              </a:lnSpc>
              <a:buClr>
                <a:srgbClr val="3333CC"/>
              </a:buClr>
              <a:buSzPct val="80000"/>
              <a:buFont typeface="Wingdings" panose="05000000000000000000" pitchFamily="2" charset="2"/>
              <a:buChar char="p"/>
            </a:pPr>
            <a:r>
              <a:rPr kumimoji="1" lang="zh-CN" altLang="en-US" sz="2200" b="1">
                <a:solidFill>
                  <a:srgbClr val="990000"/>
                </a:solidFill>
                <a:ea typeface="黑体" panose="02010609060101010101" pitchFamily="49" charset="-122"/>
                <a:cs typeface="Times New Roman" panose="02020603050405020304" pitchFamily="18" charset="0"/>
              </a:rPr>
              <a:t> 处理 </a:t>
            </a:r>
            <a:r>
              <a:rPr kumimoji="1" lang="en-US" altLang="zh-CN" sz="2200" b="1">
                <a:solidFill>
                  <a:srgbClr val="990000"/>
                </a:solidFill>
                <a:ea typeface="黑体" panose="02010609060101010101" pitchFamily="49" charset="-122"/>
                <a:cs typeface="Times New Roman" panose="02020603050405020304" pitchFamily="18" charset="0"/>
              </a:rPr>
              <a:t>-- </a:t>
            </a:r>
            <a:r>
              <a:rPr kumimoji="1" lang="zh-CN" altLang="en-US" sz="2200" b="1">
                <a:solidFill>
                  <a:srgbClr val="3333CC"/>
                </a:solidFill>
                <a:ea typeface="宋体" panose="02010600030101010101" pitchFamily="2" charset="-122"/>
                <a:cs typeface="Times New Roman" panose="02020603050405020304" pitchFamily="18" charset="0"/>
              </a:rPr>
              <a:t>每个最底层“处理”需要详细描述其细节</a:t>
            </a:r>
            <a:endParaRPr kumimoji="1" lang="zh-CN" altLang="en-US" sz="2200" b="1">
              <a:solidFill>
                <a:srgbClr val="990000"/>
              </a:solidFill>
              <a:ea typeface="黑体" panose="02010609060101010101" pitchFamily="49" charset="-122"/>
              <a:cs typeface="Times New Roman" panose="02020603050405020304" pitchFamily="18" charset="0"/>
            </a:endParaRPr>
          </a:p>
          <a:p>
            <a:pPr lvl="1">
              <a:lnSpc>
                <a:spcPct val="210000"/>
              </a:lnSpc>
              <a:buClr>
                <a:srgbClr val="3333CC"/>
              </a:buClr>
              <a:buSzPct val="80000"/>
              <a:buFont typeface="Wingdings" panose="05000000000000000000" pitchFamily="2" charset="2"/>
              <a:buChar char="p"/>
            </a:pPr>
            <a:r>
              <a:rPr kumimoji="1" lang="zh-CN" altLang="en-US" sz="2200" b="1">
                <a:solidFill>
                  <a:srgbClr val="990000"/>
                </a:solidFill>
                <a:ea typeface="黑体" panose="02010609060101010101" pitchFamily="49" charset="-122"/>
                <a:cs typeface="Times New Roman" panose="02020603050405020304" pitchFamily="18" charset="0"/>
              </a:rPr>
              <a:t> 数据流 </a:t>
            </a:r>
            <a:r>
              <a:rPr kumimoji="1" lang="en-US" altLang="zh-CN" sz="2200" b="1">
                <a:solidFill>
                  <a:srgbClr val="990000"/>
                </a:solidFill>
                <a:ea typeface="黑体" panose="02010609060101010101" pitchFamily="49" charset="-122"/>
                <a:cs typeface="Times New Roman" panose="02020603050405020304" pitchFamily="18" charset="0"/>
              </a:rPr>
              <a:t>-- </a:t>
            </a:r>
            <a:r>
              <a:rPr kumimoji="1" lang="en-US" altLang="zh-CN" sz="2200" b="1">
                <a:solidFill>
                  <a:srgbClr val="3333CC"/>
                </a:solidFill>
                <a:ea typeface="宋体" panose="02010600030101010101" pitchFamily="2" charset="-122"/>
                <a:cs typeface="Times New Roman" panose="02020603050405020304" pitchFamily="18" charset="0"/>
              </a:rPr>
              <a:t>“</a:t>
            </a:r>
            <a:r>
              <a:rPr kumimoji="1" lang="zh-CN" altLang="en-US" sz="2200" b="1">
                <a:solidFill>
                  <a:srgbClr val="3333CC"/>
                </a:solidFill>
                <a:ea typeface="宋体" panose="02010600030101010101" pitchFamily="2" charset="-122"/>
                <a:cs typeface="Times New Roman" panose="02020603050405020304" pitchFamily="18" charset="0"/>
              </a:rPr>
              <a:t>数据流”包含的数据元素需要定义</a:t>
            </a:r>
            <a:endParaRPr kumimoji="1" lang="zh-CN" altLang="en-US" sz="2200" b="1">
              <a:solidFill>
                <a:srgbClr val="990000"/>
              </a:solidFill>
              <a:ea typeface="黑体" panose="02010609060101010101" pitchFamily="49" charset="-122"/>
              <a:cs typeface="Times New Roman" panose="02020603050405020304" pitchFamily="18" charset="0"/>
            </a:endParaRPr>
          </a:p>
          <a:p>
            <a:pPr lvl="1">
              <a:lnSpc>
                <a:spcPct val="210000"/>
              </a:lnSpc>
              <a:buClr>
                <a:srgbClr val="3333CC"/>
              </a:buClr>
              <a:buSzPct val="80000"/>
              <a:buFont typeface="Wingdings" panose="05000000000000000000" pitchFamily="2" charset="2"/>
              <a:buChar char="p"/>
            </a:pPr>
            <a:r>
              <a:rPr kumimoji="1" lang="zh-CN" altLang="en-US" sz="2200" b="1">
                <a:solidFill>
                  <a:srgbClr val="990000"/>
                </a:solidFill>
                <a:ea typeface="黑体" panose="02010609060101010101" pitchFamily="49" charset="-122"/>
                <a:cs typeface="Times New Roman" panose="02020603050405020304" pitchFamily="18" charset="0"/>
              </a:rPr>
              <a:t> 数据存储 </a:t>
            </a:r>
            <a:r>
              <a:rPr kumimoji="1" lang="en-US" altLang="zh-CN" sz="2200" b="1">
                <a:solidFill>
                  <a:srgbClr val="990000"/>
                </a:solidFill>
                <a:ea typeface="黑体" panose="02010609060101010101" pitchFamily="49" charset="-122"/>
                <a:cs typeface="Times New Roman" panose="02020603050405020304" pitchFamily="18" charset="0"/>
              </a:rPr>
              <a:t>-- </a:t>
            </a:r>
            <a:r>
              <a:rPr kumimoji="1" lang="en-US" altLang="zh-CN" sz="2200" b="1">
                <a:solidFill>
                  <a:srgbClr val="3333CC"/>
                </a:solidFill>
                <a:ea typeface="宋体" panose="02010600030101010101" pitchFamily="2" charset="-122"/>
                <a:cs typeface="Times New Roman" panose="02020603050405020304" pitchFamily="18" charset="0"/>
              </a:rPr>
              <a:t>“</a:t>
            </a:r>
            <a:r>
              <a:rPr kumimoji="1" lang="zh-CN" altLang="en-US" sz="2200" b="1">
                <a:solidFill>
                  <a:srgbClr val="3333CC"/>
                </a:solidFill>
                <a:ea typeface="宋体" panose="02010600030101010101" pitchFamily="2" charset="-122"/>
                <a:cs typeface="Times New Roman" panose="02020603050405020304" pitchFamily="18" charset="0"/>
              </a:rPr>
              <a:t>数据存储”需要在</a:t>
            </a:r>
            <a:r>
              <a:rPr kumimoji="1" lang="en-US" altLang="zh-CN" sz="2200" b="1">
                <a:solidFill>
                  <a:srgbClr val="3333CC"/>
                </a:solidFill>
                <a:ea typeface="宋体" panose="02010600030101010101" pitchFamily="2" charset="-122"/>
                <a:cs typeface="Times New Roman" panose="02020603050405020304" pitchFamily="18" charset="0"/>
              </a:rPr>
              <a:t>ERD</a:t>
            </a:r>
            <a:r>
              <a:rPr kumimoji="1" lang="zh-CN" altLang="en-US" sz="2200" b="1">
                <a:solidFill>
                  <a:srgbClr val="3333CC"/>
                </a:solidFill>
                <a:ea typeface="宋体" panose="02010600030101010101" pitchFamily="2" charset="-122"/>
                <a:cs typeface="Times New Roman" panose="02020603050405020304" pitchFamily="18" charset="0"/>
              </a:rPr>
              <a:t>中定义</a:t>
            </a:r>
            <a:endParaRPr kumimoji="1" lang="en-US" altLang="zh-CN" sz="2200" b="1">
              <a:solidFill>
                <a:srgbClr val="3333CC"/>
              </a:solidFill>
              <a:ea typeface="楷体_GB2312" pitchFamily="49" charset="-122"/>
              <a:cs typeface="Times New Roman" panose="02020603050405020304" pitchFamily="18" charset="0"/>
            </a:endParaRP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6"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细节内容描述</a:t>
            </a:r>
            <a:endPar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AutoShape 5"/>
          <p:cNvSpPr>
            <a:spLocks noChangeArrowheads="1"/>
          </p:cNvSpPr>
          <p:nvPr/>
        </p:nvSpPr>
        <p:spPr bwMode="auto">
          <a:xfrm>
            <a:off x="3131840" y="5733256"/>
            <a:ext cx="5760640" cy="576064"/>
          </a:xfrm>
          <a:prstGeom prst="wedgeRectCallout">
            <a:avLst>
              <a:gd name="adj1" fmla="val 27509"/>
              <a:gd name="adj2" fmla="val -228702"/>
            </a:avLst>
          </a:prstGeom>
          <a:solidFill>
            <a:srgbClr val="FFFF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200" b="1" dirty="0" smtClean="0">
                <a:solidFill>
                  <a:srgbClr val="990000"/>
                </a:solidFill>
                <a:ea typeface="宋体" panose="02010600030101010101" pitchFamily="2" charset="-122"/>
                <a:cs typeface="Times New Roman" panose="02020603050405020304" pitchFamily="18" charset="0"/>
              </a:rPr>
              <a:t>使用“数据字典 </a:t>
            </a:r>
            <a:r>
              <a:rPr kumimoji="1" lang="en-US" altLang="zh-CN" sz="2200" b="1" dirty="0" smtClean="0">
                <a:solidFill>
                  <a:srgbClr val="990000"/>
                </a:solidFill>
                <a:ea typeface="宋体" panose="02010600030101010101" pitchFamily="2" charset="-122"/>
                <a:cs typeface="Times New Roman" panose="02020603050405020304" pitchFamily="18" charset="0"/>
              </a:rPr>
              <a:t>– DD</a:t>
            </a:r>
            <a:r>
              <a:rPr kumimoji="1" lang="zh-CN" altLang="en-US" sz="2200" b="1" dirty="0" smtClean="0">
                <a:solidFill>
                  <a:srgbClr val="990000"/>
                </a:solidFill>
                <a:ea typeface="宋体" panose="02010600030101010101" pitchFamily="2" charset="-122"/>
                <a:cs typeface="Times New Roman" panose="02020603050405020304" pitchFamily="18" charset="0"/>
              </a:rPr>
              <a:t>”来描述，见下一小节</a:t>
            </a:r>
            <a:endParaRPr lang="zh-CN" altLang="en-US" dirty="0">
              <a:ea typeface="宋体" panose="02010600030101010101" pitchFamily="2" charset="-122"/>
              <a:cs typeface="Times New Roman" panose="02020603050405020304" pitchFamily="18" charset="0"/>
            </a:endParaRPr>
          </a:p>
        </p:txBody>
      </p:sp>
      <p:sp>
        <p:nvSpPr>
          <p:cNvPr id="2" name="椭圆 1"/>
          <p:cNvSpPr/>
          <p:nvPr/>
        </p:nvSpPr>
        <p:spPr>
          <a:xfrm>
            <a:off x="1403648" y="3573016"/>
            <a:ext cx="6818015" cy="158417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886716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2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1169988" y="1870075"/>
            <a:ext cx="7051675" cy="2936875"/>
          </a:xfrm>
          <a:prstGeom prst="rect">
            <a:avLst/>
          </a:prstGeom>
          <a:solidFill>
            <a:schemeClr val="accent1">
              <a:alpha val="7059"/>
            </a:schemeClr>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210000"/>
              </a:lnSpc>
              <a:buClr>
                <a:srgbClr val="3333CC"/>
              </a:buClr>
              <a:buSzPct val="80000"/>
              <a:buFont typeface="Wingdings" panose="05000000000000000000" pitchFamily="2" charset="2"/>
              <a:buNone/>
            </a:pPr>
            <a:r>
              <a:rPr lang="zh-CN" altLang="en-US" sz="2200" b="1" dirty="0">
                <a:ea typeface="黑体" panose="02010609060101010101" pitchFamily="49" charset="-122"/>
                <a:cs typeface="Times New Roman" panose="02020603050405020304" pitchFamily="18" charset="0"/>
              </a:rPr>
              <a:t>  </a:t>
            </a:r>
            <a:r>
              <a:rPr lang="en-US" altLang="zh-CN" sz="2200" b="1" dirty="0">
                <a:ea typeface="黑体" panose="02010609060101010101" pitchFamily="49" charset="-122"/>
                <a:cs typeface="Times New Roman" panose="02020603050405020304" pitchFamily="18" charset="0"/>
              </a:rPr>
              <a:t>1. “</a:t>
            </a:r>
            <a:r>
              <a:rPr lang="zh-CN" altLang="en-US" sz="2200" b="1" dirty="0">
                <a:ea typeface="黑体" panose="02010609060101010101" pitchFamily="49" charset="-122"/>
                <a:cs typeface="Times New Roman" panose="02020603050405020304" pitchFamily="18" charset="0"/>
              </a:rPr>
              <a:t>处理”细分解，层层分解，直到可详细描述细节</a:t>
            </a:r>
          </a:p>
          <a:p>
            <a:pPr>
              <a:lnSpc>
                <a:spcPct val="210000"/>
              </a:lnSpc>
              <a:buClr>
                <a:srgbClr val="3333CC"/>
              </a:buClr>
              <a:buSzPct val="80000"/>
              <a:buFont typeface="Wingdings" panose="05000000000000000000" pitchFamily="2" charset="2"/>
              <a:buNone/>
            </a:pPr>
            <a:r>
              <a:rPr lang="en-US" altLang="zh-CN" sz="2200" b="1" dirty="0">
                <a:ea typeface="黑体" panose="02010609060101010101" pitchFamily="49" charset="-122"/>
                <a:cs typeface="Times New Roman" panose="02020603050405020304" pitchFamily="18" charset="0"/>
              </a:rPr>
              <a:t>  2. </a:t>
            </a:r>
            <a:r>
              <a:rPr lang="zh-CN" altLang="en-US" sz="2200" b="1" dirty="0">
                <a:ea typeface="黑体" panose="02010609060101010101" pitchFamily="49" charset="-122"/>
                <a:cs typeface="Times New Roman" panose="02020603050405020304" pitchFamily="18" charset="0"/>
              </a:rPr>
              <a:t>结构化语言</a:t>
            </a:r>
            <a:r>
              <a:rPr lang="en-US" altLang="zh-CN" sz="2200" b="1" dirty="0">
                <a:ea typeface="黑体" panose="02010609060101010101" pitchFamily="49" charset="-122"/>
                <a:cs typeface="Times New Roman" panose="02020603050405020304" pitchFamily="18" charset="0"/>
              </a:rPr>
              <a:t>/</a:t>
            </a:r>
            <a:r>
              <a:rPr lang="zh-CN" altLang="en-US" sz="2200" b="1" dirty="0">
                <a:ea typeface="黑体" panose="02010609060101010101" pitchFamily="49" charset="-122"/>
                <a:cs typeface="Times New Roman" panose="02020603050405020304" pitchFamily="18" charset="0"/>
              </a:rPr>
              <a:t>伪代码</a:t>
            </a:r>
          </a:p>
          <a:p>
            <a:pPr>
              <a:lnSpc>
                <a:spcPct val="210000"/>
              </a:lnSpc>
              <a:buClr>
                <a:srgbClr val="3333CC"/>
              </a:buClr>
              <a:buSzPct val="80000"/>
              <a:buFont typeface="Wingdings" panose="05000000000000000000" pitchFamily="2" charset="2"/>
              <a:buNone/>
            </a:pPr>
            <a:r>
              <a:rPr lang="en-US" altLang="zh-CN" sz="2200" b="1" dirty="0">
                <a:ea typeface="黑体" panose="02010609060101010101" pitchFamily="49" charset="-122"/>
                <a:cs typeface="Times New Roman" panose="02020603050405020304" pitchFamily="18" charset="0"/>
              </a:rPr>
              <a:t>  3. </a:t>
            </a:r>
            <a:r>
              <a:rPr lang="zh-CN" altLang="en-US" sz="2200" b="1" dirty="0">
                <a:ea typeface="黑体" panose="02010609060101010101" pitchFamily="49" charset="-122"/>
                <a:cs typeface="Times New Roman" panose="02020603050405020304" pitchFamily="18" charset="0"/>
              </a:rPr>
              <a:t>决策表</a:t>
            </a:r>
            <a:r>
              <a:rPr lang="en-US" altLang="zh-CN" sz="2200" b="1" dirty="0">
                <a:ea typeface="黑体" panose="02010609060101010101" pitchFamily="49" charset="-122"/>
                <a:cs typeface="Times New Roman" panose="02020603050405020304" pitchFamily="18" charset="0"/>
              </a:rPr>
              <a:t>/</a:t>
            </a:r>
            <a:r>
              <a:rPr lang="zh-CN" altLang="en-US" sz="2200" b="1" dirty="0">
                <a:ea typeface="黑体" panose="02010609060101010101" pitchFamily="49" charset="-122"/>
                <a:cs typeface="Times New Roman" panose="02020603050405020304" pitchFamily="18" charset="0"/>
              </a:rPr>
              <a:t>决策树</a:t>
            </a:r>
            <a:endParaRPr kumimoji="1" lang="en-US" altLang="zh-CN" sz="2200" b="1" dirty="0">
              <a:ea typeface="黑体" panose="02010609060101010101" pitchFamily="49" charset="-122"/>
              <a:cs typeface="Times New Roman" panose="02020603050405020304" pitchFamily="18" charset="0"/>
            </a:endParaRPr>
          </a:p>
        </p:txBody>
      </p:sp>
      <p:sp>
        <p:nvSpPr>
          <p:cNvPr id="59396" name="Rectangle 4"/>
          <p:cNvSpPr>
            <a:spLocks noChangeArrowheads="1"/>
          </p:cNvSpPr>
          <p:nvPr/>
        </p:nvSpPr>
        <p:spPr bwMode="auto">
          <a:xfrm>
            <a:off x="1171575" y="4984750"/>
            <a:ext cx="7051675" cy="954088"/>
          </a:xfrm>
          <a:prstGeom prst="rect">
            <a:avLst/>
          </a:prstGeom>
          <a:solidFill>
            <a:schemeClr val="accent1">
              <a:alpha val="7059"/>
            </a:schemeClr>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210000"/>
              </a:lnSpc>
              <a:buClr>
                <a:srgbClr val="3333CC"/>
              </a:buClr>
              <a:buSzPct val="80000"/>
              <a:buFont typeface="Wingdings" panose="05000000000000000000" pitchFamily="2" charset="2"/>
              <a:buNone/>
            </a:pPr>
            <a:r>
              <a:rPr kumimoji="1" lang="en-US" altLang="zh-CN" sz="2200" b="1">
                <a:solidFill>
                  <a:srgbClr val="3333CC"/>
                </a:solidFill>
                <a:ea typeface="黑体" panose="02010609060101010101" pitchFamily="49" charset="-122"/>
                <a:cs typeface="Times New Roman" panose="02020603050405020304" pitchFamily="18" charset="0"/>
              </a:rPr>
              <a:t>“</a:t>
            </a:r>
            <a:r>
              <a:rPr kumimoji="1" lang="zh-CN" altLang="en-US" sz="2200" b="1">
                <a:solidFill>
                  <a:srgbClr val="3333CC"/>
                </a:solidFill>
                <a:ea typeface="黑体" panose="02010609060101010101" pitchFamily="49" charset="-122"/>
                <a:cs typeface="Times New Roman" panose="02020603050405020304" pitchFamily="18" charset="0"/>
              </a:rPr>
              <a:t>处理”细分解的方法前面已经提到</a:t>
            </a:r>
            <a:endParaRPr kumimoji="1" lang="en-US" altLang="zh-CN" sz="2200" b="1">
              <a:solidFill>
                <a:srgbClr val="3333CC"/>
              </a:solidFill>
              <a:ea typeface="黑体" panose="02010609060101010101" pitchFamily="49" charset="-122"/>
              <a:cs typeface="Times New Roman" panose="02020603050405020304" pitchFamily="18" charset="0"/>
            </a:endParaRP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细节内容描述 </a:t>
            </a:r>
            <a:r>
              <a:rPr lang="en-US" altLang="zh-CN" sz="2400" dirty="0" smtClean="0">
                <a:solidFill>
                  <a:srgbClr val="C00000"/>
                </a:solidFill>
                <a:latin typeface="Times New Roman" panose="02020603050405020304" pitchFamily="18" charset="0"/>
                <a:cs typeface="Times New Roman" panose="02020603050405020304" pitchFamily="18" charset="0"/>
              </a:rPr>
              <a:t>– </a:t>
            </a:r>
            <a:r>
              <a:rPr lang="zh-CN" altLang="en-US" sz="2400" dirty="0" smtClean="0">
                <a:solidFill>
                  <a:srgbClr val="C00000"/>
                </a:solidFill>
                <a:latin typeface="Times New Roman" panose="02020603050405020304" pitchFamily="18" charset="0"/>
                <a:cs typeface="Times New Roman" panose="02020603050405020304" pitchFamily="18" charset="0"/>
              </a:rPr>
              <a:t>处理的细节描述</a:t>
            </a:r>
            <a:endParaRPr kumimoji="1"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6872518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ChangeArrowheads="1"/>
          </p:cNvSpPr>
          <p:nvPr/>
        </p:nvSpPr>
        <p:spPr bwMode="auto">
          <a:xfrm>
            <a:off x="522288" y="1844824"/>
            <a:ext cx="7967662" cy="3456384"/>
          </a:xfrm>
          <a:prstGeom prst="rect">
            <a:avLst/>
          </a:prstGeom>
          <a:solidFill>
            <a:schemeClr val="bg1"/>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20000"/>
              </a:lnSpc>
            </a:pPr>
            <a:r>
              <a:rPr kumimoji="1" lang="zh-CN" altLang="en-US" sz="2400" dirty="0">
                <a:solidFill>
                  <a:srgbClr val="990000"/>
                </a:solidFill>
                <a:ea typeface="黑体" panose="02010609060101010101" pitchFamily="49" charset="-122"/>
                <a:cs typeface="Times New Roman" panose="02020603050405020304" pitchFamily="18" charset="0"/>
              </a:rPr>
              <a:t>结构化语言</a:t>
            </a:r>
            <a:r>
              <a:rPr kumimoji="1" lang="en-US" altLang="zh-CN" sz="2400" dirty="0">
                <a:solidFill>
                  <a:srgbClr val="990000"/>
                </a:solidFill>
                <a:ea typeface="黑体" panose="02010609060101010101" pitchFamily="49" charset="-122"/>
                <a:cs typeface="Times New Roman" panose="02020603050405020304" pitchFamily="18" charset="0"/>
              </a:rPr>
              <a:t>/</a:t>
            </a:r>
            <a:r>
              <a:rPr kumimoji="1" lang="zh-CN" altLang="en-US" sz="2400" dirty="0">
                <a:solidFill>
                  <a:srgbClr val="990000"/>
                </a:solidFill>
                <a:ea typeface="黑体" panose="02010609060101010101" pitchFamily="49" charset="-122"/>
                <a:cs typeface="Times New Roman" panose="02020603050405020304" pitchFamily="18" charset="0"/>
              </a:rPr>
              <a:t>伪代码：</a:t>
            </a:r>
          </a:p>
          <a:p>
            <a:pPr marL="800100" lvl="1" indent="-342900">
              <a:lnSpc>
                <a:spcPct val="120000"/>
              </a:lnSpc>
              <a:buClr>
                <a:srgbClr val="C00000"/>
              </a:buClr>
              <a:buFont typeface="Wingdings" panose="05000000000000000000" pitchFamily="2" charset="2"/>
              <a:buChar char="l"/>
            </a:pPr>
            <a:r>
              <a:rPr kumimoji="1" lang="zh-CN" altLang="en-US" sz="2200" b="1" dirty="0">
                <a:ea typeface="楷体_GB2312" pitchFamily="49" charset="-122"/>
                <a:cs typeface="Times New Roman" panose="02020603050405020304" pitchFamily="18" charset="0"/>
              </a:rPr>
              <a:t>一种描述“处理”的规范方法，将结构化编程</a:t>
            </a:r>
            <a:r>
              <a:rPr kumimoji="1" lang="zh-CN" altLang="en-US" sz="2200" b="1" dirty="0" smtClean="0">
                <a:ea typeface="楷体_GB2312" pitchFamily="49" charset="-122"/>
                <a:cs typeface="Times New Roman" panose="02020603050405020304" pitchFamily="18" charset="0"/>
              </a:rPr>
              <a:t>技术</a:t>
            </a:r>
            <a:r>
              <a:rPr kumimoji="1" lang="en-US" altLang="zh-CN" sz="2200" b="1" dirty="0" smtClean="0">
                <a:ea typeface="楷体_GB2312" pitchFamily="49" charset="-122"/>
                <a:cs typeface="Times New Roman" panose="02020603050405020304" pitchFamily="18" charset="0"/>
              </a:rPr>
              <a:t/>
            </a:r>
            <a:br>
              <a:rPr kumimoji="1" lang="en-US" altLang="zh-CN" sz="2200" b="1" dirty="0" smtClean="0">
                <a:ea typeface="楷体_GB2312" pitchFamily="49" charset="-122"/>
                <a:cs typeface="Times New Roman" panose="02020603050405020304" pitchFamily="18" charset="0"/>
              </a:rPr>
            </a:br>
            <a:r>
              <a:rPr kumimoji="1" lang="zh-CN" altLang="en-US" sz="2200" b="1" dirty="0" smtClean="0">
                <a:ea typeface="楷体_GB2312" pitchFamily="49" charset="-122"/>
                <a:cs typeface="Times New Roman" panose="02020603050405020304" pitchFamily="18" charset="0"/>
              </a:rPr>
              <a:t>和叙述性</a:t>
            </a:r>
            <a:r>
              <a:rPr kumimoji="1" lang="zh-CN" altLang="en-US" sz="2200" b="1" dirty="0">
                <a:ea typeface="楷体_GB2312" pitchFamily="49" charset="-122"/>
                <a:cs typeface="Times New Roman" panose="02020603050405020304" pitchFamily="18" charset="0"/>
              </a:rPr>
              <a:t>英语结合起来</a:t>
            </a:r>
          </a:p>
          <a:p>
            <a:pPr marL="800100" lvl="1" indent="-342900">
              <a:lnSpc>
                <a:spcPct val="120000"/>
              </a:lnSpc>
              <a:buClr>
                <a:srgbClr val="C00000"/>
              </a:buClr>
              <a:buFont typeface="Wingdings" panose="05000000000000000000" pitchFamily="2" charset="2"/>
              <a:buChar char="l"/>
            </a:pPr>
            <a:endParaRPr kumimoji="1" lang="en-US" altLang="zh-CN" sz="2200" b="1" dirty="0">
              <a:ea typeface="楷体_GB2312" pitchFamily="49" charset="-122"/>
              <a:cs typeface="Times New Roman" panose="02020603050405020304" pitchFamily="18" charset="0"/>
            </a:endParaRPr>
          </a:p>
          <a:p>
            <a:pPr marL="800100" lvl="1" indent="-342900">
              <a:lnSpc>
                <a:spcPct val="120000"/>
              </a:lnSpc>
              <a:buClr>
                <a:srgbClr val="C00000"/>
              </a:buClr>
              <a:buFont typeface="Wingdings" panose="05000000000000000000" pitchFamily="2" charset="2"/>
              <a:buChar char="l"/>
            </a:pPr>
            <a:r>
              <a:rPr kumimoji="1" lang="zh-CN" altLang="en-US" sz="2200" b="1" dirty="0">
                <a:ea typeface="楷体_GB2312" pitchFamily="49" charset="-122"/>
                <a:cs typeface="Times New Roman" panose="02020603050405020304" pitchFamily="18" charset="0"/>
              </a:rPr>
              <a:t>结构化英语适合用来描述处理步骤清楚、控制逻辑</a:t>
            </a:r>
            <a:br>
              <a:rPr kumimoji="1" lang="zh-CN" altLang="en-US"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相对简单的情况</a:t>
            </a:r>
            <a:endParaRPr kumimoji="1" lang="en-US" altLang="zh-CN" sz="2200" b="1" dirty="0">
              <a:ea typeface="楷体_GB2312" pitchFamily="49" charset="-122"/>
              <a:cs typeface="Times New Roman" panose="02020603050405020304" pitchFamily="18" charset="0"/>
            </a:endParaRP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6"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细节内容描述</a:t>
            </a:r>
            <a:r>
              <a:rPr lang="zh-CN" altLang="en-US" sz="2400" dirty="0">
                <a:solidFill>
                  <a:srgbClr val="C00000"/>
                </a:solidFill>
                <a:latin typeface="Times New Roman" panose="02020603050405020304" pitchFamily="18" charset="0"/>
                <a:cs typeface="Times New Roman" panose="02020603050405020304" pitchFamily="18" charset="0"/>
              </a:rPr>
              <a:t>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a:t>
            </a:r>
            <a:r>
              <a:rPr lang="zh-CN" altLang="en-US" sz="2400" dirty="0" smtClean="0">
                <a:solidFill>
                  <a:srgbClr val="C00000"/>
                </a:solidFill>
                <a:latin typeface="Times New Roman" panose="02020603050405020304" pitchFamily="18" charset="0"/>
                <a:cs typeface="Times New Roman" panose="02020603050405020304" pitchFamily="18" charset="0"/>
              </a:rPr>
              <a:t>描述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30049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3"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14"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细节内容描述</a:t>
            </a:r>
            <a:r>
              <a:rPr lang="zh-CN" altLang="en-US" sz="2400" dirty="0">
                <a:solidFill>
                  <a:srgbClr val="C00000"/>
                </a:solidFill>
                <a:latin typeface="Times New Roman" panose="02020603050405020304" pitchFamily="18" charset="0"/>
                <a:cs typeface="Times New Roman" panose="02020603050405020304" pitchFamily="18" charset="0"/>
              </a:rPr>
              <a:t>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a:t>
            </a:r>
            <a:r>
              <a:rPr lang="zh-CN" altLang="en-US" sz="2400" dirty="0" smtClean="0">
                <a:solidFill>
                  <a:srgbClr val="C00000"/>
                </a:solidFill>
                <a:latin typeface="Times New Roman" panose="02020603050405020304" pitchFamily="18" charset="0"/>
                <a:cs typeface="Times New Roman" panose="02020603050405020304" pitchFamily="18" charset="0"/>
              </a:rPr>
              <a:t>描述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grpSp>
        <p:nvGrpSpPr>
          <p:cNvPr id="959491" name="Group 3"/>
          <p:cNvGrpSpPr>
            <a:grpSpLocks/>
          </p:cNvGrpSpPr>
          <p:nvPr/>
        </p:nvGrpSpPr>
        <p:grpSpPr bwMode="auto">
          <a:xfrm>
            <a:off x="1276350" y="350838"/>
            <a:ext cx="7096125" cy="6507162"/>
            <a:chOff x="804" y="221"/>
            <a:chExt cx="4470" cy="4099"/>
          </a:xfrm>
        </p:grpSpPr>
        <p:pic>
          <p:nvPicPr>
            <p:cNvPr id="61444" name="Picture 4"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 y="221"/>
              <a:ext cx="4470" cy="3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 Box 5"/>
            <p:cNvSpPr txBox="1">
              <a:spLocks noChangeArrowheads="1"/>
            </p:cNvSpPr>
            <p:nvPr/>
          </p:nvSpPr>
          <p:spPr bwMode="auto">
            <a:xfrm>
              <a:off x="1106" y="2807"/>
              <a:ext cx="614" cy="25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2000" b="1">
                  <a:solidFill>
                    <a:srgbClr val="000000"/>
                  </a:solidFill>
                  <a:ea typeface="宋体" panose="02010600030101010101" pitchFamily="2" charset="-122"/>
                  <a:cs typeface="Times New Roman" panose="02020603050405020304" pitchFamily="18" charset="0"/>
                </a:rPr>
                <a:t>客户</a:t>
              </a:r>
            </a:p>
          </p:txBody>
        </p:sp>
        <p:sp>
          <p:nvSpPr>
            <p:cNvPr id="61446" name="Text Box 6"/>
            <p:cNvSpPr txBox="1">
              <a:spLocks noChangeArrowheads="1"/>
            </p:cNvSpPr>
            <p:nvPr/>
          </p:nvSpPr>
          <p:spPr bwMode="auto">
            <a:xfrm>
              <a:off x="2603" y="2814"/>
              <a:ext cx="555" cy="39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zh-CN" altLang="en-US" sz="1400" b="1">
                  <a:solidFill>
                    <a:srgbClr val="000000"/>
                  </a:solidFill>
                  <a:ea typeface="宋体" panose="02010600030101010101" pitchFamily="2" charset="-122"/>
                  <a:cs typeface="Times New Roman" panose="02020603050405020304" pitchFamily="18" charset="0"/>
                </a:rPr>
                <a:t>记录客</a:t>
              </a:r>
              <a:br>
                <a:rPr lang="zh-CN" altLang="en-US" sz="1400" b="1">
                  <a:solidFill>
                    <a:srgbClr val="000000"/>
                  </a:solidFill>
                  <a:ea typeface="宋体" panose="02010600030101010101" pitchFamily="2" charset="-122"/>
                  <a:cs typeface="Times New Roman" panose="02020603050405020304" pitchFamily="18" charset="0"/>
                </a:rPr>
              </a:br>
              <a:r>
                <a:rPr lang="zh-CN" altLang="en-US" sz="1400" b="1">
                  <a:solidFill>
                    <a:srgbClr val="000000"/>
                  </a:solidFill>
                  <a:ea typeface="宋体" panose="02010600030101010101" pitchFamily="2" charset="-122"/>
                  <a:cs typeface="Times New Roman" panose="02020603050405020304" pitchFamily="18" charset="0"/>
                </a:rPr>
                <a:t>户信息</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61447" name="Text Box 7"/>
            <p:cNvSpPr txBox="1">
              <a:spLocks noChangeArrowheads="1"/>
            </p:cNvSpPr>
            <p:nvPr/>
          </p:nvSpPr>
          <p:spPr bwMode="auto">
            <a:xfrm>
              <a:off x="4219" y="2857"/>
              <a:ext cx="670" cy="19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zh-CN" altLang="en-US" sz="1400" b="1">
                  <a:solidFill>
                    <a:srgbClr val="000000"/>
                  </a:solidFill>
                  <a:ea typeface="宋体" panose="02010600030101010101" pitchFamily="2" charset="-122"/>
                  <a:cs typeface="Times New Roman" panose="02020603050405020304" pitchFamily="18" charset="0"/>
                </a:rPr>
                <a:t>客户</a:t>
              </a:r>
              <a:endParaRPr lang="en-US" altLang="zh-CN" sz="1400" b="1">
                <a:solidFill>
                  <a:srgbClr val="000000"/>
                </a:solidFill>
                <a:ea typeface="宋体" panose="02010600030101010101" pitchFamily="2" charset="-122"/>
                <a:cs typeface="Times New Roman" panose="02020603050405020304" pitchFamily="18" charset="0"/>
              </a:endParaRPr>
            </a:p>
          </p:txBody>
        </p:sp>
        <p:sp>
          <p:nvSpPr>
            <p:cNvPr id="61448" name="Rectangle 8"/>
            <p:cNvSpPr>
              <a:spLocks noChangeArrowheads="1"/>
            </p:cNvSpPr>
            <p:nvPr/>
          </p:nvSpPr>
          <p:spPr bwMode="auto">
            <a:xfrm>
              <a:off x="1814" y="2601"/>
              <a:ext cx="608" cy="297"/>
            </a:xfrm>
            <a:prstGeom prst="rect">
              <a:avLst/>
            </a:prstGeom>
            <a:solidFill>
              <a:srgbClr val="E6F1F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sz="1600" b="1">
                <a:solidFill>
                  <a:srgbClr val="000000"/>
                </a:solidFill>
                <a:ea typeface="宋体" panose="02010600030101010101" pitchFamily="2" charset="-122"/>
                <a:cs typeface="Times New Roman" panose="02020603050405020304" pitchFamily="18" charset="0"/>
              </a:endParaRPr>
            </a:p>
            <a:p>
              <a:pPr algn="ctr"/>
              <a:r>
                <a:rPr lang="zh-CN" altLang="en-US" sz="1600" b="1">
                  <a:solidFill>
                    <a:srgbClr val="000000"/>
                  </a:solidFill>
                  <a:ea typeface="宋体" panose="02010600030101010101" pitchFamily="2" charset="-122"/>
                  <a:cs typeface="Times New Roman" panose="02020603050405020304" pitchFamily="18" charset="0"/>
                </a:rPr>
                <a:t>新订单</a:t>
              </a:r>
              <a:endParaRPr lang="en-US" altLang="zh-CN" sz="1600" b="1">
                <a:solidFill>
                  <a:srgbClr val="000000"/>
                </a:solidFill>
                <a:ea typeface="宋体" panose="02010600030101010101" pitchFamily="2" charset="-122"/>
                <a:cs typeface="Times New Roman" panose="02020603050405020304" pitchFamily="18" charset="0"/>
              </a:endParaRPr>
            </a:p>
          </p:txBody>
        </p:sp>
        <p:sp>
          <p:nvSpPr>
            <p:cNvPr id="61449" name="Rectangle 9"/>
            <p:cNvSpPr>
              <a:spLocks noChangeArrowheads="1"/>
            </p:cNvSpPr>
            <p:nvPr/>
          </p:nvSpPr>
          <p:spPr bwMode="auto">
            <a:xfrm>
              <a:off x="2917" y="3366"/>
              <a:ext cx="567" cy="367"/>
            </a:xfrm>
            <a:prstGeom prst="rect">
              <a:avLst/>
            </a:prstGeom>
            <a:solidFill>
              <a:srgbClr val="E6F1F6"/>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a:solidFill>
                    <a:srgbClr val="000000"/>
                  </a:solidFill>
                  <a:ea typeface="宋体" panose="02010600030101010101" pitchFamily="2" charset="-122"/>
                  <a:cs typeface="Times New Roman" panose="02020603050405020304" pitchFamily="18" charset="0"/>
                </a:rPr>
                <a:t>详单细节</a:t>
              </a:r>
              <a:endParaRPr lang="en-US" altLang="zh-CN" sz="1600" b="1">
                <a:solidFill>
                  <a:srgbClr val="000000"/>
                </a:solidFill>
                <a:ea typeface="宋体" panose="02010600030101010101" pitchFamily="2" charset="-122"/>
                <a:cs typeface="Times New Roman" panose="02020603050405020304" pitchFamily="18" charset="0"/>
              </a:endParaRPr>
            </a:p>
          </p:txBody>
        </p:sp>
        <p:sp>
          <p:nvSpPr>
            <p:cNvPr id="61450" name="AutoShape 10"/>
            <p:cNvSpPr>
              <a:spLocks noChangeArrowheads="1"/>
            </p:cNvSpPr>
            <p:nvPr/>
          </p:nvSpPr>
          <p:spPr bwMode="auto">
            <a:xfrm>
              <a:off x="989" y="599"/>
              <a:ext cx="4114" cy="1729"/>
            </a:xfrm>
            <a:prstGeom prst="wedgeRectCallout">
              <a:avLst>
                <a:gd name="adj1" fmla="val -4375"/>
                <a:gd name="adj2" fmla="val 75102"/>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b="1">
                <a:ea typeface="宋体" panose="02010600030101010101" pitchFamily="2" charset="-122"/>
                <a:cs typeface="Times New Roman" panose="02020603050405020304" pitchFamily="18" charset="0"/>
              </a:endParaRPr>
            </a:p>
          </p:txBody>
        </p:sp>
        <p:sp>
          <p:nvSpPr>
            <p:cNvPr id="61451" name="Rectangle 11"/>
            <p:cNvSpPr>
              <a:spLocks noChangeArrowheads="1"/>
            </p:cNvSpPr>
            <p:nvPr/>
          </p:nvSpPr>
          <p:spPr bwMode="auto">
            <a:xfrm>
              <a:off x="1254" y="4035"/>
              <a:ext cx="3668"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smtClean="0">
                  <a:solidFill>
                    <a:srgbClr val="C00000"/>
                  </a:solidFill>
                  <a:ea typeface="宋体" panose="02010600030101010101" pitchFamily="2" charset="-122"/>
                  <a:cs typeface="Times New Roman" panose="02020603050405020304" pitchFamily="18" charset="0"/>
                </a:rPr>
                <a:t>处理</a:t>
              </a:r>
              <a:r>
                <a:rPr lang="en-US" altLang="zh-CN" sz="1600" b="1" dirty="0">
                  <a:solidFill>
                    <a:srgbClr val="C00000"/>
                  </a:solidFill>
                  <a:ea typeface="宋体" panose="02010600030101010101" pitchFamily="2" charset="-122"/>
                  <a:cs typeface="Times New Roman" panose="02020603050405020304" pitchFamily="18" charset="0"/>
                </a:rPr>
                <a:t>2.1</a:t>
              </a:r>
              <a:r>
                <a:rPr lang="zh-CN" altLang="en-US" sz="1600" b="1" dirty="0">
                  <a:solidFill>
                    <a:srgbClr val="C00000"/>
                  </a:solidFill>
                  <a:ea typeface="宋体" panose="02010600030101010101" pitchFamily="2" charset="-122"/>
                  <a:cs typeface="Times New Roman" panose="02020603050405020304" pitchFamily="18" charset="0"/>
                </a:rPr>
                <a:t>（记录客户信息）和它的结构化语言描述</a:t>
              </a:r>
              <a:endParaRPr lang="en-US" altLang="zh-CN" sz="1600" b="1" dirty="0">
                <a:solidFill>
                  <a:srgbClr val="C00000"/>
                </a:solidFill>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51993805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59491"/>
                                        </p:tgtEl>
                                        <p:attrNameLst>
                                          <p:attrName>style.visibility</p:attrName>
                                        </p:attrNameLst>
                                      </p:cBhvr>
                                      <p:to>
                                        <p:strVal val="visible"/>
                                      </p:to>
                                    </p:set>
                                    <p:animEffect transition="in" filter="fade">
                                      <p:cBhvr>
                                        <p:cTn id="7" dur="1000"/>
                                        <p:tgtEl>
                                          <p:spTgt spid="959491"/>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1131888" y="1628800"/>
            <a:ext cx="7040562" cy="4675188"/>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a:t>
            </a:r>
            <a:r>
              <a:rPr kumimoji="1" lang="zh-CN" altLang="en-US" sz="2400" dirty="0">
                <a:solidFill>
                  <a:srgbClr val="990000"/>
                </a:solidFill>
                <a:ea typeface="黑体" panose="02010609060101010101" pitchFamily="49" charset="-122"/>
                <a:cs typeface="Times New Roman" panose="02020603050405020304" pitchFamily="18" charset="0"/>
              </a:rPr>
              <a:t>结构化语言的特点</a:t>
            </a:r>
            <a:endParaRPr kumimoji="1" lang="en-US" altLang="zh-CN" sz="2200" dirty="0">
              <a:solidFill>
                <a:schemeClr val="bg2"/>
              </a:solidFill>
              <a:ea typeface="楷体_GB2312" pitchFamily="49" charset="-122"/>
              <a:cs typeface="Times New Roman" panose="02020603050405020304" pitchFamily="18" charset="0"/>
            </a:endParaRPr>
          </a:p>
          <a:p>
            <a:pPr lvl="1">
              <a:lnSpc>
                <a:spcPct val="150000"/>
              </a:lnSpc>
              <a:buClr>
                <a:srgbClr val="FF0000"/>
              </a:buClr>
              <a:buSzPct val="80000"/>
              <a:buFont typeface="Wingdings" panose="05000000000000000000" pitchFamily="2" charset="2"/>
              <a:buChar char="u"/>
            </a:pPr>
            <a:r>
              <a:rPr kumimoji="1" lang="zh-CN" altLang="en-US" sz="2000" b="1" dirty="0">
                <a:ea typeface="宋体" panose="02010600030101010101" pitchFamily="2" charset="-122"/>
                <a:cs typeface="Times New Roman" panose="02020603050405020304" pitchFamily="18" charset="0"/>
              </a:rPr>
              <a:t> 介于自然语言和形式语言之间的语言</a:t>
            </a:r>
          </a:p>
          <a:p>
            <a:pPr lvl="1">
              <a:lnSpc>
                <a:spcPct val="150000"/>
              </a:lnSpc>
              <a:buClr>
                <a:srgbClr val="FF0000"/>
              </a:buClr>
              <a:buSzPct val="80000"/>
              <a:buFont typeface="Wingdings" panose="05000000000000000000" pitchFamily="2" charset="2"/>
              <a:buChar char="u"/>
            </a:pPr>
            <a:r>
              <a:rPr kumimoji="1" lang="zh-CN" altLang="en-US" sz="2000" b="1" dirty="0">
                <a:ea typeface="宋体" panose="02010600030101010101" pitchFamily="2" charset="-122"/>
                <a:cs typeface="Times New Roman" panose="02020603050405020304" pitchFamily="18" charset="0"/>
              </a:rPr>
              <a:t> 书写规则：</a:t>
            </a:r>
          </a:p>
          <a:p>
            <a:pPr lvl="2">
              <a:lnSpc>
                <a:spcPct val="150000"/>
              </a:lnSpc>
              <a:buClr>
                <a:srgbClr val="FF0000"/>
              </a:buClr>
              <a:buSzPct val="80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使用短句</a:t>
            </a:r>
          </a:p>
          <a:p>
            <a:pPr lvl="2">
              <a:lnSpc>
                <a:spcPct val="150000"/>
              </a:lnSpc>
              <a:buClr>
                <a:srgbClr val="FF0000"/>
              </a:buClr>
              <a:buSzPct val="80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多层缩进</a:t>
            </a:r>
          </a:p>
          <a:p>
            <a:pPr lvl="2">
              <a:lnSpc>
                <a:spcPct val="150000"/>
              </a:lnSpc>
              <a:buClr>
                <a:srgbClr val="FF0000"/>
              </a:buClr>
              <a:buSzPct val="80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将结构化编程技术和叙述性语言结合</a:t>
            </a:r>
          </a:p>
          <a:p>
            <a:pPr lvl="2">
              <a:lnSpc>
                <a:spcPct val="150000"/>
              </a:lnSpc>
              <a:buClr>
                <a:srgbClr val="FF0000"/>
              </a:buClr>
              <a:buSzPct val="80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无确定语法</a:t>
            </a:r>
          </a:p>
          <a:p>
            <a:pPr lvl="2">
              <a:lnSpc>
                <a:spcPct val="150000"/>
              </a:lnSpc>
              <a:buClr>
                <a:srgbClr val="FF0000"/>
              </a:buClr>
              <a:buSzPct val="80000"/>
              <a:buFont typeface="Wingdings" panose="05000000000000000000" pitchFamily="2" charset="2"/>
              <a:buChar char="l"/>
            </a:pPr>
            <a:r>
              <a:rPr kumimoji="1" lang="zh-CN" altLang="en-US" sz="2000" b="1" dirty="0">
                <a:cs typeface="Times New Roman" panose="02020603050405020304" pitchFamily="18" charset="0"/>
              </a:rPr>
              <a:t> 可分层、嵌套</a:t>
            </a:r>
            <a:endParaRPr kumimoji="1" lang="en-US" altLang="zh-CN" sz="2200" b="1" dirty="0">
              <a:ea typeface="楷体_GB2312" pitchFamily="49" charset="-122"/>
              <a:cs typeface="Times New Roman" panose="02020603050405020304" pitchFamily="18" charset="0"/>
            </a:endParaRP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6"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细节内容描述</a:t>
            </a:r>
            <a:r>
              <a:rPr lang="zh-CN" altLang="en-US" sz="2400" dirty="0">
                <a:solidFill>
                  <a:srgbClr val="C00000"/>
                </a:solidFill>
                <a:latin typeface="Times New Roman" panose="02020603050405020304" pitchFamily="18" charset="0"/>
                <a:cs typeface="Times New Roman" panose="02020603050405020304" pitchFamily="18" charset="0"/>
              </a:rPr>
              <a:t>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a:t>
            </a:r>
            <a:r>
              <a:rPr lang="zh-CN" altLang="en-US" sz="2400" dirty="0" smtClean="0">
                <a:solidFill>
                  <a:srgbClr val="C00000"/>
                </a:solidFill>
                <a:latin typeface="Times New Roman" panose="02020603050405020304" pitchFamily="18" charset="0"/>
                <a:cs typeface="Times New Roman" panose="02020603050405020304" pitchFamily="18" charset="0"/>
              </a:rPr>
              <a:t>描述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566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ChangeArrowheads="1"/>
          </p:cNvSpPr>
          <p:nvPr/>
        </p:nvSpPr>
        <p:spPr bwMode="auto">
          <a:xfrm>
            <a:off x="1068388" y="2455863"/>
            <a:ext cx="7331075" cy="3043237"/>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400" dirty="0">
                <a:solidFill>
                  <a:srgbClr val="990000"/>
                </a:solidFill>
                <a:ea typeface="黑体" panose="02010609060101010101" pitchFamily="49" charset="-122"/>
                <a:cs typeface="Times New Roman" panose="02020603050405020304" pitchFamily="18" charset="0"/>
              </a:rPr>
              <a:t>决策表：</a:t>
            </a:r>
            <a:r>
              <a:rPr kumimoji="1" lang="zh-CN" altLang="en-US" sz="2200" b="1" dirty="0">
                <a:ea typeface="楷体_GB2312" pitchFamily="49" charset="-122"/>
                <a:cs typeface="Times New Roman" panose="02020603050405020304" pitchFamily="18" charset="0"/>
              </a:rPr>
              <a:t>“处理”逻辑的一种表格形式的表示方法，</a:t>
            </a:r>
            <a:br>
              <a:rPr kumimoji="1" lang="zh-CN" altLang="en-US"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                其中包括决策变量、决策变量值、行为或公式</a:t>
            </a:r>
          </a:p>
          <a:p>
            <a:pPr>
              <a:lnSpc>
                <a:spcPct val="150000"/>
              </a:lnSpc>
            </a:pPr>
            <a:r>
              <a:rPr kumimoji="1" lang="zh-CN" altLang="en-US" sz="2400" dirty="0">
                <a:solidFill>
                  <a:srgbClr val="990000"/>
                </a:solidFill>
                <a:ea typeface="黑体" panose="02010609060101010101" pitchFamily="49" charset="-122"/>
                <a:cs typeface="Times New Roman" panose="02020603050405020304" pitchFamily="18" charset="0"/>
              </a:rPr>
              <a:t>决策树：</a:t>
            </a:r>
            <a:r>
              <a:rPr kumimoji="1" lang="zh-CN" altLang="en-US" sz="2200" b="1" dirty="0">
                <a:ea typeface="楷体_GB2312" pitchFamily="49" charset="-122"/>
                <a:cs typeface="Times New Roman" panose="02020603050405020304" pitchFamily="18" charset="0"/>
              </a:rPr>
              <a:t>用树形结构组织起来的线条对“处理”逻辑进行</a:t>
            </a:r>
            <a:br>
              <a:rPr kumimoji="1" lang="zh-CN" altLang="en-US" sz="2200" b="1" dirty="0">
                <a:ea typeface="楷体_GB2312" pitchFamily="49" charset="-122"/>
                <a:cs typeface="Times New Roman" panose="02020603050405020304" pitchFamily="18" charset="0"/>
              </a:rPr>
            </a:br>
            <a:r>
              <a:rPr kumimoji="1" lang="zh-CN" altLang="en-US" sz="2200" b="1" dirty="0">
                <a:ea typeface="楷体_GB2312" pitchFamily="49" charset="-122"/>
                <a:cs typeface="Times New Roman" panose="02020603050405020304" pitchFamily="18" charset="0"/>
              </a:rPr>
              <a:t>                 图形化的描述</a:t>
            </a:r>
            <a:endParaRPr kumimoji="1" lang="en-US" altLang="zh-CN" sz="2200" b="1" dirty="0">
              <a:ea typeface="楷体_GB2312" pitchFamily="49" charset="-122"/>
              <a:cs typeface="Times New Roman" panose="02020603050405020304" pitchFamily="18" charset="0"/>
            </a:endParaRPr>
          </a:p>
        </p:txBody>
      </p:sp>
      <p:sp>
        <p:nvSpPr>
          <p:cNvPr id="63492" name="Rectangle 4"/>
          <p:cNvSpPr>
            <a:spLocks noChangeArrowheads="1"/>
          </p:cNvSpPr>
          <p:nvPr/>
        </p:nvSpPr>
        <p:spPr bwMode="auto">
          <a:xfrm>
            <a:off x="582885" y="1595264"/>
            <a:ext cx="2620963" cy="6096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a:solidFill>
                  <a:srgbClr val="990000"/>
                </a:solidFill>
                <a:ea typeface="黑体" panose="02010609060101010101" pitchFamily="49" charset="-122"/>
                <a:cs typeface="Times New Roman" panose="02020603050405020304" pitchFamily="18" charset="0"/>
              </a:rPr>
              <a:t> 决策表和决策树</a:t>
            </a: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7"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细节内容描述</a:t>
            </a:r>
            <a:r>
              <a:rPr lang="zh-CN" altLang="en-US" sz="2400" dirty="0">
                <a:solidFill>
                  <a:srgbClr val="C00000"/>
                </a:solidFill>
                <a:latin typeface="Times New Roman" panose="02020603050405020304" pitchFamily="18" charset="0"/>
                <a:cs typeface="Times New Roman" panose="02020603050405020304" pitchFamily="18" charset="0"/>
              </a:rPr>
              <a:t>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a:t>
            </a:r>
            <a:r>
              <a:rPr lang="zh-CN" altLang="en-US" sz="2400" dirty="0" smtClean="0">
                <a:solidFill>
                  <a:srgbClr val="C00000"/>
                </a:solidFill>
                <a:latin typeface="Times New Roman" panose="02020603050405020304" pitchFamily="18" charset="0"/>
                <a:cs typeface="Times New Roman" panose="02020603050405020304" pitchFamily="18" charset="0"/>
              </a:rPr>
              <a:t>描述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55889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ChangeArrowheads="1"/>
          </p:cNvSpPr>
          <p:nvPr/>
        </p:nvSpPr>
        <p:spPr bwMode="auto">
          <a:xfrm>
            <a:off x="539552" y="1616348"/>
            <a:ext cx="1449388" cy="4445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zh-CN" altLang="en-US" sz="2400">
                <a:solidFill>
                  <a:srgbClr val="990000"/>
                </a:solidFill>
                <a:ea typeface="黑体" panose="02010609060101010101" pitchFamily="49" charset="-122"/>
              </a:rPr>
              <a:t>决策表</a:t>
            </a:r>
          </a:p>
        </p:txBody>
      </p:sp>
      <p:grpSp>
        <p:nvGrpSpPr>
          <p:cNvPr id="64516" name="Group 4"/>
          <p:cNvGrpSpPr>
            <a:grpSpLocks/>
          </p:cNvGrpSpPr>
          <p:nvPr/>
        </p:nvGrpSpPr>
        <p:grpSpPr bwMode="auto">
          <a:xfrm>
            <a:off x="481013" y="2111800"/>
            <a:ext cx="8316912" cy="4746199"/>
            <a:chOff x="521" y="1117"/>
            <a:chExt cx="5239" cy="3203"/>
          </a:xfrm>
        </p:grpSpPr>
        <p:sp>
          <p:nvSpPr>
            <p:cNvPr id="64517" name="Rectangle 5"/>
            <p:cNvSpPr>
              <a:spLocks noChangeArrowheads="1"/>
            </p:cNvSpPr>
            <p:nvPr/>
          </p:nvSpPr>
          <p:spPr bwMode="auto">
            <a:xfrm>
              <a:off x="2109" y="4014"/>
              <a:ext cx="206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1963" indent="-461963">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119063">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buFont typeface="Wingdings" panose="05000000000000000000" pitchFamily="2" charset="2"/>
                <a:buNone/>
              </a:pPr>
              <a:r>
                <a:rPr lang="en-US" altLang="zh-CN" sz="2000" dirty="0">
                  <a:solidFill>
                    <a:schemeClr val="tx1"/>
                  </a:solidFill>
                  <a:ea typeface="宋体" panose="02010600030101010101" pitchFamily="2" charset="-122"/>
                </a:rPr>
                <a:t> </a:t>
              </a:r>
              <a:r>
                <a:rPr lang="zh-CN" altLang="en-US" sz="2000" dirty="0">
                  <a:solidFill>
                    <a:srgbClr val="C00000"/>
                  </a:solidFill>
                  <a:ea typeface="宋体" panose="02010600030101010101" pitchFamily="2" charset="-122"/>
                </a:rPr>
                <a:t>学生成绩处理</a:t>
              </a:r>
              <a:r>
                <a:rPr lang="zh-CN" altLang="en-US" sz="2000" dirty="0">
                  <a:solidFill>
                    <a:srgbClr val="C00000"/>
                  </a:solidFill>
                  <a:latin typeface="Arial" panose="020B0604020202020204" pitchFamily="34" charset="0"/>
                  <a:ea typeface="宋体" panose="02010600030101010101" pitchFamily="2" charset="-122"/>
                </a:rPr>
                <a:t>“</a:t>
              </a:r>
              <a:r>
                <a:rPr lang="zh-CN" altLang="en-US" sz="2000" dirty="0">
                  <a:solidFill>
                    <a:srgbClr val="C00000"/>
                  </a:solidFill>
                  <a:ea typeface="宋体" panose="02010600030101010101" pitchFamily="2" charset="-122"/>
                </a:rPr>
                <a:t>决策表</a:t>
              </a:r>
              <a:r>
                <a:rPr lang="zh-CN" altLang="en-US" sz="2000" dirty="0">
                  <a:solidFill>
                    <a:srgbClr val="C00000"/>
                  </a:solidFill>
                  <a:latin typeface="Arial" panose="020B0604020202020204" pitchFamily="34" charset="0"/>
                  <a:ea typeface="宋体" panose="02010600030101010101" pitchFamily="2" charset="-122"/>
                </a:rPr>
                <a:t>”</a:t>
              </a:r>
              <a:endParaRPr lang="zh-CN" altLang="en-US" sz="2000" dirty="0">
                <a:solidFill>
                  <a:srgbClr val="C00000"/>
                </a:solidFill>
                <a:ea typeface="宋体" panose="02010600030101010101" pitchFamily="2" charset="-122"/>
              </a:endParaRPr>
            </a:p>
          </p:txBody>
        </p:sp>
        <p:sp>
          <p:nvSpPr>
            <p:cNvPr id="64518" name="Line 6"/>
            <p:cNvSpPr>
              <a:spLocks noChangeShapeType="1"/>
            </p:cNvSpPr>
            <p:nvPr/>
          </p:nvSpPr>
          <p:spPr bwMode="auto">
            <a:xfrm>
              <a:off x="567" y="1117"/>
              <a:ext cx="50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19" name="Line 7"/>
            <p:cNvSpPr>
              <a:spLocks noChangeShapeType="1"/>
            </p:cNvSpPr>
            <p:nvPr/>
          </p:nvSpPr>
          <p:spPr bwMode="auto">
            <a:xfrm>
              <a:off x="567" y="1570"/>
              <a:ext cx="50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0" name="Line 8"/>
            <p:cNvSpPr>
              <a:spLocks noChangeShapeType="1"/>
            </p:cNvSpPr>
            <p:nvPr/>
          </p:nvSpPr>
          <p:spPr bwMode="auto">
            <a:xfrm>
              <a:off x="1066" y="1139"/>
              <a:ext cx="0" cy="283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1" name="Line 9"/>
            <p:cNvSpPr>
              <a:spLocks noChangeShapeType="1"/>
            </p:cNvSpPr>
            <p:nvPr/>
          </p:nvSpPr>
          <p:spPr bwMode="auto">
            <a:xfrm>
              <a:off x="521" y="3974"/>
              <a:ext cx="499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2" name="Line 10"/>
            <p:cNvSpPr>
              <a:spLocks noChangeShapeType="1"/>
            </p:cNvSpPr>
            <p:nvPr/>
          </p:nvSpPr>
          <p:spPr bwMode="auto">
            <a:xfrm flipV="1">
              <a:off x="1066" y="2024"/>
              <a:ext cx="449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3" name="Line 11"/>
            <p:cNvSpPr>
              <a:spLocks noChangeShapeType="1"/>
            </p:cNvSpPr>
            <p:nvPr/>
          </p:nvSpPr>
          <p:spPr bwMode="auto">
            <a:xfrm>
              <a:off x="567" y="2478"/>
              <a:ext cx="50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4" name="Line 12"/>
            <p:cNvSpPr>
              <a:spLocks noChangeShapeType="1"/>
            </p:cNvSpPr>
            <p:nvPr/>
          </p:nvSpPr>
          <p:spPr bwMode="auto">
            <a:xfrm>
              <a:off x="567" y="2478"/>
              <a:ext cx="50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5" name="Line 13"/>
            <p:cNvSpPr>
              <a:spLocks noChangeShapeType="1"/>
            </p:cNvSpPr>
            <p:nvPr/>
          </p:nvSpPr>
          <p:spPr bwMode="auto">
            <a:xfrm>
              <a:off x="1066" y="3022"/>
              <a:ext cx="44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6" name="Line 14"/>
            <p:cNvSpPr>
              <a:spLocks noChangeShapeType="1"/>
            </p:cNvSpPr>
            <p:nvPr/>
          </p:nvSpPr>
          <p:spPr bwMode="auto">
            <a:xfrm>
              <a:off x="1066" y="3475"/>
              <a:ext cx="449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7" name="Line 15"/>
            <p:cNvSpPr>
              <a:spLocks noChangeShapeType="1"/>
            </p:cNvSpPr>
            <p:nvPr/>
          </p:nvSpPr>
          <p:spPr bwMode="auto">
            <a:xfrm>
              <a:off x="2426" y="1117"/>
              <a:ext cx="0" cy="28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8" name="Line 16"/>
            <p:cNvSpPr>
              <a:spLocks noChangeShapeType="1"/>
            </p:cNvSpPr>
            <p:nvPr/>
          </p:nvSpPr>
          <p:spPr bwMode="auto">
            <a:xfrm>
              <a:off x="2472" y="1117"/>
              <a:ext cx="0" cy="28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9" name="Line 17"/>
            <p:cNvSpPr>
              <a:spLocks noChangeShapeType="1"/>
            </p:cNvSpPr>
            <p:nvPr/>
          </p:nvSpPr>
          <p:spPr bwMode="auto">
            <a:xfrm>
              <a:off x="4059" y="1570"/>
              <a:ext cx="0" cy="24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0" name="Line 18"/>
            <p:cNvSpPr>
              <a:spLocks noChangeShapeType="1"/>
            </p:cNvSpPr>
            <p:nvPr/>
          </p:nvSpPr>
          <p:spPr bwMode="auto">
            <a:xfrm>
              <a:off x="3243" y="1570"/>
              <a:ext cx="0" cy="24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1" name="Line 19"/>
            <p:cNvSpPr>
              <a:spLocks noChangeShapeType="1"/>
            </p:cNvSpPr>
            <p:nvPr/>
          </p:nvSpPr>
          <p:spPr bwMode="auto">
            <a:xfrm>
              <a:off x="4830" y="1570"/>
              <a:ext cx="0" cy="24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2" name="Rectangle 20"/>
            <p:cNvSpPr>
              <a:spLocks noChangeArrowheads="1"/>
            </p:cNvSpPr>
            <p:nvPr/>
          </p:nvSpPr>
          <p:spPr bwMode="auto">
            <a:xfrm>
              <a:off x="3136" y="1213"/>
              <a:ext cx="163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规        则</a:t>
              </a:r>
            </a:p>
          </p:txBody>
        </p:sp>
        <p:sp>
          <p:nvSpPr>
            <p:cNvPr id="64533" name="Rectangle 21"/>
            <p:cNvSpPr>
              <a:spLocks noChangeArrowheads="1"/>
            </p:cNvSpPr>
            <p:nvPr/>
          </p:nvSpPr>
          <p:spPr bwMode="auto">
            <a:xfrm>
              <a:off x="567" y="1754"/>
              <a:ext cx="544"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条</a:t>
              </a:r>
            </a:p>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件</a:t>
              </a:r>
            </a:p>
          </p:txBody>
        </p:sp>
        <p:sp>
          <p:nvSpPr>
            <p:cNvPr id="64534" name="Rectangle 22"/>
            <p:cNvSpPr>
              <a:spLocks noChangeArrowheads="1"/>
            </p:cNvSpPr>
            <p:nvPr/>
          </p:nvSpPr>
          <p:spPr bwMode="auto">
            <a:xfrm>
              <a:off x="567" y="2928"/>
              <a:ext cx="453"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动</a:t>
              </a:r>
            </a:p>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作</a:t>
              </a:r>
            </a:p>
          </p:txBody>
        </p:sp>
        <p:sp>
          <p:nvSpPr>
            <p:cNvPr id="64535" name="Rectangle 23"/>
            <p:cNvSpPr>
              <a:spLocks noChangeArrowheads="1"/>
            </p:cNvSpPr>
            <p:nvPr/>
          </p:nvSpPr>
          <p:spPr bwMode="auto">
            <a:xfrm>
              <a:off x="1042" y="1682"/>
              <a:ext cx="122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考试总分</a:t>
              </a:r>
            </a:p>
          </p:txBody>
        </p:sp>
        <p:sp>
          <p:nvSpPr>
            <p:cNvPr id="64536" name="Rectangle 24"/>
            <p:cNvSpPr>
              <a:spLocks noChangeArrowheads="1"/>
            </p:cNvSpPr>
            <p:nvPr/>
          </p:nvSpPr>
          <p:spPr bwMode="auto">
            <a:xfrm>
              <a:off x="975" y="2113"/>
              <a:ext cx="140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单科成绩</a:t>
              </a:r>
            </a:p>
          </p:txBody>
        </p:sp>
        <p:sp>
          <p:nvSpPr>
            <p:cNvPr id="64537" name="Rectangle 25"/>
            <p:cNvSpPr>
              <a:spLocks noChangeArrowheads="1"/>
            </p:cNvSpPr>
            <p:nvPr/>
          </p:nvSpPr>
          <p:spPr bwMode="auto">
            <a:xfrm>
              <a:off x="1020" y="2568"/>
              <a:ext cx="1361"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发表扬证</a:t>
              </a:r>
            </a:p>
          </p:txBody>
        </p:sp>
        <p:sp>
          <p:nvSpPr>
            <p:cNvPr id="64538" name="Rectangle 26"/>
            <p:cNvSpPr>
              <a:spLocks noChangeArrowheads="1"/>
            </p:cNvSpPr>
            <p:nvPr/>
          </p:nvSpPr>
          <p:spPr bwMode="auto">
            <a:xfrm>
              <a:off x="793" y="3067"/>
              <a:ext cx="131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　    发奖金　　　  　     </a:t>
              </a:r>
            </a:p>
          </p:txBody>
        </p:sp>
        <p:sp>
          <p:nvSpPr>
            <p:cNvPr id="64539" name="Rectangle 27"/>
            <p:cNvSpPr>
              <a:spLocks noChangeArrowheads="1"/>
            </p:cNvSpPr>
            <p:nvPr/>
          </p:nvSpPr>
          <p:spPr bwMode="auto">
            <a:xfrm>
              <a:off x="884" y="3558"/>
              <a:ext cx="122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rPr>
                <a:t>   警告</a:t>
              </a:r>
            </a:p>
          </p:txBody>
        </p:sp>
        <p:sp>
          <p:nvSpPr>
            <p:cNvPr id="64540" name="Rectangle 28"/>
            <p:cNvSpPr>
              <a:spLocks noChangeArrowheads="1"/>
            </p:cNvSpPr>
            <p:nvPr/>
          </p:nvSpPr>
          <p:spPr bwMode="auto">
            <a:xfrm>
              <a:off x="2645" y="1693"/>
              <a:ext cx="545" cy="27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435</a:t>
              </a:r>
            </a:p>
          </p:txBody>
        </p:sp>
        <p:sp>
          <p:nvSpPr>
            <p:cNvPr id="64541" name="Rectangle 29"/>
            <p:cNvSpPr>
              <a:spLocks noChangeArrowheads="1"/>
            </p:cNvSpPr>
            <p:nvPr/>
          </p:nvSpPr>
          <p:spPr bwMode="auto">
            <a:xfrm>
              <a:off x="4014" y="1686"/>
              <a:ext cx="771"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&lt;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435</a:t>
              </a:r>
            </a:p>
          </p:txBody>
        </p:sp>
        <p:sp>
          <p:nvSpPr>
            <p:cNvPr id="64542" name="Rectangle 30"/>
            <p:cNvSpPr>
              <a:spLocks noChangeArrowheads="1"/>
            </p:cNvSpPr>
            <p:nvPr/>
          </p:nvSpPr>
          <p:spPr bwMode="auto">
            <a:xfrm>
              <a:off x="4720" y="1664"/>
              <a:ext cx="88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&lt;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435</a:t>
              </a:r>
            </a:p>
          </p:txBody>
        </p:sp>
        <p:sp>
          <p:nvSpPr>
            <p:cNvPr id="64543" name="Rectangle 31"/>
            <p:cNvSpPr>
              <a:spLocks noChangeArrowheads="1"/>
            </p:cNvSpPr>
            <p:nvPr/>
          </p:nvSpPr>
          <p:spPr bwMode="auto">
            <a:xfrm>
              <a:off x="4558" y="2144"/>
              <a:ext cx="1202"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&lt;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60</a:t>
              </a:r>
            </a:p>
          </p:txBody>
        </p:sp>
        <p:sp>
          <p:nvSpPr>
            <p:cNvPr id="64544" name="Rectangle 32"/>
            <p:cNvSpPr>
              <a:spLocks noChangeArrowheads="1"/>
            </p:cNvSpPr>
            <p:nvPr/>
          </p:nvSpPr>
          <p:spPr bwMode="auto">
            <a:xfrm>
              <a:off x="2517" y="2625"/>
              <a:ext cx="58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5" name="Rectangle 33"/>
            <p:cNvSpPr>
              <a:spLocks noChangeArrowheads="1"/>
            </p:cNvSpPr>
            <p:nvPr/>
          </p:nvSpPr>
          <p:spPr bwMode="auto">
            <a:xfrm>
              <a:off x="2643" y="3601"/>
              <a:ext cx="31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6" name="Rectangle 34"/>
            <p:cNvSpPr>
              <a:spLocks noChangeArrowheads="1"/>
            </p:cNvSpPr>
            <p:nvPr/>
          </p:nvSpPr>
          <p:spPr bwMode="auto">
            <a:xfrm>
              <a:off x="3470" y="3140"/>
              <a:ext cx="442"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7" name="Rectangle 35"/>
            <p:cNvSpPr>
              <a:spLocks noChangeArrowheads="1"/>
            </p:cNvSpPr>
            <p:nvPr/>
          </p:nvSpPr>
          <p:spPr bwMode="auto">
            <a:xfrm>
              <a:off x="4241" y="2614"/>
              <a:ext cx="45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8" name="Rectangle 36"/>
            <p:cNvSpPr>
              <a:spLocks noChangeArrowheads="1"/>
            </p:cNvSpPr>
            <p:nvPr/>
          </p:nvSpPr>
          <p:spPr bwMode="auto">
            <a:xfrm>
              <a:off x="5057" y="2614"/>
              <a:ext cx="32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49" name="Rectangle 37"/>
            <p:cNvSpPr>
              <a:spLocks noChangeArrowheads="1"/>
            </p:cNvSpPr>
            <p:nvPr/>
          </p:nvSpPr>
          <p:spPr bwMode="auto">
            <a:xfrm>
              <a:off x="4150" y="3140"/>
              <a:ext cx="64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50" name="Rectangle 38"/>
            <p:cNvSpPr>
              <a:spLocks noChangeArrowheads="1"/>
            </p:cNvSpPr>
            <p:nvPr/>
          </p:nvSpPr>
          <p:spPr bwMode="auto">
            <a:xfrm>
              <a:off x="5061" y="3135"/>
              <a:ext cx="27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51" name="Rectangle 39"/>
            <p:cNvSpPr>
              <a:spLocks noChangeArrowheads="1"/>
            </p:cNvSpPr>
            <p:nvPr/>
          </p:nvSpPr>
          <p:spPr bwMode="auto">
            <a:xfrm>
              <a:off x="3560" y="3598"/>
              <a:ext cx="273"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52" name="Rectangle 40"/>
            <p:cNvSpPr>
              <a:spLocks noChangeArrowheads="1"/>
            </p:cNvSpPr>
            <p:nvPr/>
          </p:nvSpPr>
          <p:spPr bwMode="auto">
            <a:xfrm>
              <a:off x="4150" y="3606"/>
              <a:ext cx="632"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53" name="Rectangle 41"/>
            <p:cNvSpPr>
              <a:spLocks noChangeArrowheads="1"/>
            </p:cNvSpPr>
            <p:nvPr/>
          </p:nvSpPr>
          <p:spPr bwMode="auto">
            <a:xfrm>
              <a:off x="3200" y="1701"/>
              <a:ext cx="81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435</a:t>
              </a:r>
            </a:p>
          </p:txBody>
        </p:sp>
        <p:sp>
          <p:nvSpPr>
            <p:cNvPr id="64554" name="Rectangle 42"/>
            <p:cNvSpPr>
              <a:spLocks noChangeArrowheads="1"/>
            </p:cNvSpPr>
            <p:nvPr/>
          </p:nvSpPr>
          <p:spPr bwMode="auto">
            <a:xfrm>
              <a:off x="2514" y="1688"/>
              <a:ext cx="31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a:t>
              </a:r>
            </a:p>
          </p:txBody>
        </p:sp>
        <p:sp>
          <p:nvSpPr>
            <p:cNvPr id="64555" name="Rectangle 43"/>
            <p:cNvSpPr>
              <a:spLocks noChangeArrowheads="1"/>
            </p:cNvSpPr>
            <p:nvPr/>
          </p:nvSpPr>
          <p:spPr bwMode="auto">
            <a:xfrm>
              <a:off x="2458" y="2117"/>
              <a:ext cx="72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90</a:t>
              </a:r>
            </a:p>
          </p:txBody>
        </p:sp>
        <p:sp>
          <p:nvSpPr>
            <p:cNvPr id="64556" name="Rectangle 44"/>
            <p:cNvSpPr>
              <a:spLocks noChangeArrowheads="1"/>
            </p:cNvSpPr>
            <p:nvPr/>
          </p:nvSpPr>
          <p:spPr bwMode="auto">
            <a:xfrm>
              <a:off x="3107" y="2115"/>
              <a:ext cx="952"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85</a:t>
              </a:r>
            </a:p>
          </p:txBody>
        </p:sp>
        <p:sp>
          <p:nvSpPr>
            <p:cNvPr id="64557" name="Rectangle 45"/>
            <p:cNvSpPr>
              <a:spLocks noChangeArrowheads="1"/>
            </p:cNvSpPr>
            <p:nvPr/>
          </p:nvSpPr>
          <p:spPr bwMode="auto">
            <a:xfrm>
              <a:off x="3878" y="2133"/>
              <a:ext cx="99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rPr>
                <a:t>≥ </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60</a:t>
              </a:r>
            </a:p>
          </p:txBody>
        </p:sp>
        <p:sp>
          <p:nvSpPr>
            <p:cNvPr id="64558" name="Rectangle 46"/>
            <p:cNvSpPr>
              <a:spLocks noChangeArrowheads="1"/>
            </p:cNvSpPr>
            <p:nvPr/>
          </p:nvSpPr>
          <p:spPr bwMode="auto">
            <a:xfrm>
              <a:off x="3334" y="2613"/>
              <a:ext cx="58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ahoma" panose="020B0604030504040204" pitchFamily="34" charset="0"/>
                  <a:ea typeface="宋体" panose="02010600030101010101" pitchFamily="2" charset="-122"/>
                  <a:cs typeface="Tahoma" panose="020B0604030504040204" pitchFamily="34" charset="0"/>
                </a:rPr>
                <a:t>√</a:t>
              </a:r>
              <a:endPar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endParaRPr>
            </a:p>
          </p:txBody>
        </p:sp>
        <p:sp>
          <p:nvSpPr>
            <p:cNvPr id="64559" name="Rectangle 47"/>
            <p:cNvSpPr>
              <a:spLocks noChangeArrowheads="1"/>
            </p:cNvSpPr>
            <p:nvPr/>
          </p:nvSpPr>
          <p:spPr bwMode="auto">
            <a:xfrm>
              <a:off x="2472" y="3137"/>
              <a:ext cx="68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sp>
          <p:nvSpPr>
            <p:cNvPr id="64560" name="Rectangle 48"/>
            <p:cNvSpPr>
              <a:spLocks noChangeArrowheads="1"/>
            </p:cNvSpPr>
            <p:nvPr/>
          </p:nvSpPr>
          <p:spPr bwMode="auto">
            <a:xfrm>
              <a:off x="4825" y="3587"/>
              <a:ext cx="71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en-US" altLang="zh-CN" sz="2000">
                  <a:solidFill>
                    <a:schemeClr val="tx1"/>
                  </a:solidFill>
                  <a:latin typeface="Tahoma" panose="020B0604030504040204" pitchFamily="34" charset="0"/>
                  <a:ea typeface="宋体" panose="02010600030101010101" pitchFamily="2" charset="-122"/>
                  <a:cs typeface="Tahoma" panose="020B0604030504040204" pitchFamily="34" charset="0"/>
                </a:rPr>
                <a:t>√</a:t>
              </a:r>
            </a:p>
          </p:txBody>
        </p:sp>
      </p:grpSp>
      <p:sp>
        <p:nvSpPr>
          <p:cNvPr id="49"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0"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51"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细节内容描述</a:t>
            </a:r>
            <a:r>
              <a:rPr lang="zh-CN" altLang="en-US" sz="2400" dirty="0">
                <a:solidFill>
                  <a:srgbClr val="C00000"/>
                </a:solidFill>
                <a:latin typeface="Times New Roman" panose="02020603050405020304" pitchFamily="18" charset="0"/>
                <a:cs typeface="Times New Roman" panose="02020603050405020304" pitchFamily="18" charset="0"/>
              </a:rPr>
              <a:t>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a:t>
            </a:r>
            <a:r>
              <a:rPr lang="zh-CN" altLang="en-US" sz="2400" dirty="0" smtClean="0">
                <a:solidFill>
                  <a:srgbClr val="C00000"/>
                </a:solidFill>
                <a:latin typeface="Times New Roman" panose="02020603050405020304" pitchFamily="18" charset="0"/>
                <a:cs typeface="Times New Roman" panose="02020603050405020304" pitchFamily="18" charset="0"/>
              </a:rPr>
              <a:t>描述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610680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23528" y="105152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r>
              <a:rPr lang="zh-CN" altLang="zh-CN" sz="2400" dirty="0" smtClean="0">
                <a:solidFill>
                  <a:srgbClr val="C00000"/>
                </a:solidFill>
                <a:latin typeface="黑体" panose="02010609060101010101" pitchFamily="49" charset="-122"/>
                <a:ea typeface="黑体" panose="02010609060101010101" pitchFamily="49" charset="-122"/>
              </a:rPr>
              <a:t>举例：</a:t>
            </a:r>
            <a:r>
              <a:rPr lang="zh-CN" altLang="zh-CN" sz="2400" b="1" dirty="0" smtClean="0">
                <a:solidFill>
                  <a:srgbClr val="0000FF"/>
                </a:solidFill>
              </a:rPr>
              <a:t>五子棋游戏</a:t>
            </a:r>
          </a:p>
        </p:txBody>
      </p:sp>
      <p:sp>
        <p:nvSpPr>
          <p:cNvPr id="4" name="Rectangle 3"/>
          <p:cNvSpPr txBox="1">
            <a:spLocks noChangeArrowheads="1"/>
          </p:cNvSpPr>
          <p:nvPr/>
        </p:nvSpPr>
        <p:spPr>
          <a:xfrm>
            <a:off x="396875" y="1628800"/>
            <a:ext cx="8208963" cy="489684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面向过程（事件）的设计思路是首先分析问题的步骤：</a:t>
            </a:r>
          </a:p>
          <a:p>
            <a:pPr lvl="1">
              <a:buFont typeface="Arial" panose="020B0604020202020204" pitchFamily="34" charset="0"/>
              <a:buAutoNum type="arabicPeriod"/>
            </a:pP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开始游戏，初始化画面（棋盘</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panose="020B0604020202020204" pitchFamily="34" charset="0"/>
              <a:buAutoNum type="arabicPeriod"/>
            </a:pP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黑子走，绘制</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画面（棋盘</a:t>
            </a: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a:buFont typeface="Arial" panose="020B0604020202020204" pitchFamily="34" charset="0"/>
              <a:buAutoNum type="arabicPeriod"/>
            </a:pP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判断输赢，如分出输赢，跳至步骤6</a:t>
            </a:r>
          </a:p>
          <a:p>
            <a:pPr lvl="1">
              <a:buFont typeface="Arial" panose="020B0604020202020204" pitchFamily="34" charset="0"/>
              <a:buAutoNum type="arabicPeriod"/>
            </a:pP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白子走，绘制</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画面（棋盘</a:t>
            </a: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a:buFont typeface="Arial" panose="020B0604020202020204" pitchFamily="34" charset="0"/>
              <a:buAutoNum type="arabicPeriod"/>
            </a:pP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判断输赢，如未分出输赢，返回步骤2</a:t>
            </a:r>
          </a:p>
          <a:p>
            <a:pPr lvl="1">
              <a:buFont typeface="Arial" panose="020B0604020202020204" pitchFamily="34" charset="0"/>
              <a:buAutoNum type="arabicPeriod"/>
            </a:pP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输出最后结果</a:t>
            </a:r>
          </a:p>
          <a:p>
            <a:r>
              <a:rPr lang="zh-CN" altLang="en-US" dirty="0" smtClean="0"/>
              <a:t>面向对象的设计思路是分析与问题有关的</a:t>
            </a:r>
            <a:r>
              <a:rPr lang="zh-CN" altLang="en-US" dirty="0"/>
              <a:t>对象</a:t>
            </a:r>
            <a:r>
              <a:rPr lang="zh-CN" altLang="en-US" dirty="0" smtClean="0"/>
              <a:t>：</a:t>
            </a:r>
            <a:endParaRPr lang="zh-CN" altLang="en-US" sz="2400" dirty="0" smtClean="0"/>
          </a:p>
          <a:p>
            <a:pPr lvl="1">
              <a:buFont typeface="Arial" panose="020B0604020202020204" pitchFamily="34" charset="0"/>
              <a:buAutoNum type="arabicPeriod"/>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玩家：黑白双方，这两方的行为是一模一样</a:t>
            </a: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p>
          <a:p>
            <a:pPr lvl="1">
              <a:buFont typeface="Arial" panose="020B0604020202020204" pitchFamily="34" charset="0"/>
              <a:buAutoNum type="arabicPeriod"/>
            </a:pP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棋盘：负责绘制画面</a:t>
            </a:r>
          </a:p>
          <a:p>
            <a:pPr lvl="1">
              <a:buFont typeface="Arial" panose="020B0604020202020204" pitchFamily="34" charset="0"/>
              <a:buAutoNum type="arabicPeriod"/>
            </a:pP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规则</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：负责判定诸如犯规、输赢</a:t>
            </a:r>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a:t>
            </a:r>
            <a:endPar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89636805"/>
      </p:ext>
    </p:extLst>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ChangeArrowheads="1"/>
          </p:cNvSpPr>
          <p:nvPr/>
        </p:nvSpPr>
        <p:spPr bwMode="auto">
          <a:xfrm>
            <a:off x="539552" y="1616348"/>
            <a:ext cx="1449388" cy="4445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kumimoji="1" lang="zh-CN" altLang="en-US" sz="2400" dirty="0">
                <a:solidFill>
                  <a:srgbClr val="990000"/>
                </a:solidFill>
                <a:ea typeface="黑体" panose="02010609060101010101" pitchFamily="49" charset="-122"/>
                <a:cs typeface="Times New Roman" panose="02020603050405020304" pitchFamily="18" charset="0"/>
              </a:rPr>
              <a:t>决策树</a:t>
            </a:r>
          </a:p>
        </p:txBody>
      </p:sp>
      <p:grpSp>
        <p:nvGrpSpPr>
          <p:cNvPr id="65540" name="Group 4"/>
          <p:cNvGrpSpPr>
            <a:grpSpLocks/>
          </p:cNvGrpSpPr>
          <p:nvPr/>
        </p:nvGrpSpPr>
        <p:grpSpPr bwMode="auto">
          <a:xfrm>
            <a:off x="683568" y="2627982"/>
            <a:ext cx="7743825" cy="2889250"/>
            <a:chOff x="464" y="1242"/>
            <a:chExt cx="4878" cy="1820"/>
          </a:xfrm>
        </p:grpSpPr>
        <p:sp>
          <p:nvSpPr>
            <p:cNvPr id="65541" name="Rectangle 5"/>
            <p:cNvSpPr>
              <a:spLocks noChangeArrowheads="1"/>
            </p:cNvSpPr>
            <p:nvPr/>
          </p:nvSpPr>
          <p:spPr bwMode="auto">
            <a:xfrm>
              <a:off x="464" y="1973"/>
              <a:ext cx="535" cy="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1963" indent="-461963">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119063">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buFont typeface="Wingdings" panose="05000000000000000000" pitchFamily="2" charset="2"/>
                <a:buNone/>
              </a:pPr>
              <a:r>
                <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考试</a:t>
              </a:r>
            </a:p>
            <a:p>
              <a:pPr>
                <a:buFont typeface="Wingdings" panose="05000000000000000000" pitchFamily="2" charset="2"/>
                <a:buNone/>
              </a:pPr>
              <a:r>
                <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奖励</a:t>
              </a:r>
              <a:endPar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542" name="Rectangle 6"/>
            <p:cNvSpPr>
              <a:spLocks noChangeArrowheads="1"/>
            </p:cNvSpPr>
            <p:nvPr/>
          </p:nvSpPr>
          <p:spPr bwMode="auto">
            <a:xfrm>
              <a:off x="1146" y="1506"/>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考试总分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435</a:t>
              </a:r>
              <a:endPar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543" name="Line 7"/>
            <p:cNvSpPr>
              <a:spLocks noChangeShapeType="1"/>
            </p:cNvSpPr>
            <p:nvPr/>
          </p:nvSpPr>
          <p:spPr bwMode="auto">
            <a:xfrm flipV="1">
              <a:off x="924" y="1680"/>
              <a:ext cx="273" cy="541"/>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4" name="Line 8"/>
            <p:cNvSpPr>
              <a:spLocks noChangeShapeType="1"/>
            </p:cNvSpPr>
            <p:nvPr/>
          </p:nvSpPr>
          <p:spPr bwMode="auto">
            <a:xfrm>
              <a:off x="924" y="2216"/>
              <a:ext cx="310" cy="525"/>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5" name="Rectangle 9"/>
            <p:cNvSpPr>
              <a:spLocks noChangeArrowheads="1"/>
            </p:cNvSpPr>
            <p:nvPr/>
          </p:nvSpPr>
          <p:spPr bwMode="auto">
            <a:xfrm>
              <a:off x="2558" y="1242"/>
              <a:ext cx="22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a:spcBef>
                  <a:spcPct val="0"/>
                </a:spcBef>
                <a:buClrTx/>
                <a:buFontTx/>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各科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90  </a:t>
              </a: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发表扬证、奖金</a:t>
              </a:r>
              <a:endPar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546" name="Rectangle 10"/>
            <p:cNvSpPr>
              <a:spLocks noChangeArrowheads="1"/>
            </p:cNvSpPr>
            <p:nvPr/>
          </p:nvSpPr>
          <p:spPr bwMode="auto">
            <a:xfrm>
              <a:off x="2531" y="1730"/>
              <a:ext cx="26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a:spcBef>
                  <a:spcPct val="0"/>
                </a:spcBef>
                <a:buClrTx/>
                <a:buFontTx/>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各科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85  </a:t>
              </a: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发表扬证、不发奖金</a:t>
              </a:r>
            </a:p>
          </p:txBody>
        </p:sp>
        <p:sp>
          <p:nvSpPr>
            <p:cNvPr id="65547" name="Line 11"/>
            <p:cNvSpPr>
              <a:spLocks noChangeShapeType="1"/>
            </p:cNvSpPr>
            <p:nvPr/>
          </p:nvSpPr>
          <p:spPr bwMode="auto">
            <a:xfrm flipV="1">
              <a:off x="2451" y="1407"/>
              <a:ext cx="227" cy="227"/>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8" name="Line 12"/>
            <p:cNvSpPr>
              <a:spLocks noChangeShapeType="1"/>
            </p:cNvSpPr>
            <p:nvPr/>
          </p:nvSpPr>
          <p:spPr bwMode="auto">
            <a:xfrm>
              <a:off x="2451" y="1632"/>
              <a:ext cx="227" cy="226"/>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9" name="Rectangle 13"/>
            <p:cNvSpPr>
              <a:spLocks noChangeArrowheads="1"/>
            </p:cNvSpPr>
            <p:nvPr/>
          </p:nvSpPr>
          <p:spPr bwMode="auto">
            <a:xfrm>
              <a:off x="2661" y="2414"/>
              <a:ext cx="26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a:spcBef>
                  <a:spcPct val="0"/>
                </a:spcBef>
                <a:buClrTx/>
                <a:buFontTx/>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各科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60  </a:t>
              </a: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不发表扬证、不发奖金</a:t>
              </a:r>
              <a:endPar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550" name="Rectangle 14"/>
            <p:cNvSpPr>
              <a:spLocks noChangeArrowheads="1"/>
            </p:cNvSpPr>
            <p:nvPr/>
          </p:nvSpPr>
          <p:spPr bwMode="auto">
            <a:xfrm>
              <a:off x="2432" y="2812"/>
              <a:ext cx="24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lgn="ctr" eaLnBrk="1" hangingPunct="1">
                <a:buClr>
                  <a:schemeClr val="hlink"/>
                </a:buClr>
                <a:buSzPct val="70000"/>
                <a:buFont typeface="Wingdings" panose="05000000000000000000" pitchFamily="2" charset="2"/>
                <a:buNone/>
              </a:pP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有一科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&lt;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60  </a:t>
              </a:r>
              <a:r>
                <a:rPr kumimoji="0"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警告、补考</a:t>
              </a:r>
            </a:p>
          </p:txBody>
        </p:sp>
        <p:sp>
          <p:nvSpPr>
            <p:cNvPr id="65551" name="Line 15"/>
            <p:cNvSpPr>
              <a:spLocks noChangeShapeType="1"/>
            </p:cNvSpPr>
            <p:nvPr/>
          </p:nvSpPr>
          <p:spPr bwMode="auto">
            <a:xfrm flipV="1">
              <a:off x="2478" y="2551"/>
              <a:ext cx="260" cy="223"/>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2" name="Line 16"/>
            <p:cNvSpPr>
              <a:spLocks noChangeShapeType="1"/>
            </p:cNvSpPr>
            <p:nvPr/>
          </p:nvSpPr>
          <p:spPr bwMode="auto">
            <a:xfrm>
              <a:off x="2486" y="2779"/>
              <a:ext cx="256" cy="189"/>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3" name="Rectangle 17"/>
            <p:cNvSpPr>
              <a:spLocks noChangeArrowheads="1"/>
            </p:cNvSpPr>
            <p:nvPr/>
          </p:nvSpPr>
          <p:spPr bwMode="auto">
            <a:xfrm>
              <a:off x="1209" y="2649"/>
              <a:ext cx="1387"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1963" indent="-461963">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119063">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buFont typeface="Wingdings" panose="05000000000000000000" pitchFamily="2" charset="2"/>
                <a:buNone/>
              </a:pPr>
              <a:r>
                <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考试总分 </a:t>
              </a:r>
              <a:r>
                <a:rPr kumimoji="0" lang="en-US" altLang="zh-CN" sz="2000">
                  <a:solidFill>
                    <a:schemeClr val="tx1"/>
                  </a:solidFill>
                  <a:latin typeface="Tahoma" panose="020B0604030504040204" pitchFamily="34" charset="0"/>
                  <a:ea typeface="宋体" panose="02010600030101010101" pitchFamily="2" charset="-122"/>
                  <a:cs typeface="Times New Roman" panose="02020603050405020304" pitchFamily="18" charset="0"/>
                </a:rPr>
                <a:t>&lt;</a:t>
              </a:r>
              <a:r>
                <a:rPr kumimoji="0"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435</a:t>
              </a:r>
            </a:p>
            <a:p>
              <a:pPr>
                <a:buFont typeface="Wingdings" panose="05000000000000000000" pitchFamily="2" charset="2"/>
                <a:buNone/>
              </a:pPr>
              <a:r>
                <a:rPr lang="en-US" altLang="zh-CN"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grpSp>
      <p:sp>
        <p:nvSpPr>
          <p:cNvPr id="1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9"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基于数据流的</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需求分析</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建模</a:t>
            </a:r>
          </a:p>
        </p:txBody>
      </p:sp>
      <p:sp>
        <p:nvSpPr>
          <p:cNvPr id="20"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kumimoji="1"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DFD</a:t>
            </a:r>
            <a:r>
              <a:rPr lang="zh-CN" altLang="en-US" sz="2400" dirty="0" smtClean="0">
                <a:solidFill>
                  <a:srgbClr val="C00000"/>
                </a:solidFill>
                <a:latin typeface="Times New Roman" panose="02020603050405020304" pitchFamily="18" charset="0"/>
                <a:cs typeface="Times New Roman" panose="02020603050405020304" pitchFamily="18" charset="0"/>
              </a:rPr>
              <a:t>细节内容描述</a:t>
            </a:r>
            <a:r>
              <a:rPr lang="zh-CN" altLang="en-US" sz="2400" dirty="0">
                <a:solidFill>
                  <a:srgbClr val="C00000"/>
                </a:solidFill>
                <a:latin typeface="Times New Roman" panose="02020603050405020304" pitchFamily="18" charset="0"/>
                <a:cs typeface="Times New Roman" panose="02020603050405020304" pitchFamily="18" charset="0"/>
              </a:rPr>
              <a:t>描述 </a:t>
            </a:r>
            <a:r>
              <a:rPr lang="en-US" altLang="zh-CN" sz="2400" dirty="0">
                <a:solidFill>
                  <a:srgbClr val="C00000"/>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处理的细节</a:t>
            </a:r>
            <a:r>
              <a:rPr lang="zh-CN" altLang="en-US" sz="2400" dirty="0" smtClean="0">
                <a:solidFill>
                  <a:srgbClr val="C00000"/>
                </a:solidFill>
                <a:latin typeface="Times New Roman" panose="02020603050405020304" pitchFamily="18" charset="0"/>
                <a:cs typeface="Times New Roman" panose="02020603050405020304" pitchFamily="18" charset="0"/>
              </a:rPr>
              <a:t>描述</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07255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4 </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lang="en-US" altLang="zh-CN" dirty="0">
                <a:solidFill>
                  <a:srgbClr val="C00000"/>
                </a:solidFill>
                <a:latin typeface="Times New Roman" panose="02020603050405020304" pitchFamily="18" charset="0"/>
                <a:ea typeface="宋体"/>
                <a:cs typeface="Times New Roman" panose="02020603050405020304" pitchFamily="18" charset="0"/>
              </a:rPr>
              <a:t> </a:t>
            </a:r>
            <a:r>
              <a:rPr lang="en-US" altLang="zh-CN" dirty="0" smtClean="0">
                <a:solidFill>
                  <a:srgbClr val="C00000"/>
                </a:solidFill>
                <a:latin typeface="Times New Roman" panose="02020603050405020304" pitchFamily="18" charset="0"/>
                <a:ea typeface="宋体"/>
                <a:cs typeface="Times New Roman" panose="02020603050405020304" pitchFamily="18" charset="0"/>
              </a:rPr>
              <a:t>        </a:t>
            </a:r>
            <a:r>
              <a:rPr lang="en-US" altLang="zh-CN" dirty="0" smtClean="0">
                <a:solidFill>
                  <a:schemeClr val="tx1"/>
                </a:solidFill>
                <a:latin typeface="Times New Roman" panose="02020603050405020304" pitchFamily="18" charset="0"/>
                <a:ea typeface="宋体"/>
                <a:cs typeface="Times New Roman" panose="02020603050405020304" pitchFamily="18" charset="0"/>
              </a:rPr>
              <a:t>5 </a:t>
            </a:r>
            <a:r>
              <a:rPr lang="zh-CN" altLang="en-US" dirty="0" smtClean="0">
                <a:solidFill>
                  <a:schemeClr val="tx1"/>
                </a:solidFill>
                <a:latin typeface="Times New Roman" panose="02020603050405020304" pitchFamily="18" charset="0"/>
                <a:ea typeface="宋体"/>
                <a:cs typeface="Times New Roman" panose="02020603050405020304" pitchFamily="18" charset="0"/>
              </a:rPr>
              <a:t>数据分析（</a:t>
            </a:r>
            <a:r>
              <a:rPr lang="en-US" altLang="zh-CN" dirty="0" smtClean="0">
                <a:solidFill>
                  <a:schemeClr val="tx1"/>
                </a:solidFill>
                <a:latin typeface="Times New Roman" panose="02020603050405020304" pitchFamily="18" charset="0"/>
                <a:ea typeface="宋体"/>
                <a:cs typeface="Times New Roman" panose="02020603050405020304" pitchFamily="18" charset="0"/>
              </a:rPr>
              <a:t>ERD</a:t>
            </a:r>
            <a:r>
              <a:rPr lang="zh-CN" altLang="en-US" dirty="0" smtClean="0">
                <a:solidFill>
                  <a:schemeClr val="tx1"/>
                </a:solidFill>
                <a:latin typeface="Times New Roman" panose="02020603050405020304" pitchFamily="18" charset="0"/>
                <a:ea typeface="宋体"/>
                <a:cs typeface="Times New Roman" panose="02020603050405020304" pitchFamily="18" charset="0"/>
              </a:rPr>
              <a:t>、</a:t>
            </a:r>
            <a:r>
              <a:rPr lang="en-US" altLang="zh-CN" dirty="0" smtClean="0">
                <a:solidFill>
                  <a:schemeClr val="tx1"/>
                </a:solidFill>
                <a:latin typeface="Times New Roman" panose="02020603050405020304" pitchFamily="18" charset="0"/>
                <a:ea typeface="宋体"/>
                <a:cs typeface="Times New Roman" panose="02020603050405020304" pitchFamily="18" charset="0"/>
              </a:rPr>
              <a:t>IDEF1X</a:t>
            </a:r>
            <a:r>
              <a:rPr lang="zh-CN" altLang="en-US" dirty="0" smtClean="0">
                <a:solidFill>
                  <a:schemeClr val="tx1"/>
                </a:solidFill>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839956940"/>
      </p:ext>
    </p:extLst>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ChangeArrowheads="1"/>
          </p:cNvSpPr>
          <p:nvPr/>
        </p:nvSpPr>
        <p:spPr bwMode="auto">
          <a:xfrm>
            <a:off x="687388" y="1454150"/>
            <a:ext cx="7716837" cy="1123950"/>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数据字典是数据分析的描述模型，包括：</a:t>
            </a:r>
          </a:p>
          <a:p>
            <a:pPr>
              <a:lnSpc>
                <a:spcPct val="150000"/>
              </a:lnSpc>
            </a:pPr>
            <a:r>
              <a:rPr kumimoji="1" lang="zh-CN" altLang="en-US" sz="2000" b="1" dirty="0">
                <a:solidFill>
                  <a:schemeClr val="bg2"/>
                </a:solidFill>
                <a:ea typeface="楷体_GB2312" pitchFamily="49" charset="-122"/>
                <a:cs typeface="Times New Roman" panose="02020603050405020304" pitchFamily="18" charset="0"/>
              </a:rPr>
              <a:t>            </a:t>
            </a:r>
            <a:r>
              <a:rPr kumimoji="1" lang="zh-CN" altLang="en-US" sz="2000" b="1" dirty="0">
                <a:ea typeface="楷体_GB2312" pitchFamily="49" charset="-122"/>
                <a:cs typeface="Times New Roman" panose="02020603050405020304" pitchFamily="18" charset="0"/>
              </a:rPr>
              <a:t>数据项定义，数据结构定义，数据流描述，数据存储描述</a:t>
            </a:r>
          </a:p>
        </p:txBody>
      </p:sp>
      <p:sp>
        <p:nvSpPr>
          <p:cNvPr id="964612" name="Rectangle 4"/>
          <p:cNvSpPr>
            <a:spLocks noChangeArrowheads="1"/>
          </p:cNvSpPr>
          <p:nvPr/>
        </p:nvSpPr>
        <p:spPr bwMode="auto">
          <a:xfrm>
            <a:off x="700088" y="2708920"/>
            <a:ext cx="7700962" cy="2613968"/>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数据项定义：</a:t>
            </a:r>
            <a:r>
              <a:rPr kumimoji="1" lang="zh-CN" altLang="en-US" sz="2000" b="1" dirty="0">
                <a:ea typeface="楷体_GB2312" pitchFamily="49" charset="-122"/>
                <a:cs typeface="Times New Roman" panose="02020603050405020304" pitchFamily="18" charset="0"/>
              </a:rPr>
              <a:t>定义特定数据项的组成和意义</a:t>
            </a:r>
          </a:p>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数据结构定义：</a:t>
            </a:r>
            <a:r>
              <a:rPr kumimoji="1" lang="zh-CN" altLang="en-US" sz="2000" b="1" dirty="0">
                <a:ea typeface="楷体_GB2312" pitchFamily="49" charset="-122"/>
                <a:cs typeface="Times New Roman" panose="02020603050405020304" pitchFamily="18" charset="0"/>
              </a:rPr>
              <a:t>定义有数据项组成的表达数据的基本数据</a:t>
            </a:r>
          </a:p>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数据流描述：</a:t>
            </a:r>
            <a:r>
              <a:rPr kumimoji="1" lang="zh-CN" altLang="en-US" sz="2000" b="1" dirty="0">
                <a:ea typeface="楷体_GB2312" pitchFamily="49" charset="-122"/>
                <a:cs typeface="Times New Roman" panose="02020603050405020304" pitchFamily="18" charset="0"/>
              </a:rPr>
              <a:t>描述数据流的数据构成，并指明其来源或去向</a:t>
            </a:r>
          </a:p>
          <a:p>
            <a:pPr>
              <a:lnSpc>
                <a:spcPct val="150000"/>
              </a:lnSpc>
            </a:pPr>
            <a:r>
              <a:rPr kumimoji="1" lang="zh-CN" altLang="en-US" sz="2400" b="1" dirty="0">
                <a:solidFill>
                  <a:srgbClr val="990000"/>
                </a:solidFill>
                <a:ea typeface="黑体" panose="02010609060101010101" pitchFamily="49" charset="-122"/>
                <a:cs typeface="Times New Roman" panose="02020603050405020304" pitchFamily="18" charset="0"/>
              </a:rPr>
              <a:t>  数据存储描述：</a:t>
            </a:r>
            <a:r>
              <a:rPr kumimoji="1" lang="zh-CN" altLang="en-US" sz="2000" b="1" dirty="0">
                <a:ea typeface="楷体_GB2312" pitchFamily="49" charset="-122"/>
                <a:cs typeface="Times New Roman" panose="02020603050405020304" pitchFamily="18" charset="0"/>
              </a:rPr>
              <a:t>描述保存在存储介质上的数据文件或数据库</a:t>
            </a:r>
          </a:p>
          <a:p>
            <a:pPr>
              <a:lnSpc>
                <a:spcPct val="150000"/>
              </a:lnSpc>
            </a:pPr>
            <a:r>
              <a:rPr kumimoji="1" lang="zh-CN" altLang="en-US" sz="2000" b="1" dirty="0">
                <a:ea typeface="楷体_GB2312" pitchFamily="49" charset="-122"/>
                <a:cs typeface="Times New Roman" panose="02020603050405020304" pitchFamily="18" charset="0"/>
              </a:rPr>
              <a:t>                               表的格式和内容</a:t>
            </a:r>
            <a:endParaRPr kumimoji="1" lang="en-US" altLang="zh-CN" sz="2000" b="1" dirty="0">
              <a:ea typeface="楷体_GB2312" pitchFamily="49" charset="-122"/>
              <a:cs typeface="Times New Roman" panose="02020603050405020304" pitchFamily="18" charset="0"/>
            </a:endParaRPr>
          </a:p>
        </p:txBody>
      </p:sp>
      <p:sp>
        <p:nvSpPr>
          <p:cNvPr id="964613" name="Rectangle 5"/>
          <p:cNvSpPr>
            <a:spLocks noChangeArrowheads="1"/>
          </p:cNvSpPr>
          <p:nvPr/>
        </p:nvSpPr>
        <p:spPr bwMode="auto">
          <a:xfrm>
            <a:off x="693738" y="5492750"/>
            <a:ext cx="7700962" cy="884238"/>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a:solidFill>
                  <a:srgbClr val="990000"/>
                </a:solidFill>
                <a:ea typeface="黑体" panose="02010609060101010101" pitchFamily="49" charset="-122"/>
                <a:cs typeface="Times New Roman" panose="02020603050405020304" pitchFamily="18" charset="0"/>
              </a:rPr>
              <a:t>  广义的数据字典，也可以包含对“处理”的描述</a:t>
            </a:r>
            <a:endParaRPr kumimoji="1" lang="en-US" altLang="zh-CN" sz="2000" b="1">
              <a:solidFill>
                <a:schemeClr val="bg2"/>
              </a:solidFill>
              <a:ea typeface="楷体_GB2312" pitchFamily="49" charset="-122"/>
              <a:cs typeface="Times New Roman" panose="02020603050405020304" pitchFamily="18" charset="0"/>
            </a:endParaRP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8"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59892330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6461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6461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4612" grpId="0" animBg="1"/>
      <p:bldP spid="964613" grpId="0" animBg="1"/>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5" name="Rectangle 3"/>
          <p:cNvSpPr>
            <a:spLocks noChangeArrowheads="1"/>
          </p:cNvSpPr>
          <p:nvPr/>
        </p:nvSpPr>
        <p:spPr bwMode="auto">
          <a:xfrm>
            <a:off x="1284288" y="1903413"/>
            <a:ext cx="6675437" cy="3678237"/>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数据项：数据的基本单位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数据项名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数据项说明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数据类型</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长度</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取值范围</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语义定义</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 与其他数据项的关联</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数据项定义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331495854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656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animBg="1"/>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1"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 y="1611313"/>
            <a:ext cx="86614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数据项</a:t>
            </a:r>
            <a:r>
              <a:rPr lang="zh-CN" altLang="en-US" sz="2400" dirty="0">
                <a:solidFill>
                  <a:srgbClr val="990000"/>
                </a:solidFill>
                <a:latin typeface="Times New Roman" panose="02020603050405020304" pitchFamily="18" charset="0"/>
                <a:cs typeface="Times New Roman" panose="02020603050405020304" pitchFamily="18" charset="0"/>
              </a:rPr>
              <a:t>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85748984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3" name="Rectangle 3"/>
          <p:cNvSpPr>
            <a:spLocks noChangeArrowheads="1"/>
          </p:cNvSpPr>
          <p:nvPr/>
        </p:nvSpPr>
        <p:spPr bwMode="auto">
          <a:xfrm>
            <a:off x="655638" y="1903413"/>
            <a:ext cx="8034337" cy="3678237"/>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数据结构：由数据项组成，它给出了数据基本结构单位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数据结构名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数据结构说明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数据结构组成：｛数据项</a:t>
            </a:r>
            <a:r>
              <a:rPr kumimoji="1" lang="en-US" altLang="zh-CN" sz="2000" b="1" dirty="0">
                <a:ea typeface="宋体" panose="02010600030101010101" pitchFamily="2" charset="-122"/>
                <a:cs typeface="Times New Roman" panose="02020603050405020304" pitchFamily="18" charset="0"/>
              </a:rPr>
              <a:t>/</a:t>
            </a:r>
            <a:r>
              <a:rPr kumimoji="1" lang="zh-CN" altLang="en-US" sz="2000" b="1" dirty="0">
                <a:ea typeface="宋体" panose="02010600030101010101" pitchFamily="2" charset="-122"/>
                <a:cs typeface="Times New Roman" panose="02020603050405020304" pitchFamily="18" charset="0"/>
              </a:rPr>
              <a:t>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数据结构约束</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数据结构定义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53893136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6768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683" grpId="0" animBg="1"/>
      <p:bldP spid="5"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186" y="1635716"/>
            <a:ext cx="7765246" cy="488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数据结构</a:t>
            </a:r>
            <a:r>
              <a:rPr lang="zh-CN" altLang="en-US" sz="2400" dirty="0">
                <a:solidFill>
                  <a:srgbClr val="990000"/>
                </a:solidFill>
                <a:latin typeface="Times New Roman" panose="02020603050405020304" pitchFamily="18" charset="0"/>
                <a:cs typeface="Times New Roman" panose="02020603050405020304" pitchFamily="18" charset="0"/>
              </a:rPr>
              <a:t>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52313326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1" name="Rectangle 3"/>
          <p:cNvSpPr>
            <a:spLocks noChangeArrowheads="1"/>
          </p:cNvSpPr>
          <p:nvPr/>
        </p:nvSpPr>
        <p:spPr bwMode="auto">
          <a:xfrm>
            <a:off x="568325" y="2039938"/>
            <a:ext cx="8034338" cy="3678237"/>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b="1" dirty="0">
                <a:solidFill>
                  <a:srgbClr val="990000"/>
                </a:solidFill>
                <a:ea typeface="黑体" panose="02010609060101010101" pitchFamily="49" charset="-122"/>
                <a:cs typeface="Times New Roman" panose="02020603050405020304" pitchFamily="18" charset="0"/>
              </a:rPr>
              <a:t>数据流：数据结构在系统中的流通路径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数据流来源</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数据流去向</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数据流组成：｛数据结构｝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平均流量</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高峰流量</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数据流定义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26130958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697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1" grpId="0" animBg="1"/>
      <p:bldP spid="5"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ChangeArrowheads="1"/>
          </p:cNvSpPr>
          <p:nvPr/>
        </p:nvSpPr>
        <p:spPr bwMode="auto">
          <a:xfrm>
            <a:off x="599579" y="1622553"/>
            <a:ext cx="7716837" cy="877759"/>
          </a:xfrm>
          <a:prstGeom prst="rect">
            <a:avLst/>
          </a:prstGeom>
          <a:solidFill>
            <a:schemeClr val="accent1">
              <a:alpha val="32156"/>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000" b="1" dirty="0">
                <a:latin typeface="楷体" panose="02010609060101010101" pitchFamily="49" charset="-122"/>
                <a:ea typeface="楷体" panose="02010609060101010101" pitchFamily="49" charset="-122"/>
                <a:cs typeface="Times New Roman" panose="02020603050405020304" pitchFamily="18" charset="0"/>
              </a:rPr>
              <a:t>  数据流是数据元素的集合，数据流定义就是列出</a:t>
            </a:r>
            <a:r>
              <a:rPr kumimoji="1" lang="zh-CN" altLang="en-US" sz="2000" b="1" dirty="0" smtClean="0">
                <a:latin typeface="楷体" panose="02010609060101010101" pitchFamily="49" charset="-122"/>
                <a:ea typeface="楷体" panose="02010609060101010101" pitchFamily="49" charset="-122"/>
                <a:cs typeface="Times New Roman" panose="02020603050405020304" pitchFamily="18" charset="0"/>
              </a:rPr>
              <a:t>其包含</a:t>
            </a:r>
            <a:r>
              <a:rPr kumimoji="1" lang="zh-CN" altLang="en-US" sz="2000" b="1" dirty="0">
                <a:latin typeface="楷体" panose="02010609060101010101" pitchFamily="49" charset="-122"/>
                <a:ea typeface="楷体" panose="02010609060101010101" pitchFamily="49" charset="-122"/>
                <a:cs typeface="Times New Roman" panose="02020603050405020304" pitchFamily="18" charset="0"/>
              </a:rPr>
              <a:t>的</a:t>
            </a:r>
            <a:r>
              <a:rPr kumimoji="1" lang="zh-CN" altLang="en-US" sz="2000" b="1" dirty="0" smtClean="0">
                <a:latin typeface="楷体" panose="02010609060101010101" pitchFamily="49" charset="-122"/>
                <a:ea typeface="楷体" panose="02010609060101010101" pitchFamily="49" charset="-122"/>
                <a:cs typeface="Times New Roman" panose="02020603050405020304" pitchFamily="18" charset="0"/>
              </a:rPr>
              <a:t>所有</a:t>
            </a:r>
            <a:r>
              <a:rPr kumimoji="1" lang="en-US" altLang="zh-CN" sz="2000" b="1" dirty="0" smtClean="0">
                <a:latin typeface="楷体" panose="02010609060101010101" pitchFamily="49" charset="-122"/>
                <a:ea typeface="楷体" panose="02010609060101010101" pitchFamily="49" charset="-122"/>
                <a:cs typeface="Times New Roman" panose="02020603050405020304" pitchFamily="18" charset="0"/>
              </a:rPr>
              <a:t/>
            </a:r>
            <a:br>
              <a:rPr kumimoji="1" lang="en-US" altLang="zh-CN" sz="2000" b="1" dirty="0" smtClean="0">
                <a:latin typeface="楷体" panose="02010609060101010101" pitchFamily="49" charset="-122"/>
                <a:ea typeface="楷体" panose="02010609060101010101" pitchFamily="49" charset="-122"/>
                <a:cs typeface="Times New Roman" panose="02020603050405020304" pitchFamily="18" charset="0"/>
              </a:rPr>
            </a:br>
            <a:r>
              <a:rPr kumimoji="1" lang="en-US" altLang="zh-CN" sz="2000" b="1" dirty="0" smtClean="0">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000" b="1" dirty="0" smtClean="0">
                <a:latin typeface="楷体" panose="02010609060101010101" pitchFamily="49" charset="-122"/>
                <a:ea typeface="楷体" panose="02010609060101010101" pitchFamily="49" charset="-122"/>
                <a:cs typeface="Times New Roman" panose="02020603050405020304" pitchFamily="18" charset="0"/>
              </a:rPr>
              <a:t>数据项</a:t>
            </a:r>
            <a:endParaRPr kumimoji="1" lang="en-US" altLang="zh-CN" sz="2000" b="1"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970756" name="Group 4"/>
          <p:cNvGrpSpPr>
            <a:grpSpLocks/>
          </p:cNvGrpSpPr>
          <p:nvPr/>
        </p:nvGrpSpPr>
        <p:grpSpPr bwMode="auto">
          <a:xfrm>
            <a:off x="385763" y="2576513"/>
            <a:ext cx="8167687" cy="4281487"/>
            <a:chOff x="243" y="1623"/>
            <a:chExt cx="5145" cy="2697"/>
          </a:xfrm>
        </p:grpSpPr>
        <p:sp>
          <p:nvSpPr>
            <p:cNvPr id="72710" name="Rectangle 5"/>
            <p:cNvSpPr>
              <a:spLocks noChangeArrowheads="1"/>
            </p:cNvSpPr>
            <p:nvPr/>
          </p:nvSpPr>
          <p:spPr bwMode="auto">
            <a:xfrm>
              <a:off x="1254" y="4035"/>
              <a:ext cx="3668"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dirty="0">
                  <a:solidFill>
                    <a:srgbClr val="C00000"/>
                  </a:solidFill>
                  <a:ea typeface="宋体" panose="02010600030101010101" pitchFamily="2" charset="-122"/>
                  <a:cs typeface="Times New Roman" panose="02020603050405020304" pitchFamily="18" charset="0"/>
                </a:rPr>
                <a:t>只列出数据元素的数据流定义</a:t>
              </a:r>
              <a:endParaRPr lang="en-US" altLang="zh-CN" sz="1800" b="1" dirty="0">
                <a:solidFill>
                  <a:srgbClr val="C00000"/>
                </a:solidFill>
                <a:ea typeface="宋体" panose="02010600030101010101" pitchFamily="2" charset="-122"/>
                <a:cs typeface="Times New Roman" panose="02020603050405020304" pitchFamily="18" charset="0"/>
              </a:endParaRPr>
            </a:p>
          </p:txBody>
        </p:sp>
        <p:pic>
          <p:nvPicPr>
            <p:cNvPr id="72711" name="Picture 6"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 y="1623"/>
              <a:ext cx="3875" cy="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2" name="AutoShape 7"/>
            <p:cNvSpPr>
              <a:spLocks noChangeArrowheads="1"/>
            </p:cNvSpPr>
            <p:nvPr/>
          </p:nvSpPr>
          <p:spPr bwMode="auto">
            <a:xfrm>
              <a:off x="243" y="2774"/>
              <a:ext cx="2386" cy="1258"/>
            </a:xfrm>
            <a:prstGeom prst="wedgeRectCallout">
              <a:avLst>
                <a:gd name="adj1" fmla="val 50125"/>
                <a:gd name="adj2" fmla="val -102542"/>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b="1">
                <a:ea typeface="宋体" panose="02010600030101010101" pitchFamily="2" charset="-122"/>
                <a:cs typeface="Times New Roman" panose="02020603050405020304" pitchFamily="18" charset="0"/>
              </a:endParaRPr>
            </a:p>
          </p:txBody>
        </p:sp>
        <p:pic>
          <p:nvPicPr>
            <p:cNvPr id="7271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 y="2856"/>
              <a:ext cx="2256" cy="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70761" name="Rectangle 9"/>
          <p:cNvSpPr>
            <a:spLocks noChangeArrowheads="1"/>
          </p:cNvSpPr>
          <p:nvPr/>
        </p:nvSpPr>
        <p:spPr bwMode="auto">
          <a:xfrm>
            <a:off x="4332288" y="4986338"/>
            <a:ext cx="4451350" cy="1292225"/>
          </a:xfrm>
          <a:prstGeom prst="rect">
            <a:avLst/>
          </a:prstGeom>
          <a:solidFill>
            <a:schemeClr val="accent1">
              <a:alpha val="32156"/>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000" dirty="0">
                <a:solidFill>
                  <a:srgbClr val="990000"/>
                </a:solidFill>
                <a:ea typeface="黑体" panose="02010609060101010101" pitchFamily="49" charset="-122"/>
                <a:cs typeface="Times New Roman" panose="02020603050405020304" pitchFamily="18" charset="0"/>
              </a:rPr>
              <a:t>数据元素还需进一步的定义</a:t>
            </a:r>
            <a:r>
              <a:rPr kumimoji="1" lang="zh-CN" altLang="en-US" sz="2000" dirty="0" smtClean="0">
                <a:solidFill>
                  <a:srgbClr val="990000"/>
                </a:solidFill>
                <a:ea typeface="黑体" panose="02010609060101010101" pitchFamily="49" charset="-122"/>
                <a:cs typeface="Times New Roman" panose="02020603050405020304" pitchFamily="18" charset="0"/>
              </a:rPr>
              <a:t>：说明类</a:t>
            </a:r>
            <a:r>
              <a:rPr kumimoji="1" lang="en-US" altLang="zh-CN" sz="2000" dirty="0" smtClean="0">
                <a:solidFill>
                  <a:srgbClr val="990000"/>
                </a:solidFill>
                <a:ea typeface="黑体" panose="02010609060101010101" pitchFamily="49" charset="-122"/>
                <a:cs typeface="Times New Roman" panose="02020603050405020304" pitchFamily="18" charset="0"/>
              </a:rPr>
              <a:t/>
            </a:r>
            <a:br>
              <a:rPr kumimoji="1" lang="en-US" altLang="zh-CN" sz="2000" dirty="0" smtClean="0">
                <a:solidFill>
                  <a:srgbClr val="990000"/>
                </a:solidFill>
                <a:ea typeface="黑体" panose="02010609060101010101" pitchFamily="49" charset="-122"/>
                <a:cs typeface="Times New Roman" panose="02020603050405020304" pitchFamily="18" charset="0"/>
              </a:rPr>
            </a:br>
            <a:r>
              <a:rPr kumimoji="1" lang="zh-CN" altLang="en-US" sz="2000" dirty="0" smtClean="0">
                <a:solidFill>
                  <a:srgbClr val="990000"/>
                </a:solidFill>
                <a:ea typeface="黑体" panose="02010609060101010101" pitchFamily="49" charset="-122"/>
                <a:cs typeface="Times New Roman" panose="02020603050405020304" pitchFamily="18" charset="0"/>
              </a:rPr>
              <a:t>型</a:t>
            </a:r>
            <a:r>
              <a:rPr kumimoji="1" lang="zh-CN" altLang="en-US" sz="2000" dirty="0">
                <a:solidFill>
                  <a:srgbClr val="990000"/>
                </a:solidFill>
                <a:ea typeface="黑体" panose="02010609060101010101" pitchFamily="49" charset="-122"/>
                <a:cs typeface="Times New Roman" panose="02020603050405020304" pitchFamily="18" charset="0"/>
              </a:rPr>
              <a:t>、长度</a:t>
            </a:r>
            <a:r>
              <a:rPr kumimoji="1" lang="zh-CN" altLang="en-US" sz="2000" dirty="0" smtClean="0">
                <a:solidFill>
                  <a:srgbClr val="990000"/>
                </a:solidFill>
                <a:ea typeface="黑体" panose="02010609060101010101" pitchFamily="49" charset="-122"/>
                <a:cs typeface="Times New Roman" panose="02020603050405020304" pitchFamily="18" charset="0"/>
              </a:rPr>
              <a:t>等，一</a:t>
            </a:r>
            <a:r>
              <a:rPr kumimoji="1" lang="zh-CN" altLang="en-US" sz="2000" dirty="0">
                <a:solidFill>
                  <a:srgbClr val="990000"/>
                </a:solidFill>
                <a:ea typeface="黑体" panose="02010609060101010101" pitchFamily="49" charset="-122"/>
                <a:cs typeface="Times New Roman" panose="02020603050405020304" pitchFamily="18" charset="0"/>
              </a:rPr>
              <a:t>般在设计阶段详细定义</a:t>
            </a:r>
            <a:endParaRPr kumimoji="1" lang="en-US" altLang="zh-CN" sz="2000" dirty="0">
              <a:solidFill>
                <a:srgbClr val="990000"/>
              </a:solidFill>
              <a:ea typeface="黑体" panose="02010609060101010101" pitchFamily="49" charset="-122"/>
              <a:cs typeface="Times New Roman" panose="02020603050405020304" pitchFamily="18" charset="0"/>
            </a:endParaRPr>
          </a:p>
        </p:txBody>
      </p:sp>
      <p:sp>
        <p:nvSpPr>
          <p:cNvPr id="1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1"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数据流</a:t>
            </a:r>
            <a:r>
              <a:rPr lang="zh-CN" altLang="en-US" sz="2400" dirty="0">
                <a:solidFill>
                  <a:srgbClr val="990000"/>
                </a:solidFill>
                <a:latin typeface="Times New Roman" panose="02020603050405020304" pitchFamily="18" charset="0"/>
                <a:cs typeface="Times New Roman" panose="02020603050405020304" pitchFamily="18" charset="0"/>
              </a:rPr>
              <a:t>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12"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247273985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70756"/>
                                        </p:tgtEl>
                                        <p:attrNameLst>
                                          <p:attrName>style.visibility</p:attrName>
                                        </p:attrNameLst>
                                      </p:cBhvr>
                                      <p:to>
                                        <p:strVal val="visible"/>
                                      </p:to>
                                    </p:set>
                                    <p:animEffect transition="in" filter="fade">
                                      <p:cBhvr>
                                        <p:cTn id="7" dur="1000"/>
                                        <p:tgtEl>
                                          <p:spTgt spid="970756"/>
                                        </p:tgtEl>
                                      </p:cBhvr>
                                    </p:animEffect>
                                  </p:childTnLst>
                                </p:cTn>
                              </p:par>
                            </p:childTnLst>
                          </p:cTn>
                        </p:par>
                        <p:par>
                          <p:cTn id="8" fill="hold" nodeType="after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970761"/>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61" grpId="0" animBg="1"/>
      <p:bldP spid="11" grpId="0"/>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5313363" y="5491163"/>
            <a:ext cx="3198812"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dirty="0">
                <a:solidFill>
                  <a:srgbClr val="C00000"/>
                </a:solidFill>
                <a:ea typeface="宋体" panose="02010600030101010101" pitchFamily="2" charset="-122"/>
                <a:cs typeface="Times New Roman" panose="02020603050405020304" pitchFamily="18" charset="0"/>
              </a:rPr>
              <a:t>代数公式方式定义数据流</a:t>
            </a:r>
            <a:endParaRPr lang="en-US" altLang="zh-CN" sz="2000" b="1" dirty="0">
              <a:solidFill>
                <a:srgbClr val="C00000"/>
              </a:solidFill>
              <a:ea typeface="宋体" panose="02010600030101010101" pitchFamily="2" charset="-122"/>
              <a:cs typeface="Times New Roman" panose="02020603050405020304" pitchFamily="18" charset="0"/>
            </a:endParaRPr>
          </a:p>
        </p:txBody>
      </p:sp>
      <p:pic>
        <p:nvPicPr>
          <p:cNvPr id="73733" name="Picture 5"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1888" y="2576513"/>
            <a:ext cx="6151562"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4" name="AutoShape 6"/>
          <p:cNvSpPr>
            <a:spLocks noChangeArrowheads="1"/>
          </p:cNvSpPr>
          <p:nvPr/>
        </p:nvSpPr>
        <p:spPr bwMode="auto">
          <a:xfrm>
            <a:off x="373063" y="4470400"/>
            <a:ext cx="4687887" cy="1943100"/>
          </a:xfrm>
          <a:prstGeom prst="wedgeRectCallout">
            <a:avLst>
              <a:gd name="adj1" fmla="val 30903"/>
              <a:gd name="adj2" fmla="val -106782"/>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zh-CN" altLang="en-US" b="1">
              <a:ea typeface="宋体" panose="02010600030101010101" pitchFamily="2" charset="-122"/>
              <a:cs typeface="Times New Roman" panose="02020603050405020304" pitchFamily="18" charset="0"/>
            </a:endParaRPr>
          </a:p>
        </p:txBody>
      </p:sp>
      <p:pic>
        <p:nvPicPr>
          <p:cNvPr id="7373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4533900"/>
            <a:ext cx="4572000" cy="181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6" name="Rectangle 8"/>
          <p:cNvSpPr>
            <a:spLocks noChangeArrowheads="1"/>
          </p:cNvSpPr>
          <p:nvPr/>
        </p:nvSpPr>
        <p:spPr bwMode="auto">
          <a:xfrm>
            <a:off x="657225" y="4765675"/>
            <a:ext cx="4108450" cy="135255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zh-CN" sz="2000" b="1" dirty="0">
                <a:solidFill>
                  <a:schemeClr val="bg2"/>
                </a:solidFill>
                <a:ea typeface="宋体" panose="02010600030101010101" pitchFamily="2" charset="-122"/>
                <a:cs typeface="Times New Roman" panose="02020603050405020304" pitchFamily="18" charset="0"/>
              </a:rPr>
              <a:t>   </a:t>
            </a:r>
            <a:r>
              <a:rPr lang="en-US" altLang="zh-CN" sz="2000" b="1" dirty="0">
                <a:ea typeface="宋体" panose="02010600030101010101" pitchFamily="2" charset="-122"/>
                <a:cs typeface="Times New Roman" panose="02020603050405020304" pitchFamily="18" charset="0"/>
              </a:rPr>
              <a:t>New-Order=Customer-Name</a:t>
            </a:r>
          </a:p>
          <a:p>
            <a:r>
              <a:rPr lang="en-US" altLang="zh-CN" sz="2000" b="1" dirty="0">
                <a:ea typeface="宋体" panose="02010600030101010101" pitchFamily="2" charset="-122"/>
                <a:cs typeface="Times New Roman" panose="02020603050405020304" pitchFamily="18" charset="0"/>
              </a:rPr>
              <a:t>       + Customer-Address</a:t>
            </a:r>
          </a:p>
          <a:p>
            <a:r>
              <a:rPr lang="en-US" altLang="zh-CN" sz="2000" b="1" dirty="0">
                <a:ea typeface="宋体" panose="02010600030101010101" pitchFamily="2" charset="-122"/>
                <a:cs typeface="Times New Roman" panose="02020603050405020304" pitchFamily="18" charset="0"/>
              </a:rPr>
              <a:t>       + Credit-Card-Information</a:t>
            </a:r>
          </a:p>
          <a:p>
            <a:r>
              <a:rPr lang="en-US" altLang="zh-CN" sz="2000" b="1" dirty="0">
                <a:ea typeface="宋体" panose="02010600030101010101" pitchFamily="2" charset="-122"/>
                <a:cs typeface="Times New Roman" panose="02020603050405020304" pitchFamily="18" charset="0"/>
              </a:rPr>
              <a:t>       +    {</a:t>
            </a:r>
            <a:r>
              <a:rPr lang="en-US" altLang="zh-CN" sz="2000" b="1" dirty="0" err="1">
                <a:ea typeface="宋体" panose="02010600030101010101" pitchFamily="2" charset="-122"/>
                <a:cs typeface="Times New Roman" panose="02020603050405020304" pitchFamily="18" charset="0"/>
              </a:rPr>
              <a:t>Item-Number+Quantity</a:t>
            </a:r>
            <a:r>
              <a:rPr lang="en-US" altLang="zh-CN" sz="2000" b="1" dirty="0">
                <a:ea typeface="宋体" panose="02010600030101010101" pitchFamily="2" charset="-122"/>
                <a:cs typeface="Times New Roman" panose="02020603050405020304" pitchFamily="18" charset="0"/>
              </a:rPr>
              <a:t>}</a:t>
            </a:r>
          </a:p>
        </p:txBody>
      </p:sp>
      <p:graphicFrame>
        <p:nvGraphicFramePr>
          <p:cNvPr id="73737" name="Object 9"/>
          <p:cNvGraphicFramePr>
            <a:graphicFrameLocks noGrp="1" noChangeAspect="1"/>
          </p:cNvGraphicFramePr>
          <p:nvPr>
            <p:ph/>
            <p:extLst>
              <p:ext uri="{D42A27DB-BD31-4B8C-83A1-F6EECF244321}">
                <p14:modId xmlns:p14="http://schemas.microsoft.com/office/powerpoint/2010/main" val="2982817265"/>
              </p:ext>
            </p:extLst>
          </p:nvPr>
        </p:nvGraphicFramePr>
        <p:xfrm>
          <a:off x="1465263" y="5741988"/>
          <a:ext cx="192087" cy="384175"/>
        </p:xfrm>
        <a:graphic>
          <a:graphicData uri="http://schemas.openxmlformats.org/presentationml/2006/ole">
            <mc:AlternateContent xmlns:mc="http://schemas.openxmlformats.org/markup-compatibility/2006">
              <mc:Choice xmlns:v="urn:schemas-microsoft-com:vml" Requires="v">
                <p:oleObj spid="_x0000_s10291" name="公式" r:id="rId5" imgW="114250" imgH="228501" progId="Equation.3">
                  <p:embed/>
                </p:oleObj>
              </mc:Choice>
              <mc:Fallback>
                <p:oleObj name="公式" r:id="rId5" imgW="114250" imgH="228501" progId="Equation.3">
                  <p:embed/>
                  <p:pic>
                    <p:nvPicPr>
                      <p:cNvPr id="73737"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5263" y="5741988"/>
                        <a:ext cx="192087" cy="384175"/>
                      </a:xfrm>
                      <a:prstGeom prst="rect">
                        <a:avLst/>
                      </a:prstGeom>
                      <a:solidFill>
                        <a:schemeClr val="tx1">
                          <a:alpha val="22000"/>
                        </a:schemeClr>
                      </a:solidFill>
                      <a:ln>
                        <a:noFill/>
                      </a:ln>
                      <a:effectLst/>
                      <a:extLst/>
                    </p:spPr>
                  </p:pic>
                </p:oleObj>
              </mc:Fallback>
            </mc:AlternateContent>
          </a:graphicData>
        </a:graphic>
      </p:graphicFrame>
      <p:sp>
        <p:nvSpPr>
          <p:cNvPr id="1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11"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数据流</a:t>
            </a:r>
            <a:r>
              <a:rPr lang="zh-CN" altLang="en-US" sz="2400" dirty="0">
                <a:solidFill>
                  <a:srgbClr val="990000"/>
                </a:solidFill>
                <a:latin typeface="Times New Roman" panose="02020603050405020304" pitchFamily="18" charset="0"/>
                <a:cs typeface="Times New Roman" panose="02020603050405020304" pitchFamily="18" charset="0"/>
              </a:rPr>
              <a:t>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12"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13" name="Rectangle 3"/>
          <p:cNvSpPr>
            <a:spLocks noChangeArrowheads="1"/>
          </p:cNvSpPr>
          <p:nvPr/>
        </p:nvSpPr>
        <p:spPr bwMode="auto">
          <a:xfrm>
            <a:off x="599579" y="1622553"/>
            <a:ext cx="7716837" cy="877759"/>
          </a:xfrm>
          <a:prstGeom prst="rect">
            <a:avLst/>
          </a:prstGeom>
          <a:solidFill>
            <a:schemeClr val="accent1">
              <a:alpha val="32156"/>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kumimoji="1" lang="zh-CN" altLang="en-US" sz="2000" b="1" dirty="0">
                <a:latin typeface="楷体" panose="02010609060101010101" pitchFamily="49" charset="-122"/>
                <a:ea typeface="楷体" panose="02010609060101010101" pitchFamily="49" charset="-122"/>
                <a:cs typeface="Times New Roman" panose="02020603050405020304" pitchFamily="18" charset="0"/>
              </a:rPr>
              <a:t>  数据流是数据元素的集合，数据流定义就是列出</a:t>
            </a:r>
            <a:r>
              <a:rPr kumimoji="1" lang="zh-CN" altLang="en-US" sz="2000" b="1" dirty="0" smtClean="0">
                <a:latin typeface="楷体" panose="02010609060101010101" pitchFamily="49" charset="-122"/>
                <a:ea typeface="楷体" panose="02010609060101010101" pitchFamily="49" charset="-122"/>
                <a:cs typeface="Times New Roman" panose="02020603050405020304" pitchFamily="18" charset="0"/>
              </a:rPr>
              <a:t>其包含</a:t>
            </a:r>
            <a:r>
              <a:rPr kumimoji="1" lang="zh-CN" altLang="en-US" sz="2000" b="1" dirty="0">
                <a:latin typeface="楷体" panose="02010609060101010101" pitchFamily="49" charset="-122"/>
                <a:ea typeface="楷体" panose="02010609060101010101" pitchFamily="49" charset="-122"/>
                <a:cs typeface="Times New Roman" panose="02020603050405020304" pitchFamily="18" charset="0"/>
              </a:rPr>
              <a:t>的</a:t>
            </a:r>
            <a:r>
              <a:rPr kumimoji="1" lang="zh-CN" altLang="en-US" sz="2000" b="1" dirty="0" smtClean="0">
                <a:latin typeface="楷体" panose="02010609060101010101" pitchFamily="49" charset="-122"/>
                <a:ea typeface="楷体" panose="02010609060101010101" pitchFamily="49" charset="-122"/>
                <a:cs typeface="Times New Roman" panose="02020603050405020304" pitchFamily="18" charset="0"/>
              </a:rPr>
              <a:t>所有</a:t>
            </a:r>
            <a:r>
              <a:rPr kumimoji="1" lang="en-US" altLang="zh-CN" sz="2000" b="1" dirty="0" smtClean="0">
                <a:latin typeface="楷体" panose="02010609060101010101" pitchFamily="49" charset="-122"/>
                <a:ea typeface="楷体" panose="02010609060101010101" pitchFamily="49" charset="-122"/>
                <a:cs typeface="Times New Roman" panose="02020603050405020304" pitchFamily="18" charset="0"/>
              </a:rPr>
              <a:t/>
            </a:r>
            <a:br>
              <a:rPr kumimoji="1" lang="en-US" altLang="zh-CN" sz="2000" b="1" dirty="0" smtClean="0">
                <a:latin typeface="楷体" panose="02010609060101010101" pitchFamily="49" charset="-122"/>
                <a:ea typeface="楷体" panose="02010609060101010101" pitchFamily="49" charset="-122"/>
                <a:cs typeface="Times New Roman" panose="02020603050405020304" pitchFamily="18" charset="0"/>
              </a:rPr>
            </a:br>
            <a:r>
              <a:rPr kumimoji="1" lang="en-US" altLang="zh-CN" sz="2000" b="1" dirty="0" smtClean="0">
                <a:latin typeface="楷体" panose="02010609060101010101" pitchFamily="49" charset="-122"/>
                <a:ea typeface="楷体" panose="02010609060101010101" pitchFamily="49" charset="-122"/>
                <a:cs typeface="Times New Roman" panose="02020603050405020304" pitchFamily="18" charset="0"/>
              </a:rPr>
              <a:t>  </a:t>
            </a:r>
            <a:r>
              <a:rPr kumimoji="1" lang="zh-CN" altLang="en-US" sz="2000" b="1" dirty="0" smtClean="0">
                <a:latin typeface="楷体" panose="02010609060101010101" pitchFamily="49" charset="-122"/>
                <a:ea typeface="楷体" panose="02010609060101010101" pitchFamily="49" charset="-122"/>
                <a:cs typeface="Times New Roman" panose="02020603050405020304" pitchFamily="18" charset="0"/>
              </a:rPr>
              <a:t>数据项</a:t>
            </a:r>
            <a:endParaRPr kumimoji="1" lang="en-US" altLang="zh-CN" sz="2000" b="1"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5053291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1" name="Rectangle 3"/>
          <p:cNvSpPr txBox="1">
            <a:spLocks noChangeArrowheads="1"/>
          </p:cNvSpPr>
          <p:nvPr/>
        </p:nvSpPr>
        <p:spPr bwMode="white">
          <a:xfrm>
            <a:off x="324172" y="1052736"/>
            <a:ext cx="8496300" cy="5256584"/>
          </a:xfrm>
          <a:prstGeom prst="rect">
            <a:avLst/>
          </a:prstGeom>
          <a:noFill/>
          <a:ln>
            <a:solidFill>
              <a:srgbClr val="C0C0C0"/>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461963" indent="-461963" algn="l" rtl="0" eaLnBrk="0" fontAlgn="base" hangingPunct="0">
              <a:spcBef>
                <a:spcPct val="20000"/>
              </a:spcBef>
              <a:spcAft>
                <a:spcPct val="0"/>
              </a:spcAft>
              <a:buClr>
                <a:srgbClr val="000000"/>
              </a:buClr>
              <a:buFont typeface="Wingdings" panose="05000000000000000000" pitchFamily="2" charset="2"/>
              <a:buChar char="v"/>
              <a:defRPr kumimoji="1" sz="2800" b="1">
                <a:solidFill>
                  <a:schemeClr val="bg2"/>
                </a:solidFill>
                <a:latin typeface="+mn-lt"/>
                <a:ea typeface="+mn-ea"/>
                <a:cs typeface="+mn-cs"/>
              </a:defRPr>
            </a:lvl1pPr>
            <a:lvl2pPr marL="912813" indent="-336550" algn="l" rtl="0" eaLnBrk="0" fontAlgn="base" hangingPunct="0">
              <a:spcBef>
                <a:spcPct val="20000"/>
              </a:spcBef>
              <a:spcAft>
                <a:spcPct val="0"/>
              </a:spcAft>
              <a:buClr>
                <a:srgbClr val="000000"/>
              </a:buClr>
              <a:buFont typeface="Arial" panose="020B0604020202020204" pitchFamily="34" charset="0"/>
              <a:buChar char="–"/>
              <a:defRPr kumimoji="1" sz="2800">
                <a:solidFill>
                  <a:schemeClr val="bg2"/>
                </a:solidFill>
                <a:latin typeface="+mn-lt"/>
              </a:defRPr>
            </a:lvl2pPr>
            <a:lvl3pPr marL="1312863" indent="-230188" algn="l" rtl="0" eaLnBrk="0" fontAlgn="base" hangingPunct="0">
              <a:spcBef>
                <a:spcPct val="20000"/>
              </a:spcBef>
              <a:spcAft>
                <a:spcPct val="0"/>
              </a:spcAft>
              <a:buClr>
                <a:srgbClr val="000000"/>
              </a:buClr>
              <a:buChar char="•"/>
              <a:defRPr kumimoji="1" sz="2400">
                <a:solidFill>
                  <a:schemeClr val="bg2"/>
                </a:solidFill>
                <a:latin typeface="+mn-lt"/>
              </a:defRPr>
            </a:lvl3pPr>
            <a:lvl4pPr marL="16557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4pPr>
            <a:lvl5pPr marL="19986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5pPr>
            <a:lvl6pPr marL="24558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6pPr>
            <a:lvl7pPr marL="29130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7pPr>
            <a:lvl8pPr marL="33702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8pPr>
            <a:lvl9pPr marL="38274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9pPr>
          </a:lstStyle>
          <a:p>
            <a:pPr marL="0" indent="0">
              <a:lnSpc>
                <a:spcPct val="160000"/>
              </a:lnSpc>
              <a:buNone/>
            </a:pPr>
            <a:r>
              <a:rPr lang="zh-CN" altLang="en-US" sz="2400" dirty="0">
                <a:solidFill>
                  <a:srgbClr val="C00000"/>
                </a:solidFill>
                <a:latin typeface="宋体" panose="02010600030101010101" pitchFamily="2" charset="-122"/>
                <a:ea typeface="宋体" panose="02010600030101010101" pitchFamily="2" charset="-122"/>
                <a:cs typeface="Times New Roman" panose="02020603050405020304" pitchFamily="18" charset="0"/>
              </a:rPr>
              <a:t>结构化开发方法</a:t>
            </a:r>
          </a:p>
          <a:p>
            <a:pPr lvl="1">
              <a:lnSpc>
                <a:spcPct val="140000"/>
              </a:lnSpc>
              <a:buClr>
                <a:srgbClr val="CC0000"/>
              </a:buClr>
              <a:buSzPct val="75000"/>
              <a:buFont typeface="Wingdings" panose="05000000000000000000" pitchFamily="2" charset="2"/>
              <a:buChar char="Ø"/>
            </a:pPr>
            <a:r>
              <a:rPr lang="zh-CN" altLang="en-US" sz="1800" b="1" kern="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起源时间：</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世纪</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60</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年代产生软件危机，</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70</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年代出现“结构化开发方法”</a:t>
            </a:r>
          </a:p>
          <a:p>
            <a:pPr lvl="1">
              <a:lnSpc>
                <a:spcPct val="140000"/>
              </a:lnSpc>
              <a:buClr>
                <a:srgbClr val="CC0000"/>
              </a:buClr>
              <a:buSzPct val="75000"/>
              <a:buFont typeface="Wingdings" panose="05000000000000000000" pitchFamily="2" charset="2"/>
              <a:buChar char="Ø"/>
            </a:pPr>
            <a:r>
              <a:rPr lang="zh-CN" altLang="en-US" sz="1800" b="1" kern="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思想方法：</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自顶向下、问题分解、分而治之、由分到合；</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r>
            <a:b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软件</a:t>
            </a:r>
            <a:r>
              <a:rPr lang="en-US" altLang="zh-CN" sz="1800" b="1" kern="0" dirty="0" smtClean="0">
                <a:solidFill>
                  <a:srgbClr val="000099"/>
                </a:solidFill>
                <a:latin typeface="Times New Roman" panose="02020603050405020304" pitchFamily="18" charset="0"/>
                <a:cs typeface="Times New Roman" panose="02020603050405020304" pitchFamily="18" charset="0"/>
              </a:rPr>
              <a:t>/</a:t>
            </a:r>
            <a:r>
              <a:rPr lang="zh-CN" altLang="en-US" sz="1800" b="1" kern="0" dirty="0" smtClean="0">
                <a:solidFill>
                  <a:srgbClr val="000099"/>
                </a:solidFill>
                <a:latin typeface="Times New Roman" panose="02020603050405020304" pitchFamily="18" charset="0"/>
                <a:cs typeface="Times New Roman" panose="02020603050405020304" pitchFamily="18" charset="0"/>
              </a:rPr>
              <a:t>程序</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数据结构 </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算法，软件结构化、模块化、层次化</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表达模型：</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分析模型</a:t>
            </a:r>
            <a:r>
              <a:rPr lang="zh-CN" altLang="en-US" sz="1800" b="1" kern="0" dirty="0">
                <a:solidFill>
                  <a:srgbClr val="000099"/>
                </a:solidFill>
                <a:latin typeface="Times New Roman" panose="02020603050405020304" pitchFamily="18" charset="0"/>
                <a:cs typeface="Times New Roman" panose="02020603050405020304" pitchFamily="18" charset="0"/>
              </a:rPr>
              <a:t>（系统流程图</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0" dirty="0" smtClean="0">
                <a:solidFill>
                  <a:srgbClr val="000099"/>
                </a:solidFill>
                <a:latin typeface="Times New Roman" panose="02020603050405020304" pitchFamily="18" charset="0"/>
                <a:cs typeface="Times New Roman" panose="02020603050405020304" pitchFamily="18" charset="0"/>
              </a:rPr>
              <a:t>数据流图、</a:t>
            </a:r>
            <a:r>
              <a:rPr lang="en-US" altLang="zh-CN" sz="1800" b="1" kern="0" dirty="0">
                <a:solidFill>
                  <a:srgbClr val="000099"/>
                </a:solidFill>
                <a:latin typeface="Times New Roman" panose="02020603050405020304" pitchFamily="18" charset="0"/>
                <a:cs typeface="Times New Roman" panose="02020603050405020304" pitchFamily="18" charset="0"/>
              </a:rPr>
              <a:t> </a:t>
            </a:r>
            <a:r>
              <a:rPr lang="en-US" altLang="zh-CN" sz="1800" b="1" kern="0" dirty="0" smtClean="0">
                <a:solidFill>
                  <a:srgbClr val="000099"/>
                </a:solidFill>
                <a:latin typeface="Times New Roman" panose="02020603050405020304" pitchFamily="18" charset="0"/>
                <a:cs typeface="Times New Roman" panose="02020603050405020304" pitchFamily="18" charset="0"/>
              </a:rPr>
              <a:t>ERD</a:t>
            </a:r>
            <a:r>
              <a:rPr lang="zh-CN" altLang="en-US" sz="1800" b="1" kern="0" dirty="0" smtClean="0">
                <a:solidFill>
                  <a:srgbClr val="000099"/>
                </a:solidFill>
                <a:latin typeface="Times New Roman" panose="02020603050405020304" pitchFamily="18" charset="0"/>
                <a:cs typeface="Times New Roman" panose="02020603050405020304" pitchFamily="18" charset="0"/>
              </a:rPr>
              <a:t>、</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数据字典）</a:t>
            </a:r>
            <a:b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设计模型（系统结构图、程序流程图、</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ERD</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分析与设计线索：</a:t>
            </a:r>
            <a:r>
              <a:rPr lang="en-US" altLang="zh-CN" sz="1800" b="1" kern="0" dirty="0" smtClean="0">
                <a:latin typeface="Times New Roman" panose="02020603050405020304" pitchFamily="18" charset="0"/>
                <a:cs typeface="Times New Roman" panose="02020603050405020304" pitchFamily="18" charset="0"/>
              </a:rPr>
              <a:t/>
            </a:r>
            <a:br>
              <a:rPr lang="en-US" altLang="zh-CN" sz="1800" b="1" kern="0" dirty="0" smtClean="0">
                <a:latin typeface="Times New Roman" panose="02020603050405020304" pitchFamily="18" charset="0"/>
                <a:cs typeface="Times New Roman" panose="02020603050405020304" pitchFamily="18" charset="0"/>
              </a:rPr>
            </a:br>
            <a:r>
              <a:rPr lang="en-US" altLang="zh-CN" sz="1800" b="1" kern="0" dirty="0">
                <a:solidFill>
                  <a:srgbClr val="000099"/>
                </a:solidFill>
                <a:latin typeface="Times New Roman" panose="02020603050405020304" pitchFamily="18" charset="0"/>
                <a:cs typeface="Times New Roman" panose="02020603050405020304" pitchFamily="18" charset="0"/>
              </a:rPr>
              <a:t>                     </a:t>
            </a:r>
            <a:r>
              <a:rPr lang="zh-CN" altLang="en-US" sz="1800" b="1" kern="0" dirty="0">
                <a:solidFill>
                  <a:srgbClr val="000099"/>
                </a:solidFill>
                <a:latin typeface="Times New Roman" panose="02020603050405020304" pitchFamily="18" charset="0"/>
                <a:cs typeface="Times New Roman" panose="02020603050405020304" pitchFamily="18" charset="0"/>
              </a:rPr>
              <a:t>面向过程（处理） </a:t>
            </a:r>
            <a:r>
              <a:rPr lang="en-US" altLang="zh-CN" sz="1800" b="1" kern="0" dirty="0">
                <a:solidFill>
                  <a:srgbClr val="000099"/>
                </a:solidFill>
                <a:latin typeface="Times New Roman" panose="02020603050405020304" pitchFamily="18" charset="0"/>
                <a:cs typeface="Times New Roman" panose="02020603050405020304" pitchFamily="18" charset="0"/>
              </a:rPr>
              <a:t>– </a:t>
            </a:r>
            <a:r>
              <a:rPr lang="zh-CN" altLang="en-US" sz="1800" b="1" kern="0" dirty="0">
                <a:solidFill>
                  <a:srgbClr val="000099"/>
                </a:solidFill>
                <a:latin typeface="Times New Roman" panose="02020603050405020304" pitchFamily="18" charset="0"/>
                <a:cs typeface="Times New Roman" panose="02020603050405020304" pitchFamily="18" charset="0"/>
              </a:rPr>
              <a:t>过程驱动</a:t>
            </a:r>
            <a:r>
              <a:rPr lang="en-US" altLang="zh-CN" sz="1800" b="1" kern="0" dirty="0">
                <a:solidFill>
                  <a:srgbClr val="000099"/>
                </a:solidFill>
                <a:latin typeface="Times New Roman" panose="02020603050405020304" pitchFamily="18" charset="0"/>
                <a:cs typeface="Times New Roman" panose="02020603050405020304" pitchFamily="18" charset="0"/>
              </a:rPr>
              <a:t/>
            </a:r>
            <a:br>
              <a:rPr lang="en-US" altLang="zh-CN" sz="1800" b="1" kern="0" dirty="0">
                <a:solidFill>
                  <a:srgbClr val="000099"/>
                </a:solidFill>
                <a:latin typeface="Times New Roman" panose="02020603050405020304" pitchFamily="18" charset="0"/>
                <a:cs typeface="Times New Roman" panose="02020603050405020304" pitchFamily="18" charset="0"/>
              </a:rPr>
            </a:br>
            <a:r>
              <a:rPr lang="en-US" altLang="zh-CN" sz="1800" b="1" kern="0" dirty="0">
                <a:solidFill>
                  <a:srgbClr val="000099"/>
                </a:solidFill>
                <a:latin typeface="Times New Roman" panose="02020603050405020304" pitchFamily="18" charset="0"/>
                <a:cs typeface="Times New Roman" panose="02020603050405020304" pitchFamily="18" charset="0"/>
              </a:rPr>
              <a:t>                     </a:t>
            </a:r>
            <a:r>
              <a:rPr lang="zh-CN" altLang="en-US" sz="1800" b="1" kern="0" dirty="0">
                <a:solidFill>
                  <a:srgbClr val="000099"/>
                </a:solidFill>
                <a:latin typeface="Times New Roman" panose="02020603050405020304" pitchFamily="18" charset="0"/>
                <a:cs typeface="Times New Roman" panose="02020603050405020304" pitchFamily="18" charset="0"/>
              </a:rPr>
              <a:t>面向数据         </a:t>
            </a:r>
            <a:r>
              <a:rPr lang="en-US" altLang="zh-CN" sz="1800" b="1" kern="0" dirty="0">
                <a:solidFill>
                  <a:srgbClr val="000099"/>
                </a:solidFill>
                <a:latin typeface="Times New Roman" panose="02020603050405020304" pitchFamily="18" charset="0"/>
                <a:cs typeface="Times New Roman" panose="02020603050405020304" pitchFamily="18" charset="0"/>
              </a:rPr>
              <a:t>– </a:t>
            </a:r>
            <a:r>
              <a:rPr lang="zh-CN" altLang="en-US" sz="1800" b="1" kern="0" dirty="0">
                <a:solidFill>
                  <a:srgbClr val="000099"/>
                </a:solidFill>
                <a:latin typeface="Times New Roman" panose="02020603050405020304" pitchFamily="18" charset="0"/>
                <a:cs typeface="Times New Roman" panose="02020603050405020304" pitchFamily="18" charset="0"/>
              </a:rPr>
              <a:t>数据驱动</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优    </a:t>
            </a:r>
            <a:r>
              <a:rPr lang="zh-CN" altLang="en-US" sz="1800" b="1" kern="0" dirty="0" smtClean="0">
                <a:solidFill>
                  <a:srgbClr val="C00000"/>
                </a:solidFill>
                <a:latin typeface="Times New Roman" panose="02020603050405020304" pitchFamily="18" charset="0"/>
                <a:cs typeface="Times New Roman" panose="02020603050405020304" pitchFamily="18" charset="0"/>
              </a:rPr>
              <a:t>    点</a:t>
            </a:r>
            <a:r>
              <a:rPr lang="zh-CN" altLang="en-US" sz="1800" b="1" kern="0" dirty="0">
                <a:solidFill>
                  <a:srgbClr val="C00000"/>
                </a:solidFill>
                <a:latin typeface="Times New Roman" panose="02020603050405020304" pitchFamily="18" charset="0"/>
                <a:cs typeface="Times New Roman" panose="02020603050405020304" pitchFamily="18" charset="0"/>
              </a:rPr>
              <a:t>：</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思维自然，符合人们思考问题的方式；总体可控性强；适合</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r>
            <a:b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偏重数学计算方面的项目</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缺   </a:t>
            </a:r>
            <a:r>
              <a:rPr lang="zh-CN" altLang="en-US" sz="1800" b="1" kern="0" dirty="0" smtClean="0">
                <a:solidFill>
                  <a:srgbClr val="C00000"/>
                </a:solidFill>
                <a:latin typeface="Times New Roman" panose="02020603050405020304" pitchFamily="18" charset="0"/>
                <a:cs typeface="Times New Roman" panose="02020603050405020304" pitchFamily="18" charset="0"/>
              </a:rPr>
              <a:t>     </a:t>
            </a:r>
            <a:r>
              <a:rPr lang="zh-CN" altLang="en-US" sz="1800" b="1" kern="0" dirty="0">
                <a:solidFill>
                  <a:srgbClr val="C00000"/>
                </a:solidFill>
                <a:latin typeface="Times New Roman" panose="02020603050405020304" pitchFamily="18" charset="0"/>
                <a:cs typeface="Times New Roman" panose="02020603050405020304" pitchFamily="18" charset="0"/>
              </a:rPr>
              <a:t>点：</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不容易描述客观世界的需求；耦合性相对高</a:t>
            </a:r>
            <a:endParaRPr lang="zh-CN" altLang="en-US" sz="2000" kern="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1255146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wipe(up)">
                                      <p:cBhvr>
                                        <p:cTn id="7" dur="500"/>
                                        <p:tgtEl>
                                          <p:spTgt spid="11">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up)">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wipe(up)">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wipe(up)">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wipe(up)">
                                      <p:cBhvr>
                                        <p:cTn id="27" dur="500"/>
                                        <p:tgtEl>
                                          <p:spTgt spid="11">
                                            <p:txEl>
                                              <p:pRg st="3" end="3"/>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1">
                                            <p:txEl>
                                              <p:pRg st="4" end="4"/>
                                            </p:txEl>
                                          </p:spTgt>
                                        </p:tgtEl>
                                        <p:attrNameLst>
                                          <p:attrName>style.visibility</p:attrName>
                                        </p:attrNameLst>
                                      </p:cBhvr>
                                      <p:to>
                                        <p:strVal val="visible"/>
                                      </p:to>
                                    </p:set>
                                    <p:animEffect transition="in" filter="wipe(up)">
                                      <p:cBhvr>
                                        <p:cTn id="30" dur="500"/>
                                        <p:tgtEl>
                                          <p:spTgt spid="11">
                                            <p:txEl>
                                              <p:pRg st="4" end="4"/>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Effect transition="in" filter="wipe(up)">
                                      <p:cBhvr>
                                        <p:cTn id="33" dur="500"/>
                                        <p:tgtEl>
                                          <p:spTgt spid="11">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1">
                                            <p:txEl>
                                              <p:pRg st="6" end="6"/>
                                            </p:txEl>
                                          </p:spTgt>
                                        </p:tgtEl>
                                        <p:attrNameLst>
                                          <p:attrName>style.visibility</p:attrName>
                                        </p:attrNameLst>
                                      </p:cBhvr>
                                      <p:to>
                                        <p:strVal val="visible"/>
                                      </p:to>
                                    </p:set>
                                    <p:animEffect transition="in" filter="wipe(up)">
                                      <p:cBhvr>
                                        <p:cTn id="38"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448" y="1629047"/>
            <a:ext cx="80010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数据流</a:t>
            </a:r>
            <a:r>
              <a:rPr lang="zh-CN" altLang="en-US" sz="2400" dirty="0">
                <a:solidFill>
                  <a:srgbClr val="990000"/>
                </a:solidFill>
                <a:latin typeface="Times New Roman" panose="02020603050405020304" pitchFamily="18" charset="0"/>
                <a:cs typeface="Times New Roman" panose="02020603050405020304" pitchFamily="18" charset="0"/>
              </a:rPr>
              <a:t>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343283226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7" name="Rectangle 3"/>
          <p:cNvSpPr>
            <a:spLocks noChangeArrowheads="1"/>
          </p:cNvSpPr>
          <p:nvPr/>
        </p:nvSpPr>
        <p:spPr bwMode="auto">
          <a:xfrm>
            <a:off x="568325" y="2039938"/>
            <a:ext cx="8034338" cy="3678237"/>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dirty="0">
                <a:solidFill>
                  <a:srgbClr val="990000"/>
                </a:solidFill>
                <a:ea typeface="黑体" panose="02010609060101010101" pitchFamily="49" charset="-122"/>
                <a:cs typeface="Times New Roman" panose="02020603050405020304" pitchFamily="18" charset="0"/>
              </a:rPr>
              <a:t>数据存储：数据结构保存或停留之处，数据文件或数据库表</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数据存储名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数据存储说明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输入的数据流</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输出的数据流</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数据存储组成：｛数据结构｝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数据量</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存取频度</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存取方式</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数据存储定义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403741586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738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7" grpId="0" animBg="1"/>
      <p:bldP spid="5"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3"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5" y="1575072"/>
            <a:ext cx="8080375"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3"/>
          <p:cNvSpPr>
            <a:spLocks noChangeArrowheads="1"/>
          </p:cNvSpPr>
          <p:nvPr/>
        </p:nvSpPr>
        <p:spPr bwMode="auto">
          <a:xfrm>
            <a:off x="457200" y="980728"/>
            <a:ext cx="7702550"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数据存储定义</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364683713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5" name="Rectangle 3"/>
          <p:cNvSpPr>
            <a:spLocks noChangeArrowheads="1"/>
          </p:cNvSpPr>
          <p:nvPr/>
        </p:nvSpPr>
        <p:spPr bwMode="auto">
          <a:xfrm>
            <a:off x="568325" y="2039938"/>
            <a:ext cx="8034338" cy="3678237"/>
          </a:xfrm>
          <a:prstGeom prst="rect">
            <a:avLst/>
          </a:prstGeom>
          <a:solidFill>
            <a:schemeClr val="bg1">
              <a:alpha val="32000"/>
            </a:schemeClr>
          </a:solidFill>
          <a:ln>
            <a:noFill/>
          </a:ln>
          <a:effectLst/>
          <a:extLst/>
        </p:spPr>
        <p:txBody>
          <a:bodyPr wrap="none" anchor="ctr"/>
          <a:lstStyle>
            <a:lvl1pPr>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kumimoji="1" lang="zh-CN" altLang="en-US" sz="2400" dirty="0">
                <a:solidFill>
                  <a:srgbClr val="990000"/>
                </a:solidFill>
                <a:ea typeface="黑体" panose="02010609060101010101" pitchFamily="49" charset="-122"/>
                <a:cs typeface="Times New Roman" panose="02020603050405020304" pitchFamily="18" charset="0"/>
              </a:rPr>
              <a:t>数据处理：给出处理的流程和说明信息</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数据处理名</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数据处理说明</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输入数据： ｛数据结构｝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输出数据： ｛数据结构｝</a:t>
            </a:r>
          </a:p>
          <a:p>
            <a:pPr lvl="1">
              <a:buSzPct val="85000"/>
              <a:buFont typeface="Wingdings" panose="05000000000000000000" pitchFamily="2" charset="2"/>
              <a:buChar char="l"/>
            </a:pPr>
            <a:r>
              <a:rPr kumimoji="1" lang="zh-CN" altLang="en-US" sz="2000" b="1" dirty="0">
                <a:ea typeface="宋体" panose="02010600030101010101" pitchFamily="2" charset="-122"/>
                <a:cs typeface="Times New Roman" panose="02020603050405020304" pitchFamily="18" charset="0"/>
              </a:rPr>
              <a:t>处理过程简要描述</a:t>
            </a:r>
          </a:p>
        </p:txBody>
      </p:sp>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5"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数据处理（广义</a:t>
            </a:r>
            <a:r>
              <a:rPr lang="en-US" altLang="zh-CN" sz="2400" dirty="0" smtClean="0">
                <a:solidFill>
                  <a:srgbClr val="990000"/>
                </a:solidFill>
                <a:latin typeface="Times New Roman" panose="02020603050405020304" pitchFamily="18" charset="0"/>
                <a:cs typeface="Times New Roman" panose="02020603050405020304" pitchFamily="18" charset="0"/>
              </a:rPr>
              <a:t>DD</a:t>
            </a:r>
            <a:r>
              <a:rPr lang="zh-CN" altLang="en-US" sz="2400" dirty="0" smtClean="0">
                <a:solidFill>
                  <a:srgbClr val="990000"/>
                </a:solidFill>
                <a:latin typeface="Times New Roman" panose="02020603050405020304" pitchFamily="18" charset="0"/>
                <a:cs typeface="Times New Roman" panose="02020603050405020304" pitchFamily="18" charset="0"/>
              </a:rPr>
              <a:t>）</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13225730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7587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5" grpId="0" animBg="1"/>
      <p:bldP spid="5" grpId="0"/>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1"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25" y="1743075"/>
            <a:ext cx="806291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需求</a:t>
            </a:r>
            <a:r>
              <a:rPr lang="zh-CN" altLang="en-US" b="1" dirty="0" smtClean="0">
                <a:solidFill>
                  <a:srgbClr val="A50021"/>
                </a:solidFill>
                <a:cs typeface="Times New Roman" panose="02020603050405020304" pitchFamily="18" charset="0"/>
              </a:rPr>
              <a:t>的结构化分析</a:t>
            </a:r>
            <a:endParaRPr lang="zh-CN" altLang="en-US" b="1" dirty="0">
              <a:solidFill>
                <a:srgbClr val="A50021"/>
              </a:solidFill>
              <a:cs typeface="Times New Roman" panose="02020603050405020304" pitchFamily="18" charset="0"/>
            </a:endParaRPr>
          </a:p>
        </p:txBody>
      </p:sp>
      <p:sp>
        <p:nvSpPr>
          <p:cNvPr id="6"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990000"/>
                </a:solidFill>
                <a:latin typeface="Times New Roman" panose="02020603050405020304" pitchFamily="18" charset="0"/>
                <a:cs typeface="Times New Roman" panose="02020603050405020304" pitchFamily="18" charset="0"/>
              </a:rPr>
              <a:t>数据处理（广义</a:t>
            </a:r>
            <a:r>
              <a:rPr lang="en-US" altLang="zh-CN" sz="2400" dirty="0" smtClean="0">
                <a:solidFill>
                  <a:srgbClr val="990000"/>
                </a:solidFill>
                <a:latin typeface="Times New Roman" panose="02020603050405020304" pitchFamily="18" charset="0"/>
                <a:cs typeface="Times New Roman" panose="02020603050405020304" pitchFamily="18" charset="0"/>
              </a:rPr>
              <a:t>DD</a:t>
            </a:r>
            <a:r>
              <a:rPr lang="zh-CN" altLang="en-US" sz="2400" dirty="0" smtClean="0">
                <a:solidFill>
                  <a:srgbClr val="990000"/>
                </a:solidFill>
                <a:latin typeface="Times New Roman" panose="02020603050405020304" pitchFamily="18" charset="0"/>
                <a:cs typeface="Times New Roman" panose="02020603050405020304" pitchFamily="18" charset="0"/>
              </a:rPr>
              <a:t>）</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7"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FontTx/>
              <a:buNone/>
            </a:pP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DFD</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细节</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内容</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en-US" altLang="zh-CN"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 </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数据字典</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DD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214519892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1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结构化方法</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vs</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面向对象方法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需求的结构化分析方法</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3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数据流图（</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DFD</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        4 </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数据字典（</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DD</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 </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        5 </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数据分析（</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ERD</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a:t>
            </a: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IDEF1X</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a:t>
            </a:r>
            <a:endPar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1534787908"/>
      </p:ext>
    </p:extLst>
  </p:cSld>
  <p:clrMapOvr>
    <a:masterClrMapping/>
  </p:clrMapOvr>
  <p:transition spd="med">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endPar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C00000"/>
                </a:solidFill>
                <a:latin typeface="Times New Roman" panose="02020603050405020304" pitchFamily="18" charset="0"/>
                <a:cs typeface="Times New Roman" panose="02020603050405020304" pitchFamily="18" charset="0"/>
              </a:rPr>
              <a:t>实体关系图 </a:t>
            </a:r>
            <a:r>
              <a:rPr lang="en-US" altLang="zh-CN" sz="2400" dirty="0" smtClean="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23" name="Rectangle 3"/>
          <p:cNvSpPr>
            <a:spLocks noChangeArrowheads="1"/>
          </p:cNvSpPr>
          <p:nvPr/>
        </p:nvSpPr>
        <p:spPr bwMode="auto">
          <a:xfrm>
            <a:off x="611560" y="1514509"/>
            <a:ext cx="7823200" cy="1050395"/>
          </a:xfrm>
          <a:prstGeom prst="rect">
            <a:avLst/>
          </a:prstGeom>
          <a:solidFill>
            <a:schemeClr val="bg1"/>
          </a:solidFill>
          <a:ln>
            <a:noFill/>
          </a:ln>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buClr>
                <a:srgbClr val="CC0000"/>
              </a:buClr>
              <a:buSzPct val="80000"/>
              <a:buFont typeface="Wingdings" panose="05000000000000000000" pitchFamily="2" charset="2"/>
              <a:buChar char="n"/>
            </a:pPr>
            <a:r>
              <a:rPr kumimoji="1" lang="zh-CN" altLang="en-US" sz="2000" b="1" dirty="0">
                <a:solidFill>
                  <a:schemeClr val="bg2"/>
                </a:solidFill>
                <a:latin typeface="华文楷体" panose="02010600040101010101" pitchFamily="2" charset="-122"/>
                <a:ea typeface="华文楷体" panose="02010600040101010101" pitchFamily="2" charset="-122"/>
              </a:rPr>
              <a:t> </a:t>
            </a:r>
            <a:r>
              <a:rPr kumimoji="1" lang="zh-CN" altLang="en-US" sz="2000" b="1" dirty="0">
                <a:solidFill>
                  <a:srgbClr val="000000"/>
                </a:solidFill>
                <a:latin typeface="华文楷体" panose="02010600040101010101" pitchFamily="2" charset="-122"/>
                <a:ea typeface="华文楷体" panose="02010600040101010101" pitchFamily="2" charset="-122"/>
              </a:rPr>
              <a:t>传统的系统开发方法都将重点集中在数据存储需求上</a:t>
            </a:r>
          </a:p>
          <a:p>
            <a:pPr>
              <a:buClr>
                <a:srgbClr val="CC0000"/>
              </a:buClr>
              <a:buSzPct val="80000"/>
              <a:buFont typeface="Wingdings" panose="05000000000000000000" pitchFamily="2" charset="2"/>
              <a:buChar char="n"/>
            </a:pPr>
            <a:r>
              <a:rPr kumimoji="1" lang="zh-CN" altLang="en-US" sz="2000" b="1" dirty="0">
                <a:solidFill>
                  <a:srgbClr val="000000"/>
                </a:solidFill>
                <a:latin typeface="华文楷体" panose="02010600040101010101" pitchFamily="2" charset="-122"/>
                <a:ea typeface="华文楷体" panose="02010600040101010101" pitchFamily="2" charset="-122"/>
              </a:rPr>
              <a:t> 数据存储需求包括数据实体、数据实体的属性以及</a:t>
            </a:r>
            <a:r>
              <a:rPr kumimoji="1" lang="zh-CN" altLang="en-US" sz="2000" b="1" dirty="0" smtClean="0">
                <a:solidFill>
                  <a:srgbClr val="000000"/>
                </a:solidFill>
                <a:latin typeface="华文楷体" panose="02010600040101010101" pitchFamily="2" charset="-122"/>
                <a:ea typeface="华文楷体" panose="02010600040101010101" pitchFamily="2" charset="-122"/>
              </a:rPr>
              <a:t>它们</a:t>
            </a:r>
            <a:r>
              <a:rPr kumimoji="1" lang="zh-CN" altLang="en-US" sz="2000" b="1" dirty="0">
                <a:solidFill>
                  <a:srgbClr val="000000"/>
                </a:solidFill>
                <a:latin typeface="华文楷体" panose="02010600040101010101" pitchFamily="2" charset="-122"/>
                <a:ea typeface="华文楷体" panose="02010600040101010101" pitchFamily="2" charset="-122"/>
              </a:rPr>
              <a:t>之间的关系</a:t>
            </a:r>
            <a:endParaRPr kumimoji="1" lang="en-US" altLang="zh-CN" sz="2000" b="1" dirty="0">
              <a:solidFill>
                <a:srgbClr val="000000"/>
              </a:solidFill>
              <a:latin typeface="华文楷体" panose="02010600040101010101" pitchFamily="2" charset="-122"/>
              <a:ea typeface="华文楷体" panose="02010600040101010101" pitchFamily="2" charset="-122"/>
            </a:endParaRPr>
          </a:p>
        </p:txBody>
      </p:sp>
      <p:grpSp>
        <p:nvGrpSpPr>
          <p:cNvPr id="24" name="Group 9"/>
          <p:cNvGrpSpPr>
            <a:grpSpLocks/>
          </p:cNvGrpSpPr>
          <p:nvPr/>
        </p:nvGrpSpPr>
        <p:grpSpPr bwMode="auto">
          <a:xfrm>
            <a:off x="1127597" y="2564904"/>
            <a:ext cx="6629400" cy="4144963"/>
            <a:chOff x="1408" y="1728"/>
            <a:chExt cx="4176" cy="2611"/>
          </a:xfrm>
        </p:grpSpPr>
        <p:pic>
          <p:nvPicPr>
            <p:cNvPr id="2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 y="1728"/>
              <a:ext cx="4176" cy="2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7"/>
            <p:cNvSpPr>
              <a:spLocks noChangeArrowheads="1"/>
            </p:cNvSpPr>
            <p:nvPr/>
          </p:nvSpPr>
          <p:spPr bwMode="auto">
            <a:xfrm>
              <a:off x="2440" y="1856"/>
              <a:ext cx="1672"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000000"/>
                  </a:solidFill>
                  <a:ea typeface="宋体" panose="02010600030101010101" pitchFamily="2" charset="-122"/>
                </a:rPr>
                <a:t>一个客户可以发送</a:t>
              </a:r>
              <a:br>
                <a:rPr lang="zh-CN" altLang="en-US" sz="1600" b="1" dirty="0">
                  <a:solidFill>
                    <a:srgbClr val="000000"/>
                  </a:solidFill>
                  <a:ea typeface="宋体" panose="02010600030101010101" pitchFamily="2" charset="-122"/>
                </a:rPr>
              </a:br>
              <a:r>
                <a:rPr lang="en-US" altLang="zh-CN" sz="1600" b="1" dirty="0">
                  <a:solidFill>
                    <a:srgbClr val="000000"/>
                  </a:solidFill>
                  <a:ea typeface="宋体" panose="02010600030101010101" pitchFamily="2" charset="-122"/>
                </a:rPr>
                <a:t>0</a:t>
              </a:r>
              <a:r>
                <a:rPr lang="zh-CN" altLang="en-US" sz="1600" b="1" dirty="0">
                  <a:solidFill>
                    <a:srgbClr val="000000"/>
                  </a:solidFill>
                  <a:ea typeface="宋体" panose="02010600030101010101" pitchFamily="2" charset="-122"/>
                </a:rPr>
                <a:t>个或多个订单</a:t>
              </a:r>
              <a:endParaRPr lang="en-US" altLang="zh-CN" sz="1600" b="1" dirty="0">
                <a:solidFill>
                  <a:srgbClr val="000000"/>
                </a:solidFill>
                <a:ea typeface="宋体" panose="02010600030101010101" pitchFamily="2" charset="-122"/>
              </a:endParaRPr>
            </a:p>
          </p:txBody>
        </p:sp>
        <p:sp>
          <p:nvSpPr>
            <p:cNvPr id="27" name="Rectangle 8"/>
            <p:cNvSpPr>
              <a:spLocks noChangeArrowheads="1"/>
            </p:cNvSpPr>
            <p:nvPr/>
          </p:nvSpPr>
          <p:spPr bwMode="auto">
            <a:xfrm>
              <a:off x="3041" y="3873"/>
              <a:ext cx="1672"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dirty="0">
                  <a:solidFill>
                    <a:srgbClr val="000000"/>
                  </a:solidFill>
                  <a:ea typeface="宋体" panose="02010600030101010101" pitchFamily="2" charset="-122"/>
                </a:rPr>
                <a:t>一个订单必须对应一个客户</a:t>
              </a:r>
              <a:endParaRPr lang="en-US" altLang="zh-CN" sz="1600" b="1"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val="336997717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endPar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C00000"/>
                </a:solidFill>
                <a:latin typeface="Times New Roman" panose="02020603050405020304" pitchFamily="18" charset="0"/>
                <a:cs typeface="Times New Roman" panose="02020603050405020304" pitchFamily="18" charset="0"/>
              </a:rPr>
              <a:t>实体关系图 </a:t>
            </a:r>
            <a:r>
              <a:rPr lang="en-US" altLang="zh-CN" sz="2400" dirty="0" smtClean="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grpSp>
        <p:nvGrpSpPr>
          <p:cNvPr id="10" name="Group 20"/>
          <p:cNvGrpSpPr>
            <a:grpSpLocks/>
          </p:cNvGrpSpPr>
          <p:nvPr/>
        </p:nvGrpSpPr>
        <p:grpSpPr bwMode="auto">
          <a:xfrm>
            <a:off x="1691680" y="1700808"/>
            <a:ext cx="5880100" cy="4610100"/>
            <a:chOff x="1448" y="1288"/>
            <a:chExt cx="3704" cy="2904"/>
          </a:xfrm>
        </p:grpSpPr>
        <p:grpSp>
          <p:nvGrpSpPr>
            <p:cNvPr id="11" name="Group 13"/>
            <p:cNvGrpSpPr>
              <a:grpSpLocks/>
            </p:cNvGrpSpPr>
            <p:nvPr/>
          </p:nvGrpSpPr>
          <p:grpSpPr bwMode="auto">
            <a:xfrm>
              <a:off x="1448" y="1288"/>
              <a:ext cx="3702" cy="2842"/>
              <a:chOff x="928" y="1048"/>
              <a:chExt cx="3702" cy="2842"/>
            </a:xfrm>
          </p:grpSpPr>
          <p:pic>
            <p:nvPicPr>
              <p:cNvPr id="1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 y="1048"/>
                <a:ext cx="3702" cy="2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6"/>
              <p:cNvSpPr>
                <a:spLocks noChangeArrowheads="1"/>
              </p:cNvSpPr>
              <p:nvPr/>
            </p:nvSpPr>
            <p:spPr bwMode="auto">
              <a:xfrm>
                <a:off x="1704" y="1344"/>
                <a:ext cx="1600"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600" b="1">
                    <a:solidFill>
                      <a:srgbClr val="000000"/>
                    </a:solidFill>
                    <a:ea typeface="宋体" panose="02010600030101010101" pitchFamily="2" charset="-122"/>
                  </a:rPr>
                  <a:t>只能一个（强制）</a:t>
                </a:r>
                <a:endParaRPr lang="en-US" altLang="zh-CN" sz="1600" b="1">
                  <a:solidFill>
                    <a:srgbClr val="000000"/>
                  </a:solidFill>
                  <a:ea typeface="宋体" panose="02010600030101010101" pitchFamily="2" charset="-122"/>
                </a:endParaRPr>
              </a:p>
            </p:txBody>
          </p:sp>
          <p:sp>
            <p:nvSpPr>
              <p:cNvPr id="15" name="Rectangle 10"/>
              <p:cNvSpPr>
                <a:spLocks noChangeArrowheads="1"/>
              </p:cNvSpPr>
              <p:nvPr/>
            </p:nvSpPr>
            <p:spPr bwMode="auto">
              <a:xfrm>
                <a:off x="2905" y="1937"/>
                <a:ext cx="1600"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000000"/>
                    </a:solidFill>
                    <a:ea typeface="宋体" panose="02010600030101010101" pitchFamily="2" charset="-122"/>
                  </a:rPr>
                  <a:t>0</a:t>
                </a:r>
                <a:r>
                  <a:rPr lang="zh-CN" altLang="en-US" sz="1600" b="1">
                    <a:solidFill>
                      <a:srgbClr val="000000"/>
                    </a:solidFill>
                    <a:ea typeface="宋体" panose="02010600030101010101" pitchFamily="2" charset="-122"/>
                  </a:rPr>
                  <a:t>或多个（可选）</a:t>
                </a:r>
                <a:endParaRPr lang="en-US" altLang="zh-CN" sz="1600" b="1">
                  <a:solidFill>
                    <a:srgbClr val="000000"/>
                  </a:solidFill>
                  <a:ea typeface="宋体" panose="02010600030101010101" pitchFamily="2" charset="-122"/>
                </a:endParaRPr>
              </a:p>
            </p:txBody>
          </p:sp>
          <p:sp>
            <p:nvSpPr>
              <p:cNvPr id="16" name="Rectangle 11"/>
              <p:cNvSpPr>
                <a:spLocks noChangeArrowheads="1"/>
              </p:cNvSpPr>
              <p:nvPr/>
            </p:nvSpPr>
            <p:spPr bwMode="auto">
              <a:xfrm>
                <a:off x="2970" y="2506"/>
                <a:ext cx="1600"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000000"/>
                    </a:solidFill>
                    <a:ea typeface="宋体" panose="02010600030101010101" pitchFamily="2" charset="-122"/>
                  </a:rPr>
                  <a:t>1</a:t>
                </a:r>
                <a:r>
                  <a:rPr lang="zh-CN" altLang="en-US" sz="1600" b="1">
                    <a:solidFill>
                      <a:srgbClr val="000000"/>
                    </a:solidFill>
                    <a:ea typeface="宋体" panose="02010600030101010101" pitchFamily="2" charset="-122"/>
                  </a:rPr>
                  <a:t>或多个（强制）</a:t>
                </a:r>
                <a:endParaRPr lang="en-US" altLang="zh-CN" sz="1600" b="1">
                  <a:solidFill>
                    <a:srgbClr val="000000"/>
                  </a:solidFill>
                  <a:ea typeface="宋体" panose="02010600030101010101" pitchFamily="2" charset="-122"/>
                </a:endParaRPr>
              </a:p>
            </p:txBody>
          </p:sp>
          <p:sp>
            <p:nvSpPr>
              <p:cNvPr id="17" name="Rectangle 12"/>
              <p:cNvSpPr>
                <a:spLocks noChangeArrowheads="1"/>
              </p:cNvSpPr>
              <p:nvPr/>
            </p:nvSpPr>
            <p:spPr bwMode="auto">
              <a:xfrm>
                <a:off x="1307" y="3307"/>
                <a:ext cx="1528" cy="352"/>
              </a:xfrm>
              <a:prstGeom prst="rect">
                <a:avLst/>
              </a:prstGeom>
              <a:solidFill>
                <a:srgbClr val="FF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zh-CN" sz="1600" b="1">
                    <a:solidFill>
                      <a:srgbClr val="000000"/>
                    </a:solidFill>
                    <a:ea typeface="宋体" panose="02010600030101010101" pitchFamily="2" charset="-122"/>
                  </a:rPr>
                  <a:t>0</a:t>
                </a:r>
                <a:r>
                  <a:rPr lang="zh-CN" altLang="en-US" sz="1600" b="1">
                    <a:solidFill>
                      <a:srgbClr val="000000"/>
                    </a:solidFill>
                    <a:ea typeface="宋体" panose="02010600030101010101" pitchFamily="2" charset="-122"/>
                  </a:rPr>
                  <a:t>或</a:t>
                </a:r>
                <a:r>
                  <a:rPr lang="en-US" altLang="zh-CN" sz="1600" b="1">
                    <a:solidFill>
                      <a:srgbClr val="000000"/>
                    </a:solidFill>
                    <a:ea typeface="宋体" panose="02010600030101010101" pitchFamily="2" charset="-122"/>
                  </a:rPr>
                  <a:t>1</a:t>
                </a:r>
                <a:r>
                  <a:rPr lang="zh-CN" altLang="en-US" sz="1600" b="1">
                    <a:solidFill>
                      <a:srgbClr val="000000"/>
                    </a:solidFill>
                    <a:ea typeface="宋体" panose="02010600030101010101" pitchFamily="2" charset="-122"/>
                  </a:rPr>
                  <a:t>个（可选）</a:t>
                </a:r>
                <a:endParaRPr lang="en-US" altLang="zh-CN" sz="1600" b="1">
                  <a:solidFill>
                    <a:srgbClr val="000000"/>
                  </a:solidFill>
                  <a:ea typeface="宋体" panose="02010600030101010101" pitchFamily="2" charset="-122"/>
                </a:endParaRPr>
              </a:p>
            </p:txBody>
          </p:sp>
        </p:grpSp>
        <p:sp>
          <p:nvSpPr>
            <p:cNvPr id="12" name="Rectangle 19"/>
            <p:cNvSpPr>
              <a:spLocks noChangeArrowheads="1"/>
            </p:cNvSpPr>
            <p:nvPr/>
          </p:nvSpPr>
          <p:spPr bwMode="auto">
            <a:xfrm>
              <a:off x="1976" y="4016"/>
              <a:ext cx="317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2000" b="1" dirty="0">
                  <a:solidFill>
                    <a:srgbClr val="000000"/>
                  </a:solidFill>
                  <a:ea typeface="宋体" panose="02010600030101010101" pitchFamily="2" charset="-122"/>
                </a:rPr>
                <a:t>实体之间关系的基数符号</a:t>
              </a:r>
              <a:endParaRPr lang="en-US" altLang="zh-CN" sz="2000" b="1"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val="149225382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endPar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C00000"/>
                </a:solidFill>
                <a:latin typeface="Times New Roman" panose="02020603050405020304" pitchFamily="18" charset="0"/>
                <a:cs typeface="Times New Roman" panose="02020603050405020304" pitchFamily="18" charset="0"/>
              </a:rPr>
              <a:t>实体关系图 </a:t>
            </a:r>
            <a:r>
              <a:rPr lang="en-US" altLang="zh-CN" sz="2400" dirty="0" smtClean="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pic>
        <p:nvPicPr>
          <p:cNvPr id="18" name="Picture 2" descr="https://timgsa.baidu.com/timg?image&amp;quality=80&amp;size=b9999_10000&amp;sec=1542608682208&amp;di=b8c0ed097f2b31b35069166d48002e34&amp;imgtype=0&amp;src=http%3A%2F%2Fimg.it610.com%2Fimage%2Fproduct%2Fccd0e8fa0cef4f18bb1f2b672ce80e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63" y="1577847"/>
            <a:ext cx="8120893" cy="460229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3"/>
          <p:cNvSpPr>
            <a:spLocks noChangeArrowheads="1"/>
          </p:cNvSpPr>
          <p:nvPr/>
        </p:nvSpPr>
        <p:spPr bwMode="auto">
          <a:xfrm>
            <a:off x="3347864" y="6225282"/>
            <a:ext cx="4392488" cy="4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000" dirty="0" smtClean="0">
                <a:solidFill>
                  <a:srgbClr val="C00000"/>
                </a:solidFill>
                <a:latin typeface="Times New Roman" panose="02020603050405020304" pitchFamily="18" charset="0"/>
                <a:cs typeface="Times New Roman" panose="02020603050405020304" pitchFamily="18" charset="0"/>
              </a:rPr>
              <a:t>传统的标准画法的</a:t>
            </a:r>
            <a:r>
              <a:rPr lang="en-US" altLang="zh-CN" sz="2000" dirty="0" smtClean="0">
                <a:solidFill>
                  <a:srgbClr val="C00000"/>
                </a:solidFill>
                <a:latin typeface="Times New Roman" panose="02020603050405020304" pitchFamily="18" charset="0"/>
                <a:cs typeface="Times New Roman" panose="02020603050405020304" pitchFamily="18" charset="0"/>
              </a:rPr>
              <a:t>ERD</a:t>
            </a:r>
            <a:endParaRPr lang="zh-CN" altLang="en-US"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35135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endPar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C00000"/>
                </a:solidFill>
                <a:latin typeface="Times New Roman" panose="02020603050405020304" pitchFamily="18" charset="0"/>
                <a:cs typeface="Times New Roman" panose="02020603050405020304" pitchFamily="18" charset="0"/>
              </a:rPr>
              <a:t>实体关系图 </a:t>
            </a:r>
            <a:r>
              <a:rPr lang="en-US" altLang="zh-CN" sz="2400" dirty="0" smtClean="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23" name="Rectangle 3"/>
          <p:cNvSpPr>
            <a:spLocks noChangeArrowheads="1"/>
          </p:cNvSpPr>
          <p:nvPr/>
        </p:nvSpPr>
        <p:spPr bwMode="auto">
          <a:xfrm>
            <a:off x="3176588" y="5704231"/>
            <a:ext cx="4392488" cy="4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000" dirty="0" smtClean="0">
                <a:solidFill>
                  <a:srgbClr val="C00000"/>
                </a:solidFill>
                <a:latin typeface="Times New Roman" panose="02020603050405020304" pitchFamily="18" charset="0"/>
                <a:cs typeface="Times New Roman" panose="02020603050405020304" pitchFamily="18" charset="0"/>
              </a:rPr>
              <a:t>用“乌鸦脚”标注基数关系的</a:t>
            </a:r>
            <a:r>
              <a:rPr lang="en-US" altLang="zh-CN" sz="2000" dirty="0" smtClean="0">
                <a:solidFill>
                  <a:srgbClr val="C00000"/>
                </a:solidFill>
                <a:latin typeface="Times New Roman" panose="02020603050405020304" pitchFamily="18" charset="0"/>
                <a:cs typeface="Times New Roman" panose="02020603050405020304" pitchFamily="18" charset="0"/>
              </a:rPr>
              <a:t>ERD</a:t>
            </a:r>
            <a:endParaRPr lang="zh-CN" altLang="en-US" sz="2000" dirty="0">
              <a:solidFill>
                <a:srgbClr val="C00000"/>
              </a:solidFill>
              <a:latin typeface="Times New Roman" panose="02020603050405020304" pitchFamily="18" charset="0"/>
              <a:cs typeface="Times New Roman" panose="02020603050405020304" pitchFamily="18" charset="0"/>
            </a:endParaRPr>
          </a:p>
        </p:txBody>
      </p:sp>
      <p:grpSp>
        <p:nvGrpSpPr>
          <p:cNvPr id="7" name="Group 15"/>
          <p:cNvGrpSpPr>
            <a:grpSpLocks/>
          </p:cNvGrpSpPr>
          <p:nvPr/>
        </p:nvGrpSpPr>
        <p:grpSpPr bwMode="auto">
          <a:xfrm>
            <a:off x="584200" y="2451100"/>
            <a:ext cx="8229600" cy="2703823"/>
            <a:chOff x="312" y="1032"/>
            <a:chExt cx="5184" cy="1298"/>
          </a:xfrm>
        </p:grpSpPr>
        <p:pic>
          <p:nvPicPr>
            <p:cNvPr id="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 y="1032"/>
              <a:ext cx="5184" cy="1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14"/>
            <p:cNvSpPr>
              <a:spLocks noChangeArrowheads="1"/>
            </p:cNvSpPr>
            <p:nvPr/>
          </p:nvSpPr>
          <p:spPr bwMode="auto">
            <a:xfrm>
              <a:off x="513" y="2097"/>
              <a:ext cx="1432" cy="112"/>
            </a:xfrm>
            <a:prstGeom prst="rect">
              <a:avLst/>
            </a:prstGeom>
            <a:solidFill>
              <a:srgbClr val="EFF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zh-CN" altLang="en-US" sz="1800" b="1" dirty="0">
                  <a:solidFill>
                    <a:srgbClr val="C00000"/>
                  </a:solidFill>
                  <a:ea typeface="宋体" panose="02010600030101010101" pitchFamily="2" charset="-122"/>
                </a:rPr>
                <a:t>*</a:t>
              </a:r>
              <a:r>
                <a:rPr lang="zh-CN" altLang="en-US" sz="1200" b="1" dirty="0">
                  <a:solidFill>
                    <a:srgbClr val="000000"/>
                  </a:solidFill>
                  <a:ea typeface="宋体" panose="02010600030101010101" pitchFamily="2" charset="-122"/>
                </a:rPr>
                <a:t>表示标识符或关键字</a:t>
              </a:r>
              <a:endParaRPr lang="en-US" altLang="zh-CN" sz="1200" b="1"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val="166175625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1300201883"/>
              </p:ext>
            </p:extLst>
          </p:nvPr>
        </p:nvGraphicFramePr>
        <p:xfrm>
          <a:off x="827683" y="1340768"/>
          <a:ext cx="6624637" cy="4508500"/>
        </p:xfrm>
        <a:graphic>
          <a:graphicData uri="http://schemas.openxmlformats.org/presentationml/2006/ole">
            <mc:AlternateContent xmlns:mc="http://schemas.openxmlformats.org/markup-compatibility/2006">
              <mc:Choice xmlns:v="urn:schemas-microsoft-com:vml" Requires="v">
                <p:oleObj spid="_x0000_s11299" name="演示文稿" r:id="rId4" imgW="4571972" imgH="3429047" progId="PowerPoint.Show.8">
                  <p:embed/>
                </p:oleObj>
              </mc:Choice>
              <mc:Fallback>
                <p:oleObj name="演示文稿" r:id="rId4" imgW="4571972" imgH="3429047" progId="PowerPoint.Show.8">
                  <p:embed/>
                  <p:pic>
                    <p:nvPicPr>
                      <p:cNvPr id="4" name="Object 3">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l="14983" t="37407" r="29514" b="12222"/>
                      <a:stretch>
                        <a:fillRect/>
                      </a:stretch>
                    </p:blipFill>
                    <p:spPr bwMode="auto">
                      <a:xfrm>
                        <a:off x="827683" y="1340768"/>
                        <a:ext cx="6624637" cy="450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3"/>
          <p:cNvSpPr txBox="1">
            <a:spLocks noChangeArrowheads="1"/>
          </p:cNvSpPr>
          <p:nvPr/>
        </p:nvSpPr>
        <p:spPr bwMode="white">
          <a:xfrm>
            <a:off x="360930" y="1067657"/>
            <a:ext cx="8496300" cy="5373761"/>
          </a:xfrm>
          <a:prstGeom prst="rect">
            <a:avLst/>
          </a:prstGeom>
          <a:noFill/>
          <a:ln>
            <a:solidFill>
              <a:srgbClr val="C0C0C0"/>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461963" indent="-461963" algn="l" rtl="0" eaLnBrk="0" fontAlgn="base" hangingPunct="0">
              <a:spcBef>
                <a:spcPct val="20000"/>
              </a:spcBef>
              <a:spcAft>
                <a:spcPct val="0"/>
              </a:spcAft>
              <a:buClr>
                <a:srgbClr val="000000"/>
              </a:buClr>
              <a:buFont typeface="Wingdings" panose="05000000000000000000" pitchFamily="2" charset="2"/>
              <a:buChar char="v"/>
              <a:defRPr kumimoji="1" sz="2800" b="1">
                <a:solidFill>
                  <a:schemeClr val="bg2"/>
                </a:solidFill>
                <a:latin typeface="+mn-lt"/>
                <a:ea typeface="+mn-ea"/>
                <a:cs typeface="+mn-cs"/>
              </a:defRPr>
            </a:lvl1pPr>
            <a:lvl2pPr marL="912813" indent="-336550" algn="l" rtl="0" eaLnBrk="0" fontAlgn="base" hangingPunct="0">
              <a:spcBef>
                <a:spcPct val="20000"/>
              </a:spcBef>
              <a:spcAft>
                <a:spcPct val="0"/>
              </a:spcAft>
              <a:buClr>
                <a:srgbClr val="000000"/>
              </a:buClr>
              <a:buFont typeface="Arial" panose="020B0604020202020204" pitchFamily="34" charset="0"/>
              <a:buChar char="–"/>
              <a:defRPr kumimoji="1" sz="2800">
                <a:solidFill>
                  <a:schemeClr val="bg2"/>
                </a:solidFill>
                <a:latin typeface="+mn-lt"/>
              </a:defRPr>
            </a:lvl2pPr>
            <a:lvl3pPr marL="1312863" indent="-230188" algn="l" rtl="0" eaLnBrk="0" fontAlgn="base" hangingPunct="0">
              <a:spcBef>
                <a:spcPct val="20000"/>
              </a:spcBef>
              <a:spcAft>
                <a:spcPct val="0"/>
              </a:spcAft>
              <a:buClr>
                <a:srgbClr val="000000"/>
              </a:buClr>
              <a:buChar char="•"/>
              <a:defRPr kumimoji="1" sz="2400">
                <a:solidFill>
                  <a:schemeClr val="bg2"/>
                </a:solidFill>
                <a:latin typeface="+mn-lt"/>
              </a:defRPr>
            </a:lvl3pPr>
            <a:lvl4pPr marL="16557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4pPr>
            <a:lvl5pPr marL="19986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5pPr>
            <a:lvl6pPr marL="24558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6pPr>
            <a:lvl7pPr marL="29130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7pPr>
            <a:lvl8pPr marL="33702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8pPr>
            <a:lvl9pPr marL="38274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9pPr>
          </a:lstStyle>
          <a:p>
            <a:pPr marL="0" indent="0">
              <a:lnSpc>
                <a:spcPct val="160000"/>
              </a:lnSpc>
              <a:buNone/>
            </a:pPr>
            <a:r>
              <a:rPr lang="zh-CN" altLang="en-US" sz="2400" dirty="0">
                <a:solidFill>
                  <a:srgbClr val="C00000"/>
                </a:solidFill>
                <a:latin typeface="宋体" panose="02010600030101010101" pitchFamily="2" charset="-122"/>
                <a:ea typeface="宋体" panose="02010600030101010101" pitchFamily="2" charset="-122"/>
                <a:cs typeface="Times New Roman" panose="02020603050405020304" pitchFamily="18" charset="0"/>
              </a:rPr>
              <a:t>结构化开发</a:t>
            </a:r>
            <a:r>
              <a:rPr lang="zh-CN" altLang="en-US" sz="2400" dirty="0" smtClean="0">
                <a:solidFill>
                  <a:srgbClr val="C00000"/>
                </a:solidFill>
                <a:latin typeface="宋体" panose="02010600030101010101" pitchFamily="2" charset="-122"/>
                <a:ea typeface="宋体" panose="02010600030101010101" pitchFamily="2" charset="-122"/>
                <a:cs typeface="Times New Roman" panose="02020603050405020304" pitchFamily="18" charset="0"/>
              </a:rPr>
              <a:t>方法</a:t>
            </a:r>
            <a:endParaRPr lang="zh-CN" altLang="en-US" sz="2000" kern="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4"/>
          <p:cNvSpPr txBox="1">
            <a:spLocks noChangeArrowheads="1"/>
          </p:cNvSpPr>
          <p:nvPr/>
        </p:nvSpPr>
        <p:spPr>
          <a:xfrm>
            <a:off x="4931966" y="4869160"/>
            <a:ext cx="3960514" cy="1557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Char char="§"/>
              <a:tabLst/>
              <a:defRPr/>
            </a:pPr>
            <a:r>
              <a:rPr kumimoji="0" lang="zh-CN" altLang="en-US" sz="1800" b="1" i="0" u="none" strike="noStrike" kern="1200" cap="none" spc="0" normalizeH="0" baseline="0" noProof="0" dirty="0" smtClean="0">
                <a:ln>
                  <a:noFill/>
                </a:ln>
                <a:solidFill>
                  <a:srgbClr val="000000"/>
                </a:solidFill>
                <a:effectLst/>
                <a:uLnTx/>
                <a:uFillTx/>
                <a:latin typeface="Book Antiqua"/>
                <a:ea typeface="宋体"/>
                <a:cs typeface="+mn-cs"/>
              </a:rPr>
              <a:t>从功能的观点设计系统</a:t>
            </a:r>
          </a:p>
          <a:p>
            <a:pPr marL="228600" marR="0" lvl="0" indent="-228600"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Char char="§"/>
              <a:tabLst/>
              <a:defRPr/>
            </a:pPr>
            <a:r>
              <a:rPr kumimoji="0" lang="zh-CN" altLang="en-US" sz="1800" b="1" i="0" u="none" strike="noStrike" kern="1200" cap="none" spc="0" normalizeH="0" baseline="0" noProof="0" dirty="0" smtClean="0">
                <a:ln>
                  <a:noFill/>
                </a:ln>
                <a:solidFill>
                  <a:srgbClr val="000000"/>
                </a:solidFill>
                <a:effectLst/>
                <a:uLnTx/>
                <a:uFillTx/>
                <a:latin typeface="Book Antiqua"/>
                <a:ea typeface="宋体"/>
                <a:cs typeface="+mn-cs"/>
              </a:rPr>
              <a:t>自顶向下，逐步分解和细化</a:t>
            </a:r>
          </a:p>
          <a:p>
            <a:pPr marL="228600" marR="0" lvl="0" indent="-228600"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Char char="§"/>
              <a:tabLst/>
              <a:defRPr/>
            </a:pPr>
            <a:r>
              <a:rPr kumimoji="0" lang="zh-CN" altLang="en-US" sz="1800" b="1" i="0" u="none" strike="noStrike" kern="1200" cap="none" spc="0" normalizeH="0" baseline="0" noProof="0" dirty="0" smtClean="0">
                <a:ln>
                  <a:noFill/>
                </a:ln>
                <a:solidFill>
                  <a:srgbClr val="000000"/>
                </a:solidFill>
                <a:effectLst/>
                <a:uLnTx/>
                <a:uFillTx/>
                <a:latin typeface="Book Antiqua"/>
                <a:ea typeface="宋体"/>
                <a:cs typeface="+mn-cs"/>
              </a:rPr>
              <a:t>将大系统分解为若干模块，主程序调用这些模块实现完整的系统功能</a:t>
            </a:r>
          </a:p>
        </p:txBody>
      </p:sp>
      <p:sp>
        <p:nvSpPr>
          <p:cNvPr id="6"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软件工程方法</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：结构化</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737950166"/>
      </p:ext>
    </p:extLst>
  </p:cSld>
  <p:clrMapOvr>
    <a:masterClrMapping/>
  </p:clrMapOvr>
  <p:transition spd="med">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endPar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C00000"/>
                </a:solidFill>
                <a:latin typeface="Times New Roman" panose="02020603050405020304" pitchFamily="18" charset="0"/>
                <a:cs typeface="Times New Roman" panose="02020603050405020304" pitchFamily="18" charset="0"/>
              </a:rPr>
              <a:t>实体关系图 </a:t>
            </a:r>
            <a:r>
              <a:rPr lang="en-US" altLang="zh-CN" sz="2400" dirty="0" smtClean="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9" name="Rectangle 7"/>
          <p:cNvSpPr>
            <a:spLocks noChangeArrowheads="1"/>
          </p:cNvSpPr>
          <p:nvPr/>
        </p:nvSpPr>
        <p:spPr bwMode="auto">
          <a:xfrm>
            <a:off x="562447" y="2089621"/>
            <a:ext cx="7759700" cy="3390900"/>
          </a:xfrm>
          <a:prstGeom prst="rect">
            <a:avLst/>
          </a:prstGeom>
          <a:solidFill>
            <a:schemeClr val="bg1"/>
          </a:solidFill>
          <a:ln>
            <a:noFill/>
          </a:ln>
          <a:effectLst/>
        </p:spPr>
        <p:txBody>
          <a:bodyPr wrap="none" anchor="ctr"/>
          <a:lstStyle>
            <a:lvl1pPr marL="342900" indent="-342900">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lvl="1">
              <a:lnSpc>
                <a:spcPct val="120000"/>
              </a:lnSpc>
              <a:buClr>
                <a:srgbClr val="800000"/>
              </a:buClr>
              <a:buSzPct val="75000"/>
              <a:buFont typeface="Wingdings" panose="05000000000000000000" pitchFamily="2" charset="2"/>
              <a:buChar char="u"/>
            </a:pPr>
            <a:r>
              <a:rPr kumimoji="1" lang="zh-CN" altLang="en-US" sz="2000" b="1">
                <a:solidFill>
                  <a:srgbClr val="000000"/>
                </a:solidFill>
                <a:latin typeface="宋体" panose="02010600030101010101" pitchFamily="2" charset="-122"/>
                <a:ea typeface="宋体" panose="02010600030101010101" pitchFamily="2" charset="-122"/>
              </a:rPr>
              <a:t> 分析员在建模的过程中，常常对</a:t>
            </a:r>
            <a:r>
              <a:rPr kumimoji="1" lang="en-US" altLang="zh-CN" sz="2000" b="1">
                <a:solidFill>
                  <a:srgbClr val="000000"/>
                </a:solidFill>
                <a:latin typeface="宋体" panose="02010600030101010101" pitchFamily="2" charset="-122"/>
                <a:ea typeface="宋体" panose="02010600030101010101" pitchFamily="2" charset="-122"/>
              </a:rPr>
              <a:t>ERD</a:t>
            </a:r>
            <a:r>
              <a:rPr kumimoji="1" lang="zh-CN" altLang="en-US" sz="2000" b="1">
                <a:solidFill>
                  <a:srgbClr val="000000"/>
                </a:solidFill>
                <a:latin typeface="宋体" panose="02010600030101010101" pitchFamily="2" charset="-122"/>
                <a:ea typeface="宋体" panose="02010600030101010101" pitchFamily="2" charset="-122"/>
              </a:rPr>
              <a:t>进行细化的工作就是</a:t>
            </a:r>
            <a:br>
              <a:rPr kumimoji="1" lang="zh-CN" altLang="en-US" sz="2000" b="1">
                <a:solidFill>
                  <a:srgbClr val="000000"/>
                </a:solidFill>
                <a:latin typeface="宋体" panose="02010600030101010101" pitchFamily="2" charset="-122"/>
                <a:ea typeface="宋体" panose="02010600030101010101" pitchFamily="2" charset="-122"/>
              </a:rPr>
            </a:br>
            <a:r>
              <a:rPr kumimoji="1" lang="zh-CN" altLang="en-US" sz="2000" b="1">
                <a:solidFill>
                  <a:srgbClr val="000000"/>
                </a:solidFill>
                <a:latin typeface="宋体" panose="02010600030101010101" pitchFamily="2" charset="-122"/>
                <a:ea typeface="宋体" panose="02010600030101010101" pitchFamily="2" charset="-122"/>
              </a:rPr>
              <a:t>   处理多对多的关系</a:t>
            </a:r>
          </a:p>
          <a:p>
            <a:pPr lvl="1">
              <a:lnSpc>
                <a:spcPct val="120000"/>
              </a:lnSpc>
              <a:buClr>
                <a:srgbClr val="800000"/>
              </a:buClr>
              <a:buSzPct val="75000"/>
              <a:buFont typeface="Wingdings" panose="05000000000000000000" pitchFamily="2" charset="2"/>
              <a:buChar char="u"/>
            </a:pPr>
            <a:r>
              <a:rPr kumimoji="1" lang="zh-CN" altLang="en-US" sz="2000" b="1">
                <a:solidFill>
                  <a:srgbClr val="000000"/>
                </a:solidFill>
                <a:latin typeface="宋体" panose="02010600030101010101" pitchFamily="2" charset="-122"/>
                <a:ea typeface="宋体" panose="02010600030101010101" pitchFamily="2" charset="-122"/>
              </a:rPr>
              <a:t> 由于关系数据库中不能直接实现多对多的关系，因此必</a:t>
            </a:r>
            <a:br>
              <a:rPr kumimoji="1" lang="zh-CN" altLang="en-US" sz="2000" b="1">
                <a:solidFill>
                  <a:srgbClr val="000000"/>
                </a:solidFill>
                <a:latin typeface="宋体" panose="02010600030101010101" pitchFamily="2" charset="-122"/>
                <a:ea typeface="宋体" panose="02010600030101010101" pitchFamily="2" charset="-122"/>
              </a:rPr>
            </a:br>
            <a:r>
              <a:rPr kumimoji="1" lang="zh-CN" altLang="en-US" sz="2000" b="1">
                <a:solidFill>
                  <a:srgbClr val="000000"/>
                </a:solidFill>
                <a:latin typeface="宋体" panose="02010600030101010101" pitchFamily="2" charset="-122"/>
                <a:ea typeface="宋体" panose="02010600030101010101" pitchFamily="2" charset="-122"/>
              </a:rPr>
              <a:t>   须建立一个单独的表，来消除多对多的关系</a:t>
            </a:r>
          </a:p>
          <a:p>
            <a:pPr lvl="1">
              <a:lnSpc>
                <a:spcPct val="120000"/>
              </a:lnSpc>
              <a:buClr>
                <a:srgbClr val="800000"/>
              </a:buClr>
              <a:buSzPct val="75000"/>
              <a:buFont typeface="Wingdings" panose="05000000000000000000" pitchFamily="2" charset="2"/>
              <a:buChar char="u"/>
            </a:pPr>
            <a:r>
              <a:rPr kumimoji="1" lang="en-US" altLang="zh-CN" sz="2000" b="1">
                <a:solidFill>
                  <a:srgbClr val="000000"/>
                </a:solidFill>
                <a:latin typeface="宋体" panose="02010600030101010101" pitchFamily="2" charset="-122"/>
                <a:ea typeface="宋体" panose="02010600030101010101" pitchFamily="2" charset="-122"/>
              </a:rPr>
              <a:t> </a:t>
            </a:r>
            <a:r>
              <a:rPr kumimoji="1" lang="zh-CN" altLang="en-US" sz="2400" b="1">
                <a:solidFill>
                  <a:srgbClr val="800000"/>
                </a:solidFill>
                <a:latin typeface="宋体" panose="02010600030101010101" pitchFamily="2" charset="-122"/>
                <a:ea typeface="宋体" panose="02010600030101010101" pitchFamily="2" charset="-122"/>
              </a:rPr>
              <a:t>关联实体</a:t>
            </a:r>
            <a:r>
              <a:rPr kumimoji="1" lang="zh-CN" altLang="en-US" sz="2000" b="1">
                <a:solidFill>
                  <a:srgbClr val="000000"/>
                </a:solidFill>
                <a:latin typeface="宋体" panose="02010600030101010101" pitchFamily="2" charset="-122"/>
                <a:ea typeface="宋体" panose="02010600030101010101" pitchFamily="2" charset="-122"/>
              </a:rPr>
              <a:t> </a:t>
            </a:r>
            <a:r>
              <a:rPr kumimoji="1" lang="en-US" altLang="zh-CN" sz="2000" b="1">
                <a:solidFill>
                  <a:srgbClr val="000000"/>
                </a:solidFill>
                <a:latin typeface="宋体" panose="02010600030101010101" pitchFamily="2" charset="-122"/>
                <a:ea typeface="宋体" panose="02010600030101010101" pitchFamily="2" charset="-122"/>
              </a:rPr>
              <a:t>– </a:t>
            </a:r>
            <a:r>
              <a:rPr kumimoji="1" lang="zh-CN" altLang="en-US" sz="2000" b="1">
                <a:solidFill>
                  <a:srgbClr val="000000"/>
                </a:solidFill>
                <a:latin typeface="宋体" panose="02010600030101010101" pitchFamily="2" charset="-122"/>
                <a:ea typeface="宋体" panose="02010600030101010101" pitchFamily="2" charset="-122"/>
              </a:rPr>
              <a:t>解决上述问题的人为增加的数据实体，它</a:t>
            </a:r>
            <a:br>
              <a:rPr kumimoji="1" lang="zh-CN" altLang="en-US" sz="2000" b="1">
                <a:solidFill>
                  <a:srgbClr val="000000"/>
                </a:solidFill>
                <a:latin typeface="宋体" panose="02010600030101010101" pitchFamily="2" charset="-122"/>
                <a:ea typeface="宋体" panose="02010600030101010101" pitchFamily="2" charset="-122"/>
              </a:rPr>
            </a:br>
            <a:r>
              <a:rPr kumimoji="1" lang="zh-CN" altLang="en-US" sz="2000" b="1">
                <a:solidFill>
                  <a:srgbClr val="000000"/>
                </a:solidFill>
                <a:latin typeface="宋体" panose="02010600030101010101" pitchFamily="2" charset="-122"/>
                <a:ea typeface="宋体" panose="02010600030101010101" pitchFamily="2" charset="-122"/>
              </a:rPr>
              <a:t>                一定包含两端数据实体的关键字</a:t>
            </a:r>
            <a:endParaRPr kumimoji="1" lang="en-US" altLang="zh-CN" sz="2000" b="1">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3688003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endPar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C00000"/>
                </a:solidFill>
                <a:latin typeface="Times New Roman" panose="02020603050405020304" pitchFamily="18" charset="0"/>
                <a:cs typeface="Times New Roman" panose="02020603050405020304" pitchFamily="18" charset="0"/>
              </a:rPr>
              <a:t>实体关系图 </a:t>
            </a:r>
            <a:r>
              <a:rPr lang="en-US" altLang="zh-CN" sz="2400" dirty="0" smtClean="0">
                <a:solidFill>
                  <a:srgbClr val="C00000"/>
                </a:solidFill>
                <a:latin typeface="Times New Roman" panose="02020603050405020304" pitchFamily="18" charset="0"/>
                <a:cs typeface="Times New Roman" panose="02020603050405020304" pitchFamily="18" charset="0"/>
              </a:rPr>
              <a:t>- ERD</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9" name="Rectangle 7"/>
          <p:cNvSpPr>
            <a:spLocks noChangeArrowheads="1"/>
          </p:cNvSpPr>
          <p:nvPr/>
        </p:nvSpPr>
        <p:spPr bwMode="auto">
          <a:xfrm>
            <a:off x="562447" y="2089621"/>
            <a:ext cx="7759700" cy="3390900"/>
          </a:xfrm>
          <a:prstGeom prst="rect">
            <a:avLst/>
          </a:prstGeom>
          <a:solidFill>
            <a:schemeClr val="bg1"/>
          </a:solidFill>
          <a:ln>
            <a:noFill/>
          </a:ln>
          <a:effectLst/>
        </p:spPr>
        <p:txBody>
          <a:bodyPr wrap="none" anchor="ctr"/>
          <a:lstStyle>
            <a:lvl1pPr marL="342900" indent="-342900">
              <a:defRPr sz="28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lvl="1">
              <a:lnSpc>
                <a:spcPct val="150000"/>
              </a:lnSpc>
              <a:buClr>
                <a:srgbClr val="800000"/>
              </a:buClr>
              <a:buSzPct val="75000"/>
              <a:buFont typeface="Wingdings" panose="05000000000000000000" pitchFamily="2" charset="2"/>
              <a:buChar char="u"/>
            </a:pPr>
            <a:r>
              <a:rPr kumimoji="1" lang="zh-CN" altLang="en-US" sz="2400" b="1" dirty="0">
                <a:solidFill>
                  <a:srgbClr val="000000"/>
                </a:solidFill>
                <a:latin typeface="宋体" panose="02010600030101010101" pitchFamily="2" charset="-122"/>
              </a:rPr>
              <a:t> </a:t>
            </a:r>
            <a:r>
              <a:rPr kumimoji="1" lang="zh-CN" altLang="en-US" sz="2400" b="1" dirty="0" smtClean="0">
                <a:solidFill>
                  <a:srgbClr val="000000"/>
                </a:solidFill>
                <a:latin typeface="宋体" panose="02010600030101010101" pitchFamily="2" charset="-122"/>
              </a:rPr>
              <a:t>概念</a:t>
            </a:r>
            <a:r>
              <a:rPr kumimoji="1" lang="en-US" altLang="zh-CN" sz="2400" b="1" dirty="0" smtClean="0">
                <a:solidFill>
                  <a:srgbClr val="000000"/>
                </a:solidFill>
                <a:latin typeface="宋体" panose="02010600030101010101" pitchFamily="2" charset="-122"/>
              </a:rPr>
              <a:t>ERD</a:t>
            </a:r>
          </a:p>
          <a:p>
            <a:pPr lvl="1">
              <a:lnSpc>
                <a:spcPct val="150000"/>
              </a:lnSpc>
              <a:buClr>
                <a:srgbClr val="800000"/>
              </a:buClr>
              <a:buSzPct val="75000"/>
              <a:buFont typeface="Wingdings" panose="05000000000000000000" pitchFamily="2" charset="2"/>
              <a:buChar char="u"/>
            </a:pPr>
            <a:r>
              <a:rPr kumimoji="1" lang="en-US" altLang="zh-CN" sz="2400" b="1" dirty="0">
                <a:solidFill>
                  <a:srgbClr val="000000"/>
                </a:solidFill>
                <a:latin typeface="宋体" panose="02010600030101010101" pitchFamily="2" charset="-122"/>
              </a:rPr>
              <a:t> </a:t>
            </a:r>
            <a:r>
              <a:rPr kumimoji="1" lang="zh-CN" altLang="en-US" sz="2400" b="1" dirty="0" smtClean="0">
                <a:solidFill>
                  <a:srgbClr val="000000"/>
                </a:solidFill>
                <a:latin typeface="宋体" panose="02010600030101010101" pitchFamily="2" charset="-122"/>
              </a:rPr>
              <a:t>逻辑</a:t>
            </a:r>
            <a:r>
              <a:rPr kumimoji="1" lang="en-US" altLang="zh-CN" sz="2400" b="1" dirty="0" smtClean="0">
                <a:solidFill>
                  <a:srgbClr val="000000"/>
                </a:solidFill>
                <a:latin typeface="宋体" panose="02010600030101010101" pitchFamily="2" charset="-122"/>
              </a:rPr>
              <a:t>ERD</a:t>
            </a:r>
          </a:p>
          <a:p>
            <a:pPr lvl="1">
              <a:lnSpc>
                <a:spcPct val="150000"/>
              </a:lnSpc>
              <a:buClr>
                <a:srgbClr val="800000"/>
              </a:buClr>
              <a:buSzPct val="75000"/>
              <a:buFont typeface="Wingdings" panose="05000000000000000000" pitchFamily="2" charset="2"/>
              <a:buChar char="u"/>
            </a:pPr>
            <a:r>
              <a:rPr kumimoji="1" lang="en-US" altLang="zh-CN" sz="2400" b="1" dirty="0">
                <a:solidFill>
                  <a:srgbClr val="000000"/>
                </a:solidFill>
                <a:latin typeface="宋体" panose="02010600030101010101" pitchFamily="2" charset="-122"/>
              </a:rPr>
              <a:t> </a:t>
            </a:r>
            <a:r>
              <a:rPr kumimoji="1" lang="zh-CN" altLang="en-US" sz="2400" b="1" dirty="0" smtClean="0">
                <a:solidFill>
                  <a:srgbClr val="000000"/>
                </a:solidFill>
                <a:latin typeface="宋体" panose="02010600030101010101" pitchFamily="2" charset="-122"/>
              </a:rPr>
              <a:t>物理</a:t>
            </a:r>
            <a:r>
              <a:rPr kumimoji="1" lang="en-US" altLang="zh-CN" sz="2400" b="1" dirty="0" smtClean="0">
                <a:solidFill>
                  <a:srgbClr val="000000"/>
                </a:solidFill>
                <a:latin typeface="宋体" panose="02010600030101010101" pitchFamily="2" charset="-122"/>
              </a:rPr>
              <a:t>ERD</a:t>
            </a:r>
            <a:endParaRPr kumimoji="1" lang="en-US" altLang="zh-CN" sz="2400" b="1" dirty="0">
              <a:solidFill>
                <a:srgbClr val="000000"/>
              </a:solidFill>
              <a:latin typeface="宋体" panose="02010600030101010101" pitchFamily="2" charset="-122"/>
            </a:endParaRPr>
          </a:p>
        </p:txBody>
      </p:sp>
    </p:spTree>
    <p:extLst>
      <p:ext uri="{BB962C8B-B14F-4D97-AF65-F5344CB8AC3E}">
        <p14:creationId xmlns:p14="http://schemas.microsoft.com/office/powerpoint/2010/main" val="401191121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endPar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C00000"/>
                </a:solidFill>
                <a:latin typeface="Times New Roman" panose="02020603050405020304" pitchFamily="18" charset="0"/>
                <a:cs typeface="Times New Roman" panose="02020603050405020304" pitchFamily="18" charset="0"/>
              </a:rPr>
              <a:t>实体关系图 </a:t>
            </a:r>
            <a:r>
              <a:rPr lang="en-US" altLang="zh-CN" sz="2400" dirty="0" smtClean="0">
                <a:solidFill>
                  <a:srgbClr val="C00000"/>
                </a:solidFill>
                <a:latin typeface="Times New Roman" panose="02020603050405020304" pitchFamily="18" charset="0"/>
                <a:cs typeface="Times New Roman" panose="02020603050405020304" pitchFamily="18" charset="0"/>
              </a:rPr>
              <a:t>– IDEF1X</a:t>
            </a:r>
            <a:r>
              <a:rPr lang="zh-CN" altLang="en-US" sz="2400" dirty="0" smtClean="0">
                <a:solidFill>
                  <a:srgbClr val="C00000"/>
                </a:solidFill>
                <a:latin typeface="Times New Roman" panose="02020603050405020304" pitchFamily="18" charset="0"/>
                <a:cs typeface="Times New Roman" panose="02020603050405020304" pitchFamily="18" charset="0"/>
              </a:rPr>
              <a:t>图</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pic>
        <p:nvPicPr>
          <p:cNvPr id="7" name="图片 6" descr="试卷A-4"/>
          <p:cNvPicPr/>
          <p:nvPr/>
        </p:nvPicPr>
        <p:blipFill>
          <a:blip r:embed="rId2">
            <a:extLst>
              <a:ext uri="{28A0092B-C50C-407E-A947-70E740481C1C}">
                <a14:useLocalDpi xmlns:a14="http://schemas.microsoft.com/office/drawing/2010/main" val="0"/>
              </a:ext>
            </a:extLst>
          </a:blip>
          <a:srcRect l="784" t="3914" r="1707" b="4100"/>
          <a:stretch>
            <a:fillRect/>
          </a:stretch>
        </p:blipFill>
        <p:spPr bwMode="auto">
          <a:xfrm>
            <a:off x="899592" y="2076932"/>
            <a:ext cx="7272808" cy="3528392"/>
          </a:xfrm>
          <a:prstGeom prst="rect">
            <a:avLst/>
          </a:prstGeom>
          <a:noFill/>
          <a:ln>
            <a:noFill/>
          </a:ln>
        </p:spPr>
      </p:pic>
      <p:sp>
        <p:nvSpPr>
          <p:cNvPr id="8" name="Rectangle 3"/>
          <p:cNvSpPr>
            <a:spLocks noChangeArrowheads="1"/>
          </p:cNvSpPr>
          <p:nvPr/>
        </p:nvSpPr>
        <p:spPr bwMode="auto">
          <a:xfrm>
            <a:off x="2426845" y="5780464"/>
            <a:ext cx="5445348" cy="4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000" dirty="0" smtClean="0">
                <a:solidFill>
                  <a:srgbClr val="C00000"/>
                </a:solidFill>
                <a:latin typeface="Times New Roman" panose="02020603050405020304" pitchFamily="18" charset="0"/>
                <a:cs typeface="Times New Roman" panose="02020603050405020304" pitchFamily="18" charset="0"/>
              </a:rPr>
              <a:t>含有*</a:t>
            </a:r>
            <a:r>
              <a:rPr lang="en-US" altLang="zh-CN" sz="2000" dirty="0" smtClean="0">
                <a:solidFill>
                  <a:srgbClr val="C00000"/>
                </a:solidFill>
                <a:latin typeface="Times New Roman" panose="02020603050405020304" pitchFamily="18" charset="0"/>
                <a:cs typeface="Times New Roman" panose="02020603050405020304" pitchFamily="18" charset="0"/>
              </a:rPr>
              <a:t>..*</a:t>
            </a:r>
            <a:r>
              <a:rPr lang="zh-CN" altLang="en-US" sz="2000" dirty="0" smtClean="0">
                <a:solidFill>
                  <a:srgbClr val="C00000"/>
                </a:solidFill>
                <a:latin typeface="Times New Roman" panose="02020603050405020304" pitchFamily="18" charset="0"/>
                <a:cs typeface="Times New Roman" panose="02020603050405020304" pitchFamily="18" charset="0"/>
              </a:rPr>
              <a:t>关系的实体关系图（</a:t>
            </a:r>
            <a:r>
              <a:rPr lang="en-US" altLang="zh-CN" sz="2000" dirty="0" smtClean="0">
                <a:solidFill>
                  <a:srgbClr val="C00000"/>
                </a:solidFill>
                <a:latin typeface="Times New Roman" panose="02020603050405020304" pitchFamily="18" charset="0"/>
                <a:cs typeface="Times New Roman" panose="02020603050405020304" pitchFamily="18" charset="0"/>
              </a:rPr>
              <a:t>IDEF1X</a:t>
            </a:r>
            <a:r>
              <a:rPr lang="zh-CN" altLang="en-US" sz="2000" dirty="0" smtClean="0">
                <a:solidFill>
                  <a:srgbClr val="C00000"/>
                </a:solidFill>
                <a:latin typeface="Times New Roman" panose="02020603050405020304" pitchFamily="18" charset="0"/>
                <a:cs typeface="Times New Roman" panose="02020603050405020304" pitchFamily="18" charset="0"/>
              </a:rPr>
              <a:t>形式）</a:t>
            </a:r>
            <a:endParaRPr lang="zh-CN" altLang="en-US"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80006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
          <p:cNvSpPr>
            <a:spLocks noChangeArrowheads="1"/>
          </p:cNvSpPr>
          <p:nvPr/>
        </p:nvSpPr>
        <p:spPr bwMode="auto">
          <a:xfrm>
            <a:off x="323528" y="548680"/>
            <a:ext cx="823753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lvl="0">
              <a:spcBef>
                <a:spcPct val="0"/>
              </a:spcBef>
              <a:buClrTx/>
              <a:buNone/>
            </a:pP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数据分析</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ERD</a:t>
            </a:r>
            <a:r>
              <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kumimoji="0" lang="en-US" altLang="zh-CN"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IDEF1X</a:t>
            </a:r>
            <a:r>
              <a:rPr kumimoji="0" lang="zh-CN" altLang="en-US" sz="3000" b="0"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endParaRPr kumimoji="0" lang="zh-CN" altLang="en-US" sz="3000" b="0"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2" name="Rectangle 3"/>
          <p:cNvSpPr>
            <a:spLocks noChangeArrowheads="1"/>
          </p:cNvSpPr>
          <p:nvPr/>
        </p:nvSpPr>
        <p:spPr bwMode="auto">
          <a:xfrm>
            <a:off x="457200" y="980728"/>
            <a:ext cx="8363272" cy="6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400" dirty="0" smtClean="0">
                <a:solidFill>
                  <a:srgbClr val="C00000"/>
                </a:solidFill>
                <a:latin typeface="Times New Roman" panose="02020603050405020304" pitchFamily="18" charset="0"/>
                <a:cs typeface="Times New Roman" panose="02020603050405020304" pitchFamily="18" charset="0"/>
              </a:rPr>
              <a:t>实体关系图 </a:t>
            </a:r>
            <a:r>
              <a:rPr lang="en-US" altLang="zh-CN" sz="2400" dirty="0" smtClean="0">
                <a:solidFill>
                  <a:srgbClr val="C00000"/>
                </a:solidFill>
                <a:latin typeface="Times New Roman" panose="02020603050405020304" pitchFamily="18" charset="0"/>
                <a:cs typeface="Times New Roman" panose="02020603050405020304" pitchFamily="18" charset="0"/>
              </a:rPr>
              <a:t>– IDEF1X</a:t>
            </a:r>
            <a:r>
              <a:rPr lang="zh-CN" altLang="en-US" sz="2400" dirty="0" smtClean="0">
                <a:solidFill>
                  <a:srgbClr val="C00000"/>
                </a:solidFill>
                <a:latin typeface="Times New Roman" panose="02020603050405020304" pitchFamily="18" charset="0"/>
                <a:cs typeface="Times New Roman" panose="02020603050405020304" pitchFamily="18" charset="0"/>
              </a:rPr>
              <a:t>图</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pic>
        <p:nvPicPr>
          <p:cNvPr id="6" name="图片 5" descr="试卷A答案-4"/>
          <p:cNvPicPr/>
          <p:nvPr/>
        </p:nvPicPr>
        <p:blipFill>
          <a:blip r:embed="rId2">
            <a:grayscl/>
            <a:extLst>
              <a:ext uri="{28A0092B-C50C-407E-A947-70E740481C1C}">
                <a14:useLocalDpi xmlns:a14="http://schemas.microsoft.com/office/drawing/2010/main" val="0"/>
              </a:ext>
            </a:extLst>
          </a:blip>
          <a:srcRect l="1024" t="4216" r="1939" b="4814"/>
          <a:stretch>
            <a:fillRect/>
          </a:stretch>
        </p:blipFill>
        <p:spPr bwMode="auto">
          <a:xfrm>
            <a:off x="323528" y="1916832"/>
            <a:ext cx="8496943" cy="3837479"/>
          </a:xfrm>
          <a:prstGeom prst="rect">
            <a:avLst/>
          </a:prstGeom>
          <a:noFill/>
          <a:ln>
            <a:noFill/>
          </a:ln>
        </p:spPr>
      </p:pic>
      <p:sp>
        <p:nvSpPr>
          <p:cNvPr id="8" name="Rectangle 3"/>
          <p:cNvSpPr>
            <a:spLocks noChangeArrowheads="1"/>
          </p:cNvSpPr>
          <p:nvPr/>
        </p:nvSpPr>
        <p:spPr bwMode="auto">
          <a:xfrm>
            <a:off x="1475656" y="5937250"/>
            <a:ext cx="7044609" cy="4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0000"/>
              </a:buClr>
              <a:buFont typeface="Wingdings" panose="05000000000000000000" pitchFamily="2" charset="2"/>
              <a:buChar char="v"/>
              <a:defRPr kumimoji="1" sz="2800" b="1">
                <a:solidFill>
                  <a:schemeClr val="bg2"/>
                </a:solidFill>
                <a:latin typeface="GillSans"/>
              </a:defRPr>
            </a:lvl1pPr>
            <a:lvl2pPr marL="912813" indent="-336550">
              <a:spcBef>
                <a:spcPct val="20000"/>
              </a:spcBef>
              <a:buClr>
                <a:srgbClr val="000000"/>
              </a:buClr>
              <a:buFont typeface="Arial" panose="020B0604020202020204" pitchFamily="34" charset="0"/>
              <a:buChar char="–"/>
              <a:defRPr kumimoji="1" sz="2800">
                <a:solidFill>
                  <a:schemeClr val="bg2"/>
                </a:solidFill>
                <a:latin typeface="GillSans"/>
              </a:defRPr>
            </a:lvl2pPr>
            <a:lvl3pPr marL="1312863" indent="-230188">
              <a:spcBef>
                <a:spcPct val="20000"/>
              </a:spcBef>
              <a:buClr>
                <a:srgbClr val="000000"/>
              </a:buClr>
              <a:buChar char="•"/>
              <a:defRPr kumimoji="1" sz="2400">
                <a:solidFill>
                  <a:schemeClr val="bg2"/>
                </a:solidFill>
                <a:latin typeface="GillSans"/>
              </a:defRPr>
            </a:lvl3pPr>
            <a:lvl4pPr marL="16557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4pPr>
            <a:lvl5pPr marL="1998663" indent="-228600">
              <a:spcBef>
                <a:spcPct val="20000"/>
              </a:spcBef>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5pPr>
            <a:lvl6pPr marL="24558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6pPr>
            <a:lvl7pPr marL="29130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7pPr>
            <a:lvl8pPr marL="33702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8pPr>
            <a:lvl9pPr marL="3827463" indent="-22860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anose="020B0A04020102020204" pitchFamily="34" charset="0"/>
              </a:defRPr>
            </a:lvl9pPr>
          </a:lstStyle>
          <a:p>
            <a:pPr>
              <a:spcBef>
                <a:spcPct val="0"/>
              </a:spcBef>
              <a:buClrTx/>
              <a:buNone/>
            </a:pPr>
            <a:r>
              <a:rPr lang="zh-CN" altLang="en-US" sz="2000" dirty="0">
                <a:solidFill>
                  <a:srgbClr val="C00000"/>
                </a:solidFill>
                <a:latin typeface="Times New Roman" panose="02020603050405020304" pitchFamily="18" charset="0"/>
                <a:cs typeface="Times New Roman" panose="02020603050405020304" pitchFamily="18" charset="0"/>
              </a:rPr>
              <a:t>消除</a:t>
            </a:r>
            <a:r>
              <a:rPr lang="zh-CN" altLang="en-US" sz="2000" dirty="0" smtClean="0">
                <a:solidFill>
                  <a:srgbClr val="C00000"/>
                </a:solidFill>
                <a:latin typeface="Times New Roman" panose="02020603050405020304" pitchFamily="18" charset="0"/>
                <a:cs typeface="Times New Roman" panose="02020603050405020304" pitchFamily="18" charset="0"/>
              </a:rPr>
              <a:t>*</a:t>
            </a:r>
            <a:r>
              <a:rPr lang="en-US" altLang="zh-CN" sz="2000" dirty="0" smtClean="0">
                <a:solidFill>
                  <a:srgbClr val="C00000"/>
                </a:solidFill>
                <a:latin typeface="Times New Roman" panose="02020603050405020304" pitchFamily="18" charset="0"/>
                <a:cs typeface="Times New Roman" panose="02020603050405020304" pitchFamily="18" charset="0"/>
              </a:rPr>
              <a:t>..*</a:t>
            </a:r>
            <a:r>
              <a:rPr lang="zh-CN" altLang="en-US" sz="2000" dirty="0" smtClean="0">
                <a:solidFill>
                  <a:srgbClr val="C00000"/>
                </a:solidFill>
                <a:latin typeface="Times New Roman" panose="02020603050405020304" pitchFamily="18" charset="0"/>
                <a:cs typeface="Times New Roman" panose="02020603050405020304" pitchFamily="18" charset="0"/>
              </a:rPr>
              <a:t>关系增加了关联实体的实体关系图（</a:t>
            </a:r>
            <a:r>
              <a:rPr lang="en-US" altLang="zh-CN" sz="2000" dirty="0" smtClean="0">
                <a:solidFill>
                  <a:srgbClr val="C00000"/>
                </a:solidFill>
                <a:latin typeface="Times New Roman" panose="02020603050405020304" pitchFamily="18" charset="0"/>
                <a:cs typeface="Times New Roman" panose="02020603050405020304" pitchFamily="18" charset="0"/>
              </a:rPr>
              <a:t>IDEF1X</a:t>
            </a:r>
            <a:r>
              <a:rPr lang="zh-CN" altLang="en-US" sz="2000" dirty="0" smtClean="0">
                <a:solidFill>
                  <a:srgbClr val="C00000"/>
                </a:solidFill>
                <a:latin typeface="Times New Roman" panose="02020603050405020304" pitchFamily="18" charset="0"/>
                <a:cs typeface="Times New Roman" panose="02020603050405020304" pitchFamily="18" charset="0"/>
              </a:rPr>
              <a:t>形式）</a:t>
            </a:r>
            <a:endParaRPr lang="zh-CN" altLang="en-US"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17317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软件工程方法</a:t>
            </a: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：结构化</a:t>
            </a:r>
            <a:r>
              <a:rPr kumimoji="0" lang="en-US"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vs</a:t>
            </a: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面向对象</a:t>
            </a:r>
            <a:endParaRPr kumimoji="0" lang="zh-CN"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 name="Rectangle 3"/>
          <p:cNvSpPr txBox="1">
            <a:spLocks noChangeArrowheads="1"/>
          </p:cNvSpPr>
          <p:nvPr/>
        </p:nvSpPr>
        <p:spPr bwMode="white">
          <a:xfrm>
            <a:off x="323528" y="1173956"/>
            <a:ext cx="8496944" cy="4559300"/>
          </a:xfrm>
          <a:prstGeom prst="rect">
            <a:avLst/>
          </a:prstGeom>
          <a:noFill/>
          <a:ln>
            <a:solidFill>
              <a:srgbClr val="C0C0C0"/>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461963" indent="-461963" algn="l" rtl="0" eaLnBrk="0" fontAlgn="base" hangingPunct="0">
              <a:spcBef>
                <a:spcPct val="20000"/>
              </a:spcBef>
              <a:spcAft>
                <a:spcPct val="0"/>
              </a:spcAft>
              <a:buClr>
                <a:srgbClr val="000000"/>
              </a:buClr>
              <a:buFont typeface="Wingdings" panose="05000000000000000000" pitchFamily="2" charset="2"/>
              <a:buChar char="v"/>
              <a:defRPr kumimoji="1" sz="2800" b="1">
                <a:solidFill>
                  <a:schemeClr val="bg2"/>
                </a:solidFill>
                <a:latin typeface="+mn-lt"/>
                <a:ea typeface="+mn-ea"/>
                <a:cs typeface="+mn-cs"/>
              </a:defRPr>
            </a:lvl1pPr>
            <a:lvl2pPr marL="912813" indent="-336550" algn="l" rtl="0" eaLnBrk="0" fontAlgn="base" hangingPunct="0">
              <a:spcBef>
                <a:spcPct val="20000"/>
              </a:spcBef>
              <a:spcAft>
                <a:spcPct val="0"/>
              </a:spcAft>
              <a:buClr>
                <a:srgbClr val="000000"/>
              </a:buClr>
              <a:buFont typeface="Arial" panose="020B0604020202020204" pitchFamily="34" charset="0"/>
              <a:buChar char="–"/>
              <a:defRPr kumimoji="1" sz="2800">
                <a:solidFill>
                  <a:schemeClr val="bg2"/>
                </a:solidFill>
                <a:latin typeface="+mn-lt"/>
              </a:defRPr>
            </a:lvl2pPr>
            <a:lvl3pPr marL="1312863" indent="-230188" algn="l" rtl="0" eaLnBrk="0" fontAlgn="base" hangingPunct="0">
              <a:spcBef>
                <a:spcPct val="20000"/>
              </a:spcBef>
              <a:spcAft>
                <a:spcPct val="0"/>
              </a:spcAft>
              <a:buClr>
                <a:srgbClr val="000000"/>
              </a:buClr>
              <a:buChar char="•"/>
              <a:defRPr kumimoji="1" sz="2400">
                <a:solidFill>
                  <a:schemeClr val="bg2"/>
                </a:solidFill>
                <a:latin typeface="+mn-lt"/>
              </a:defRPr>
            </a:lvl3pPr>
            <a:lvl4pPr marL="16557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4pPr>
            <a:lvl5pPr marL="19986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5pPr>
            <a:lvl6pPr marL="24558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6pPr>
            <a:lvl7pPr marL="29130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7pPr>
            <a:lvl8pPr marL="33702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8pPr>
            <a:lvl9pPr marL="38274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9pPr>
          </a:lstStyle>
          <a:p>
            <a:pPr marL="0" marR="0" lvl="0" indent="0" algn="l" defTabSz="914400" rtl="0" eaLnBrk="0" fontAlgn="base" latinLnBrk="0" hangingPunct="0">
              <a:lnSpc>
                <a:spcPct val="160000"/>
              </a:lnSpc>
              <a:spcBef>
                <a:spcPct val="20000"/>
              </a:spcBef>
              <a:spcAft>
                <a:spcPct val="0"/>
              </a:spcAft>
              <a:buClr>
                <a:srgbClr val="000000"/>
              </a:buClr>
              <a:buSzTx/>
              <a:buNone/>
              <a:tabLst/>
              <a:defRPr/>
            </a:pPr>
            <a:r>
              <a:rPr kumimoji="1" lang="zh-CN" altLang="en-US" sz="24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面向对象开发方法</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kumimoji="1" lang="zh-CN" altLang="en-US" sz="18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起源时间：</a:t>
            </a:r>
            <a:r>
              <a:rPr kumimoji="1" lang="en-US" altLang="zh-CN"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20</a:t>
            </a: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世纪</a:t>
            </a:r>
            <a:r>
              <a:rPr kumimoji="1" lang="en-US" altLang="zh-CN"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80</a:t>
            </a: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年代（</a:t>
            </a:r>
            <a:r>
              <a:rPr kumimoji="1" lang="en-US" altLang="zh-CN"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70</a:t>
            </a: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年代开始</a:t>
            </a:r>
            <a:r>
              <a:rPr kumimoji="1" lang="en-US" altLang="zh-CN"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OOP</a:t>
            </a: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lang="zh-CN" altLang="en-US" sz="1800" b="1" kern="0" dirty="0">
                <a:solidFill>
                  <a:srgbClr val="C00000"/>
                </a:solidFill>
                <a:latin typeface="Times New Roman" panose="02020603050405020304" pitchFamily="18" charset="0"/>
                <a:cs typeface="Times New Roman" panose="02020603050405020304" pitchFamily="18" charset="0"/>
              </a:rPr>
              <a:t>思想方法：</a:t>
            </a: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从客观世界的具体事物出发构建系统；</a:t>
            </a:r>
            <a:b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                    自底向上，先考虑“对象”，再考虑“关系”</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lang="zh-CN" altLang="en-US" sz="1800" b="1" kern="0" dirty="0">
                <a:solidFill>
                  <a:srgbClr val="C00000"/>
                </a:solidFill>
                <a:latin typeface="Times New Roman" panose="02020603050405020304" pitchFamily="18" charset="0"/>
                <a:cs typeface="Times New Roman" panose="02020603050405020304" pitchFamily="18" charset="0"/>
              </a:rPr>
              <a:t>表达模型：</a:t>
            </a: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类层次结构图（对象的属性、行为、继承、消息连接等）</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lang="zh-CN" altLang="en-US" sz="1800" b="1" kern="0" dirty="0">
                <a:solidFill>
                  <a:srgbClr val="C00000"/>
                </a:solidFill>
                <a:latin typeface="Times New Roman" panose="02020603050405020304" pitchFamily="18" charset="0"/>
                <a:cs typeface="Times New Roman" panose="02020603050405020304" pitchFamily="18" charset="0"/>
              </a:rPr>
              <a:t>优  </a:t>
            </a:r>
            <a:r>
              <a:rPr lang="zh-CN" altLang="en-US" sz="1800" b="1" kern="0" dirty="0" smtClean="0">
                <a:solidFill>
                  <a:srgbClr val="C00000"/>
                </a:solidFill>
                <a:latin typeface="Times New Roman" panose="02020603050405020304" pitchFamily="18" charset="0"/>
                <a:cs typeface="Times New Roman" panose="02020603050405020304" pitchFamily="18" charset="0"/>
              </a:rPr>
              <a:t>      </a:t>
            </a:r>
            <a:r>
              <a:rPr lang="zh-CN" altLang="en-US" sz="1800" b="1" kern="0" dirty="0">
                <a:solidFill>
                  <a:srgbClr val="C00000"/>
                </a:solidFill>
                <a:latin typeface="Times New Roman" panose="02020603050405020304" pitchFamily="18" charset="0"/>
                <a:cs typeface="Times New Roman" panose="02020603050405020304" pitchFamily="18" charset="0"/>
              </a:rPr>
              <a:t>点：</a:t>
            </a: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符合自然世界的状态，描述自然，思维简单</a:t>
            </a:r>
            <a:b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                    适合复杂的事务处理、大量信息处理类的项目</a:t>
            </a:r>
            <a:b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                    耦合性容易降低，容易复用</a:t>
            </a:r>
          </a:p>
          <a:p>
            <a:pPr marL="912813" marR="0" lvl="1" indent="-336550" algn="l" defTabSz="914400" rtl="0" eaLnBrk="0" fontAlgn="base" latinLnBrk="0" hangingPunct="0">
              <a:lnSpc>
                <a:spcPct val="140000"/>
              </a:lnSpc>
              <a:spcBef>
                <a:spcPct val="20000"/>
              </a:spcBef>
              <a:spcAft>
                <a:spcPct val="0"/>
              </a:spcAft>
              <a:buClr>
                <a:srgbClr val="CC0000"/>
              </a:buClr>
              <a:buSzPct val="75000"/>
              <a:buFont typeface="Wingdings" panose="05000000000000000000" pitchFamily="2" charset="2"/>
              <a:buChar char="Ø"/>
              <a:tabLst/>
              <a:defRPr/>
            </a:pPr>
            <a:r>
              <a:rPr lang="zh-CN" altLang="en-US" sz="1800" b="1" kern="0" dirty="0">
                <a:solidFill>
                  <a:srgbClr val="C00000"/>
                </a:solidFill>
                <a:latin typeface="Times New Roman" panose="02020603050405020304" pitchFamily="18" charset="0"/>
                <a:cs typeface="Times New Roman" panose="02020603050405020304" pitchFamily="18" charset="0"/>
              </a:rPr>
              <a:t>缺   </a:t>
            </a:r>
            <a:r>
              <a:rPr lang="zh-CN" altLang="en-US" sz="1800" b="1" kern="0" dirty="0" smtClean="0">
                <a:solidFill>
                  <a:srgbClr val="C00000"/>
                </a:solidFill>
                <a:latin typeface="Times New Roman" panose="02020603050405020304" pitchFamily="18" charset="0"/>
                <a:cs typeface="Times New Roman" panose="02020603050405020304" pitchFamily="18" charset="0"/>
              </a:rPr>
              <a:t>     </a:t>
            </a:r>
            <a:r>
              <a:rPr lang="zh-CN" altLang="en-US" sz="1800" b="1" kern="0" dirty="0">
                <a:solidFill>
                  <a:srgbClr val="C00000"/>
                </a:solidFill>
                <a:latin typeface="Times New Roman" panose="02020603050405020304" pitchFamily="18" charset="0"/>
                <a:cs typeface="Times New Roman" panose="02020603050405020304" pitchFamily="18" charset="0"/>
              </a:rPr>
              <a:t>点：</a:t>
            </a:r>
            <a:r>
              <a:rPr kumimoji="1" lang="en-US" altLang="zh-CN"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OO</a:t>
            </a:r>
            <a:r>
              <a:rPr kumimoji="1" lang="zh-CN" altLang="en-US" sz="1800" b="1" i="0" u="none" strike="noStrike" kern="0" cap="none" spc="0" normalizeH="0" baseline="0" noProof="0" dirty="0" smtClean="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模型表达系统需求分析和设计不够充分</a:t>
            </a:r>
            <a:endParaRPr kumimoji="1" lang="zh-CN" altLang="en-US" sz="2000" b="0" i="0" u="none" strike="noStrike" kern="0" cap="none" spc="0" normalizeH="0" baseline="0" noProof="0" dirty="0" smtClean="0">
              <a:ln>
                <a:noFill/>
              </a:ln>
              <a:solidFill>
                <a:srgbClr val="777777"/>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8397367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wipe(up)">
                                      <p:cBhvr>
                                        <p:cTn id="7" dur="500"/>
                                        <p:tgtEl>
                                          <p:spTgt spid="10">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up)">
                                      <p:cBhvr>
                                        <p:cTn id="11" dur="500"/>
                                        <p:tgtEl>
                                          <p:spTgt spid="10">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wipe(up)">
                                      <p:cBhvr>
                                        <p:cTn id="15" dur="500"/>
                                        <p:tgtEl>
                                          <p:spTgt spid="10">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wipe(up)">
                                      <p:cBhvr>
                                        <p:cTn id="19" dur="500"/>
                                        <p:tgtEl>
                                          <p:spTgt spid="10">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wipe(up)">
                                      <p:cBhvr>
                                        <p:cTn id="23" dur="500"/>
                                        <p:tgtEl>
                                          <p:spTgt spid="10">
                                            <p:txEl>
                                              <p:pRg st="3" end="3"/>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up)">
                                      <p:cBhvr>
                                        <p:cTn id="27" dur="500"/>
                                        <p:tgtEl>
                                          <p:spTgt spid="10">
                                            <p:txEl>
                                              <p:pRg st="4" end="4"/>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Effect transition="in" filter="wipe(up)">
                                      <p:cBhvr>
                                        <p:cTn id="31"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需求</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的结构化分析</a:t>
            </a:r>
            <a:endPar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标题 1"/>
          <p:cNvSpPr txBox="1">
            <a:spLocks/>
          </p:cNvSpPr>
          <p:nvPr/>
        </p:nvSpPr>
        <p:spPr>
          <a:xfrm>
            <a:off x="324172" y="5486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软件工程方法</a:t>
            </a: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：结构化</a:t>
            </a:r>
            <a:r>
              <a:rPr kumimoji="0" lang="en-US"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vs</a:t>
            </a: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面向对象</a:t>
            </a:r>
            <a:endParaRPr kumimoji="0" lang="zh-CN"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Rectangle 3"/>
          <p:cNvSpPr txBox="1">
            <a:spLocks noChangeArrowheads="1"/>
          </p:cNvSpPr>
          <p:nvPr/>
        </p:nvSpPr>
        <p:spPr bwMode="white">
          <a:xfrm>
            <a:off x="323528" y="1268760"/>
            <a:ext cx="8496944" cy="4559300"/>
          </a:xfrm>
          <a:prstGeom prst="rect">
            <a:avLst/>
          </a:prstGeom>
          <a:noFill/>
          <a:ln>
            <a:solidFill>
              <a:srgbClr val="C0C0C0"/>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461963" indent="-461963" algn="l" rtl="0" eaLnBrk="0" fontAlgn="base" hangingPunct="0">
              <a:spcBef>
                <a:spcPct val="20000"/>
              </a:spcBef>
              <a:spcAft>
                <a:spcPct val="0"/>
              </a:spcAft>
              <a:buClr>
                <a:srgbClr val="000000"/>
              </a:buClr>
              <a:buFont typeface="Wingdings" panose="05000000000000000000" pitchFamily="2" charset="2"/>
              <a:buChar char="v"/>
              <a:defRPr kumimoji="1" sz="2800" b="1">
                <a:solidFill>
                  <a:schemeClr val="bg2"/>
                </a:solidFill>
                <a:latin typeface="+mn-lt"/>
                <a:ea typeface="+mn-ea"/>
                <a:cs typeface="+mn-cs"/>
              </a:defRPr>
            </a:lvl1pPr>
            <a:lvl2pPr marL="912813" indent="-336550" algn="l" rtl="0" eaLnBrk="0" fontAlgn="base" hangingPunct="0">
              <a:spcBef>
                <a:spcPct val="20000"/>
              </a:spcBef>
              <a:spcAft>
                <a:spcPct val="0"/>
              </a:spcAft>
              <a:buClr>
                <a:srgbClr val="000000"/>
              </a:buClr>
              <a:buFont typeface="Arial" panose="020B0604020202020204" pitchFamily="34" charset="0"/>
              <a:buChar char="–"/>
              <a:defRPr kumimoji="1" sz="2800">
                <a:solidFill>
                  <a:schemeClr val="bg2"/>
                </a:solidFill>
                <a:latin typeface="+mn-lt"/>
              </a:defRPr>
            </a:lvl2pPr>
            <a:lvl3pPr marL="1312863" indent="-230188" algn="l" rtl="0" eaLnBrk="0" fontAlgn="base" hangingPunct="0">
              <a:spcBef>
                <a:spcPct val="20000"/>
              </a:spcBef>
              <a:spcAft>
                <a:spcPct val="0"/>
              </a:spcAft>
              <a:buClr>
                <a:srgbClr val="000000"/>
              </a:buClr>
              <a:buChar char="•"/>
              <a:defRPr kumimoji="1" sz="2400">
                <a:solidFill>
                  <a:schemeClr val="bg2"/>
                </a:solidFill>
                <a:latin typeface="+mn-lt"/>
              </a:defRPr>
            </a:lvl3pPr>
            <a:lvl4pPr marL="16557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4pPr>
            <a:lvl5pPr marL="19986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5pPr>
            <a:lvl6pPr marL="24558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6pPr>
            <a:lvl7pPr marL="29130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7pPr>
            <a:lvl8pPr marL="33702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8pPr>
            <a:lvl9pPr marL="38274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9pPr>
          </a:lstStyle>
          <a:p>
            <a:pPr marL="0" indent="0">
              <a:lnSpc>
                <a:spcPct val="160000"/>
              </a:lnSpc>
              <a:buNone/>
            </a:pPr>
            <a:r>
              <a:rPr lang="zh-CN" altLang="en-US" sz="2400" kern="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400" kern="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UML</a:t>
            </a:r>
            <a:r>
              <a:rPr lang="zh-CN" altLang="en-US" sz="2400" kern="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的面向对象开发方法</a:t>
            </a:r>
          </a:p>
          <a:p>
            <a:pPr lvl="1">
              <a:lnSpc>
                <a:spcPct val="140000"/>
              </a:lnSpc>
              <a:buClr>
                <a:srgbClr val="CC0000"/>
              </a:buClr>
              <a:buSzPct val="75000"/>
              <a:buFont typeface="Wingdings" panose="05000000000000000000" pitchFamily="2" charset="2"/>
              <a:buChar char="Ø"/>
            </a:pPr>
            <a:r>
              <a:rPr lang="zh-CN" altLang="en-US" sz="1800" b="1" kern="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起源时间：</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世纪</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90</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年代末</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思想方法：</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开发一整套系统分析与设计模型及描述方法，从形式上和概</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r>
            <a:b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念上统一描述</a:t>
            </a:r>
            <a:r>
              <a:rPr lang="zh-CN" altLang="en-US" sz="1800" b="1" kern="0" dirty="0">
                <a:solidFill>
                  <a:srgbClr val="000099"/>
                </a:solidFill>
                <a:latin typeface="Times New Roman" panose="02020603050405020304" pitchFamily="18" charset="0"/>
                <a:cs typeface="Times New Roman" panose="02020603050405020304" pitchFamily="18" charset="0"/>
              </a:rPr>
              <a:t>软件</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系统</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表达模型：</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用例图、活动图、状态图、序列图（协作图）、类图、组件</a:t>
            </a: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r>
            <a:b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图、包图、部署图等</a:t>
            </a:r>
          </a:p>
          <a:p>
            <a:pPr lvl="1">
              <a:lnSpc>
                <a:spcPct val="140000"/>
              </a:lnSpc>
              <a:buClr>
                <a:srgbClr val="CC0000"/>
              </a:buClr>
              <a:buSzPct val="75000"/>
              <a:buFont typeface="Wingdings" panose="05000000000000000000" pitchFamily="2" charset="2"/>
              <a:buChar char="Ø"/>
            </a:pPr>
            <a:r>
              <a:rPr lang="zh-CN" altLang="en-US" sz="1800" b="1" kern="0" dirty="0" smtClean="0">
                <a:solidFill>
                  <a:srgbClr val="C00000"/>
                </a:solidFill>
                <a:latin typeface="Times New Roman" panose="02020603050405020304" pitchFamily="18" charset="0"/>
                <a:cs typeface="Times New Roman" panose="02020603050405020304" pitchFamily="18" charset="0"/>
              </a:rPr>
              <a:t>优        </a:t>
            </a:r>
            <a:r>
              <a:rPr lang="zh-CN" altLang="en-US" sz="1800" b="1" kern="0" dirty="0">
                <a:solidFill>
                  <a:srgbClr val="C00000"/>
                </a:solidFill>
                <a:latin typeface="Times New Roman" panose="02020603050405020304" pitchFamily="18" charset="0"/>
                <a:cs typeface="Times New Roman" panose="02020603050405020304" pitchFamily="18" charset="0"/>
              </a:rPr>
              <a:t>点：</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统一标准；容易交流；建模工具较多；适合大型信息系统发</a:t>
            </a:r>
          </a:p>
          <a:p>
            <a:pPr lvl="1">
              <a:lnSpc>
                <a:spcPct val="140000"/>
              </a:lnSpc>
              <a:buClr>
                <a:srgbClr val="CC0000"/>
              </a:buClr>
              <a:buSzPct val="75000"/>
              <a:buFont typeface="Wingdings" panose="05000000000000000000" pitchFamily="2" charset="2"/>
              <a:buChar char="Ø"/>
            </a:pPr>
            <a:r>
              <a:rPr lang="zh-CN" altLang="en-US" sz="1800" b="1" kern="0" dirty="0">
                <a:solidFill>
                  <a:srgbClr val="C00000"/>
                </a:solidFill>
                <a:latin typeface="Times New Roman" panose="02020603050405020304" pitchFamily="18" charset="0"/>
                <a:cs typeface="Times New Roman" panose="02020603050405020304" pitchFamily="18" charset="0"/>
              </a:rPr>
              <a:t>缺   </a:t>
            </a:r>
            <a:r>
              <a:rPr lang="zh-CN" altLang="en-US" sz="1800" b="1" kern="0" dirty="0" smtClean="0">
                <a:solidFill>
                  <a:srgbClr val="C00000"/>
                </a:solidFill>
                <a:latin typeface="Times New Roman" panose="02020603050405020304" pitchFamily="18" charset="0"/>
                <a:cs typeface="Times New Roman" panose="02020603050405020304" pitchFamily="18" charset="0"/>
              </a:rPr>
              <a:t>     </a:t>
            </a:r>
            <a:r>
              <a:rPr lang="zh-CN" altLang="en-US" sz="1800" b="1" kern="0" dirty="0">
                <a:solidFill>
                  <a:srgbClr val="C00000"/>
                </a:solidFill>
                <a:latin typeface="Times New Roman" panose="02020603050405020304" pitchFamily="18" charset="0"/>
                <a:cs typeface="Times New Roman" panose="02020603050405020304" pitchFamily="18" charset="0"/>
              </a:rPr>
              <a:t>点：</a:t>
            </a:r>
            <a:r>
              <a:rPr lang="zh-CN" altLang="en-US" sz="1800" b="1" kern="0"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模型不容易掌握</a:t>
            </a:r>
            <a:endParaRPr lang="zh-CN" altLang="en-US" sz="2000" kern="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849098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up)">
                                      <p:cBhvr>
                                        <p:cTn id="7" dur="500"/>
                                        <p:tgtEl>
                                          <p:spTgt spid="7">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up)">
                                      <p:cBhvr>
                                        <p:cTn id="11" dur="500"/>
                                        <p:tgtEl>
                                          <p:spTgt spid="7">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up)">
                                      <p:cBhvr>
                                        <p:cTn id="15" dur="500"/>
                                        <p:tgtEl>
                                          <p:spTgt spid="7">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wipe(up)">
                                      <p:cBhvr>
                                        <p:cTn id="19" dur="500"/>
                                        <p:tgtEl>
                                          <p:spTgt spid="7">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wipe(up)">
                                      <p:cBhvr>
                                        <p:cTn id="23" dur="500"/>
                                        <p:tgtEl>
                                          <p:spTgt spid="7">
                                            <p:txEl>
                                              <p:pRg st="3" end="3"/>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up)">
                                      <p:cBhvr>
                                        <p:cTn id="27" dur="500"/>
                                        <p:tgtEl>
                                          <p:spTgt spid="7">
                                            <p:txEl>
                                              <p:pRg st="4" end="4"/>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wipe(up)">
                                      <p:cBhvr>
                                        <p:cTn id="31"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1404</TotalTime>
  <Words>4231</Words>
  <Application>Microsoft Office PowerPoint</Application>
  <PresentationFormat>全屏显示(4:3)</PresentationFormat>
  <Paragraphs>753</Paragraphs>
  <Slides>73</Slides>
  <Notes>20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73</vt:i4>
      </vt:variant>
    </vt:vector>
  </HeadingPairs>
  <TitlesOfParts>
    <vt:vector size="90" baseType="lpstr">
      <vt:lpstr>GillSans</vt:lpstr>
      <vt:lpstr>黑体</vt:lpstr>
      <vt:lpstr>华文行楷</vt:lpstr>
      <vt:lpstr>华文楷体</vt:lpstr>
      <vt:lpstr>华文新魏</vt:lpstr>
      <vt:lpstr>楷体</vt:lpstr>
      <vt:lpstr>楷体_GB2312</vt:lpstr>
      <vt:lpstr>宋体</vt:lpstr>
      <vt:lpstr>Arial</vt:lpstr>
      <vt:lpstr>Book Antiqua</vt:lpstr>
      <vt:lpstr>Tahoma</vt:lpstr>
      <vt:lpstr>Times New Roman</vt:lpstr>
      <vt:lpstr>Wingdings</vt:lpstr>
      <vt:lpstr>1_CITRUS</vt:lpstr>
      <vt:lpstr>演示文稿</vt:lpstr>
      <vt:lpstr>Visio</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hitfgx</cp:lastModifiedBy>
  <cp:revision>162</cp:revision>
  <dcterms:modified xsi:type="dcterms:W3CDTF">2020-11-30T03:32:51Z</dcterms:modified>
</cp:coreProperties>
</file>