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382" r:id="rId2"/>
    <p:sldId id="567" r:id="rId3"/>
    <p:sldId id="683" r:id="rId4"/>
    <p:sldId id="592" r:id="rId5"/>
    <p:sldId id="593" r:id="rId6"/>
    <p:sldId id="594" r:id="rId7"/>
    <p:sldId id="595" r:id="rId8"/>
    <p:sldId id="596" r:id="rId9"/>
    <p:sldId id="684" r:id="rId10"/>
    <p:sldId id="598" r:id="rId11"/>
    <p:sldId id="685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32" r:id="rId26"/>
    <p:sldId id="634" r:id="rId27"/>
    <p:sldId id="686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33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7" r:id="rId52"/>
    <p:sldId id="681" r:id="rId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AFF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2801" autoAdjust="0"/>
  </p:normalViewPr>
  <p:slideViewPr>
    <p:cSldViewPr>
      <p:cViewPr varScale="1">
        <p:scale>
          <a:sx n="78" d="100"/>
          <a:sy n="78" d="100"/>
        </p:scale>
        <p:origin x="182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1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53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1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5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16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​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最初是由 </a:t>
            </a:r>
            <a:r>
              <a:rPr lang="en-US" altLang="zh-CN" dirty="0" smtClean="0"/>
              <a:t>OSF(</a:t>
            </a:r>
            <a:r>
              <a:rPr lang="zh-CN" altLang="en-US" dirty="0" smtClean="0"/>
              <a:t>开放基金协会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开发的一个工业标准的</a:t>
            </a:r>
            <a:r>
              <a:rPr lang="en-US" altLang="zh-CN" dirty="0" smtClean="0"/>
              <a:t>GUI(</a:t>
            </a:r>
            <a:r>
              <a:rPr lang="zh-CN" altLang="en-US" dirty="0" smtClean="0"/>
              <a:t>图形用户接口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OSF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X/Open </a:t>
            </a:r>
            <a:r>
              <a:rPr lang="zh-CN" altLang="en-US" dirty="0" smtClean="0"/>
              <a:t>合并为 </a:t>
            </a:r>
            <a:r>
              <a:rPr lang="en-US" altLang="zh-CN" dirty="0" smtClean="0"/>
              <a:t>Open 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年初，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联盟结束，并将其归属的项目移交给 </a:t>
            </a:r>
            <a:r>
              <a:rPr lang="en-US" altLang="zh-CN" dirty="0" smtClean="0"/>
              <a:t>Open Group</a:t>
            </a:r>
            <a:r>
              <a:rPr lang="zh-CN" altLang="en-US" dirty="0" smtClean="0"/>
              <a:t>。</a:t>
            </a:r>
            <a:r>
              <a:rPr lang="en-US" altLang="zh-CN" dirty="0" smtClean="0"/>
              <a:t>Open Group </a:t>
            </a:r>
            <a:r>
              <a:rPr lang="zh-CN" altLang="en-US" dirty="0" smtClean="0"/>
              <a:t>继续开发和支持</a:t>
            </a:r>
            <a:r>
              <a:rPr lang="en-US" altLang="zh-CN" dirty="0" smtClean="0"/>
              <a:t>X</a:t>
            </a:r>
            <a:r>
              <a:rPr lang="zh-CN" altLang="en-US" dirty="0" smtClean="0"/>
              <a:t>窗口系统，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CDE</a:t>
            </a:r>
            <a:r>
              <a:rPr lang="zh-CN" altLang="en-US" dirty="0" smtClean="0"/>
              <a:t>，和其他技术。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Open Group </a:t>
            </a:r>
            <a:r>
              <a:rPr lang="zh-CN" altLang="en-US" dirty="0" smtClean="0"/>
              <a:t>使用公共许可证向开放源代码团体发布了 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的源代码。在开放系统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Linux)</a:t>
            </a:r>
            <a:r>
              <a:rPr lang="zh-CN" altLang="en-US" dirty="0" smtClean="0"/>
              <a:t>上，可以使用免费的 </a:t>
            </a:r>
            <a:r>
              <a:rPr lang="en-US" altLang="zh-CN" dirty="0" smtClean="0"/>
              <a:t>Motif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Motif </a:t>
            </a:r>
            <a:r>
              <a:rPr lang="zh-CN" altLang="en-US" dirty="0" smtClean="0"/>
              <a:t>最先实现并运行于支持</a:t>
            </a:r>
            <a:r>
              <a:rPr lang="en-US" altLang="zh-CN" dirty="0" smtClean="0"/>
              <a:t>X</a:t>
            </a:r>
            <a:r>
              <a:rPr lang="zh-CN" altLang="en-US" dirty="0" smtClean="0"/>
              <a:t>窗口系统上，它是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系统的主要用户接口。目前已经应用于超过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种硬件和软件平台。</a:t>
            </a:r>
            <a:r>
              <a:rPr lang="en-US" altLang="zh-CN" dirty="0" smtClean="0"/>
              <a:t>Motif GUI Toolkit</a:t>
            </a:r>
            <a:r>
              <a:rPr lang="zh-CN" altLang="en-US" dirty="0" smtClean="0"/>
              <a:t>推动了异种机和网络环境下的应用开发，各种机器包括便携机、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、工作站、超级计算机都得益于 </a:t>
            </a:r>
            <a:r>
              <a:rPr lang="en-US" altLang="zh-CN" dirty="0" smtClean="0"/>
              <a:t>Motif </a:t>
            </a:r>
            <a:r>
              <a:rPr lang="zh-CN" altLang="en-US" dirty="0" smtClean="0"/>
              <a:t>环境下的应用程序一致的行为和视感。用 </a:t>
            </a:r>
            <a:r>
              <a:rPr lang="en-US" altLang="zh-CN" dirty="0" smtClean="0"/>
              <a:t>Motif GUI </a:t>
            </a:r>
            <a:r>
              <a:rPr lang="zh-CN" altLang="en-US" dirty="0" smtClean="0"/>
              <a:t>开发的应用软件具有高度的可移植性、可交互性、以及可伸缩性。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84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46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19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36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786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25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44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Library artifacts </a:t>
            </a:r>
            <a:r>
              <a:rPr lang="zh-CN" altLang="en-US" dirty="0" smtClean="0"/>
              <a:t>：图书馆的人工制品，如扫描件等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8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8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04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07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81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32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647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0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52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637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Derived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dɪ‘raɪvd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衍生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016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91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464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552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458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86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92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28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8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784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40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894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Prerequisite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rekwəzɪt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先决条件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4591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Association/Composition/Aggregation</a:t>
            </a:r>
            <a:r>
              <a:rPr lang="zh-CN" altLang="en-US" sz="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：关联、组成、聚合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9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087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2305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447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442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93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217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4219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972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67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90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29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7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2020/12/14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00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2020/12/14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国家示范性软件学院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软件工程教研室</a:t>
            </a:r>
            <a:endParaRPr lang="zh-CN" altLang="zh-CN" sz="28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3333CC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2020. </a:t>
            </a:r>
            <a:r>
              <a:rPr lang="en-US" altLang="zh-CN" sz="2800" b="1">
                <a:solidFill>
                  <a:srgbClr val="3333CC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09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系统设计概述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设计系统的体系结构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在课程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体系结构与中间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重点讲述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选择合适的分层体系结构策略，建立系统的总体结构：分几层？每层的功能分别是什么？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识别设计元素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详见后续章节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识别“设计类”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(design class)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、“包”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(package)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、“子系统”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(sub-system)</a:t>
            </a:r>
          </a:p>
          <a:p>
            <a:pPr lvl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部署子系统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在课程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软件体系结构与中间件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重点讲述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硬件配置和系统平台，将子系统分配到相应的物理节点，绘制部署图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(deployment diagram)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定义数据的存储策略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详见后续章节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检查系统设计</a:t>
            </a: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994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3688029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识别设计元素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71588" y="1983829"/>
            <a:ext cx="1527175" cy="647700"/>
            <a:chOff x="713" y="1101"/>
            <a:chExt cx="1030" cy="46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15" y="1101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&lt;&lt;boundary&gt;&gt;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15" y="1306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13" y="1434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71550" y="1556792"/>
            <a:ext cx="216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分析类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68488" y="2950617"/>
            <a:ext cx="1530350" cy="647700"/>
            <a:chOff x="1123" y="1888"/>
            <a:chExt cx="1033" cy="46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23" y="188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&lt;&lt;control&gt;&gt;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123" y="209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29" y="222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71588" y="3793579"/>
            <a:ext cx="1530350" cy="646113"/>
            <a:chOff x="720" y="2488"/>
            <a:chExt cx="1033" cy="461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20" y="248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&lt;&lt;entity&gt;&gt;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20" y="269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26" y="282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854200" y="4831804"/>
            <a:ext cx="1531938" cy="647700"/>
            <a:chOff x="1114" y="3228"/>
            <a:chExt cx="1033" cy="461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14" y="3228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&lt;&lt;boundary&gt;&gt;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114" y="34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120" y="3561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83238" y="1563142"/>
            <a:ext cx="2166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设计元素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719763" y="2006054"/>
            <a:ext cx="898525" cy="577850"/>
            <a:chOff x="3658" y="1216"/>
            <a:chExt cx="607" cy="411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487988" y="2844254"/>
            <a:ext cx="900112" cy="577850"/>
            <a:chOff x="3658" y="1216"/>
            <a:chExt cx="607" cy="411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42138" y="3703092"/>
            <a:ext cx="900112" cy="577850"/>
            <a:chOff x="3658" y="1216"/>
            <a:chExt cx="607" cy="411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489575" y="4946104"/>
            <a:ext cx="900113" cy="576263"/>
            <a:chOff x="3658" y="1216"/>
            <a:chExt cx="607" cy="411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658" y="1216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658" y="1390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658" y="1494"/>
              <a:ext cx="60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5513388" y="4117429"/>
            <a:ext cx="987425" cy="600075"/>
            <a:chOff x="3591" y="2679"/>
            <a:chExt cx="666" cy="427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592" y="2753"/>
              <a:ext cx="665" cy="35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591" y="2679"/>
              <a:ext cx="173" cy="74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6738938" y="2696617"/>
            <a:ext cx="1363662" cy="598487"/>
            <a:chOff x="4419" y="1707"/>
            <a:chExt cx="920" cy="427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673" y="1707"/>
              <a:ext cx="666" cy="427"/>
              <a:chOff x="3591" y="2679"/>
              <a:chExt cx="666" cy="427"/>
            </a:xfrm>
          </p:grpSpPr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3592" y="2753"/>
                <a:ext cx="665" cy="353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1" name="Rectangle 43"/>
              <p:cNvSpPr>
                <a:spLocks noChangeArrowheads="1"/>
              </p:cNvSpPr>
              <p:nvPr/>
            </p:nvSpPr>
            <p:spPr bwMode="auto">
              <a:xfrm>
                <a:off x="3591" y="2679"/>
                <a:ext cx="173" cy="74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421" y="1875"/>
              <a:ext cx="263" cy="65"/>
              <a:chOff x="4413" y="1907"/>
              <a:chExt cx="263" cy="65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4419" y="2011"/>
              <a:ext cx="263" cy="65"/>
              <a:chOff x="4413" y="1907"/>
              <a:chExt cx="263" cy="65"/>
            </a:xfrm>
          </p:grpSpPr>
          <p:sp>
            <p:nvSpPr>
              <p:cNvPr id="46" name="Oval 48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6761163" y="4631779"/>
            <a:ext cx="1360487" cy="598488"/>
            <a:chOff x="4434" y="3061"/>
            <a:chExt cx="918" cy="427"/>
          </a:xfrm>
        </p:grpSpPr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4686" y="3061"/>
              <a:ext cx="666" cy="427"/>
              <a:chOff x="3591" y="2679"/>
              <a:chExt cx="666" cy="427"/>
            </a:xfrm>
          </p:grpSpPr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3592" y="2753"/>
                <a:ext cx="665" cy="353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3591" y="2679"/>
                <a:ext cx="173" cy="74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grpSp>
          <p:nvGrpSpPr>
            <p:cNvPr id="54" name="Group 54"/>
            <p:cNvGrpSpPr>
              <a:grpSpLocks/>
            </p:cNvGrpSpPr>
            <p:nvPr/>
          </p:nvGrpSpPr>
          <p:grpSpPr bwMode="auto">
            <a:xfrm>
              <a:off x="4434" y="3229"/>
              <a:ext cx="263" cy="65"/>
              <a:chOff x="4413" y="1907"/>
              <a:chExt cx="263" cy="65"/>
            </a:xfrm>
          </p:grpSpPr>
          <p:sp>
            <p:nvSpPr>
              <p:cNvPr id="55" name="Oval 55"/>
              <p:cNvSpPr>
                <a:spLocks noChangeArrowheads="1"/>
              </p:cNvSpPr>
              <p:nvPr/>
            </p:nvSpPr>
            <p:spPr bwMode="auto">
              <a:xfrm>
                <a:off x="4413" y="1907"/>
                <a:ext cx="74" cy="65"/>
              </a:xfrm>
              <a:prstGeom prst="ellips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4487" y="1939"/>
                <a:ext cx="18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3695700" y="2145754"/>
            <a:ext cx="1428750" cy="2987675"/>
            <a:chOff x="2356" y="1315"/>
            <a:chExt cx="964" cy="2128"/>
          </a:xfrm>
        </p:grpSpPr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359" y="1315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356" y="3441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V="1">
              <a:off x="2359" y="2917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359" y="265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2359" y="2219"/>
              <a:ext cx="953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359" y="2654"/>
              <a:ext cx="953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V="1">
              <a:off x="2359" y="2063"/>
              <a:ext cx="953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2359" y="1578"/>
              <a:ext cx="953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V="1">
              <a:off x="2359" y="1463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2359" y="2005"/>
              <a:ext cx="95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2359" y="1399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359" y="1907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2978150" y="5631904"/>
            <a:ext cx="317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多对多映射</a:t>
            </a:r>
          </a:p>
        </p:txBody>
      </p:sp>
    </p:spTree>
    <p:extLst>
      <p:ext uri="{BB962C8B-B14F-4D97-AF65-F5344CB8AC3E}">
        <p14:creationId xmlns:p14="http://schemas.microsoft.com/office/powerpoint/2010/main" val="19635751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确定设计元素的基本原则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如果一个“分析类”比较简单，代表着单一的逻辑抽象，那么可以将其</a:t>
            </a:r>
            <a:r>
              <a:rPr lang="zh-CN" altLang="en-US" dirty="0" smtClean="0">
                <a:solidFill>
                  <a:srgbClr val="C00000"/>
                </a:solidFill>
              </a:rPr>
              <a:t>一对一的映射为“设计类”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通常，主动参与者对应的边界类、控制类和一般的实体类都可以直接映射成设计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如果“分析类”的职责比较复杂，很难由单个“设计类”承担，则应该将其</a:t>
            </a:r>
            <a:r>
              <a:rPr lang="zh-CN" altLang="en-US" dirty="0" smtClean="0">
                <a:solidFill>
                  <a:srgbClr val="C00000"/>
                </a:solidFill>
              </a:rPr>
              <a:t>分解为多个“设计类”，并映射成“包”或“子系统”</a:t>
            </a:r>
            <a:endParaRPr lang="zh-CN" altLang="en-US" dirty="0" smtClean="0"/>
          </a:p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将设计类分配到相应的“包”或“子系统”当中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子系统的划分应该符合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高内聚低耦合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原则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8304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图书管理系统：识别设计元素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0388" y="1340768"/>
            <a:ext cx="8335962" cy="4924425"/>
            <a:chOff x="295" y="1071"/>
            <a:chExt cx="5251" cy="310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71"/>
              <a:ext cx="5112" cy="3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9" y="1160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类型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927" y="1160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分析类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87" y="1160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设计元素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20" y="1407"/>
              <a:ext cx="1612" cy="2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LoginForm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BrowseForm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MailSystem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BrowseControl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MakeReservationControl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BorrowerInfo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Loan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152" y="1389"/>
              <a:ext cx="2394" cy="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“</a:t>
              </a:r>
              <a:r>
                <a:rPr lang="zh-CN" altLang="en-US" b="1">
                  <a:latin typeface="Times New Roman" panose="02020603050405020304" pitchFamily="18" charset="0"/>
                </a:rPr>
                <a:t>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LoginForm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BrowseForm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“</a:t>
              </a:r>
              <a:r>
                <a:rPr lang="zh-CN" altLang="en-US" b="1">
                  <a:latin typeface="Times New Roman" panose="02020603050405020304" pitchFamily="18" charset="0"/>
                </a:rPr>
                <a:t>子系统接口” </a:t>
              </a:r>
              <a:r>
                <a:rPr lang="en-US" altLang="zh-CN" b="1" i="1">
                  <a:latin typeface="Times New Roman" panose="02020603050405020304" pitchFamily="18" charset="0"/>
                </a:rPr>
                <a:t>IMailSystem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BrowseControl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MakeReservationControl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BorrowerInfo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zh-CN" altLang="en-US" b="1"/>
                <a:t>“设计类” </a:t>
              </a:r>
              <a:r>
                <a:rPr lang="en-US" altLang="zh-CN" b="1" i="1">
                  <a:latin typeface="Times New Roman" panose="02020603050405020304" pitchFamily="18" charset="0"/>
                </a:rPr>
                <a:t>Loan</a:t>
              </a:r>
            </a:p>
            <a:p>
              <a:pPr eaLnBrk="1" hangingPunct="1">
                <a:lnSpc>
                  <a:spcPct val="153000"/>
                </a:lnSpc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30877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绘制包图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(package diagram)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对一个复杂的软件系统，要使用大量的设计类，这时就必要把这些类分组进行组织</a:t>
            </a:r>
          </a:p>
          <a:p>
            <a:pPr eaLnBrk="1" hangingPunct="1"/>
            <a:r>
              <a:rPr lang="zh-CN" altLang="en-US" dirty="0" smtClean="0"/>
              <a:t>把在</a:t>
            </a:r>
            <a:r>
              <a:rPr lang="zh-CN" altLang="en-US" dirty="0" smtClean="0">
                <a:solidFill>
                  <a:srgbClr val="C00000"/>
                </a:solidFill>
              </a:rPr>
              <a:t>语义上接近且倾向于一起变化的类组织在一起形成“包”</a:t>
            </a:r>
            <a:r>
              <a:rPr lang="zh-CN" altLang="en-US" dirty="0" smtClean="0"/>
              <a:t>，既可控制模型的复杂度，有助于理解，而且也有助于按组来控制类的可见性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结构良好的包是松耦合、高内聚</a:t>
            </a:r>
            <a:r>
              <a:rPr lang="zh-CN" altLang="en-US" dirty="0" smtClean="0"/>
              <a:t>的，而且对其内容的访问具有严密的控制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4837236"/>
            <a:ext cx="2947988" cy="1449388"/>
          </a:xfrm>
          <a:prstGeom prst="rect">
            <a:avLst/>
          </a:prstGeom>
          <a:solidFill>
            <a:srgbClr val="F7F8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35150" y="4391149"/>
            <a:ext cx="1019175" cy="444500"/>
          </a:xfrm>
          <a:prstGeom prst="rect">
            <a:avLst/>
          </a:prstGeom>
          <a:solidFill>
            <a:srgbClr val="F7F8D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99CC00"/>
              </a:buClr>
            </a:pPr>
            <a:r>
              <a:rPr kumimoji="1" lang="en-US" altLang="zh-CN" sz="1400" b="1">
                <a:solidFill>
                  <a:schemeClr val="tx2"/>
                </a:solidFill>
                <a:cs typeface="Arial" panose="020B0604020202020204" pitchFamily="34" charset="0"/>
              </a:rPr>
              <a:t>package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995488" y="4948361"/>
            <a:ext cx="642937" cy="781050"/>
            <a:chOff x="521" y="3067"/>
            <a:chExt cx="681" cy="6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1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032250" y="5394449"/>
            <a:ext cx="642938" cy="781050"/>
            <a:chOff x="521" y="3067"/>
            <a:chExt cx="681" cy="63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3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265738" y="4167311"/>
            <a:ext cx="1874837" cy="1060450"/>
            <a:chOff x="3016" y="2387"/>
            <a:chExt cx="2495" cy="154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16" y="2750"/>
              <a:ext cx="2495" cy="1179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16" y="2387"/>
              <a:ext cx="862" cy="362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endParaRPr kumimoji="1" lang="zh-CN" altLang="zh-CN" sz="14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265738" y="5729411"/>
            <a:ext cx="857250" cy="668338"/>
            <a:chOff x="3016" y="2387"/>
            <a:chExt cx="2495" cy="154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016" y="2750"/>
              <a:ext cx="2495" cy="1179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16" y="2387"/>
              <a:ext cx="862" cy="362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99CC00"/>
                </a:buClr>
              </a:pPr>
              <a:endParaRPr kumimoji="1" lang="zh-CN" altLang="zh-CN" sz="14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559425" y="4502274"/>
            <a:ext cx="403225" cy="390525"/>
            <a:chOff x="521" y="3067"/>
            <a:chExt cx="681" cy="635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605588" y="4724524"/>
            <a:ext cx="401637" cy="390525"/>
            <a:chOff x="521" y="3067"/>
            <a:chExt cx="681" cy="635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783138" y="5115049"/>
            <a:ext cx="482600" cy="111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783138" y="5951661"/>
            <a:ext cx="482600" cy="166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014663" y="5227761"/>
            <a:ext cx="642937" cy="781050"/>
            <a:chOff x="521" y="3067"/>
            <a:chExt cx="681" cy="635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21" y="3067"/>
              <a:ext cx="681" cy="635"/>
            </a:xfrm>
            <a:prstGeom prst="rect">
              <a:avLst/>
            </a:prstGeom>
            <a:solidFill>
              <a:srgbClr val="F7F8D0"/>
            </a:solidFill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ahoma" panose="020B0604030504040204" pitchFamily="34" charset="0"/>
                  <a:cs typeface="Arial" panose="020B0604020202020204" pitchFamily="34" charset="0"/>
                </a:rPr>
                <a:t>class 2</a:t>
              </a: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zh-CN" sz="14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21" y="3310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521" y="3499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640013" y="5450011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5400000">
            <a:off x="2851150" y="5361111"/>
            <a:ext cx="166688" cy="160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657600" y="5672261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354513" y="4668961"/>
            <a:ext cx="1177925" cy="725488"/>
          </a:xfrm>
          <a:custGeom>
            <a:avLst/>
            <a:gdLst>
              <a:gd name="T0" fmla="*/ 0 w 862"/>
              <a:gd name="T1" fmla="*/ 2147483646 h 590"/>
              <a:gd name="T2" fmla="*/ 0 w 862"/>
              <a:gd name="T3" fmla="*/ 0 h 590"/>
              <a:gd name="T4" fmla="*/ 2147483646 w 862"/>
              <a:gd name="T5" fmla="*/ 0 h 5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590">
                <a:moveTo>
                  <a:pt x="0" y="590"/>
                </a:moveTo>
                <a:lnTo>
                  <a:pt x="0" y="0"/>
                </a:lnTo>
                <a:lnTo>
                  <a:pt x="86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5400000">
            <a:off x="5366544" y="4563392"/>
            <a:ext cx="168275" cy="214313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cxnSp>
        <p:nvCxnSpPr>
          <p:cNvPr id="41" name="AutoShape 39"/>
          <p:cNvCxnSpPr>
            <a:cxnSpLocks noChangeShapeType="1"/>
            <a:stCxn id="27" idx="1"/>
            <a:endCxn id="23" idx="3"/>
          </p:cNvCxnSpPr>
          <p:nvPr/>
        </p:nvCxnSpPr>
        <p:spPr bwMode="auto">
          <a:xfrm rot="10800000">
            <a:off x="5962650" y="4697536"/>
            <a:ext cx="642938" cy="2222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40"/>
          <p:cNvSpPr>
            <a:spLocks noChangeArrowheads="1"/>
          </p:cNvSpPr>
          <p:nvPr/>
        </p:nvSpPr>
        <p:spPr bwMode="auto">
          <a:xfrm rot="5400000">
            <a:off x="5987256" y="4590381"/>
            <a:ext cx="168275" cy="2143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926263" y="5672261"/>
            <a:ext cx="232436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78088" y="3943474"/>
            <a:ext cx="2089150" cy="25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显示内部包含类的包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2906713" y="4222874"/>
            <a:ext cx="482600" cy="33813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6175375" y="5838949"/>
            <a:ext cx="696913" cy="35083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4997450" y="3999036"/>
            <a:ext cx="249238" cy="10604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056313" y="3832349"/>
            <a:ext cx="185948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包内类之间的依赖</a:t>
            </a:r>
            <a:endParaRPr lang="en-GB" altLang="zh-CN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6337300" y="4111749"/>
            <a:ext cx="249238" cy="557212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568825" y="3645024"/>
            <a:ext cx="139461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indent="-227013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682625" indent="-223838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91281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11430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zh-CN" altLang="en-GB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包之间的依赖</a:t>
            </a:r>
            <a:endParaRPr lang="en-GB" altLang="zh-CN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7855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2164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类与类之间存在的“聚合、组合、关联、依赖”关系导致包与包之间存在依赖关系，即“包的依赖”</a:t>
            </a:r>
            <a:r>
              <a:rPr lang="en-US" altLang="zh-CN" dirty="0" smtClean="0"/>
              <a:t>(dependency)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类与类之间的存在的“继承”关系导致包与包之间存在继承关系，即“包的泛化”</a:t>
            </a:r>
            <a:r>
              <a:rPr lang="en-US" altLang="zh-CN" dirty="0" smtClean="0"/>
              <a:t>(generalization)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6" name="Picture 4" descr="umlspec-packag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5112568" cy="367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35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模型管理视图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850" y="1196752"/>
            <a:ext cx="820896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包图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(Package Diagram)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是在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中用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类似于文件夹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的符号表示的模型元素的组合</a:t>
            </a:r>
          </a:p>
          <a:p>
            <a:pPr>
              <a:buClr>
                <a:srgbClr val="FF822D"/>
              </a:buClr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包图提供了组织元素的方式，包能够组织任何事物：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类、其它包、用例等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系统中的每个元素都只能为一个包所有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一个包可嵌套在另一个包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30187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zh-CN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中的包为广义概念，不等同于</a:t>
            </a:r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包的狭义概念</a:t>
            </a:r>
            <a:endParaRPr lang="en-US" altLang="zh-CN" b="1" kern="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类、接口、组件、节点、协作、用例、其他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使用包图可以将相关元素归入一个系统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一个包中可包含附属包、图表或单个元素</a:t>
            </a: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45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绘制包图的方法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分析设计类，把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概念上或语义上相近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的模型元素纳入一个包</a:t>
            </a: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可以从类的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  <a:cs typeface="Times New Roman" panose="02020603050405020304" pitchFamily="18" charset="0"/>
              </a:rPr>
              <a:t>功能相关性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来确定纳入包中的类：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的行为和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或结构的变更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要求另一个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相应的变更，则这两个类是功能相关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删除一个类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另一个类便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变成是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多余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的，则这两个类是功能相关的，这说明该剩余的类只为那个被删除的类所使用，它们之间有依赖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之间大量的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频繁交互或通信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之间有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特殊关系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一个类激发创建另一个类的对象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，则这两个类是功能相关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确定包与包之间的依赖关系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(&lt;&lt;import&gt;&gt;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&lt;&lt;access&gt;&gt;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确定包与包之间的泛化关系</a:t>
            </a:r>
          </a:p>
          <a:p>
            <a:pPr eaLnBrk="1" hangingPunct="1"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绘制包图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88201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包图示例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493" y="622573"/>
            <a:ext cx="5222875" cy="604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41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面向对象设计概述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包的设计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对象设计</a:t>
            </a:r>
          </a:p>
          <a:p>
            <a:pPr lvl="0"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31304450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包图示例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2328" r="3954" b="4276"/>
          <a:stretch>
            <a:fillRect/>
          </a:stretch>
        </p:blipFill>
        <p:spPr bwMode="auto">
          <a:xfrm>
            <a:off x="827732" y="1124744"/>
            <a:ext cx="76327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0360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按实现技术划分包的分层结构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03003" y="1484784"/>
            <a:ext cx="4113213" cy="4535488"/>
            <a:chOff x="0" y="0"/>
            <a:chExt cx="2591" cy="285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91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6" y="226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用户界面层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17" y="952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业务控制层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17" y="1719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业务实体层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72" y="2449"/>
              <a:ext cx="5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持久层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33" y="1447"/>
              <a:ext cx="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公共基础层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7125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图书管理系统：软件体系结构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501008"/>
            <a:ext cx="51133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752"/>
            <a:ext cx="3697288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92275" y="1484089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47813" y="3573239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业务控制层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84888" y="4079652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业务实体层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143125" y="4887689"/>
            <a:ext cx="1852613" cy="631255"/>
          </a:xfrm>
          <a:prstGeom prst="line">
            <a:avLst/>
          </a:prstGeom>
          <a:noFill/>
          <a:ln w="9525">
            <a:solidFill>
              <a:srgbClr val="A5002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090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02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java.io.InputStream</a:t>
            </a:r>
            <a:r>
              <a:rPr lang="en-US" altLang="zh-CN" sz="1800" dirty="0" smtClean="0"/>
              <a:t> is = java.lang.System.in;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= new </a:t>
            </a: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(is);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------------------------------------------------------------------------------------------------------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java.lang.System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java.io.InputStream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java.io.InputStreamReader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import </a:t>
            </a:r>
            <a:r>
              <a:rPr lang="en-US" altLang="zh-CN" sz="1800" dirty="0" err="1" smtClean="0"/>
              <a:t>java.io.BufferedReader</a:t>
            </a:r>
            <a:r>
              <a:rPr lang="en-US" altLang="zh-CN" sz="1800" dirty="0" smtClean="0"/>
              <a:t>;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InputStream</a:t>
            </a:r>
            <a:r>
              <a:rPr lang="en-US" altLang="zh-CN" sz="1800" dirty="0" smtClean="0"/>
              <a:t> = System.in;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InputStreamReader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InputStreamReader</a:t>
            </a:r>
            <a:r>
              <a:rPr lang="en-US" altLang="zh-CN" sz="1800" dirty="0" smtClean="0"/>
              <a:t>(is);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BufferedReader</a:t>
            </a:r>
            <a:r>
              <a:rPr lang="en-US" altLang="zh-CN" sz="1800" dirty="0" smtClean="0"/>
              <a:t> 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 = new </a:t>
            </a:r>
            <a:r>
              <a:rPr lang="en-US" altLang="zh-CN" sz="1800" dirty="0" err="1" smtClean="0"/>
              <a:t>BufferedReader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isr</a:t>
            </a:r>
            <a:r>
              <a:rPr lang="en-US" altLang="zh-CN" sz="1800" dirty="0" smtClean="0"/>
              <a:t>);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package”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2527" y="1629122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2527" y="2060922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12527" y="2492722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03102" y="3284885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03102" y="4077047"/>
            <a:ext cx="2879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03102" y="4508847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403102" y="3673822"/>
            <a:ext cx="2087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06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package”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10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</a:t>
            </a:r>
            <a:r>
              <a:rPr lang="en-US" altLang="zh-CN" sz="1800" dirty="0" err="1" smtClean="0"/>
              <a:t>cn.edu.hit.cs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A{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</a:t>
            </a:r>
            <a:r>
              <a:rPr lang="en-US" altLang="zh-CN" sz="1800" dirty="0" err="1" smtClean="0"/>
              <a:t>cn.edu.hit.cs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B{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cn.edu.hit.cs.se;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CS_SE{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--------------------------------------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package cn.edu.hit.cs.se;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public class CS_SE_P{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 smtClean="0"/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23024"/>
              </p:ext>
            </p:extLst>
          </p:nvPr>
        </p:nvGraphicFramePr>
        <p:xfrm>
          <a:off x="4427984" y="1556023"/>
          <a:ext cx="4008437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演示文稿" r:id="rId4" imgW="4571972" imgH="5760540" progId="PowerPoint.Show.8">
                  <p:embed/>
                </p:oleObj>
              </mc:Choice>
              <mc:Fallback>
                <p:oleObj name="演示文稿" r:id="rId4" imgW="4571972" imgH="5760540" progId="PowerPoint.Show.8">
                  <p:embed/>
                  <p:pic>
                    <p:nvPicPr>
                      <p:cNvPr id="5018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0" r="33719" b="48090"/>
                      <a:stretch>
                        <a:fillRect/>
                      </a:stretch>
                    </p:blipFill>
                    <p:spPr bwMode="auto">
                      <a:xfrm>
                        <a:off x="4427984" y="1556023"/>
                        <a:ext cx="4008437" cy="410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84610" y="1700039"/>
            <a:ext cx="2374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84610" y="2924002"/>
            <a:ext cx="2374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84610" y="4147964"/>
            <a:ext cx="273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84610" y="5444952"/>
            <a:ext cx="273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384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检查系统设计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检查“正确性”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每个子系统都能追溯到一个用例或一个非功能需求吗？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每一个用例都能映射到一个子系统吗？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系统设计模型中是否提到了所有的非功能需求？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每一个参与者都有合适的访问权限吗？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系统设计是否与安全性需求一致？</a:t>
            </a:r>
          </a:p>
          <a:p>
            <a:r>
              <a:rPr lang="zh-CN" altLang="en-US" dirty="0" smtClean="0"/>
              <a:t>检查“一致性”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是否将冲突的设计目标进行了排序？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是否有设计目标违背了非功能需求？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是否存在多个子系统或类重名？</a:t>
            </a:r>
          </a:p>
        </p:txBody>
      </p:sp>
    </p:spTree>
    <p:extLst>
      <p:ext uri="{BB962C8B-B14F-4D97-AF65-F5344CB8AC3E}">
        <p14:creationId xmlns:p14="http://schemas.microsoft.com/office/powerpoint/2010/main" val="10147103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检查系统设计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检查“完整性”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是否处理边界条件？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是否有用例走查来确定系统设计遗漏的功能？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是否涉及到系统设计的所有方面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如硬件部署、数据存储、访问控制、遗留系统、边界条件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是否定义了所有的子系统？</a:t>
            </a:r>
          </a:p>
          <a:p>
            <a:r>
              <a:rPr lang="zh-CN" altLang="en-US" dirty="0" smtClean="0"/>
              <a:t>检查“可行性”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系统中是否使用了新的技术或组件？是否对这些技术或组件进行了可行性研究？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在子系统分解环境中检查性能和可靠性需求了吗？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考虑并发问题了吗？</a:t>
            </a:r>
          </a:p>
        </p:txBody>
      </p:sp>
    </p:spTree>
    <p:extLst>
      <p:ext uri="{BB962C8B-B14F-4D97-AF65-F5344CB8AC3E}">
        <p14:creationId xmlns:p14="http://schemas.microsoft.com/office/powerpoint/2010/main" val="31254628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680002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对象设计概述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对象设计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细化需求分析和系统设计阶段产生的模型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确定新的设计对象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消除问题域与实现域之间的差距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对象设计的主要任务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精化类的属性和操作</a:t>
            </a:r>
          </a:p>
          <a:p>
            <a:pPr lvl="2" eaLnBrk="1" hangingPunct="1"/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</a:rPr>
              <a:t>明确定义操作的参数和基本的实现逻辑</a:t>
            </a:r>
          </a:p>
          <a:p>
            <a:pPr lvl="2" eaLnBrk="1" hangingPunct="1"/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</a:rPr>
              <a:t>明确定义属性的类型和可见性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明确类之间的关系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整理和优化设计模型</a:t>
            </a:r>
          </a:p>
        </p:txBody>
      </p:sp>
    </p:spTree>
    <p:extLst>
      <p:ext uri="{BB962C8B-B14F-4D97-AF65-F5344CB8AC3E}">
        <p14:creationId xmlns:p14="http://schemas.microsoft.com/office/powerpoint/2010/main" val="16975386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55576" y="1484313"/>
            <a:ext cx="792088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创建初始的设计类  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细化属性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定义状态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细化依赖关系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细化关联关系</a:t>
            </a:r>
          </a:p>
          <a:p>
            <a:pPr marL="0" indent="0">
              <a:buClr>
                <a:srgbClr val="FF822D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细化泛化关系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对象设计的基本步骤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4" t="24844" r="4794"/>
          <a:stretch/>
        </p:blipFill>
        <p:spPr bwMode="auto">
          <a:xfrm>
            <a:off x="5148064" y="1988840"/>
            <a:ext cx="3096344" cy="337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0168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16267344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创建初始的设计类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50950" y="1911821"/>
            <a:ext cx="1527175" cy="647700"/>
            <a:chOff x="0" y="0"/>
            <a:chExt cx="1030" cy="46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&lt;&lt;boundary&gt;&gt;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50913" y="1484784"/>
            <a:ext cx="216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分析类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847850" y="2878609"/>
            <a:ext cx="1530350" cy="647700"/>
            <a:chOff x="0" y="0"/>
            <a:chExt cx="1033" cy="46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&lt;&lt;control&gt;&gt;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50950" y="3721571"/>
            <a:ext cx="1530350" cy="646113"/>
            <a:chOff x="0" y="0"/>
            <a:chExt cx="1033" cy="461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&lt;&lt;entity&gt;&gt;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833563" y="4759796"/>
            <a:ext cx="1531937" cy="647700"/>
            <a:chOff x="0" y="0"/>
            <a:chExt cx="1033" cy="461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28" cy="46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&lt;&lt;boundary&gt;&gt;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0" y="205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" y="333"/>
              <a:ext cx="1027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562600" y="1491134"/>
            <a:ext cx="216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设计类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99125" y="1934046"/>
            <a:ext cx="886683" cy="577850"/>
            <a:chOff x="0" y="0"/>
            <a:chExt cx="599" cy="411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467350" y="2772246"/>
            <a:ext cx="892699" cy="577850"/>
            <a:chOff x="0" y="0"/>
            <a:chExt cx="602" cy="41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0" y="277"/>
              <a:ext cx="602" cy="1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796136" y="3789040"/>
            <a:ext cx="888250" cy="577850"/>
            <a:chOff x="0" y="0"/>
            <a:chExt cx="599" cy="411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0" y="278"/>
              <a:ext cx="599" cy="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554476" y="4874096"/>
            <a:ext cx="889732" cy="576263"/>
            <a:chOff x="-1" y="0"/>
            <a:chExt cx="600" cy="41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-1" y="305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3675063" y="2073746"/>
            <a:ext cx="1428750" cy="2987675"/>
            <a:chOff x="0" y="0"/>
            <a:chExt cx="964" cy="2128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" y="0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0" y="2126"/>
              <a:ext cx="9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" y="1602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" y="133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3" y="904"/>
              <a:ext cx="953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" y="1339"/>
              <a:ext cx="953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3" y="748"/>
              <a:ext cx="953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3" y="263"/>
              <a:ext cx="953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3" y="148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3" y="690"/>
              <a:ext cx="95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 flipV="1">
              <a:off x="3" y="84"/>
              <a:ext cx="953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" y="592"/>
              <a:ext cx="953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21"/>
          <p:cNvGrpSpPr>
            <a:grpSpLocks/>
          </p:cNvGrpSpPr>
          <p:nvPr/>
        </p:nvGrpSpPr>
        <p:grpSpPr bwMode="auto">
          <a:xfrm>
            <a:off x="7031260" y="2144935"/>
            <a:ext cx="886683" cy="577850"/>
            <a:chOff x="0" y="0"/>
            <a:chExt cx="599" cy="411"/>
          </a:xfrm>
        </p:grpSpPr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6799485" y="3211190"/>
            <a:ext cx="888250" cy="577850"/>
            <a:chOff x="0" y="0"/>
            <a:chExt cx="599" cy="411"/>
          </a:xfrm>
        </p:grpSpPr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" name="Group 29"/>
          <p:cNvGrpSpPr>
            <a:grpSpLocks/>
          </p:cNvGrpSpPr>
          <p:nvPr/>
        </p:nvGrpSpPr>
        <p:grpSpPr bwMode="auto">
          <a:xfrm>
            <a:off x="7128271" y="4363318"/>
            <a:ext cx="888250" cy="577850"/>
            <a:chOff x="0" y="0"/>
            <a:chExt cx="599" cy="411"/>
          </a:xfrm>
        </p:grpSpPr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599" cy="411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0" y="174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0" y="278"/>
              <a:ext cx="59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1886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2.细化属性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细化属性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具体说明属性的名称、类型、缺省值、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可见性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1700" b="1" dirty="0" smtClean="0">
                <a:solidFill>
                  <a:srgbClr val="0033CC"/>
                </a:solidFill>
              </a:rPr>
              <a:t>	</a:t>
            </a:r>
            <a:r>
              <a:rPr lang="en-US" altLang="zh-CN" sz="1700" b="1" dirty="0" smtClean="0">
                <a:solidFill>
                  <a:srgbClr val="C00000"/>
                </a:solidFill>
              </a:rPr>
              <a:t>visibility </a:t>
            </a:r>
            <a:r>
              <a:rPr lang="en-US" altLang="zh-CN" sz="1700" b="1" dirty="0" err="1" smtClean="0">
                <a:solidFill>
                  <a:srgbClr val="C00000"/>
                </a:solidFill>
              </a:rPr>
              <a:t>attributeName</a:t>
            </a:r>
            <a:r>
              <a:rPr lang="en-US" altLang="zh-CN" sz="1700" b="1" dirty="0" smtClean="0">
                <a:solidFill>
                  <a:srgbClr val="C00000"/>
                </a:solidFill>
              </a:rPr>
              <a:t> : Type = Default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Public: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‘+’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Private: ‘-’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Protected: ‘#’</a:t>
            </a:r>
          </a:p>
          <a:p>
            <a:pPr eaLnBrk="1" hangingPunct="1"/>
            <a:r>
              <a:rPr lang="zh-CN" altLang="en-US" dirty="0" smtClean="0"/>
              <a:t>属性的来源：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类所代表的现实实体的基本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描述状态的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描述该类与其他类之间关联的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派生属性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(derived attribute)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：该类属性的值需要通过计算其他属性的值才能得到，属性前面加“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8787" lvl="2" indent="0" eaLnBrk="1" hangingPunct="1">
              <a:lnSpc>
                <a:spcPct val="90000"/>
              </a:lnSpc>
              <a:buNone/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CourseOffering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“学生数目”    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/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numStudents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: 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int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3622" r="3278" b="2541"/>
          <a:stretch>
            <a:fillRect/>
          </a:stretch>
        </p:blipFill>
        <p:spPr bwMode="auto">
          <a:xfrm>
            <a:off x="6135688" y="1412875"/>
            <a:ext cx="28146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4888" y="1809750"/>
            <a:ext cx="2879725" cy="936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74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基本原则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属性命名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符合规范(名词组合，首字母小写)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尽可能将所有属性的可见性设置为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仅通过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方法更新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仅通过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方法访问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在属性的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方法中，实现简单的有效性验证，而在独立的验证方法中实现复杂的逻辑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04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关于状态属性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96752"/>
            <a:ext cx="842486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状态由一个或多个属性来表示（</a:t>
            </a:r>
            <a:r>
              <a:rPr lang="zh-CN" altLang="en-US" dirty="0" smtClean="0">
                <a:solidFill>
                  <a:srgbClr val="C00000"/>
                </a:solidFill>
              </a:rPr>
              <a:t>实体类中经常含有状态属性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对“订单”类来说，可以设定一个状态属性“订单状态”，取值为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enum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未付款、取消、已付款未发货、已发货、已确认收货未评价、买方已评价、双方已评价、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}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可以由多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个属性来表示状态：是否已付款、是否已发货、是否已确认、买方是否已评价、卖方是否已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每个状态属性的类型多数用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大部分</a:t>
            </a:r>
            <a:r>
              <a:rPr lang="zh-CN" altLang="en-US" dirty="0">
                <a:solidFill>
                  <a:schemeClr val="tx1"/>
                </a:solidFill>
              </a:rPr>
              <a:t>状态属性，可以由该类的其他属性的值进行逻辑判断得到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若订单处于“未付款”状态，则该订单的“订单变迁记录”中一定不会包含有付款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它处于“买家已评价”状态，则它的“买家评价”属性一定不为空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从一个</a:t>
            </a:r>
            <a:r>
              <a:rPr lang="zh-CN" altLang="en-US" dirty="0">
                <a:solidFill>
                  <a:srgbClr val="C00000"/>
                </a:solidFill>
              </a:rPr>
              <a:t>状态值</a:t>
            </a:r>
            <a:r>
              <a:rPr lang="zh-CN" altLang="en-US" dirty="0">
                <a:solidFill>
                  <a:schemeClr val="tx1"/>
                </a:solidFill>
              </a:rPr>
              <a:t>到另一个状态值的</a:t>
            </a:r>
            <a:r>
              <a:rPr lang="zh-CN" altLang="en-US" dirty="0">
                <a:solidFill>
                  <a:srgbClr val="C00000"/>
                </a:solidFill>
              </a:rPr>
              <a:t>变迁</a:t>
            </a:r>
            <a:r>
              <a:rPr lang="zh-CN" altLang="en-US" dirty="0">
                <a:solidFill>
                  <a:schemeClr val="tx1"/>
                </a:solidFill>
              </a:rPr>
              <a:t>，一定是由该实体类的</a:t>
            </a:r>
            <a:r>
              <a:rPr lang="zh-CN" altLang="en-US" dirty="0">
                <a:solidFill>
                  <a:srgbClr val="C00000"/>
                </a:solidFill>
              </a:rPr>
              <a:t>某个操作</a:t>
            </a:r>
            <a:r>
              <a:rPr lang="zh-CN" altLang="en-US" dirty="0">
                <a:solidFill>
                  <a:schemeClr val="tx1"/>
                </a:solidFill>
              </a:rPr>
              <a:t>所导致的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订单从不存在到变为“未付款”，是由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操作导致的状态变化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订单从“已发货”到“已确认”的变化，是由“确认收货”操作所导致的状态变化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检查状态变迁的条件，可以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判断你为实体类所设计的操作是否完整</a:t>
            </a:r>
          </a:p>
        </p:txBody>
      </p:sp>
    </p:spTree>
    <p:extLst>
      <p:ext uri="{BB962C8B-B14F-4D97-AF65-F5344CB8AC3E}">
        <p14:creationId xmlns:p14="http://schemas.microsoft.com/office/powerpoint/2010/main" val="2953033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关于关联属性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3534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/>
              <a:t>两个类之间有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关系，意味着需要永久管理对方的信息，需要在程序中能够从类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“导航”</a:t>
            </a:r>
            <a:r>
              <a:rPr lang="en-US" altLang="zh-CN" dirty="0" smtClean="0"/>
              <a:t>(navigate)</a:t>
            </a:r>
            <a:r>
              <a:rPr lang="zh-CN" altLang="en-US" dirty="0" smtClean="0"/>
              <a:t>到类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例如：“订单”类与“买家”类产生双向关联，意即一个订单对象中需要能够找到相应的“买家”对象，反之买家对象需要知道自己拥有哪些订单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订单类中有一个关联属性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buyer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，其数据类型是“买家”类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买家类中有一个关联属性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OrderList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，其数据类型是“订单”类构成的序列</a:t>
            </a:r>
            <a:endParaRPr lang="zh-CN" altLang="en-US" sz="1800" u="sng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关联属性不只是一个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，而是一个或多个完整的对方类的对象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务必与数据库中的“外键”区分开：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订单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中有一个外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键（只是一个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值）：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买家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字符串类型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，靠它与买家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联系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起来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不要用关系数据模式的设计思想来构造类的属性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关联属性的目标：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在程序运行空间内实现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之间的导航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，而无需经过数据库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层存取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39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3.细化操作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找出满足基本逻辑要求的操作：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actor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分别思考需要类的哪些操作</a:t>
            </a:r>
          </a:p>
          <a:p>
            <a:pPr eaLnBrk="1" hangingPunct="1"/>
            <a:r>
              <a:rPr lang="zh-CN" altLang="en-US" dirty="0" smtClean="0"/>
              <a:t>补充必要的辅助操作：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初始化类的实例、销毁类的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Student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(…)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~Student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验证两个实例是否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等同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equals(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获取属性值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(get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—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属性值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(set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—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setXXX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(…)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将对象转换为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    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toString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复制对象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实例                 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clone(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用于测试类的内部代码的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   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 main( 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支持对象进行状态转换的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/>
              <a:t>细化操作时，要充分考虑类的“属性”与“状态”是否被充分利用：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对属性进行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CRUD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对状态进行各种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变更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95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给出完整的操作描述：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确定操作的名称、参数、返回值、可见性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应该遵从程序设计语言的命名规则</a:t>
            </a:r>
            <a:r>
              <a:rPr lang="zh-CN" altLang="en-US" dirty="0" smtClean="0"/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动词+名词，首字母小写</a:t>
            </a:r>
            <a:r>
              <a:rPr lang="zh-CN" altLang="en-US" dirty="0" smtClean="0"/>
              <a:t>)</a:t>
            </a:r>
          </a:p>
          <a:p>
            <a:pPr eaLnBrk="1" hangingPunct="1"/>
            <a:r>
              <a:rPr lang="zh-CN" altLang="en-US" dirty="0" smtClean="0"/>
              <a:t>详细说明操作的内部实现逻辑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复杂的操作过程采用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伪代码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或者绘制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程序流程图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活动图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方式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/>
              <a:t>在给出内部实现逻辑之后，可能需要：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将各个操作中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公共部分提取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出来，形成独立的新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zh-CN" altLang="en-US" sz="1600" dirty="0" smtClean="0"/>
          </a:p>
          <a:p>
            <a:pPr eaLnBrk="1" hangingPunct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936388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操作的形式：</a:t>
            </a:r>
          </a:p>
          <a:p>
            <a:pPr marL="230187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1700" b="1" dirty="0" smtClean="0">
                <a:solidFill>
                  <a:srgbClr val="C00000"/>
                </a:solidFill>
              </a:rPr>
              <a:t>     visibility </a:t>
            </a:r>
            <a:r>
              <a:rPr lang="en-US" altLang="zh-CN" sz="1700" b="1" dirty="0" err="1">
                <a:solidFill>
                  <a:srgbClr val="C00000"/>
                </a:solidFill>
              </a:rPr>
              <a:t>opName</a:t>
            </a:r>
            <a:r>
              <a:rPr lang="en-US" altLang="zh-CN" sz="1700" b="1" dirty="0">
                <a:solidFill>
                  <a:srgbClr val="C00000"/>
                </a:solidFill>
              </a:rPr>
              <a:t> ( </a:t>
            </a:r>
            <a:r>
              <a:rPr lang="en-US" altLang="zh-CN" sz="1700" b="1" dirty="0" err="1">
                <a:solidFill>
                  <a:srgbClr val="C00000"/>
                </a:solidFill>
              </a:rPr>
              <a:t>param</a:t>
            </a:r>
            <a:r>
              <a:rPr lang="en-US" altLang="zh-CN" sz="1700" b="1" dirty="0">
                <a:solidFill>
                  <a:srgbClr val="C00000"/>
                </a:solidFill>
              </a:rPr>
              <a:t> : type = default, … ) : </a:t>
            </a:r>
            <a:r>
              <a:rPr lang="en-US" altLang="zh-CN" sz="1700" b="1" dirty="0" err="1">
                <a:solidFill>
                  <a:srgbClr val="C00000"/>
                </a:solidFill>
              </a:rPr>
              <a:t>returnType</a:t>
            </a:r>
            <a:endParaRPr lang="en-US" altLang="zh-CN" sz="17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一个例子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CourseOffering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Constructor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i="1" dirty="0" smtClean="0"/>
              <a:t>&lt;&lt;class&gt;&gt;new (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Set attributes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setCourseID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courseID:String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setStartTime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startTime:Time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setEndTime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endTime:Time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setDays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days:Enum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Others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addProfessor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theProfessor:Professor</a:t>
            </a:r>
            <a:r>
              <a:rPr lang="en-US" altLang="zh-CN" sz="1600" b="1" i="1" dirty="0" smtClean="0"/>
              <a:t> )</a:t>
            </a:r>
            <a:endParaRPr lang="en-US" altLang="zh-CN" i="1" dirty="0" smtClean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removeProfessor</a:t>
            </a:r>
            <a:r>
              <a:rPr lang="en-US" altLang="zh-CN" sz="1600" b="1" i="1" dirty="0" smtClean="0"/>
              <a:t> ( </a:t>
            </a:r>
            <a:r>
              <a:rPr lang="en-US" altLang="zh-CN" sz="1600" b="1" i="1" dirty="0" err="1" smtClean="0"/>
              <a:t>theProfessor:Professor</a:t>
            </a:r>
            <a:r>
              <a:rPr lang="en-US" altLang="zh-CN" sz="1600" b="1" i="1" dirty="0" smtClean="0"/>
              <a:t> 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offeringStillOpen</a:t>
            </a:r>
            <a:r>
              <a:rPr lang="en-US" altLang="zh-CN" sz="1600" b="1" i="1" dirty="0" smtClean="0"/>
              <a:t> ( ) : Boolean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</a:t>
            </a:r>
            <a:r>
              <a:rPr lang="en-US" altLang="zh-CN" sz="1600" b="1" i="1" dirty="0" err="1" smtClean="0"/>
              <a:t>getNumberOfStudents</a:t>
            </a:r>
            <a:r>
              <a:rPr lang="en-US" altLang="zh-CN" sz="1600" b="1" i="1" dirty="0" smtClean="0"/>
              <a:t> ( ) : </a:t>
            </a:r>
            <a:r>
              <a:rPr lang="en-US" altLang="zh-CN" sz="1600" b="1" i="1" dirty="0" err="1" smtClean="0"/>
              <a:t>int</a:t>
            </a:r>
            <a:endParaRPr lang="en-US" altLang="zh-CN" sz="1600" b="1" i="1" dirty="0" smtClean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1600" b="1" i="1" dirty="0" smtClean="0"/>
              <a:t>	……</a:t>
            </a:r>
            <a:endParaRPr lang="en-US" altLang="zh-CN" sz="16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55838"/>
            <a:ext cx="29241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8988" y="3760788"/>
            <a:ext cx="2879725" cy="226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597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一个例子：</a:t>
            </a:r>
            <a:r>
              <a:rPr lang="en-US" altLang="zh-CN" i="1" dirty="0" err="1" smtClean="0"/>
              <a:t>BorrowerInfo</a:t>
            </a:r>
            <a:r>
              <a:rPr lang="zh-CN" altLang="en-US" dirty="0" smtClean="0"/>
              <a:t>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构造函数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1800" b="1" i="1" dirty="0" smtClean="0"/>
              <a:t>		</a:t>
            </a:r>
            <a:r>
              <a:rPr lang="en-US" altLang="zh-CN" sz="1800" b="1" i="1" dirty="0" smtClean="0"/>
              <a:t>&lt;&lt;class&gt;&gt; + new ( )</a:t>
            </a:r>
            <a:endParaRPr lang="en-US" altLang="zh-CN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属性赋值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setName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name:String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setAddress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address:String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addLoan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theLoan:Loan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removeLoan</a:t>
            </a:r>
            <a:r>
              <a:rPr lang="en-US" altLang="zh-CN" sz="1800" b="1" i="1" dirty="0"/>
              <a:t>( </a:t>
            </a:r>
            <a:r>
              <a:rPr lang="en-US" altLang="zh-CN" sz="1800" b="1" i="1" dirty="0" err="1"/>
              <a:t>theLoan:Loan</a:t>
            </a:r>
            <a:r>
              <a:rPr lang="en-US" altLang="zh-CN" sz="1800" b="1" i="1" dirty="0"/>
              <a:t>)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+ </a:t>
            </a:r>
            <a:r>
              <a:rPr lang="en-US" altLang="zh-CN" sz="1800" b="1" i="1" dirty="0" err="1"/>
              <a:t>isAllowed</a:t>
            </a:r>
            <a:r>
              <a:rPr lang="en-US" altLang="zh-CN" sz="1800" b="1" i="1" dirty="0"/>
              <a:t>( ) : Boolean</a:t>
            </a:r>
          </a:p>
          <a:p>
            <a:pPr lvl="1" eaLnBrk="1" hangingPunct="1">
              <a:buNone/>
            </a:pPr>
            <a:r>
              <a:rPr lang="en-US" altLang="zh-CN" sz="1800" b="1" i="1" dirty="0" smtClean="0"/>
              <a:t>     ……</a:t>
            </a:r>
            <a:endParaRPr lang="en-US" altLang="zh-CN" sz="1800" b="1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33988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885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20688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细化操作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smtClean="0">
                <a:solidFill>
                  <a:schemeClr val="accent2"/>
                </a:solidFill>
              </a:rPr>
              <a:t>new ( )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smtClean="0">
                <a:solidFill>
                  <a:schemeClr val="accent2"/>
                </a:solidFill>
              </a:rPr>
              <a:t>	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unassigned;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numStudents</a:t>
            </a:r>
            <a:r>
              <a:rPr lang="en-US" altLang="zh-CN" sz="1600" dirty="0" smtClean="0"/>
              <a:t> := 0;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addProfessor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</a:t>
            </a:r>
            <a:r>
              <a:rPr lang="en-US" altLang="zh-CN" sz="1800" b="0" i="1" dirty="0" err="1" smtClean="0">
                <a:solidFill>
                  <a:schemeClr val="accent2"/>
                </a:solidFill>
              </a:rPr>
              <a:t>theProfessor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: Professor 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if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= unassigned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courseInstructor</a:t>
            </a:r>
            <a:r>
              <a:rPr lang="en-US" altLang="zh-CN" sz="1600" dirty="0" smtClean="0"/>
              <a:t> := </a:t>
            </a:r>
            <a:r>
              <a:rPr lang="en-US" altLang="zh-CN" sz="1600" dirty="0" err="1" smtClean="0"/>
              <a:t>theProfessor</a:t>
            </a:r>
            <a:r>
              <a:rPr lang="en-US" altLang="zh-CN" sz="1600" dirty="0" smtClean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else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removeProfessor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</a:t>
            </a:r>
            <a:r>
              <a:rPr lang="en-US" altLang="zh-CN" sz="1800" b="0" i="1" dirty="0" err="1" smtClean="0">
                <a:solidFill>
                  <a:schemeClr val="accent2"/>
                </a:solidFill>
              </a:rPr>
              <a:t>theProfessor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: Professor)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if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= assigned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unassigned;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</a:t>
            </a:r>
            <a:r>
              <a:rPr lang="en-US" altLang="zh-CN" sz="1600" dirty="0" err="1" smtClean="0"/>
              <a:t>courseInstructor</a:t>
            </a:r>
            <a:r>
              <a:rPr lang="en-US" altLang="zh-CN" sz="1600" dirty="0" smtClean="0"/>
              <a:t> := NULL;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else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8100" y="1484784"/>
            <a:ext cx="4025900" cy="4114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800" b="0" i="1" dirty="0" err="1" smtClean="0">
                <a:solidFill>
                  <a:schemeClr val="accent2"/>
                </a:solidFill>
              </a:rPr>
              <a:t>closeOffering</a:t>
            </a:r>
            <a:r>
              <a:rPr lang="en-US" altLang="zh-CN" sz="1800" b="0" i="1" dirty="0" smtClean="0">
                <a:solidFill>
                  <a:schemeClr val="accent2"/>
                </a:solidFill>
              </a:rPr>
              <a:t> ( )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switch (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) {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case unassigned: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</a:t>
            </a:r>
            <a:r>
              <a:rPr lang="en-US" altLang="zh-CN" sz="1600" dirty="0" err="1" smtClean="0"/>
              <a:t>cancelOffering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cancelled;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   break;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case assigned: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        if ( </a:t>
            </a:r>
            <a:r>
              <a:rPr lang="en-US" altLang="zh-CN" sz="1600" dirty="0" err="1" smtClean="0"/>
              <a:t>numStudents</a:t>
            </a:r>
            <a:r>
              <a:rPr lang="en-US" altLang="zh-CN" sz="1600" dirty="0" smtClean="0"/>
              <a:t> &lt; </a:t>
            </a:r>
            <a:r>
              <a:rPr lang="en-US" altLang="zh-CN" sz="1600" dirty="0" err="1" smtClean="0"/>
              <a:t>minStudents</a:t>
            </a:r>
            <a:r>
              <a:rPr lang="en-US" altLang="zh-CN" sz="1600" dirty="0" smtClean="0"/>
              <a:t> ) 	  </a:t>
            </a:r>
            <a:r>
              <a:rPr lang="en-US" altLang="zh-CN" sz="1600" dirty="0" err="1" smtClean="0"/>
              <a:t>cancelOffering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cancelled;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else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	   </a:t>
            </a:r>
            <a:r>
              <a:rPr lang="en-US" altLang="zh-CN" sz="1600" dirty="0" err="1" smtClean="0"/>
              <a:t>offeringStatus</a:t>
            </a:r>
            <a:r>
              <a:rPr lang="en-US" altLang="zh-CN" sz="1600" dirty="0" smtClean="0"/>
              <a:t> := committed;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       break;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  default: </a:t>
            </a:r>
            <a:r>
              <a:rPr lang="en-US" altLang="zh-CN" sz="1600" dirty="0" err="1" smtClean="0"/>
              <a:t>errorState</a:t>
            </a:r>
            <a:r>
              <a:rPr lang="en-US" altLang="zh-CN" sz="1600" dirty="0" smtClean="0"/>
              <a:t> ( );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02033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面向对象的设计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9" y="1412776"/>
            <a:ext cx="4896792" cy="453697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822D"/>
              </a:buClr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传统的结构化方法：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kern="0" dirty="0" smtClean="0">
                <a:solidFill>
                  <a:srgbClr val="0000FF"/>
                </a:solidFill>
                <a:latin typeface="楷体"/>
                <a:ea typeface="楷体"/>
              </a:rPr>
              <a:t>分析阶段与设计阶段分得特别清楚，分别使用两套完全不同的建模符号和建模方法</a:t>
            </a:r>
            <a:r>
              <a:rPr lang="en-US" altLang="zh-CN" b="0" kern="0" dirty="0" smtClean="0">
                <a:latin typeface="Arial"/>
              </a:rPr>
              <a:t/>
            </a:r>
            <a:br>
              <a:rPr lang="en-US" altLang="zh-CN" b="0" kern="0" dirty="0" smtClean="0">
                <a:latin typeface="Arial"/>
              </a:rPr>
            </a:br>
            <a:endParaRPr lang="zh-CN" altLang="en-US" b="0" kern="0" dirty="0" smtClean="0">
              <a:latin typeface="Arial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面向对象的设计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(OOD)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OO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各阶段均采用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/>
              </a:rPr>
              <a:t>统一的“对象”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>概念，各阶段之间的区分变得不明显，形成“无缝”连接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  <a:t/>
            </a:r>
            <a:b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/>
              </a:rPr>
            </a:br>
            <a:endParaRPr lang="zh-CN" altLang="en-US" kern="0" dirty="0" smtClean="0">
              <a:solidFill>
                <a:srgbClr val="0000FF"/>
              </a:solidFill>
              <a:latin typeface="Times New Roman" panose="02020603050405020304" pitchFamily="18" charset="0"/>
              <a:ea typeface="楷体"/>
            </a:endParaRPr>
          </a:p>
          <a:p>
            <a:pPr>
              <a:buClr>
                <a:srgbClr val="FF822D"/>
              </a:buClr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中仍然使用“类、属性、操作”等概念，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是在</a:t>
            </a:r>
            <a:r>
              <a:rPr lang="en-US" altLang="zh-CN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OOA</a:t>
            </a:r>
            <a:r>
              <a:rPr lang="zh-CN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基础上的进一步细化，更加接近底层的技术实现</a:t>
            </a:r>
            <a:endParaRPr lang="zh-CN" altLang="en-US" kern="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dirty="0" smtClean="0"/>
          </a:p>
        </p:txBody>
      </p:sp>
      <p:pic>
        <p:nvPicPr>
          <p:cNvPr id="6" name="Picture 4" descr="图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980728"/>
            <a:ext cx="3535363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8765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4* 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定义状态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目的：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设计一个对象的状态是如何影响其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绘制对象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需要考虑的要素：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哪些对象有状态？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如何发现对象的所有状态？</a:t>
            </a:r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如何绘制对象状态图？</a:t>
            </a:r>
          </a:p>
          <a:p>
            <a:r>
              <a:rPr lang="en-US" altLang="zh-CN" dirty="0" smtClean="0"/>
              <a:t>Example: </a:t>
            </a:r>
            <a:r>
              <a:rPr lang="en-US" altLang="zh-CN" dirty="0" err="1" smtClean="0"/>
              <a:t>CourseOffering</a:t>
            </a:r>
            <a:endParaRPr lang="en-US" altLang="zh-CN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" y="4581128"/>
            <a:ext cx="69850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9759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6180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.细化类之间的关系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细化关系：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关联关系、依赖关系、继承关系、组合和聚合关系</a:t>
            </a:r>
            <a:endParaRPr lang="en-US" altLang="zh-CN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 smtClean="0"/>
              <a:t>“继承”关系很清楚</a:t>
            </a:r>
          </a:p>
          <a:p>
            <a:pPr eaLnBrk="1" hangingPunct="1"/>
            <a:r>
              <a:rPr lang="zh-CN" altLang="en-US" dirty="0" smtClean="0"/>
              <a:t>在对象设计阶段，需要进一步确定详细的关联关系、依赖关系和组合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聚合关系等</a:t>
            </a:r>
          </a:p>
          <a:p>
            <a:pPr eaLnBrk="1" hangingPunct="1"/>
            <a:r>
              <a:rPr lang="zh-CN" altLang="en-US" dirty="0" smtClean="0"/>
              <a:t>不同对象之间的可能连接：四种情况：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(Global)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(Parameter)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(Local)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(Field)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792663" y="5874097"/>
            <a:ext cx="1435100" cy="650875"/>
            <a:chOff x="0" y="0"/>
            <a:chExt cx="994" cy="50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Client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124075" y="5875685"/>
            <a:ext cx="1460500" cy="650875"/>
            <a:chOff x="0" y="0"/>
            <a:chExt cx="994" cy="509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Supplier1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791200" y="4886672"/>
            <a:ext cx="1069975" cy="9921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84575" y="6145560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111875" y="4235797"/>
            <a:ext cx="1460500" cy="650875"/>
            <a:chOff x="0" y="0"/>
            <a:chExt cx="994" cy="509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94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Supplier2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0" y="258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362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397125" y="4799360"/>
            <a:ext cx="267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</a:rPr>
              <a:t>Association/Aggregation/Composition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465513" y="5415310"/>
            <a:ext cx="677862" cy="677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868863" y="4253260"/>
            <a:ext cx="1079500" cy="9604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44875" y="3708747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</a:rPr>
              <a:t>Dependency</a:t>
            </a:r>
          </a:p>
        </p:txBody>
      </p:sp>
      <p:sp>
        <p:nvSpPr>
          <p:cNvPr id="24" name="AutoShape 22"/>
          <p:cNvSpPr>
            <a:spLocks/>
          </p:cNvSpPr>
          <p:nvPr/>
        </p:nvSpPr>
        <p:spPr bwMode="auto">
          <a:xfrm>
            <a:off x="3144838" y="3491260"/>
            <a:ext cx="301625" cy="846137"/>
          </a:xfrm>
          <a:prstGeom prst="rightBrace">
            <a:avLst>
              <a:gd name="adj1" fmla="val 2337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124075" y="4799360"/>
            <a:ext cx="252413" cy="141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567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定义类之间的关系：示例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624" y="1556792"/>
            <a:ext cx="6673850" cy="4052887"/>
            <a:chOff x="0" y="0"/>
            <a:chExt cx="4204" cy="255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" y="657"/>
              <a:ext cx="3266" cy="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0" y="0"/>
              <a:ext cx="959" cy="174"/>
            </a:xfrm>
            <a:prstGeom prst="callout2">
              <a:avLst>
                <a:gd name="adj1" fmla="val 41380"/>
                <a:gd name="adj2" fmla="val 105005"/>
                <a:gd name="adj3" fmla="val 41380"/>
                <a:gd name="adj4" fmla="val 138685"/>
                <a:gd name="adj5" fmla="val 540231"/>
                <a:gd name="adj6" fmla="val 173722"/>
              </a:avLst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Field reference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3510" y="50"/>
              <a:ext cx="694" cy="320"/>
            </a:xfrm>
            <a:prstGeom prst="callout2">
              <a:avLst>
                <a:gd name="adj1" fmla="val 114593"/>
                <a:gd name="adj2" fmla="val 40372"/>
                <a:gd name="adj3" fmla="val 386686"/>
                <a:gd name="adj4" fmla="val 40592"/>
                <a:gd name="adj5" fmla="val 479375"/>
                <a:gd name="adj6" fmla="val -146398"/>
              </a:avLst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Parameter 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6490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根据“多重性”进行设计</a:t>
            </a:r>
            <a:r>
              <a:rPr lang="en-US" altLang="zh-CN" dirty="0" smtClean="0"/>
              <a:t>(multiplicity-oriented design)</a:t>
            </a:r>
          </a:p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Multiplicity = 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Multiplicity = 0..1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可以直接用一个单一属性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指针加以实现，无需再作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若是双向关联：</a:t>
            </a:r>
          </a:p>
          <a:p>
            <a:pPr lvl="2" eaLnBrk="1" hangingPunct="1"/>
            <a:r>
              <a:rPr lang="en-US" altLang="zh-CN" sz="1800" b="1" dirty="0" smtClean="0"/>
              <a:t>Department</a:t>
            </a:r>
            <a:r>
              <a:rPr lang="zh-CN" altLang="en-US" sz="1800" b="1" dirty="0" smtClean="0"/>
              <a:t>类中有一个属性：</a:t>
            </a:r>
            <a:r>
              <a:rPr lang="en-US" altLang="zh-CN" sz="1800" b="1" dirty="0" smtClean="0"/>
              <a:t>+</a:t>
            </a:r>
            <a:r>
              <a:rPr lang="en-US" altLang="zh-CN" sz="1800" b="1" dirty="0" err="1" smtClean="0"/>
              <a:t>Mgr</a:t>
            </a:r>
            <a:r>
              <a:rPr lang="en-US" altLang="zh-CN" sz="1800" b="1" dirty="0" smtClean="0"/>
              <a:t>: Manager</a:t>
            </a:r>
          </a:p>
          <a:p>
            <a:pPr lvl="2" eaLnBrk="1" hangingPunct="1"/>
            <a:r>
              <a:rPr lang="en-US" altLang="zh-CN" sz="1800" b="1" dirty="0" smtClean="0"/>
              <a:t>Manager</a:t>
            </a:r>
            <a:r>
              <a:rPr lang="zh-CN" altLang="en-US" sz="1800" b="1" dirty="0" smtClean="0"/>
              <a:t>类中有一个属性：</a:t>
            </a:r>
            <a:r>
              <a:rPr lang="en-US" altLang="zh-CN" sz="1800" b="1" dirty="0" smtClean="0"/>
              <a:t>+</a:t>
            </a:r>
            <a:r>
              <a:rPr lang="en-US" altLang="zh-CN" sz="1800" b="1" dirty="0" err="1" smtClean="0"/>
              <a:t>Dept</a:t>
            </a:r>
            <a:r>
              <a:rPr lang="en-US" altLang="zh-CN" sz="1800" b="1" dirty="0" smtClean="0"/>
              <a:t>: Department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若是单向关联：</a:t>
            </a:r>
          </a:p>
          <a:p>
            <a:pPr lvl="2" eaLnBrk="1" hangingPunct="1"/>
            <a:r>
              <a:rPr lang="zh-CN" altLang="en-US" sz="1800" b="1" dirty="0" smtClean="0"/>
              <a:t>只在关联关系发出的类中增加关联属性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92275" y="4852690"/>
            <a:ext cx="4148138" cy="1020762"/>
            <a:chOff x="0" y="0"/>
            <a:chExt cx="2613" cy="643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613" cy="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5" y="24"/>
              <a:ext cx="871" cy="58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7" y="187"/>
              <a:ext cx="57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Department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5" y="334"/>
              <a:ext cx="871" cy="27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5" y="399"/>
              <a:ext cx="871" cy="2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8" y="57"/>
              <a:ext cx="5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&lt;&lt;entity&gt;&gt;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43" y="24"/>
              <a:ext cx="855" cy="586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39" y="187"/>
              <a:ext cx="4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 dirty="0">
                  <a:latin typeface="Arial" panose="020B0604020202020204" pitchFamily="34" charset="0"/>
                </a:rPr>
                <a:t>Manager</a:t>
              </a:r>
              <a:endParaRPr lang="en-US" altLang="zh-CN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43" y="334"/>
              <a:ext cx="855" cy="27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43" y="399"/>
              <a:ext cx="855" cy="211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11" y="57"/>
              <a:ext cx="52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&lt;&lt;entity&gt;&gt;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86" y="317"/>
              <a:ext cx="328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09" y="35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1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314" y="317"/>
              <a:ext cx="321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93" y="154"/>
              <a:ext cx="2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+Dept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59" y="381"/>
              <a:ext cx="1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0..1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363" y="154"/>
              <a:ext cx="2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300">
                  <a:latin typeface="Arial" panose="020B0604020202020204" pitchFamily="34" charset="0"/>
                </a:rPr>
                <a:t>+Mgr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00192" y="4077072"/>
            <a:ext cx="24844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设计阶段需要将这种“关联属性”增加到属性列表中，并更新操作</a:t>
            </a:r>
            <a:r>
              <a:rPr lang="zh-CN" altLang="en-US" sz="1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列表</a:t>
            </a:r>
            <a:endParaRPr lang="en-US" altLang="zh-CN" sz="1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分析阶段则不需要在属性列表中加入“关联属性”</a:t>
            </a:r>
          </a:p>
        </p:txBody>
      </p:sp>
    </p:spTree>
    <p:extLst>
      <p:ext uri="{BB962C8B-B14F-4D97-AF65-F5344CB8AC3E}">
        <p14:creationId xmlns:p14="http://schemas.microsoft.com/office/powerpoint/2010/main" val="38647412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8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根据“多重性”进行设计</a:t>
            </a:r>
            <a:r>
              <a:rPr lang="en-US" altLang="zh-CN" dirty="0" smtClean="0"/>
              <a:t>(multiplicity design)</a:t>
            </a:r>
          </a:p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Multiplicity &gt; 1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无法用单一属性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指针来实现，需要引入</a:t>
            </a:r>
            <a:r>
              <a:rPr lang="zh-CN" altLang="en-US" b="1" dirty="0" smtClean="0">
                <a:solidFill>
                  <a:srgbClr val="C00000"/>
                </a:solidFill>
              </a:rPr>
              <a:t>新的设计类或能够存储多个对象的复杂数据结构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例如链表、数组等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转化为若干个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1:1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83" y="3356992"/>
            <a:ext cx="421481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27983" y="4755579"/>
            <a:ext cx="1046163" cy="473075"/>
          </a:xfrm>
          <a:prstGeom prst="rightArrow">
            <a:avLst>
              <a:gd name="adj1" fmla="val 50000"/>
              <a:gd name="adj2" fmla="val 5528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spect="1" noChangeArrowheads="1" noTextEdit="1"/>
          </p:cNvSpPr>
          <p:nvPr/>
        </p:nvSpPr>
        <p:spPr bwMode="auto">
          <a:xfrm>
            <a:off x="279846" y="4442842"/>
            <a:ext cx="4148137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2408" y="4480942"/>
            <a:ext cx="1382713" cy="9302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2133" y="4739704"/>
            <a:ext cx="7715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Professor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2408" y="4973067"/>
            <a:ext cx="1382713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2408" y="5076254"/>
            <a:ext cx="1382713" cy="3349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52921" y="4533329"/>
            <a:ext cx="8302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&lt;&lt;entity&gt;&gt;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888108" y="4480942"/>
            <a:ext cx="1357313" cy="9302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984946" y="4739704"/>
            <a:ext cx="1214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CourseOffering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888108" y="4973067"/>
            <a:ext cx="1357313" cy="4381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88108" y="5076254"/>
            <a:ext cx="1357313" cy="3349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154808" y="4533329"/>
            <a:ext cx="830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 dirty="0">
                <a:latin typeface="Arial" panose="020B0604020202020204" pitchFamily="34" charset="0"/>
              </a:rPr>
              <a:t>&lt;&lt;entity&gt;&gt;</a:t>
            </a:r>
            <a:endParaRPr lang="en-US" altLang="zh-CN" sz="1800" b="0" dirty="0">
              <a:latin typeface="Arial" panose="020B060402020202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1845121" y="4946079"/>
            <a:ext cx="520700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81633" y="5011167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365821" y="4946079"/>
            <a:ext cx="509587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596008" y="4998467"/>
            <a:ext cx="2857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0..n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856233" y="4739704"/>
            <a:ext cx="869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+instructor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881633" y="5011167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596008" y="4998467"/>
            <a:ext cx="2857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0..n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5599558" y="4320604"/>
            <a:ext cx="1727200" cy="12255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364608" y="4436492"/>
            <a:ext cx="2762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0..1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867846" y="4365054"/>
            <a:ext cx="869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300">
                <a:latin typeface="Arial" panose="020B0604020202020204" pitchFamily="34" charset="0"/>
              </a:rPr>
              <a:t>+instructor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012308" y="3572892"/>
            <a:ext cx="1198563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+</a:t>
            </a:r>
            <a:r>
              <a:rPr lang="en-US" altLang="zh-CN" sz="1400">
                <a:latin typeface="Arial" panose="020B0604020202020204" pitchFamily="34" charset="0"/>
              </a:rPr>
              <a:t>CourseList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012308" y="4004692"/>
            <a:ext cx="28892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956996" y="4465067"/>
            <a:ext cx="142875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8028433" y="4436492"/>
            <a:ext cx="0" cy="792162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7947471" y="4446017"/>
            <a:ext cx="144462" cy="215900"/>
          </a:xfrm>
          <a:prstGeom prst="diamond">
            <a:avLst/>
          </a:prstGeom>
          <a:solidFill>
            <a:schemeClr val="bg1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8167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：有些情况下，关联关系本身也可能具有属性，可以使用“关联类”将这种关系建模</a:t>
            </a:r>
          </a:p>
          <a:p>
            <a:pPr eaLnBrk="1" hangingPunct="1"/>
            <a:r>
              <a:rPr lang="zh-CN" altLang="en-US" dirty="0" smtClean="0"/>
              <a:t>举例：选课表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与开设课程</a:t>
            </a:r>
            <a:r>
              <a:rPr lang="en-US" altLang="zh-CN" dirty="0" err="1" smtClean="0"/>
              <a:t>CourseOffering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00113" y="2781300"/>
            <a:ext cx="6983412" cy="3789363"/>
            <a:chOff x="0" y="0"/>
            <a:chExt cx="4793" cy="269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05" y="1584"/>
              <a:ext cx="1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r>
                <a:rPr lang="en-US" altLang="zh-CN" sz="16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Design Decisions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14" y="1511"/>
              <a:ext cx="345" cy="428"/>
            </a:xfrm>
            <a:prstGeom prst="downArrow">
              <a:avLst>
                <a:gd name="adj1" fmla="val 50000"/>
                <a:gd name="adj2" fmla="val 31014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737" y="0"/>
            <a:ext cx="3210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r:id="rId4" imgW="4791744" imgH="2114845" progId="Paint.Picture">
                    <p:embed/>
                  </p:oleObj>
                </mc:Choice>
                <mc:Fallback>
                  <p:oleObj r:id="rId4" imgW="4791744" imgH="2114845" progId="Paint.Picture">
                    <p:embed/>
                    <p:pic>
                      <p:nvPicPr>
                        <p:cNvPr id="14951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0"/>
                          <a:ext cx="3210" cy="1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0" y="2033"/>
            <a:ext cx="4793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7" name="BMP 图像" r:id="rId6" imgW="0" imgH="0" progId="Paint.Picture">
                    <p:embed/>
                  </p:oleObj>
                </mc:Choice>
                <mc:Fallback>
                  <p:oleObj name="BMP 图像" r:id="rId6" imgW="0" imgH="0" progId="Paint.Picture">
                    <p:embed/>
                    <p:pic>
                      <p:nvPicPr>
                        <p:cNvPr id="1495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33"/>
                          <a:ext cx="4793" cy="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5851979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44575" y="1773238"/>
            <a:ext cx="2447925" cy="1871662"/>
            <a:chOff x="0" y="0"/>
            <a:chExt cx="1542" cy="117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72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供应者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771"/>
              <a:ext cx="725" cy="408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买家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2" y="409"/>
              <a:ext cx="5" cy="36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62" y="590"/>
              <a:ext cx="81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07" y="408"/>
              <a:ext cx="63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交易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35" y="362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55" y="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23850" y="5013325"/>
            <a:ext cx="3960813" cy="1295400"/>
            <a:chOff x="0" y="0"/>
            <a:chExt cx="2495" cy="81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179" cy="81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Buyer[*]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Trade[*]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15" y="0"/>
              <a:ext cx="1179" cy="81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suppliers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 [*]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Trade[*]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0" y="227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15" y="227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427538" y="2636838"/>
            <a:ext cx="4473575" cy="2303462"/>
            <a:chOff x="0" y="0"/>
            <a:chExt cx="2818" cy="1451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66" y="90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771" y="1089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71" y="454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179" cy="680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Trades[*]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38" y="136"/>
              <a:ext cx="1180" cy="1043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0" y="754"/>
              <a:ext cx="1179" cy="697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Trades[*]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66" y="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452" y="21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452" y="907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0" y="181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0" y="952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633" y="363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124075" y="3789363"/>
            <a:ext cx="0" cy="10080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059113" y="3355975"/>
            <a:ext cx="1296987" cy="720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427538" y="1909763"/>
            <a:ext cx="413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使用关联类和不使用关联类的对比分析</a:t>
            </a:r>
          </a:p>
        </p:txBody>
      </p:sp>
    </p:spTree>
    <p:extLst>
      <p:ext uri="{BB962C8B-B14F-4D97-AF65-F5344CB8AC3E}">
        <p14:creationId xmlns:p14="http://schemas.microsoft.com/office/powerpoint/2010/main" val="1092719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定义关联关系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(Association/Composition/Aggregation)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95738" y="1196677"/>
            <a:ext cx="4321175" cy="2376487"/>
            <a:chOff x="0" y="0"/>
            <a:chExt cx="2818" cy="1451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168" y="907"/>
              <a:ext cx="23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 flipV="1">
              <a:off x="771" y="1089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771" y="454"/>
              <a:ext cx="86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179" cy="680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Trade[*]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638" y="136"/>
              <a:ext cx="1180" cy="1043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0" y="754"/>
              <a:ext cx="1179" cy="697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Trade[*]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1168" y="216"/>
              <a:ext cx="23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451" y="216"/>
              <a:ext cx="24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451" y="907"/>
              <a:ext cx="24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0" y="181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0" y="952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1633" y="363"/>
              <a:ext cx="11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2989263" y="2420639"/>
            <a:ext cx="93503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95288" y="1484014"/>
            <a:ext cx="2447925" cy="1871663"/>
            <a:chOff x="0" y="0"/>
            <a:chExt cx="1542" cy="1179"/>
          </a:xfrm>
        </p:grpSpPr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72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供应者</a:t>
              </a:r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0" y="771"/>
              <a:ext cx="725" cy="408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买家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362" y="409"/>
              <a:ext cx="5" cy="36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62" y="590"/>
              <a:ext cx="817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907" y="408"/>
              <a:ext cx="635" cy="40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zh-CN" altLang="en-US" sz="1400">
                  <a:latin typeface="Times New Roman" panose="02020603050405020304" pitchFamily="18" charset="0"/>
                </a:rPr>
                <a:t>交易</a:t>
              </a: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135" y="362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6" name="Rectangle 56"/>
            <p:cNvSpPr>
              <a:spLocks noChangeArrowheads="1"/>
            </p:cNvSpPr>
            <p:nvPr/>
          </p:nvSpPr>
          <p:spPr bwMode="auto">
            <a:xfrm>
              <a:off x="155" y="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27" name="Line 76"/>
          <p:cNvSpPr>
            <a:spLocks noChangeShapeType="1"/>
          </p:cNvSpPr>
          <p:nvPr/>
        </p:nvSpPr>
        <p:spPr bwMode="auto">
          <a:xfrm rot="5400000">
            <a:off x="5845841" y="3804296"/>
            <a:ext cx="7497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1835150" y="4005064"/>
            <a:ext cx="6913563" cy="2376488"/>
            <a:chOff x="0" y="0"/>
            <a:chExt cx="4355" cy="1497"/>
          </a:xfrm>
        </p:grpSpPr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1128" y="936"/>
              <a:ext cx="2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 flipV="1">
              <a:off x="745" y="1124"/>
              <a:ext cx="83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 flipV="1">
              <a:off x="745" y="468"/>
              <a:ext cx="832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1139" cy="702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company-name:String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3215" y="227"/>
              <a:ext cx="1140" cy="107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product:String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quantity:Integer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Total-price:Double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supplier :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Supplier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buyer: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Buyer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0" y="778"/>
              <a:ext cx="1139" cy="719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Buyer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name:String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address:String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trades: </a:t>
              </a:r>
              <a:r>
                <a:rPr lang="en-US" altLang="zh-CN" sz="1400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1128" y="223"/>
              <a:ext cx="2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1402" y="223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1402" y="936"/>
              <a:ext cx="2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0" y="187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>
              <a:off x="0" y="982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3210" y="462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593" y="219"/>
              <a:ext cx="1140" cy="1076"/>
            </a:xfrm>
            <a:prstGeom prst="rect">
              <a:avLst/>
            </a:prstGeom>
            <a:solidFill>
              <a:srgbClr val="FFFFC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err="1">
                  <a:latin typeface="Times New Roman" panose="02020603050405020304" pitchFamily="18" charset="0"/>
                </a:rPr>
                <a:t>TradeList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 smtClean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r>
                <a:rPr lang="en-US" altLang="zh-CN" sz="1400" dirty="0" smtClean="0">
                  <a:latin typeface="Times New Roman" panose="02020603050405020304" pitchFamily="18" charset="0"/>
                </a:rPr>
                <a:t>trades</a:t>
              </a:r>
              <a:r>
                <a:rPr lang="en-US" altLang="zh-CN" sz="1400" dirty="0">
                  <a:latin typeface="Times New Roman" panose="02020603050405020304" pitchFamily="18" charset="0"/>
                </a:rPr>
                <a:t>: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Trade </a:t>
              </a:r>
              <a:r>
                <a:rPr lang="en-US" altLang="zh-CN" sz="14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[*]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 smtClean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D60093"/>
                </a:buClr>
                <a:buFont typeface="Wingdings" panose="05000000000000000000" pitchFamily="2" charset="2"/>
                <a:buNone/>
              </a:pP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1588" y="454"/>
              <a:ext cx="114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 flipH="1">
              <a:off x="2722" y="771"/>
              <a:ext cx="499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AutoShape 74"/>
            <p:cNvSpPr>
              <a:spLocks noChangeArrowheads="1"/>
            </p:cNvSpPr>
            <p:nvPr/>
          </p:nvSpPr>
          <p:spPr bwMode="auto">
            <a:xfrm rot="5400000">
              <a:off x="2733" y="693"/>
              <a:ext cx="91" cy="136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404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引入“辅助类”简化类的内部结构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32936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辅助实体类，是对从用例中识别出的核心实体的补充描述，目的是使每个实体类的属性均为简单数据类型：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何谓“简单数据类型”？编程语言提供的基本数据类型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double, char, string,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list, vector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等，以及其他实体类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使用起来更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容易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例如对“订单”类来说，需要维护收货地址相关属性，而收货地址又由多个小粒度属性构成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收货人、联系电话、地址、邮编、送货时间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办法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这五个小粒度属性直接作为订单类的五个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实际上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，这五个属性通常总是在一起使用，该办法会导致后续使用的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麻烦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办法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构造一个辅助类“收货地址”，订单类只保留一个属性，其类型为该辅助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在淘宝系统中，恰好还有用例是“增加、删除、修改收货地址”，故而设置这样一个辅助类是合适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这两个实体类之间形成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聚合关系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收货地址可以独立于订单而存在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66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引入“辅助类”简化类的内部结构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仍以订单类为例，订单的物流记录是一个非常复杂的结构体，由多行构成，每行又包含“时间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、流转记录</a:t>
            </a:r>
            <a:r>
              <a:rPr lang="en-US" altLang="zh-CN" dirty="0" smtClean="0"/>
              <a:t>(text)</a:t>
            </a:r>
            <a:r>
              <a:rPr lang="zh-CN" altLang="en-US" dirty="0" smtClean="0"/>
              <a:t>、操作人</a:t>
            </a:r>
            <a:r>
              <a:rPr lang="en-US" altLang="zh-CN" dirty="0" smtClean="0"/>
              <a:t>(text)</a:t>
            </a:r>
            <a:r>
              <a:rPr lang="zh-CN" altLang="en-US" dirty="0" smtClean="0"/>
              <a:t>”等属性，故而可以将“订单物流记录”作为一个实体类，包含着三个简单属性，而订单类中维护一个“订单流转记录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”属性，该属性是一个集合体，其成员元素的类型是“订单流转记录”这个实体类</a:t>
            </a:r>
          </a:p>
          <a:p>
            <a:r>
              <a:rPr lang="zh-CN" altLang="en-US" dirty="0" smtClean="0"/>
              <a:t>这两个实体类之间形成组合关系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没有订单，就没有物流记录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当查询订单的流转记录时，使用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操作获得这个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属性，然后遍历每个要素，从中分别取出这三个基本属性即可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08860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面向对象设计中的基本元素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基本单元：</a:t>
            </a:r>
            <a:r>
              <a:rPr lang="zh-CN" altLang="en-US" dirty="0" smtClean="0">
                <a:solidFill>
                  <a:srgbClr val="C00000"/>
                </a:solidFill>
              </a:rPr>
              <a:t>设计类</a:t>
            </a:r>
            <a:r>
              <a:rPr lang="en-US" altLang="zh-CN" dirty="0" smtClean="0"/>
              <a:t>(design class)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中的“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b="1" dirty="0" smtClean="0"/>
              <a:t>(analysis class)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为了系统实现与维护过程中的方便性，将多个设计类按照彼此关联的紧密程度聚合到一起，形成大粒度的</a:t>
            </a:r>
            <a:r>
              <a:rPr lang="zh-CN" altLang="en-US" dirty="0" smtClean="0">
                <a:solidFill>
                  <a:srgbClr val="C00000"/>
                </a:solidFill>
              </a:rPr>
              <a:t>“包”</a:t>
            </a:r>
            <a:r>
              <a:rPr lang="en-US" altLang="zh-CN" dirty="0" smtClean="0"/>
              <a:t>(package)</a:t>
            </a:r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3350" y="4316760"/>
            <a:ext cx="2947988" cy="1449387"/>
          </a:xfrm>
          <a:prstGeom prst="rect">
            <a:avLst/>
          </a:prstGeom>
          <a:solidFill>
            <a:srgbClr val="F7F8D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03350" y="3870672"/>
            <a:ext cx="1019175" cy="444500"/>
          </a:xfrm>
          <a:prstGeom prst="rect">
            <a:avLst/>
          </a:prstGeom>
          <a:solidFill>
            <a:srgbClr val="F7F8D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99CC00"/>
              </a:buClr>
              <a:buFontTx/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563688" y="4427885"/>
            <a:ext cx="642937" cy="781050"/>
            <a:chOff x="0" y="0"/>
            <a:chExt cx="681" cy="63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1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600450" y="4873972"/>
            <a:ext cx="642938" cy="781050"/>
            <a:chOff x="0" y="0"/>
            <a:chExt cx="681" cy="63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3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4833938" y="3646835"/>
            <a:ext cx="1874837" cy="1060450"/>
            <a:chOff x="0" y="0"/>
            <a:chExt cx="2495" cy="154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363"/>
              <a:ext cx="2495" cy="1179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862" cy="362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833938" y="5208935"/>
            <a:ext cx="857250" cy="668337"/>
            <a:chOff x="0" y="0"/>
            <a:chExt cx="2495" cy="1542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0" y="363"/>
              <a:ext cx="2495" cy="1179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862" cy="362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>
                  <a:srgbClr val="99CC00"/>
                </a:buClr>
                <a:buFontTx/>
                <a:buNone/>
              </a:pPr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5127625" y="3981797"/>
            <a:ext cx="403225" cy="390525"/>
            <a:chOff x="0" y="0"/>
            <a:chExt cx="681" cy="635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173788" y="4204047"/>
            <a:ext cx="401637" cy="390525"/>
            <a:chOff x="0" y="0"/>
            <a:chExt cx="681" cy="635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4351338" y="4594572"/>
            <a:ext cx="482600" cy="111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351338" y="5431185"/>
            <a:ext cx="482600" cy="166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2582863" y="4707285"/>
            <a:ext cx="642937" cy="781050"/>
            <a:chOff x="0" y="0"/>
            <a:chExt cx="681" cy="635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681" cy="635"/>
            </a:xfrm>
            <a:prstGeom prst="rect">
              <a:avLst/>
            </a:prstGeom>
            <a:solidFill>
              <a:srgbClr val="F7F8D0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 anchorCtr="1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 b="0">
                  <a:latin typeface="Tahoma" panose="020B0604030504040204" pitchFamily="34" charset="0"/>
                  <a:cs typeface="Arial" panose="020B0604020202020204" pitchFamily="34" charset="0"/>
                </a:rPr>
                <a:t>class 2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1400" b="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0" y="243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0" y="432"/>
              <a:ext cx="681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208213" y="492953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 rot="5400000">
            <a:off x="2419350" y="4840635"/>
            <a:ext cx="166687" cy="1603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3225800" y="5151785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3922713" y="4148485"/>
            <a:ext cx="1177925" cy="725487"/>
          </a:xfrm>
          <a:custGeom>
            <a:avLst/>
            <a:gdLst>
              <a:gd name="T0" fmla="*/ 0 w 862"/>
              <a:gd name="T1" fmla="*/ 2147483646 h 590"/>
              <a:gd name="T2" fmla="*/ 0 w 862"/>
              <a:gd name="T3" fmla="*/ 0 h 590"/>
              <a:gd name="T4" fmla="*/ 2147483646 w 862"/>
              <a:gd name="T5" fmla="*/ 0 h 590"/>
              <a:gd name="T6" fmla="*/ 0 60000 65536"/>
              <a:gd name="T7" fmla="*/ 0 60000 65536"/>
              <a:gd name="T8" fmla="*/ 0 60000 65536"/>
              <a:gd name="T9" fmla="*/ 0 w 862"/>
              <a:gd name="T10" fmla="*/ 0 h 590"/>
              <a:gd name="T11" fmla="*/ 862 w 862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2" h="590">
                <a:moveTo>
                  <a:pt x="0" y="590"/>
                </a:moveTo>
                <a:lnTo>
                  <a:pt x="0" y="0"/>
                </a:lnTo>
                <a:lnTo>
                  <a:pt x="86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5400000">
            <a:off x="4934744" y="4042916"/>
            <a:ext cx="168275" cy="214313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cxnSp>
        <p:nvCxnSpPr>
          <p:cNvPr id="41" name="AutoShape 39"/>
          <p:cNvCxnSpPr>
            <a:cxnSpLocks noChangeShapeType="1"/>
          </p:cNvCxnSpPr>
          <p:nvPr/>
        </p:nvCxnSpPr>
        <p:spPr bwMode="auto">
          <a:xfrm rot="10800000">
            <a:off x="5530850" y="4177060"/>
            <a:ext cx="642938" cy="2222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AutoShape 40"/>
          <p:cNvSpPr>
            <a:spLocks noChangeArrowheads="1"/>
          </p:cNvSpPr>
          <p:nvPr/>
        </p:nvSpPr>
        <p:spPr bwMode="auto">
          <a:xfrm rot="5400000">
            <a:off x="5555456" y="4069904"/>
            <a:ext cx="168275" cy="21431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494463" y="5151785"/>
            <a:ext cx="232436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046288" y="3422997"/>
            <a:ext cx="208915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显示内部包含类的包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2474913" y="3702397"/>
            <a:ext cx="482600" cy="33813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5743575" y="5318472"/>
            <a:ext cx="696913" cy="35083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4565650" y="3478560"/>
            <a:ext cx="249238" cy="10604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5624513" y="3311872"/>
            <a:ext cx="185948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包内类之间的依赖</a:t>
            </a:r>
            <a:endParaRPr lang="en-GB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5905500" y="3591272"/>
            <a:ext cx="249238" cy="557213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137025" y="3124547"/>
            <a:ext cx="1394613" cy="2603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723900" algn="l"/>
              </a:tabLst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723900" algn="l"/>
              </a:tabLst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723900" algn="l"/>
              </a:tabLst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tabLst>
                <a:tab pos="723900" algn="l"/>
              </a:tabLst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 charset="0"/>
              <a:buNone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包之间的依赖</a:t>
            </a:r>
            <a:endParaRPr lang="en-GB" altLang="en-US" sz="18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184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领域类图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分析类图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类图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1" y="1146010"/>
            <a:ext cx="81184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-26988" y="3429000"/>
            <a:ext cx="692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OOP/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设计模式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5560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indent="123825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42531818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系统设计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(package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逻辑设计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部署图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(deployment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物理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对象设计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(class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更新分析阶段的类图，对各个类给出详细的设计说明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statechart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diagram)</a:t>
            </a: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时序图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(sequence diagram)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使用设计类来更新分析阶段的次序图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关系数据库设计方案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(RDBMS design)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用户界面设计方案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(UI design)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21565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面向对象设计中的基本元素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66"/>
          <p:cNvSpPr txBox="1">
            <a:spLocks/>
          </p:cNvSpPr>
          <p:nvPr/>
        </p:nvSpPr>
        <p:spPr bwMode="auto">
          <a:xfrm>
            <a:off x="395288" y="1268760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822D"/>
              </a:buClr>
            </a:pPr>
            <a:r>
              <a:rPr lang="zh-CN" altLang="en-US" dirty="0">
                <a:latin typeface="Arial" panose="020B0604020202020204" pitchFamily="34" charset="0"/>
              </a:rPr>
              <a:t>一个或多个包聚集在一起，形成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“子系统”</a:t>
            </a:r>
            <a:r>
              <a:rPr lang="en-US" altLang="zh-CN" dirty="0">
                <a:latin typeface="+mn-lt"/>
                <a:ea typeface="+mn-ea"/>
              </a:rPr>
              <a:t>(sub-system)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buClr>
                <a:srgbClr val="FF822D"/>
              </a:buClr>
            </a:pPr>
            <a:r>
              <a:rPr lang="zh-CN" altLang="en-US" dirty="0">
                <a:latin typeface="Arial" panose="020B0604020202020204" pitchFamily="34" charset="0"/>
              </a:rPr>
              <a:t>多个子系统，构成完整的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“系统”</a:t>
            </a:r>
            <a:r>
              <a:rPr lang="en-US" altLang="zh-CN" dirty="0">
                <a:latin typeface="+mn-lt"/>
                <a:ea typeface="+mn-ea"/>
              </a:rPr>
              <a:t>(system)</a:t>
            </a:r>
            <a:endParaRPr lang="zh-CN" altLang="en-US" dirty="0">
              <a:latin typeface="+mn-lt"/>
              <a:ea typeface="+mn-ea"/>
            </a:endParaRPr>
          </a:p>
          <a:p>
            <a:pPr>
              <a:buClr>
                <a:srgbClr val="FF822D"/>
              </a:buClr>
              <a:buFont typeface="Wingdings" panose="05000000000000000000" pitchFamily="2" charset="2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84758" y="2276872"/>
            <a:ext cx="7359650" cy="3959225"/>
            <a:chOff x="0" y="-75705"/>
            <a:chExt cx="8135938" cy="4684217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1438" y="215900"/>
              <a:ext cx="7993062" cy="4248150"/>
              <a:chOff x="0" y="0"/>
              <a:chExt cx="5023" cy="2458"/>
            </a:xfrm>
          </p:grpSpPr>
          <p:pic>
            <p:nvPicPr>
              <p:cNvPr id="62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" y="0"/>
                <a:ext cx="4549" cy="2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3" name="Group 7"/>
              <p:cNvGrpSpPr>
                <a:grpSpLocks/>
              </p:cNvGrpSpPr>
              <p:nvPr/>
            </p:nvGrpSpPr>
            <p:grpSpPr bwMode="auto">
              <a:xfrm>
                <a:off x="0" y="308"/>
                <a:ext cx="4864" cy="1896"/>
                <a:chOff x="0" y="0"/>
                <a:chExt cx="4864" cy="1896"/>
              </a:xfrm>
            </p:grpSpPr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auto">
                <a:xfrm>
                  <a:off x="3" y="501"/>
                  <a:ext cx="48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4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53"/>
                <p:cNvSpPr>
                  <a:spLocks noChangeArrowheads="1"/>
                </p:cNvSpPr>
                <p:nvPr/>
              </p:nvSpPr>
              <p:spPr bwMode="auto">
                <a:xfrm>
                  <a:off x="62" y="0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Layer1</a:t>
                  </a:r>
                </a:p>
              </p:txBody>
            </p:sp>
            <p:sp>
              <p:nvSpPr>
                <p:cNvPr id="67" name="Rectangle 54"/>
                <p:cNvSpPr>
                  <a:spLocks noChangeArrowheads="1"/>
                </p:cNvSpPr>
                <p:nvPr/>
              </p:nvSpPr>
              <p:spPr bwMode="auto">
                <a:xfrm>
                  <a:off x="53" y="798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Layer2</a:t>
                  </a:r>
                </a:p>
              </p:txBody>
            </p:sp>
            <p:sp>
              <p:nvSpPr>
                <p:cNvPr id="68" name="Rectangle 55"/>
                <p:cNvSpPr>
                  <a:spLocks noChangeArrowheads="1"/>
                </p:cNvSpPr>
                <p:nvPr/>
              </p:nvSpPr>
              <p:spPr bwMode="auto">
                <a:xfrm>
                  <a:off x="41" y="1640"/>
                  <a:ext cx="7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1500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16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–"/>
                    <a:defRPr sz="14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Arial" panose="020B0604020202020204" pitchFamily="34" charset="0"/>
                    <a:buChar char="&gt;"/>
                    <a:defRPr sz="1200">
                      <a:solidFill>
                        <a:srgbClr val="000000"/>
                      </a:solidFill>
                      <a:latin typeface="Book Antiqua" panose="0204060205030503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400">
                      <a:solidFill>
                        <a:srgbClr val="990000"/>
                      </a:solidFill>
                      <a:latin typeface="Times New Roman" panose="02020603050405020304" pitchFamily="18" charset="0"/>
                    </a:rPr>
                    <a:t>Layer3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4608513" y="1079500"/>
              <a:ext cx="287337" cy="219075"/>
              <a:chOff x="0" y="0"/>
              <a:chExt cx="607" cy="411"/>
            </a:xfrm>
          </p:grpSpPr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968875" y="863600"/>
              <a:ext cx="287338" cy="219075"/>
              <a:chOff x="0" y="0"/>
              <a:chExt cx="607" cy="411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62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519363" y="2520950"/>
              <a:ext cx="287337" cy="219075"/>
              <a:chOff x="0" y="0"/>
              <a:chExt cx="607" cy="411"/>
            </a:xfrm>
          </p:grpSpPr>
          <p:sp>
            <p:nvSpPr>
              <p:cNvPr id="53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6769100" y="2447925"/>
              <a:ext cx="287338" cy="219075"/>
              <a:chOff x="0" y="0"/>
              <a:chExt cx="607" cy="411"/>
            </a:xfrm>
          </p:grpSpPr>
          <p:sp>
            <p:nvSpPr>
              <p:cNvPr id="50" name="Rectangle 8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87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7200900" y="2592387"/>
              <a:ext cx="287338" cy="219075"/>
              <a:chOff x="0" y="0"/>
              <a:chExt cx="607" cy="411"/>
            </a:xfrm>
          </p:grpSpPr>
          <p:sp>
            <p:nvSpPr>
              <p:cNvPr id="4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90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91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6696075" y="3744912"/>
              <a:ext cx="287338" cy="219075"/>
              <a:chOff x="0" y="0"/>
              <a:chExt cx="607" cy="411"/>
            </a:xfrm>
          </p:grpSpPr>
          <p:sp>
            <p:nvSpPr>
              <p:cNvPr id="44" name="Rectangle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94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95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7200900" y="3960812"/>
              <a:ext cx="287338" cy="219075"/>
              <a:chOff x="0" y="0"/>
              <a:chExt cx="607" cy="411"/>
            </a:xfrm>
          </p:grpSpPr>
          <p:sp>
            <p:nvSpPr>
              <p:cNvPr id="41" name="Rectangle 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98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99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3527425" y="3744912"/>
              <a:ext cx="287338" cy="219075"/>
              <a:chOff x="0" y="0"/>
              <a:chExt cx="607" cy="411"/>
            </a:xfrm>
          </p:grpSpPr>
          <p:sp>
            <p:nvSpPr>
              <p:cNvPr id="38" name="Rectangle 10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200150" y="3744912"/>
              <a:ext cx="287338" cy="219075"/>
              <a:chOff x="0" y="0"/>
              <a:chExt cx="607" cy="411"/>
            </a:xfrm>
          </p:grpSpPr>
          <p:sp>
            <p:nvSpPr>
              <p:cNvPr id="35" name="Rectangle 10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Line 110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1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49"/>
            <p:cNvGrpSpPr>
              <a:grpSpLocks/>
            </p:cNvGrpSpPr>
            <p:nvPr/>
          </p:nvGrpSpPr>
          <p:grpSpPr bwMode="auto">
            <a:xfrm>
              <a:off x="1530350" y="3979862"/>
              <a:ext cx="287338" cy="219075"/>
              <a:chOff x="0" y="0"/>
              <a:chExt cx="607" cy="411"/>
            </a:xfrm>
          </p:grpSpPr>
          <p:sp>
            <p:nvSpPr>
              <p:cNvPr id="32" name="Rectangle 1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411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114"/>
              <p:cNvSpPr>
                <a:spLocks noChangeShapeType="1"/>
              </p:cNvSpPr>
              <p:nvPr/>
            </p:nvSpPr>
            <p:spPr bwMode="auto">
              <a:xfrm>
                <a:off x="0" y="174"/>
                <a:ext cx="599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15"/>
              <p:cNvSpPr>
                <a:spLocks noChangeShapeType="1"/>
              </p:cNvSpPr>
              <p:nvPr/>
            </p:nvSpPr>
            <p:spPr bwMode="auto">
              <a:xfrm>
                <a:off x="0" y="278"/>
                <a:ext cx="607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53"/>
            <p:cNvGrpSpPr>
              <a:grpSpLocks/>
            </p:cNvGrpSpPr>
            <p:nvPr/>
          </p:nvGrpSpPr>
          <p:grpSpPr bwMode="auto">
            <a:xfrm>
              <a:off x="5256213" y="1104900"/>
              <a:ext cx="312737" cy="215900"/>
              <a:chOff x="0" y="0"/>
              <a:chExt cx="2495" cy="1542"/>
            </a:xfrm>
          </p:grpSpPr>
          <p:sp>
            <p:nvSpPr>
              <p:cNvPr id="30" name="Rectangle 117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1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2952750" y="2520950"/>
              <a:ext cx="312738" cy="215900"/>
              <a:chOff x="0" y="0"/>
              <a:chExt cx="2495" cy="1542"/>
            </a:xfrm>
          </p:grpSpPr>
          <p:sp>
            <p:nvSpPr>
              <p:cNvPr id="28" name="Rectangle 120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3960813" y="3816350"/>
              <a:ext cx="360362" cy="287337"/>
              <a:chOff x="0" y="0"/>
              <a:chExt cx="2495" cy="1542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1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62"/>
            <p:cNvGrpSpPr>
              <a:grpSpLocks/>
            </p:cNvGrpSpPr>
            <p:nvPr/>
          </p:nvGrpSpPr>
          <p:grpSpPr bwMode="auto">
            <a:xfrm>
              <a:off x="1871663" y="3744912"/>
              <a:ext cx="360362" cy="287338"/>
              <a:chOff x="0" y="0"/>
              <a:chExt cx="2495" cy="1542"/>
            </a:xfrm>
          </p:grpSpPr>
          <p:sp>
            <p:nvSpPr>
              <p:cNvPr id="24" name="Rectangle 126"/>
              <p:cNvSpPr>
                <a:spLocks noChangeArrowheads="1"/>
              </p:cNvSpPr>
              <p:nvPr/>
            </p:nvSpPr>
            <p:spPr bwMode="auto">
              <a:xfrm>
                <a:off x="0" y="363"/>
                <a:ext cx="2495" cy="1179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2" cy="362"/>
              </a:xfrm>
              <a:prstGeom prst="rect">
                <a:avLst/>
              </a:prstGeom>
              <a:solidFill>
                <a:srgbClr val="F7F8D0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Ctr="1"/>
              <a:lstStyle>
                <a:lvl1pPr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16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14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&gt;"/>
                  <a:defRPr sz="1200">
                    <a:solidFill>
                      <a:srgbClr val="000000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99CC00"/>
                  </a:buClr>
                  <a:buFontTx/>
                  <a:buNone/>
                </a:pPr>
                <a:endParaRPr lang="zh-CN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128"/>
            <p:cNvSpPr>
              <a:spLocks noChangeArrowheads="1"/>
            </p:cNvSpPr>
            <p:nvPr/>
          </p:nvSpPr>
          <p:spPr bwMode="auto">
            <a:xfrm>
              <a:off x="0" y="0"/>
              <a:ext cx="8135938" cy="4608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" name="Text Box 129"/>
            <p:cNvSpPr txBox="1">
              <a:spLocks noChangeArrowheads="1"/>
            </p:cNvSpPr>
            <p:nvPr/>
          </p:nvSpPr>
          <p:spPr bwMode="auto">
            <a:xfrm>
              <a:off x="4502412" y="-75705"/>
              <a:ext cx="727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16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panose="020B0604020202020204" pitchFamily="34" charset="0"/>
                <a:buChar char="&gt;"/>
                <a:defRPr sz="1200">
                  <a:solidFill>
                    <a:srgbClr val="000000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400">
                  <a:solidFill>
                    <a:srgbClr val="990000"/>
                  </a:solidFill>
                  <a:latin typeface="Times New Roman" panose="02020603050405020304" pitchFamily="18" charset="0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6009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面向对象的设计的两个阶段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系统设计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(System Design)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概要设计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（即设计系统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的体系结构）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选择解决问题的基本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途径（框架、平台、工具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…)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决策整个系统的结构与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风格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拓扑结构、软件体系结构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…)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Design)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详细设计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（即设计对象内部的具体实现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细化需求分析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识别新的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endParaRPr lang="zh-CN" altLang="en-US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在系统所需的应用对象与可复用的商业构件之间建立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关联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2" eaLnBrk="1" hangingPunct="1"/>
            <a:r>
              <a:rPr lang="zh-CN" altLang="en-US" sz="1800" b="1" dirty="0" smtClean="0"/>
              <a:t>识别系统中的应用对象</a:t>
            </a:r>
          </a:p>
          <a:p>
            <a:pPr lvl="2" eaLnBrk="1" hangingPunct="1"/>
            <a:r>
              <a:rPr lang="zh-CN" altLang="en-US" sz="1800" b="1" dirty="0" smtClean="0"/>
              <a:t>调整已有的构件</a:t>
            </a:r>
          </a:p>
          <a:p>
            <a:pPr lvl="2" eaLnBrk="1" hangingPunct="1"/>
            <a:r>
              <a:rPr lang="zh-CN" altLang="en-US" sz="1800" b="1" dirty="0" smtClean="0"/>
              <a:t>给出每个子系统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类的精确规格说明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3513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76488" y="95577"/>
            <a:ext cx="550788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面向对象的设计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面向对象设计的过程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907704" y="1340768"/>
            <a:ext cx="5416550" cy="4872037"/>
            <a:chOff x="295" y="1207"/>
            <a:chExt cx="3224" cy="2880"/>
          </a:xfrm>
        </p:grpSpPr>
        <p:pic>
          <p:nvPicPr>
            <p:cNvPr id="8" name="Picture 4" descr="图片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207"/>
              <a:ext cx="3224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6" y="1797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系统设计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56" y="2976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详细设计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12" y="3612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评审设计模型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380" y="1294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体系结构策略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380" y="1611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设计元素识别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380" y="1933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数据存储策略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52" y="2251"/>
              <a:ext cx="80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子系统部署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596" y="2659"/>
              <a:ext cx="52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类设计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524" y="2972"/>
              <a:ext cx="663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构件选择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381" y="3290"/>
              <a:ext cx="94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设计模型调整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0368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面向对象的设计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面向对象设计概述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系统设计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包的设计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对象设计</a:t>
            </a: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面向对象设计总结</a:t>
            </a:r>
          </a:p>
        </p:txBody>
      </p:sp>
    </p:spTree>
    <p:extLst>
      <p:ext uri="{BB962C8B-B14F-4D97-AF65-F5344CB8AC3E}">
        <p14:creationId xmlns:p14="http://schemas.microsoft.com/office/powerpoint/2010/main" val="3008878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4401</Words>
  <Application>Microsoft Office PowerPoint</Application>
  <PresentationFormat>全屏显示(4:3)</PresentationFormat>
  <Paragraphs>750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StarSymbol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Tahoma</vt:lpstr>
      <vt:lpstr>Times New Roman</vt:lpstr>
      <vt:lpstr>Wingdings</vt:lpstr>
      <vt:lpstr>1_CITRUS</vt:lpstr>
      <vt:lpstr>演示文稿</vt:lpstr>
      <vt:lpstr>Bitmap Image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221</cp:revision>
  <dcterms:modified xsi:type="dcterms:W3CDTF">2020-12-14T01:45:50Z</dcterms:modified>
</cp:coreProperties>
</file>