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6"/>
  </p:notesMasterIdLst>
  <p:handoutMasterIdLst>
    <p:handoutMasterId r:id="rId67"/>
  </p:handoutMasterIdLst>
  <p:sldIdLst>
    <p:sldId id="382" r:id="rId2"/>
    <p:sldId id="567" r:id="rId3"/>
    <p:sldId id="592" r:id="rId4"/>
    <p:sldId id="571" r:id="rId5"/>
    <p:sldId id="572" r:id="rId6"/>
    <p:sldId id="573" r:id="rId7"/>
    <p:sldId id="593" r:id="rId8"/>
    <p:sldId id="575" r:id="rId9"/>
    <p:sldId id="576" r:id="rId10"/>
    <p:sldId id="594" r:id="rId11"/>
    <p:sldId id="578" r:id="rId12"/>
    <p:sldId id="579" r:id="rId13"/>
    <p:sldId id="580" r:id="rId14"/>
    <p:sldId id="595" r:id="rId15"/>
    <p:sldId id="581" r:id="rId16"/>
    <p:sldId id="582" r:id="rId17"/>
    <p:sldId id="583" r:id="rId18"/>
    <p:sldId id="584" r:id="rId19"/>
    <p:sldId id="596" r:id="rId20"/>
    <p:sldId id="585" r:id="rId21"/>
    <p:sldId id="598" r:id="rId22"/>
    <p:sldId id="587" r:id="rId23"/>
    <p:sldId id="588" r:id="rId24"/>
    <p:sldId id="589" r:id="rId25"/>
    <p:sldId id="590" r:id="rId26"/>
    <p:sldId id="591" r:id="rId27"/>
    <p:sldId id="599" r:id="rId28"/>
    <p:sldId id="600" r:id="rId29"/>
    <p:sldId id="601" r:id="rId30"/>
    <p:sldId id="602" r:id="rId31"/>
    <p:sldId id="603" r:id="rId32"/>
    <p:sldId id="604" r:id="rId33"/>
    <p:sldId id="605" r:id="rId34"/>
    <p:sldId id="607" r:id="rId35"/>
    <p:sldId id="608" r:id="rId36"/>
    <p:sldId id="609" r:id="rId37"/>
    <p:sldId id="610" r:id="rId38"/>
    <p:sldId id="611" r:id="rId39"/>
    <p:sldId id="612" r:id="rId40"/>
    <p:sldId id="613" r:id="rId41"/>
    <p:sldId id="614" r:id="rId42"/>
    <p:sldId id="615" r:id="rId43"/>
    <p:sldId id="616" r:id="rId44"/>
    <p:sldId id="617" r:id="rId45"/>
    <p:sldId id="618" r:id="rId46"/>
    <p:sldId id="619" r:id="rId47"/>
    <p:sldId id="620" r:id="rId48"/>
    <p:sldId id="621" r:id="rId49"/>
    <p:sldId id="622" r:id="rId50"/>
    <p:sldId id="623" r:id="rId51"/>
    <p:sldId id="624" r:id="rId52"/>
    <p:sldId id="625" r:id="rId53"/>
    <p:sldId id="626" r:id="rId54"/>
    <p:sldId id="627" r:id="rId55"/>
    <p:sldId id="628" r:id="rId56"/>
    <p:sldId id="629" r:id="rId57"/>
    <p:sldId id="630" r:id="rId58"/>
    <p:sldId id="637" r:id="rId59"/>
    <p:sldId id="631" r:id="rId60"/>
    <p:sldId id="632" r:id="rId61"/>
    <p:sldId id="633" r:id="rId62"/>
    <p:sldId id="634" r:id="rId63"/>
    <p:sldId id="635" r:id="rId64"/>
    <p:sldId id="636" r:id="rId65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AFFFF"/>
    <a:srgbClr val="777777"/>
    <a:srgbClr val="66CC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2801" autoAdjust="0"/>
  </p:normalViewPr>
  <p:slideViewPr>
    <p:cSldViewPr>
      <p:cViewPr varScale="1">
        <p:scale>
          <a:sx n="78" d="100"/>
          <a:sy n="78" d="100"/>
        </p:scale>
        <p:origin x="1829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175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7132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516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514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501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116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8995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7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90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467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377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7786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864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478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4051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602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6595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22732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04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6665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020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5727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575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383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358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60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2020/12/14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538241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211151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77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77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Line 11"/>
          <p:cNvSpPr>
            <a:spLocks noChangeShapeType="1"/>
          </p:cNvSpPr>
          <p:nvPr userDrawn="1"/>
        </p:nvSpPr>
        <p:spPr bwMode="auto">
          <a:xfrm>
            <a:off x="36513" y="48587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11760" y="234737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Line 17"/>
          <p:cNvSpPr>
            <a:spLocks noChangeShapeType="1"/>
          </p:cNvSpPr>
          <p:nvPr userDrawn="1"/>
        </p:nvSpPr>
        <p:spPr bwMode="auto">
          <a:xfrm>
            <a:off x="36513" y="5147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Line 12"/>
          <p:cNvSpPr>
            <a:spLocks noChangeShapeType="1"/>
          </p:cNvSpPr>
          <p:nvPr userDrawn="1"/>
        </p:nvSpPr>
        <p:spPr bwMode="auto">
          <a:xfrm>
            <a:off x="2445268" y="231773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3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AutoShape 2"/>
          <p:cNvSpPr>
            <a:spLocks noChangeArrowheads="1"/>
          </p:cNvSpPr>
          <p:nvPr/>
        </p:nvSpPr>
        <p:spPr bwMode="auto">
          <a:xfrm>
            <a:off x="1547816" y="1772817"/>
            <a:ext cx="6048375" cy="4508252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任课教师：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范 国 祥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0451-86418876-811(O)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                            13199561265(Mobile)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fgx@hit.edu.cn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660066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哈工大计算学部</a:t>
            </a:r>
            <a:r>
              <a:rPr lang="en-US" altLang="zh-CN" sz="2800" b="1" dirty="0">
                <a:solidFill>
                  <a:srgbClr val="660066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/</a:t>
            </a:r>
            <a:endParaRPr lang="zh-CN" altLang="zh-CN" sz="2800" dirty="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660066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国家示范性软件学院</a:t>
            </a:r>
            <a:endParaRPr lang="zh-CN" altLang="zh-CN" sz="2800" dirty="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0000FF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软件工程教研室</a:t>
            </a:r>
            <a:endParaRPr lang="zh-CN" altLang="zh-CN" sz="2800" dirty="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3333CC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3333CC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2020. </a:t>
            </a:r>
            <a:r>
              <a:rPr lang="en-US" altLang="zh-CN" sz="2800" b="1">
                <a:solidFill>
                  <a:srgbClr val="3333CC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09</a:t>
            </a:r>
            <a:endParaRPr lang="zh-CN" altLang="zh-CN" sz="2800" dirty="0">
              <a:cs typeface="Times New Roman" panose="02020603050405020304" pitchFamily="18" charset="0"/>
            </a:endParaRP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软件过程与工具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Software Process and Tools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2047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196752"/>
            <a:ext cx="5832647" cy="4897015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1.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数据库系统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及关系数据库简介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2.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逻辑模型设计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3. ERD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模型及质量评价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4.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物理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数据库设计及建立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5.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物理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数据库提高效率的技巧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6.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描述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分布式数据库的不同的体系结构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模型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7. OO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分析类图映射到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ERD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8.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关系型数据库规范化示例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48759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548680"/>
            <a:ext cx="7543800" cy="534888"/>
          </a:xfrm>
        </p:spPr>
        <p:txBody>
          <a:bodyPr/>
          <a:lstStyle/>
          <a:p>
            <a:pPr eaLnBrk="1" hangingPunct="1"/>
            <a:r>
              <a:rPr kumimoji="1"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ERD</a:t>
            </a:r>
            <a:r>
              <a:rPr kumimoji="1"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质量的评价</a:t>
            </a:r>
            <a:endParaRPr kumimoji="1" lang="en-US" altLang="zh-CN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01986" y="1557011"/>
            <a:ext cx="6737350" cy="36099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ERD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图的设计结果没有标准答案，即不唯一</a:t>
            </a: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好的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ERD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标准：</a:t>
            </a:r>
          </a:p>
          <a:p>
            <a:pPr lvl="1">
              <a:lnSpc>
                <a:spcPct val="7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结构清晰</a:t>
            </a:r>
          </a:p>
          <a:p>
            <a:pPr lvl="1">
              <a:lnSpc>
                <a:spcPct val="7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关联简洁</a:t>
            </a:r>
          </a:p>
          <a:p>
            <a:pPr lvl="1">
              <a:lnSpc>
                <a:spcPct val="7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实体个数适中</a:t>
            </a:r>
          </a:p>
          <a:p>
            <a:pPr lvl="1">
              <a:lnSpc>
                <a:spcPct val="7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属性分配合理</a:t>
            </a:r>
          </a:p>
          <a:p>
            <a:pPr lvl="1">
              <a:lnSpc>
                <a:spcPct val="7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没有低级冗余（重复性冗余）</a:t>
            </a: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至少符合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3NF</a:t>
            </a:r>
            <a:endParaRPr lang="zh-CN" altLang="en-US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数据库设计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05988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589856"/>
            <a:ext cx="7543800" cy="534888"/>
          </a:xfrm>
        </p:spPr>
        <p:txBody>
          <a:bodyPr/>
          <a:lstStyle/>
          <a:p>
            <a:pPr eaLnBrk="1" hangingPunct="1"/>
            <a:r>
              <a:rPr kumimoji="1"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数据库的规范化（</a:t>
            </a:r>
            <a:r>
              <a:rPr kumimoji="1"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Normalization</a:t>
            </a:r>
            <a:r>
              <a:rPr kumimoji="1"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endParaRPr kumimoji="1" lang="en-US" altLang="zh-CN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484784"/>
            <a:ext cx="7686675" cy="304958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通过最小化数据冗余来确保数据库模型的质量</a:t>
            </a:r>
            <a:endParaRPr lang="en-US" altLang="zh-CN" sz="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范式（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Normal Form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）的分类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1NF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没有重复的属性或属性组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2NF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1NF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且每个非主属性均函数依赖于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主属性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主键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zh-CN" sz="2400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3NF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2NF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且非主属性间均不存在函数依赖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white">
          <a:xfrm>
            <a:off x="1106488" y="4852988"/>
            <a:ext cx="658177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1963" indent="-461963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能否用通俗的语言解释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1NF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2NF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3NF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数据库设计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89695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589856"/>
            <a:ext cx="7543800" cy="534888"/>
          </a:xfrm>
        </p:spPr>
        <p:txBody>
          <a:bodyPr/>
          <a:lstStyle/>
          <a:p>
            <a:pPr eaLnBrk="1" hangingPunct="1"/>
            <a:r>
              <a:rPr kumimoji="1"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数据库的规范化（</a:t>
            </a:r>
            <a:r>
              <a:rPr kumimoji="1"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Normalization</a:t>
            </a:r>
            <a:r>
              <a:rPr kumimoji="1"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endParaRPr kumimoji="1" lang="en-US" altLang="zh-CN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686675" cy="44465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范式的通俗、易懂的解释：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1NF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同样的东西不能重复拥有！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2NF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领导在，他就在，找到领导就能找到他！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3NF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领导只有一个，不能搞宗派，不能有多级领导！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3NF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数据库设计可以做到，但是未必是最好的数据库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为了提高运行效率，必须降低范式标准，适当保留冗余数据。具体做法是：在逻辑模型设计时遵守</a:t>
            </a:r>
            <a:r>
              <a:rPr lang="en-US" altLang="zh-CN" sz="2000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3NF</a:t>
            </a:r>
            <a:r>
              <a:rPr lang="zh-CN" altLang="en-US" sz="2000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，降低范式标准的工作放到物理数据模型设计时考虑，即增加字段，允许冗余</a:t>
            </a:r>
            <a:endParaRPr lang="en-US" altLang="zh-CN" sz="2000" dirty="0" smtClean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数据库设计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89535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196752"/>
            <a:ext cx="5832647" cy="4897015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1.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数据库系统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及关系数据库简介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2.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逻辑模型设计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3. ERD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模型及质量评价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4.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物理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数据库设计及建立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5.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物理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数据库提高效率的技巧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6.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描述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分布式数据库的不同的体系结构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模型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7. OO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分析类图映射到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ERD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8.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关系型数据库规范化示例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8575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4760" y="594048"/>
            <a:ext cx="7467600" cy="530696"/>
          </a:xfrm>
        </p:spPr>
        <p:txBody>
          <a:bodyPr/>
          <a:lstStyle/>
          <a:p>
            <a:pPr eaLnBrk="1" hangingPunct="1"/>
            <a:r>
              <a:rPr kumimoji="1"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物理数据库设计及建立</a:t>
            </a:r>
            <a:endParaRPr kumimoji="1" lang="en-US" altLang="zh-CN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9800" y="1340768"/>
            <a:ext cx="7515225" cy="4193257"/>
          </a:xfrm>
        </p:spPr>
        <p:txBody>
          <a:bodyPr/>
          <a:lstStyle/>
          <a:p>
            <a:pPr marL="88900" indent="-88900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400" dirty="0" smtClean="0">
                <a:solidFill>
                  <a:srgbClr val="0066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en-US" altLang="zh-CN" sz="2400" dirty="0" smtClean="0">
                <a:solidFill>
                  <a:srgbClr val="0066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ERD</a:t>
            </a:r>
            <a:r>
              <a:rPr lang="zh-CN" altLang="en-US" sz="2400" dirty="0" smtClean="0">
                <a:solidFill>
                  <a:srgbClr val="0066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建立物理数据库：</a:t>
            </a:r>
          </a:p>
          <a:p>
            <a:pPr marL="812800" lvl="1" indent="-457200">
              <a:lnSpc>
                <a:spcPct val="130000"/>
              </a:lnSpc>
              <a:buFont typeface="Monotype Sorts" pitchFamily="2" charset="2"/>
              <a:buAutoNum type="arabicPeriod"/>
            </a:pP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为每个实体创建一个二维表</a:t>
            </a:r>
          </a:p>
          <a:p>
            <a:pPr marL="812800" lvl="1" indent="-457200">
              <a:lnSpc>
                <a:spcPct val="130000"/>
              </a:lnSpc>
              <a:buFont typeface="Monotype Sorts" pitchFamily="2" charset="2"/>
              <a:buAutoNum type="arabicPeriod"/>
            </a:pP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为每个字段选择适当的数据类型和取值范围</a:t>
            </a:r>
          </a:p>
          <a:p>
            <a:pPr marL="812800" lvl="1" indent="-457200">
              <a:lnSpc>
                <a:spcPct val="130000"/>
              </a:lnSpc>
              <a:buFont typeface="Monotype Sorts" pitchFamily="2" charset="2"/>
              <a:buAutoNum type="arabicPeriod"/>
            </a:pP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定义每个表的主键</a:t>
            </a:r>
            <a:r>
              <a:rPr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PK</a:t>
            </a:r>
            <a:r>
              <a:rPr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-Primary Key)</a:t>
            </a:r>
            <a:endParaRPr kumimoji="0" lang="en-US" altLang="zh-CN" sz="22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812800" lvl="1" indent="-457200">
              <a:lnSpc>
                <a:spcPct val="130000"/>
              </a:lnSpc>
              <a:buFont typeface="Monotype Sorts" pitchFamily="2" charset="2"/>
              <a:buAutoNum type="arabicPeriod"/>
            </a:pPr>
            <a:r>
              <a:rPr kumimoji="0"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针对</a:t>
            </a:r>
            <a:r>
              <a:rPr kumimoji="0"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1:M</a:t>
            </a:r>
            <a:r>
              <a:rPr kumimoji="0"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关联关系的子表添加外键</a:t>
            </a:r>
            <a:r>
              <a:rPr kumimoji="0"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FK</a:t>
            </a:r>
            <a:r>
              <a:rPr kumimoji="0"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-Foreign Key</a:t>
            </a:r>
            <a:r>
              <a:rPr kumimoji="0"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，即对应主表主键</a:t>
            </a:r>
            <a:r>
              <a:rPr kumimoji="0"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0" lang="zh-CN" altLang="en-US" sz="22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812800" lvl="1" indent="-457200">
              <a:lnSpc>
                <a:spcPct val="130000"/>
              </a:lnSpc>
              <a:buFont typeface="Monotype Sorts" pitchFamily="2" charset="2"/>
              <a:buAutoNum type="arabicPeriod"/>
            </a:pP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定义完整性约束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数据库设计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7758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0568" y="589856"/>
            <a:ext cx="7543800" cy="606896"/>
          </a:xfrm>
        </p:spPr>
        <p:txBody>
          <a:bodyPr/>
          <a:lstStyle/>
          <a:p>
            <a:pPr eaLnBrk="1" hangingPunct="1"/>
            <a:r>
              <a:rPr kumimoji="1"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个方面的完整性约束</a:t>
            </a:r>
            <a:endParaRPr kumimoji="1" lang="en-US" altLang="zh-CN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47800" y="1790700"/>
            <a:ext cx="6591300" cy="40767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域的完整性：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设定字段的取值范围</a:t>
            </a: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参照完整性：</a:t>
            </a:r>
            <a:b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2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PK</a:t>
            </a:r>
            <a:r>
              <a:rPr lang="zh-CN" alt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FK</a:t>
            </a:r>
            <a:r>
              <a:rPr lang="zh-CN" alt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、表级触发器来实现</a:t>
            </a: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用户定义完整性：</a:t>
            </a:r>
            <a:b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定义一些业务规则，用存储过程和触发器来实现</a:t>
            </a:r>
            <a:endParaRPr lang="en-US" altLang="zh-CN" sz="22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数据库设计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4833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0568" y="589856"/>
            <a:ext cx="7543800" cy="462880"/>
          </a:xfrm>
        </p:spPr>
        <p:txBody>
          <a:bodyPr/>
          <a:lstStyle/>
          <a:p>
            <a:pPr eaLnBrk="1" hangingPunct="1"/>
            <a:r>
              <a:rPr kumimoji="1"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执行参照完整性</a:t>
            </a:r>
            <a:endParaRPr kumimoji="1" lang="en-US" altLang="zh-CN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1507" name="Picture 3" descr="43F06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612770" cy="495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AutoShape 4"/>
          <p:cNvSpPr>
            <a:spLocks noChangeArrowheads="1"/>
          </p:cNvSpPr>
          <p:nvPr/>
        </p:nvSpPr>
        <p:spPr bwMode="auto">
          <a:xfrm rot="20049461">
            <a:off x="2758837" y="4142239"/>
            <a:ext cx="1892300" cy="37465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数据库设计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33174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6376" y="548680"/>
            <a:ext cx="7620000" cy="496912"/>
          </a:xfrm>
        </p:spPr>
        <p:txBody>
          <a:bodyPr/>
          <a:lstStyle/>
          <a:p>
            <a:pPr eaLnBrk="1" hangingPunct="1"/>
            <a:r>
              <a:rPr kumimoji="1"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参照完整性的自动执行</a:t>
            </a:r>
            <a:endParaRPr kumimoji="1" lang="en-US" altLang="zh-CN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340768"/>
            <a:ext cx="7572375" cy="4135438"/>
          </a:xfrm>
        </p:spPr>
        <p:txBody>
          <a:bodyPr/>
          <a:lstStyle/>
          <a:p>
            <a:pPr lvl="1">
              <a:lnSpc>
                <a:spcPct val="130000"/>
              </a:lnSpc>
              <a:buClr>
                <a:srgbClr val="FF0000"/>
              </a:buClr>
              <a:buSzPct val="90000"/>
              <a:buFont typeface="Monotype Sorts" pitchFamily="2" charset="2"/>
              <a:buChar char="u"/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当建立一个包含外键的记录时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DBMS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确保该外键同时作为主键出现在另一个相关表的记录中</a:t>
            </a:r>
            <a:endParaRPr lang="en-US" altLang="zh-CN" sz="2400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Clr>
                <a:srgbClr val="FF0000"/>
              </a:buClr>
              <a:buSzPct val="90000"/>
              <a:buFont typeface="Monotype Sorts" pitchFamily="2" charset="2"/>
              <a:buChar char="u"/>
            </a:pPr>
            <a:endParaRPr lang="en-US" altLang="zh-CN" sz="800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Clr>
                <a:srgbClr val="FF0000"/>
              </a:buClr>
              <a:buSzPct val="90000"/>
              <a:buFont typeface="Monotype Sorts" pitchFamily="2" charset="2"/>
              <a:buChar char="u"/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当删除一个记录时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DBMS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确保在其它相关的表中不会出现和该记录主键值相同的外键</a:t>
            </a:r>
          </a:p>
          <a:p>
            <a:pPr lvl="1">
              <a:lnSpc>
                <a:spcPct val="130000"/>
              </a:lnSpc>
              <a:buClr>
                <a:srgbClr val="FF0000"/>
              </a:buClr>
              <a:buSzPct val="90000"/>
              <a:buFont typeface="Monotype Sorts" pitchFamily="2" charset="2"/>
              <a:buChar char="u"/>
            </a:pPr>
            <a:endParaRPr lang="en-US" altLang="zh-CN" sz="800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Clr>
                <a:srgbClr val="FF0000"/>
              </a:buClr>
              <a:buSzPct val="90000"/>
              <a:buFont typeface="Monotype Sorts" pitchFamily="2" charset="2"/>
              <a:buChar char="u"/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当主键值改变时，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DBMS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保证相关表中没有外键与该主键具有相同的值</a:t>
            </a:r>
            <a:endParaRPr lang="en-US" altLang="zh-CN" sz="2400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数据库设计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81480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196752"/>
            <a:ext cx="5832647" cy="4897015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1.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数据库系统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及关系数据库简介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2.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逻辑模型设计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3. ERD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模型及质量评价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4.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物理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数据库设计及建立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5.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物理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数据库提高效率的技巧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6.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描述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分布式数据库的不同的体系结构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模型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7. OO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分析类图映射到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ERD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8.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关系型数据库规范化示例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5753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196752"/>
            <a:ext cx="5832647" cy="4897015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数据库系统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及关系数据库简介</a:t>
            </a:r>
          </a:p>
          <a:p>
            <a:pPr lvl="0"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2.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逻辑模型设计</a:t>
            </a:r>
          </a:p>
          <a:p>
            <a:pPr lvl="0"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3. ERD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模型及质量评价</a:t>
            </a:r>
          </a:p>
          <a:p>
            <a:pPr lvl="0"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4.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物理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数据库设计及建立</a:t>
            </a:r>
          </a:p>
          <a:p>
            <a:pPr lvl="0"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5.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物理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数据库提高效率的技巧</a:t>
            </a:r>
          </a:p>
          <a:p>
            <a:pPr lvl="0"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6.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描述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分布式数据库的不同的体系结构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7. OO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分析类图映射到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</a:p>
          <a:p>
            <a:pPr lvl="0"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8.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关系型数据库规范化示例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44502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582960"/>
            <a:ext cx="7620000" cy="469776"/>
          </a:xfrm>
        </p:spPr>
        <p:txBody>
          <a:bodyPr/>
          <a:lstStyle/>
          <a:p>
            <a:pPr eaLnBrk="1" hangingPunct="1"/>
            <a:r>
              <a:rPr kumimoji="1"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提高数据库运行效率的</a:t>
            </a:r>
            <a:r>
              <a:rPr kumimoji="1"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个办法 </a:t>
            </a:r>
            <a:endParaRPr kumimoji="1" lang="en-US" altLang="zh-CN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124744"/>
            <a:ext cx="8109272" cy="5328592"/>
          </a:xfrm>
        </p:spPr>
        <p:txBody>
          <a:bodyPr/>
          <a:lstStyle/>
          <a:p>
            <a:pPr marL="788988" lvl="1" indent="-523875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降低范式、增加冗余；少用触发器、多用存储过程</a:t>
            </a:r>
          </a:p>
          <a:p>
            <a:pPr marL="788988" lvl="1" indent="-523875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“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体外运算”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当计算非常复杂、记录数巨大时，则以文件系统方式用</a:t>
            </a:r>
            <a:b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C++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等语言计算处理完成之后，最后才入库追加到表中去</a:t>
            </a:r>
            <a:r>
              <a:rPr lang="zh-CN" altLang="en-US" sz="2000" b="1" dirty="0" smtClean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2000" b="1" dirty="0" smtClean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（电信计费系统设计的经验）</a:t>
            </a:r>
            <a:endParaRPr lang="en-US" altLang="zh-CN" sz="20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88988" lvl="1" indent="-523875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SzPct val="85000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水平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垂直分割表</a:t>
            </a:r>
          </a:p>
          <a:p>
            <a:pPr marL="712788" lvl="3" indent="-2174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当表中记录太多时则水平分割：以该表主键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PK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的某个值为界线，将该表的记录水平分割为两个表</a:t>
            </a:r>
          </a:p>
          <a:p>
            <a:pPr marL="712788" lvl="3" indent="-2174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当表中字段太多时则垂直分割：将原来的字段分为二组，分别建立二个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的表</a:t>
            </a:r>
          </a:p>
          <a:p>
            <a:pPr marL="788988" lvl="1" indent="-523875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对数据库管理系统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DBMS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系统优化，即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优化各种系统参数，如缓冲区个数</a:t>
            </a:r>
          </a:p>
          <a:p>
            <a:pPr marL="788988" lvl="1" indent="-523875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(5)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在使用面向数据的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语言进行程序设计时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，尽量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采取优化算法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88988" lvl="1" indent="-523875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数据库设计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3607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196752"/>
            <a:ext cx="5832647" cy="4897015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1.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数据库系统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及关系数据库简介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2.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逻辑模型设计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3. ERD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模型及质量评价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4.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物理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数据库设计及建立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5.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物理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数据库提高效率的技巧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6.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描述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分布式数据库的不同的体系结构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模型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7. OO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分析类图映射到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ERD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8.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关系型数据库规范化示例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31614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1187152"/>
            <a:ext cx="49657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23528" y="548680"/>
            <a:ext cx="62134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单数据库服务器体系结构</a:t>
            </a:r>
            <a:endParaRPr kumimoji="1" lang="en-US" altLang="zh-CN" sz="30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数据库设计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0868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23528" y="596900"/>
            <a:ext cx="7772400" cy="52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带备份的数据库服务器体系结构</a:t>
            </a:r>
            <a:endParaRPr kumimoji="1" lang="en-US" altLang="zh-CN" sz="30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1119336"/>
            <a:ext cx="50165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数据库设计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906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52736"/>
            <a:ext cx="5410200" cy="529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00000" y="596900"/>
            <a:ext cx="7772400" cy="52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将数据库模式划分为多个客户访问子集</a:t>
            </a:r>
            <a:endParaRPr kumimoji="1" lang="en-US" altLang="zh-CN" sz="30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数据库设计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3485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00000" y="54868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分区数据库服务器体系结构</a:t>
            </a:r>
            <a:endParaRPr kumimoji="1" lang="en-US" altLang="zh-CN" sz="30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87152"/>
            <a:ext cx="487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数据库设计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0034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95536" y="620688"/>
            <a:ext cx="6934200" cy="472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联合数据库服务体系结构</a:t>
            </a:r>
            <a:endParaRPr kumimoji="1" lang="en-US" altLang="zh-CN" sz="30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368" y="1412776"/>
            <a:ext cx="6604000" cy="430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数据库设计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68222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196752"/>
            <a:ext cx="5832647" cy="4897015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1.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数据库系统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及关系数据库简介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2.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逻辑模型设计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3. ERD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模型及质量评价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4.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物理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数据库设计及建立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5.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物理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数据库提高效率的技巧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6.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描述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分布式数据库的不同的体系结构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模型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7. OO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分析类图映射到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ERD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8.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关系型数据库规范化示例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03796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40617" y="619472"/>
            <a:ext cx="8551863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类和关系数据表的关系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OOP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以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class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为基本单位，所有的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object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都是运行在内存空间当中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若某些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object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的信息需要持久化存储，那么就需要用到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database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，将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object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的属性信息写入关系数据表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假如淘宝没有“保存购物车内容”的功能（意即若不购买，下次进入之后购物车中的内容就被清空），那么“购物车”这个实体的属性就不需要关系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数据表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在系统执行某些功能的时候，需要首先从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database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中将信息取出，使用各实体类的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new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操作构造相应的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object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，在程序运行空间中使用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充分利用继承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组合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聚合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关联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依赖关系在各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object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之间相互导航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)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在进行</a:t>
            </a:r>
            <a:r>
              <a:rPr kumimoji="0" lang="en-US" altLang="zh-CN" sz="2000" b="1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OO</a:t>
            </a:r>
            <a:r>
              <a:rPr kumimoji="0" lang="zh-CN" altLang="en-US" sz="2000" b="1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分析和设计时完全可以将</a:t>
            </a:r>
            <a:r>
              <a:rPr kumimoji="0" lang="en-US" altLang="zh-CN" sz="2000" b="1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database</a:t>
            </a:r>
            <a:r>
              <a:rPr kumimoji="0" lang="zh-CN" altLang="en-US" sz="2000" b="1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忘掉，后续再加以考虑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87969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数据存储设计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“对象”只是存储在内存当中，而某些对象则需要永久性的存储起来；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		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——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持久性数据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(persistent data)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数据存储策略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数据文件：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由操作系统提供的存储形式，应用系统将数据按字节顺序存储，并定义如何以及何时检索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数据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关系数据库：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数据是以表的形式存储在预先定义好的成为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Schema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类型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中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面向对象数据库：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将对象和关系作为数据一起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存储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zh-CN" altLang="en-US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存储</a:t>
            </a: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策略的选择：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取决于非功能性的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需求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1981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196752"/>
            <a:ext cx="5832647" cy="4897015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1.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数据库系统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及关系数据库简介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2.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逻辑模型设计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3. ERD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模型及质量评价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4.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物理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数据库设计及建立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5.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物理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数据库提高效率的技巧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6.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描述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分布式数据库的不同的体系结构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模型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7. OO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分析类图映射到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ERD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8.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关系型数据库规范化示例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82294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数据存储策略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的权衡（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tradeoff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endParaRPr kumimoji="0" lang="en-US" altLang="zh-CN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何时选择文件？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存储大容量数据、临时数据、低信息密度数据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何时选择数据库？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并发访问要求高、系统跨平台、多个应用程序使用相同数据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何时选择关系数据库？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复杂的数据查询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数据集规模大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何时选择面向对象数据库？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数据集处于中等规模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频繁使用对象间联系来读取数据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67506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数据存储策略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196752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如果使用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OO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数据库，那么数据库系统应提供一个接口供应用系统访问数据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如果使用关系数据库，那么需要一个子系统来完成应用系统中的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楷体" panose="02010609060101010101" pitchFamily="49" charset="-122"/>
                <a:cs typeface="+mn-cs"/>
              </a:rPr>
              <a:t>对象和数据库中数据的映射与转换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179638" y="2996952"/>
            <a:ext cx="4891087" cy="2835275"/>
            <a:chOff x="1373" y="2055"/>
            <a:chExt cx="3081" cy="1785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1373" y="2055"/>
              <a:ext cx="1270" cy="468"/>
              <a:chOff x="3269" y="3079"/>
              <a:chExt cx="1437" cy="789"/>
            </a:xfrm>
          </p:grpSpPr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3269" y="3178"/>
                <a:ext cx="1437" cy="690"/>
              </a:xfrm>
              <a:prstGeom prst="rect">
                <a:avLst/>
              </a:prstGeom>
              <a:solidFill>
                <a:srgbClr val="F7F8D0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endPara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Domain</a:t>
                </a:r>
              </a:p>
            </p:txBody>
          </p:sp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3269" y="3079"/>
                <a:ext cx="353" cy="99"/>
              </a:xfrm>
              <a:prstGeom prst="rect">
                <a:avLst/>
              </a:prstGeom>
              <a:solidFill>
                <a:srgbClr val="F7F8D0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1377" y="2718"/>
              <a:ext cx="1261" cy="541"/>
              <a:chOff x="3269" y="3079"/>
              <a:chExt cx="1437" cy="789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3269" y="3178"/>
                <a:ext cx="1437" cy="690"/>
              </a:xfrm>
              <a:prstGeom prst="rect">
                <a:avLst/>
              </a:prstGeom>
              <a:solidFill>
                <a:srgbClr val="F7F8D0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endParaRPr kumimoji="1" lang="en-US" altLang="zh-CN" sz="7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Relational Database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Interface</a:t>
                </a:r>
              </a:p>
            </p:txBody>
          </p:sp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3269" y="3079"/>
                <a:ext cx="353" cy="99"/>
              </a:xfrm>
              <a:prstGeom prst="rect">
                <a:avLst/>
              </a:prstGeom>
              <a:solidFill>
                <a:srgbClr val="F7F8D0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3193" y="2724"/>
              <a:ext cx="1261" cy="531"/>
              <a:chOff x="3269" y="3079"/>
              <a:chExt cx="1437" cy="789"/>
            </a:xfrm>
          </p:grpSpPr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3269" y="3178"/>
                <a:ext cx="1437" cy="690"/>
              </a:xfrm>
              <a:prstGeom prst="rect">
                <a:avLst/>
              </a:prstGeom>
              <a:solidFill>
                <a:srgbClr val="F7F8D0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endParaRPr kumimoji="1" lang="en-US" altLang="zh-CN" sz="7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Object Database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Interface</a:t>
                </a: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3269" y="3079"/>
                <a:ext cx="353" cy="99"/>
              </a:xfrm>
              <a:prstGeom prst="rect">
                <a:avLst/>
              </a:prstGeom>
              <a:solidFill>
                <a:srgbClr val="F7F8D0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" name="AutoShape 14"/>
            <p:cNvSpPr>
              <a:spLocks noChangeArrowheads="1"/>
            </p:cNvSpPr>
            <p:nvPr/>
          </p:nvSpPr>
          <p:spPr bwMode="auto">
            <a:xfrm>
              <a:off x="1705" y="3466"/>
              <a:ext cx="603" cy="374"/>
            </a:xfrm>
            <a:prstGeom prst="can">
              <a:avLst>
                <a:gd name="adj" fmla="val 17648"/>
              </a:avLst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Relational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Database</a:t>
              </a:r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auto">
            <a:xfrm>
              <a:off x="3523" y="3461"/>
              <a:ext cx="603" cy="374"/>
            </a:xfrm>
            <a:prstGeom prst="can">
              <a:avLst>
                <a:gd name="adj" fmla="val 20056"/>
              </a:avLst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Object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Database</a:t>
              </a:r>
            </a:p>
          </p:txBody>
        </p:sp>
        <p:cxnSp>
          <p:nvCxnSpPr>
            <p:cNvPr id="12" name="AutoShape 16"/>
            <p:cNvCxnSpPr>
              <a:cxnSpLocks noChangeShapeType="1"/>
              <a:stCxn id="20" idx="2"/>
              <a:endCxn id="18" idx="0"/>
            </p:cNvCxnSpPr>
            <p:nvPr/>
          </p:nvCxnSpPr>
          <p:spPr bwMode="auto">
            <a:xfrm>
              <a:off x="2008" y="2523"/>
              <a:ext cx="0" cy="2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7"/>
            <p:cNvCxnSpPr>
              <a:cxnSpLocks noChangeShapeType="1"/>
              <a:stCxn id="20" idx="3"/>
              <a:endCxn id="16" idx="0"/>
            </p:cNvCxnSpPr>
            <p:nvPr/>
          </p:nvCxnSpPr>
          <p:spPr bwMode="auto">
            <a:xfrm>
              <a:off x="2643" y="2319"/>
              <a:ext cx="1181" cy="472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8"/>
            <p:cNvCxnSpPr>
              <a:cxnSpLocks noChangeShapeType="1"/>
              <a:stCxn id="18" idx="2"/>
              <a:endCxn id="10" idx="1"/>
            </p:cNvCxnSpPr>
            <p:nvPr/>
          </p:nvCxnSpPr>
          <p:spPr bwMode="auto">
            <a:xfrm flipH="1">
              <a:off x="2007" y="3259"/>
              <a:ext cx="1" cy="2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9"/>
            <p:cNvCxnSpPr>
              <a:cxnSpLocks noChangeShapeType="1"/>
              <a:stCxn id="16" idx="2"/>
              <a:endCxn id="11" idx="1"/>
            </p:cNvCxnSpPr>
            <p:nvPr/>
          </p:nvCxnSpPr>
          <p:spPr bwMode="auto">
            <a:xfrm>
              <a:off x="3824" y="3255"/>
              <a:ext cx="1" cy="2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85975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6180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OO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设计中的数据库设计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核心问题：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对那些需要永久性存储的数据，如何将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UML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类图映射为数据库模型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本质：把每一个类、类之间的关系分别映射到一张表或多张表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UML class diagram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Wingdings" pitchFamily="2" charset="2"/>
              </a:rPr>
              <a:t> R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Wingdings" pitchFamily="2" charset="2"/>
              </a:rPr>
              <a:t>elation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Wingdings" pitchFamily="2" charset="2"/>
              </a:rPr>
              <a:t>DataBase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Wingdings" pitchFamily="2" charset="2"/>
              </a:rPr>
              <a:t> (RDB)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两个方面：</a:t>
            </a: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将类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(class)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映射到表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(table)</a:t>
            </a: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将关联关系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(association)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映射到表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(table)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03303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对象关系映射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(ORM)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对象关系映射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(Object Relational Mapping, ORM)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：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为了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解决面向对象与关系数据库存在的互不匹配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现象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通过使用描述对象和数据库之间映射的元数据，将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OO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系统中的对象自动持久化到关系数据库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目前流行的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ORM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产品：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Apache OJB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Hibernate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JPA(Java Persistence API)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Oracle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TopLink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14046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将对象映射到关系数据库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最简单的映射策略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——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“一类一表”：表中的字段对应于类的属性，表中的每一行数据记录对应类的实例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即对象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)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331913" y="2492896"/>
            <a:ext cx="7056437" cy="3313112"/>
            <a:chOff x="988" y="1761"/>
            <a:chExt cx="4464" cy="2358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2140" y="1761"/>
              <a:ext cx="1284" cy="671"/>
              <a:chOff x="2140" y="1761"/>
              <a:chExt cx="1284" cy="671"/>
            </a:xfrm>
          </p:grpSpPr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2140" y="1761"/>
                <a:ext cx="1284" cy="25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Person</a:t>
                </a:r>
              </a:p>
            </p:txBody>
          </p:sp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2140" y="2012"/>
                <a:ext cx="1284" cy="4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name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address</a:t>
                </a:r>
              </a:p>
            </p:txBody>
          </p:sp>
        </p:grp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40" y="2614"/>
              <a:ext cx="2827" cy="803"/>
              <a:chOff x="2140" y="2614"/>
              <a:chExt cx="2827" cy="803"/>
            </a:xfrm>
          </p:grpSpPr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2140" y="2614"/>
                <a:ext cx="1200" cy="25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Attribute Name</a:t>
                </a:r>
              </a:p>
            </p:txBody>
          </p:sp>
          <p:sp>
            <p:nvSpPr>
              <p:cNvPr id="15" name="Rectangle 10"/>
              <p:cNvSpPr>
                <a:spLocks noChangeArrowheads="1"/>
              </p:cNvSpPr>
              <p:nvPr/>
            </p:nvSpPr>
            <p:spPr bwMode="auto">
              <a:xfrm>
                <a:off x="2140" y="2865"/>
                <a:ext cx="1200" cy="55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Person_ID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Person_name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address</a:t>
                </a:r>
              </a:p>
            </p:txBody>
          </p:sp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3340" y="2614"/>
                <a:ext cx="624" cy="25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nulls</a:t>
                </a:r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3340" y="2865"/>
                <a:ext cx="624" cy="55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3964" y="2614"/>
                <a:ext cx="1003" cy="25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Datatype</a:t>
                </a:r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3964" y="2865"/>
                <a:ext cx="1003" cy="55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Char(20)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Char(50)</a:t>
                </a:r>
              </a:p>
            </p:txBody>
          </p: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988" y="1862"/>
              <a:ext cx="864" cy="2257"/>
              <a:chOff x="988" y="1862"/>
              <a:chExt cx="864" cy="2257"/>
            </a:xfrm>
          </p:grpSpPr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988" y="1862"/>
                <a:ext cx="864" cy="5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</p:txBody>
          </p:sp>
          <p:sp>
            <p:nvSpPr>
              <p:cNvPr id="12" name="Rectangle 17"/>
              <p:cNvSpPr>
                <a:spLocks noChangeArrowheads="1"/>
              </p:cNvSpPr>
              <p:nvPr/>
            </p:nvSpPr>
            <p:spPr bwMode="auto">
              <a:xfrm>
                <a:off x="988" y="2715"/>
                <a:ext cx="864" cy="5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</p:txBody>
          </p:sp>
          <p:sp>
            <p:nvSpPr>
              <p:cNvPr id="13" name="Rectangle 18"/>
              <p:cNvSpPr>
                <a:spLocks noChangeArrowheads="1"/>
              </p:cNvSpPr>
              <p:nvPr/>
            </p:nvSpPr>
            <p:spPr bwMode="auto">
              <a:xfrm>
                <a:off x="988" y="3567"/>
                <a:ext cx="864" cy="5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SQL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</a:p>
            </p:txBody>
          </p:sp>
        </p:grp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1708" y="3567"/>
              <a:ext cx="3744" cy="55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CREATE   TABLE   Person (person_ID  int not null;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person_name  char(20)   notnull;  address char(50); 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  PRIMARY KEY  Person_ID);</a:t>
              </a:r>
            </a:p>
          </p:txBody>
        </p:sp>
      </p:grp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1979613" y="3286646"/>
            <a:ext cx="0" cy="5746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1979613" y="4510608"/>
            <a:ext cx="0" cy="5746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21203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将关联映射到关系数据库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统一的、简单的途径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不管是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1:1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1:n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还是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m:n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的关联关系，均可以采用以下途径映射为关系数据表：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分别映射为独立的数据表，然后再加入一张新表来存储二者之间的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关联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393950" y="3212976"/>
            <a:ext cx="4210050" cy="771525"/>
            <a:chOff x="1466" y="1279"/>
            <a:chExt cx="2652" cy="486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1466" y="1304"/>
              <a:ext cx="846" cy="461"/>
              <a:chOff x="1246" y="1624"/>
              <a:chExt cx="846" cy="461"/>
            </a:xfrm>
          </p:grpSpPr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1246" y="1624"/>
                <a:ext cx="846" cy="4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Class A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1246" y="1829"/>
                <a:ext cx="845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>
                <a:off x="1246" y="1957"/>
                <a:ext cx="844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3272" y="1279"/>
              <a:ext cx="846" cy="461"/>
              <a:chOff x="1246" y="1624"/>
              <a:chExt cx="846" cy="461"/>
            </a:xfrm>
          </p:grpSpPr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246" y="1624"/>
                <a:ext cx="846" cy="4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Class B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1246" y="1829"/>
                <a:ext cx="845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1246" y="1957"/>
                <a:ext cx="844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9" name="AutoShape 13"/>
            <p:cNvCxnSpPr>
              <a:cxnSpLocks noChangeShapeType="1"/>
              <a:stCxn id="16" idx="1"/>
              <a:endCxn id="12" idx="1"/>
            </p:cNvCxnSpPr>
            <p:nvPr/>
          </p:nvCxnSpPr>
          <p:spPr bwMode="auto">
            <a:xfrm>
              <a:off x="2311" y="1509"/>
              <a:ext cx="961" cy="1"/>
            </a:xfrm>
            <a:prstGeom prst="straightConnector1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2359" y="1326"/>
              <a:ext cx="15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3050" y="1322"/>
              <a:ext cx="15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</p:grpSp>
      <p:graphicFrame>
        <p:nvGraphicFramePr>
          <p:cNvPr id="18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67639"/>
              </p:ext>
            </p:extLst>
          </p:nvPr>
        </p:nvGraphicFramePr>
        <p:xfrm>
          <a:off x="3851275" y="4824288"/>
          <a:ext cx="1600200" cy="304800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488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A-ID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B-ID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733467"/>
              </p:ext>
            </p:extLst>
          </p:nvPr>
        </p:nvGraphicFramePr>
        <p:xfrm>
          <a:off x="6161088" y="4803651"/>
          <a:ext cx="1939925" cy="314325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B-ID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Freeform 32"/>
          <p:cNvSpPr>
            <a:spLocks/>
          </p:cNvSpPr>
          <p:nvPr/>
        </p:nvSpPr>
        <p:spPr bwMode="auto">
          <a:xfrm>
            <a:off x="1630363" y="4524251"/>
            <a:ext cx="2570162" cy="290512"/>
          </a:xfrm>
          <a:custGeom>
            <a:avLst/>
            <a:gdLst>
              <a:gd name="T0" fmla="*/ 2147483646 w 1015"/>
              <a:gd name="T1" fmla="*/ 2147483646 h 238"/>
              <a:gd name="T2" fmla="*/ 2147483646 w 1015"/>
              <a:gd name="T3" fmla="*/ 0 h 238"/>
              <a:gd name="T4" fmla="*/ 0 w 1015"/>
              <a:gd name="T5" fmla="*/ 2147483646 h 2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15" h="238">
                <a:moveTo>
                  <a:pt x="1015" y="238"/>
                </a:moveTo>
                <a:cubicBezTo>
                  <a:pt x="848" y="119"/>
                  <a:pt x="681" y="0"/>
                  <a:pt x="512" y="0"/>
                </a:cubicBezTo>
                <a:cubicBezTo>
                  <a:pt x="343" y="0"/>
                  <a:pt x="171" y="119"/>
                  <a:pt x="0" y="238"/>
                </a:cubicBezTo>
              </a:path>
            </a:pathLst>
          </a:custGeom>
          <a:noFill/>
          <a:ln w="19050" cmpd="sng">
            <a:solidFill>
              <a:srgbClr val="0033CC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1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38160"/>
              </p:ext>
            </p:extLst>
          </p:nvPr>
        </p:nvGraphicFramePr>
        <p:xfrm>
          <a:off x="1231900" y="4825876"/>
          <a:ext cx="1939925" cy="349250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250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A-ID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Freeform 41"/>
          <p:cNvSpPr>
            <a:spLocks/>
          </p:cNvSpPr>
          <p:nvPr/>
        </p:nvSpPr>
        <p:spPr bwMode="auto">
          <a:xfrm>
            <a:off x="4991100" y="4489326"/>
            <a:ext cx="1712913" cy="290512"/>
          </a:xfrm>
          <a:custGeom>
            <a:avLst/>
            <a:gdLst>
              <a:gd name="T0" fmla="*/ 2147483646 w 1015"/>
              <a:gd name="T1" fmla="*/ 2147483646 h 238"/>
              <a:gd name="T2" fmla="*/ 2147483646 w 1015"/>
              <a:gd name="T3" fmla="*/ 0 h 238"/>
              <a:gd name="T4" fmla="*/ 0 w 1015"/>
              <a:gd name="T5" fmla="*/ 2147483646 h 2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15" h="238">
                <a:moveTo>
                  <a:pt x="1015" y="238"/>
                </a:moveTo>
                <a:cubicBezTo>
                  <a:pt x="848" y="119"/>
                  <a:pt x="681" y="0"/>
                  <a:pt x="512" y="0"/>
                </a:cubicBezTo>
                <a:cubicBezTo>
                  <a:pt x="343" y="0"/>
                  <a:pt x="171" y="119"/>
                  <a:pt x="0" y="238"/>
                </a:cubicBezTo>
              </a:path>
            </a:pathLst>
          </a:custGeom>
          <a:noFill/>
          <a:ln w="19050" cmpd="sng">
            <a:solidFill>
              <a:srgbClr val="0033CC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AutoShape 42"/>
          <p:cNvSpPr>
            <a:spLocks noChangeArrowheads="1"/>
          </p:cNvSpPr>
          <p:nvPr/>
        </p:nvSpPr>
        <p:spPr bwMode="auto">
          <a:xfrm>
            <a:off x="2914650" y="4036888"/>
            <a:ext cx="330200" cy="460375"/>
          </a:xfrm>
          <a:prstGeom prst="downArrow">
            <a:avLst>
              <a:gd name="adj1" fmla="val 50000"/>
              <a:gd name="adj2" fmla="val 47378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AutoShape 43"/>
          <p:cNvSpPr>
            <a:spLocks noChangeArrowheads="1"/>
          </p:cNvSpPr>
          <p:nvPr/>
        </p:nvSpPr>
        <p:spPr bwMode="auto">
          <a:xfrm>
            <a:off x="4371975" y="3884488"/>
            <a:ext cx="401638" cy="677863"/>
          </a:xfrm>
          <a:prstGeom prst="downArrow">
            <a:avLst>
              <a:gd name="adj1" fmla="val 50000"/>
              <a:gd name="adj2" fmla="val 57352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AutoShape 44"/>
          <p:cNvSpPr>
            <a:spLocks noChangeArrowheads="1"/>
          </p:cNvSpPr>
          <p:nvPr/>
        </p:nvSpPr>
        <p:spPr bwMode="auto">
          <a:xfrm>
            <a:off x="5788025" y="4022601"/>
            <a:ext cx="330200" cy="460375"/>
          </a:xfrm>
          <a:prstGeom prst="downArrow">
            <a:avLst>
              <a:gd name="adj1" fmla="val 50000"/>
              <a:gd name="adj2" fmla="val 47378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05947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将关联映射到关系数据库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(1:1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m:n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的关联关系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196752"/>
            <a:ext cx="7772400" cy="5010150"/>
          </a:xfrm>
          <a:prstGeom prst="rect">
            <a:avLst/>
          </a:prstGeom>
          <a:noFill/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Implementing 1 to 1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Implementing m:n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455738" y="1598390"/>
            <a:ext cx="4210050" cy="771525"/>
            <a:chOff x="1466" y="1279"/>
            <a:chExt cx="2652" cy="486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1466" y="1304"/>
              <a:ext cx="846" cy="461"/>
              <a:chOff x="1246" y="1624"/>
              <a:chExt cx="846" cy="461"/>
            </a:xfrm>
          </p:grpSpPr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1246" y="1624"/>
                <a:ext cx="846" cy="4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Class A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1246" y="1829"/>
                <a:ext cx="845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>
                <a:off x="1246" y="1957"/>
                <a:ext cx="844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3272" y="1279"/>
              <a:ext cx="846" cy="461"/>
              <a:chOff x="1246" y="1624"/>
              <a:chExt cx="846" cy="461"/>
            </a:xfrm>
          </p:grpSpPr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246" y="1624"/>
                <a:ext cx="846" cy="4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Class B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1246" y="1829"/>
                <a:ext cx="845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1246" y="1957"/>
                <a:ext cx="844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9" name="AutoShape 13"/>
            <p:cNvCxnSpPr>
              <a:cxnSpLocks noChangeShapeType="1"/>
              <a:stCxn id="16" idx="1"/>
              <a:endCxn id="12" idx="1"/>
            </p:cNvCxnSpPr>
            <p:nvPr/>
          </p:nvCxnSpPr>
          <p:spPr bwMode="auto">
            <a:xfrm>
              <a:off x="2311" y="1509"/>
              <a:ext cx="961" cy="1"/>
            </a:xfrm>
            <a:prstGeom prst="straightConnector1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2359" y="1326"/>
              <a:ext cx="15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3050" y="1322"/>
              <a:ext cx="15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aphicFrame>
        <p:nvGraphicFramePr>
          <p:cNvPr id="18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434975"/>
              </p:ext>
            </p:extLst>
          </p:nvPr>
        </p:nvGraphicFramePr>
        <p:xfrm>
          <a:off x="1127125" y="3027140"/>
          <a:ext cx="2466975" cy="334962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2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A-ID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B-ID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296215"/>
              </p:ext>
            </p:extLst>
          </p:nvPr>
        </p:nvGraphicFramePr>
        <p:xfrm>
          <a:off x="4308475" y="2979515"/>
          <a:ext cx="1939925" cy="334962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2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B-ID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AutoShape 35"/>
          <p:cNvSpPr>
            <a:spLocks noChangeArrowheads="1"/>
          </p:cNvSpPr>
          <p:nvPr/>
        </p:nvSpPr>
        <p:spPr bwMode="auto">
          <a:xfrm>
            <a:off x="1938338" y="2481040"/>
            <a:ext cx="330200" cy="460375"/>
          </a:xfrm>
          <a:prstGeom prst="downArrow">
            <a:avLst>
              <a:gd name="adj1" fmla="val 50000"/>
              <a:gd name="adj2" fmla="val 47378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Freeform 36"/>
          <p:cNvSpPr>
            <a:spLocks/>
          </p:cNvSpPr>
          <p:nvPr/>
        </p:nvSpPr>
        <p:spPr bwMode="auto">
          <a:xfrm>
            <a:off x="2360613" y="2623915"/>
            <a:ext cx="2279650" cy="336550"/>
          </a:xfrm>
          <a:custGeom>
            <a:avLst/>
            <a:gdLst>
              <a:gd name="T0" fmla="*/ 2147483646 w 1015"/>
              <a:gd name="T1" fmla="*/ 2147483646 h 238"/>
              <a:gd name="T2" fmla="*/ 2147483646 w 1015"/>
              <a:gd name="T3" fmla="*/ 0 h 238"/>
              <a:gd name="T4" fmla="*/ 0 w 1015"/>
              <a:gd name="T5" fmla="*/ 2147483646 h 2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15" h="238">
                <a:moveTo>
                  <a:pt x="1015" y="238"/>
                </a:moveTo>
                <a:cubicBezTo>
                  <a:pt x="848" y="119"/>
                  <a:pt x="681" y="0"/>
                  <a:pt x="512" y="0"/>
                </a:cubicBezTo>
                <a:cubicBezTo>
                  <a:pt x="343" y="0"/>
                  <a:pt x="171" y="119"/>
                  <a:pt x="0" y="238"/>
                </a:cubicBezTo>
              </a:path>
            </a:pathLst>
          </a:custGeom>
          <a:noFill/>
          <a:ln w="19050" cmpd="sng">
            <a:solidFill>
              <a:srgbClr val="0033CC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AutoShape 37"/>
          <p:cNvSpPr>
            <a:spLocks noChangeArrowheads="1"/>
          </p:cNvSpPr>
          <p:nvPr/>
        </p:nvSpPr>
        <p:spPr bwMode="auto">
          <a:xfrm>
            <a:off x="3395663" y="2142902"/>
            <a:ext cx="330200" cy="460375"/>
          </a:xfrm>
          <a:prstGeom prst="downArrow">
            <a:avLst>
              <a:gd name="adj1" fmla="val 50000"/>
              <a:gd name="adj2" fmla="val 47378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AutoShape 38"/>
          <p:cNvSpPr>
            <a:spLocks noChangeArrowheads="1"/>
          </p:cNvSpPr>
          <p:nvPr/>
        </p:nvSpPr>
        <p:spPr bwMode="auto">
          <a:xfrm>
            <a:off x="4811713" y="2466752"/>
            <a:ext cx="330200" cy="460375"/>
          </a:xfrm>
          <a:prstGeom prst="downArrow">
            <a:avLst>
              <a:gd name="adj1" fmla="val 50000"/>
              <a:gd name="adj2" fmla="val 47378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" name="Group 39"/>
          <p:cNvGrpSpPr>
            <a:grpSpLocks/>
          </p:cNvGrpSpPr>
          <p:nvPr/>
        </p:nvGrpSpPr>
        <p:grpSpPr bwMode="auto">
          <a:xfrm>
            <a:off x="2325688" y="4262215"/>
            <a:ext cx="4210050" cy="771525"/>
            <a:chOff x="1466" y="1279"/>
            <a:chExt cx="2652" cy="486"/>
          </a:xfrm>
        </p:grpSpPr>
        <p:grpSp>
          <p:nvGrpSpPr>
            <p:cNvPr id="25" name="Group 40"/>
            <p:cNvGrpSpPr>
              <a:grpSpLocks/>
            </p:cNvGrpSpPr>
            <p:nvPr/>
          </p:nvGrpSpPr>
          <p:grpSpPr bwMode="auto">
            <a:xfrm>
              <a:off x="1466" y="1304"/>
              <a:ext cx="846" cy="461"/>
              <a:chOff x="1246" y="1624"/>
              <a:chExt cx="846" cy="461"/>
            </a:xfrm>
          </p:grpSpPr>
          <p:sp>
            <p:nvSpPr>
              <p:cNvPr id="33" name="Rectangle 41"/>
              <p:cNvSpPr>
                <a:spLocks noChangeArrowheads="1"/>
              </p:cNvSpPr>
              <p:nvPr/>
            </p:nvSpPr>
            <p:spPr bwMode="auto">
              <a:xfrm>
                <a:off x="1246" y="1624"/>
                <a:ext cx="846" cy="4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Class A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Line 42"/>
              <p:cNvSpPr>
                <a:spLocks noChangeShapeType="1"/>
              </p:cNvSpPr>
              <p:nvPr/>
            </p:nvSpPr>
            <p:spPr bwMode="auto">
              <a:xfrm>
                <a:off x="1246" y="1829"/>
                <a:ext cx="845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Line 43"/>
              <p:cNvSpPr>
                <a:spLocks noChangeShapeType="1"/>
              </p:cNvSpPr>
              <p:nvPr/>
            </p:nvSpPr>
            <p:spPr bwMode="auto">
              <a:xfrm>
                <a:off x="1246" y="1957"/>
                <a:ext cx="844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6" name="Group 44"/>
            <p:cNvGrpSpPr>
              <a:grpSpLocks/>
            </p:cNvGrpSpPr>
            <p:nvPr/>
          </p:nvGrpSpPr>
          <p:grpSpPr bwMode="auto">
            <a:xfrm>
              <a:off x="3272" y="1279"/>
              <a:ext cx="846" cy="461"/>
              <a:chOff x="1246" y="1624"/>
              <a:chExt cx="846" cy="461"/>
            </a:xfrm>
          </p:grpSpPr>
          <p:sp>
            <p:nvSpPr>
              <p:cNvPr id="30" name="Rectangle 45"/>
              <p:cNvSpPr>
                <a:spLocks noChangeArrowheads="1"/>
              </p:cNvSpPr>
              <p:nvPr/>
            </p:nvSpPr>
            <p:spPr bwMode="auto">
              <a:xfrm>
                <a:off x="1246" y="1624"/>
                <a:ext cx="846" cy="4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Class B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Line 46"/>
              <p:cNvSpPr>
                <a:spLocks noChangeShapeType="1"/>
              </p:cNvSpPr>
              <p:nvPr/>
            </p:nvSpPr>
            <p:spPr bwMode="auto">
              <a:xfrm>
                <a:off x="1246" y="1829"/>
                <a:ext cx="845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Line 47"/>
              <p:cNvSpPr>
                <a:spLocks noChangeShapeType="1"/>
              </p:cNvSpPr>
              <p:nvPr/>
            </p:nvSpPr>
            <p:spPr bwMode="auto">
              <a:xfrm>
                <a:off x="1246" y="1957"/>
                <a:ext cx="844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27" name="AutoShape 48"/>
            <p:cNvCxnSpPr>
              <a:cxnSpLocks noChangeShapeType="1"/>
              <a:stCxn id="34" idx="1"/>
              <a:endCxn id="30" idx="1"/>
            </p:cNvCxnSpPr>
            <p:nvPr/>
          </p:nvCxnSpPr>
          <p:spPr bwMode="auto">
            <a:xfrm>
              <a:off x="2311" y="1509"/>
              <a:ext cx="961" cy="1"/>
            </a:xfrm>
            <a:prstGeom prst="straightConnector1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Rectangle 49"/>
            <p:cNvSpPr>
              <a:spLocks noChangeArrowheads="1"/>
            </p:cNvSpPr>
            <p:nvPr/>
          </p:nvSpPr>
          <p:spPr bwMode="auto">
            <a:xfrm>
              <a:off x="2359" y="1326"/>
              <a:ext cx="15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29" name="Rectangle 50"/>
            <p:cNvSpPr>
              <a:spLocks noChangeArrowheads="1"/>
            </p:cNvSpPr>
            <p:nvPr/>
          </p:nvSpPr>
          <p:spPr bwMode="auto">
            <a:xfrm>
              <a:off x="3050" y="1322"/>
              <a:ext cx="15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</p:grpSp>
      <p:graphicFrame>
        <p:nvGraphicFramePr>
          <p:cNvPr id="36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790248"/>
              </p:ext>
            </p:extLst>
          </p:nvPr>
        </p:nvGraphicFramePr>
        <p:xfrm>
          <a:off x="3783013" y="5873527"/>
          <a:ext cx="1600200" cy="304800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488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A-ID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B-ID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977951"/>
              </p:ext>
            </p:extLst>
          </p:nvPr>
        </p:nvGraphicFramePr>
        <p:xfrm>
          <a:off x="6092825" y="5852890"/>
          <a:ext cx="1939925" cy="314325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B-ID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Freeform 67"/>
          <p:cNvSpPr>
            <a:spLocks/>
          </p:cNvSpPr>
          <p:nvPr/>
        </p:nvSpPr>
        <p:spPr bwMode="auto">
          <a:xfrm>
            <a:off x="1562100" y="5573490"/>
            <a:ext cx="2570163" cy="290512"/>
          </a:xfrm>
          <a:custGeom>
            <a:avLst/>
            <a:gdLst>
              <a:gd name="T0" fmla="*/ 2147483646 w 1015"/>
              <a:gd name="T1" fmla="*/ 2147483646 h 238"/>
              <a:gd name="T2" fmla="*/ 2147483646 w 1015"/>
              <a:gd name="T3" fmla="*/ 0 h 238"/>
              <a:gd name="T4" fmla="*/ 0 w 1015"/>
              <a:gd name="T5" fmla="*/ 2147483646 h 2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15" h="238">
                <a:moveTo>
                  <a:pt x="1015" y="238"/>
                </a:moveTo>
                <a:cubicBezTo>
                  <a:pt x="848" y="119"/>
                  <a:pt x="681" y="0"/>
                  <a:pt x="512" y="0"/>
                </a:cubicBezTo>
                <a:cubicBezTo>
                  <a:pt x="343" y="0"/>
                  <a:pt x="171" y="119"/>
                  <a:pt x="0" y="238"/>
                </a:cubicBezTo>
              </a:path>
            </a:pathLst>
          </a:custGeom>
          <a:noFill/>
          <a:ln w="19050" cmpd="sng">
            <a:solidFill>
              <a:srgbClr val="0033CC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060366"/>
              </p:ext>
            </p:extLst>
          </p:nvPr>
        </p:nvGraphicFramePr>
        <p:xfrm>
          <a:off x="1163638" y="5875115"/>
          <a:ext cx="1939925" cy="349250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250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A-ID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Freeform 76"/>
          <p:cNvSpPr>
            <a:spLocks/>
          </p:cNvSpPr>
          <p:nvPr/>
        </p:nvSpPr>
        <p:spPr bwMode="auto">
          <a:xfrm>
            <a:off x="4922838" y="5538565"/>
            <a:ext cx="1712912" cy="290512"/>
          </a:xfrm>
          <a:custGeom>
            <a:avLst/>
            <a:gdLst>
              <a:gd name="T0" fmla="*/ 2147483646 w 1015"/>
              <a:gd name="T1" fmla="*/ 2147483646 h 238"/>
              <a:gd name="T2" fmla="*/ 2147483646 w 1015"/>
              <a:gd name="T3" fmla="*/ 0 h 238"/>
              <a:gd name="T4" fmla="*/ 0 w 1015"/>
              <a:gd name="T5" fmla="*/ 2147483646 h 2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15" h="238">
                <a:moveTo>
                  <a:pt x="1015" y="238"/>
                </a:moveTo>
                <a:cubicBezTo>
                  <a:pt x="848" y="119"/>
                  <a:pt x="681" y="0"/>
                  <a:pt x="512" y="0"/>
                </a:cubicBezTo>
                <a:cubicBezTo>
                  <a:pt x="343" y="0"/>
                  <a:pt x="171" y="119"/>
                  <a:pt x="0" y="238"/>
                </a:cubicBezTo>
              </a:path>
            </a:pathLst>
          </a:custGeom>
          <a:noFill/>
          <a:ln w="19050" cmpd="sng">
            <a:solidFill>
              <a:srgbClr val="0033CC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AutoShape 77"/>
          <p:cNvSpPr>
            <a:spLocks noChangeArrowheads="1"/>
          </p:cNvSpPr>
          <p:nvPr/>
        </p:nvSpPr>
        <p:spPr bwMode="auto">
          <a:xfrm>
            <a:off x="2846388" y="5086127"/>
            <a:ext cx="330200" cy="460375"/>
          </a:xfrm>
          <a:prstGeom prst="downArrow">
            <a:avLst>
              <a:gd name="adj1" fmla="val 50000"/>
              <a:gd name="adj2" fmla="val 47378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AutoShape 78"/>
          <p:cNvSpPr>
            <a:spLocks noChangeArrowheads="1"/>
          </p:cNvSpPr>
          <p:nvPr/>
        </p:nvSpPr>
        <p:spPr bwMode="auto">
          <a:xfrm>
            <a:off x="4303713" y="4933727"/>
            <a:ext cx="401637" cy="677863"/>
          </a:xfrm>
          <a:prstGeom prst="downArrow">
            <a:avLst>
              <a:gd name="adj1" fmla="val 50000"/>
              <a:gd name="adj2" fmla="val 57352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AutoShape 79"/>
          <p:cNvSpPr>
            <a:spLocks noChangeArrowheads="1"/>
          </p:cNvSpPr>
          <p:nvPr/>
        </p:nvSpPr>
        <p:spPr bwMode="auto">
          <a:xfrm>
            <a:off x="5719763" y="5071840"/>
            <a:ext cx="330200" cy="460375"/>
          </a:xfrm>
          <a:prstGeom prst="downArrow">
            <a:avLst>
              <a:gd name="adj1" fmla="val 50000"/>
              <a:gd name="adj2" fmla="val 47378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Rectangle 34"/>
          <p:cNvSpPr>
            <a:spLocks noChangeArrowheads="1"/>
          </p:cNvSpPr>
          <p:nvPr/>
        </p:nvSpPr>
        <p:spPr bwMode="auto">
          <a:xfrm>
            <a:off x="5780088" y="2466752"/>
            <a:ext cx="3206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外键可以放到任意一个关系中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3940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将关联映射到关系数据库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(1:n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的关联关系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1313" y="1288752"/>
            <a:ext cx="7772400" cy="5010150"/>
          </a:xfrm>
          <a:prstGeom prst="rect">
            <a:avLst/>
          </a:prstGeom>
          <a:noFill/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Implementing 1:n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951038" y="1988840"/>
            <a:ext cx="4210050" cy="771525"/>
            <a:chOff x="1466" y="1279"/>
            <a:chExt cx="2652" cy="486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1466" y="1304"/>
              <a:ext cx="846" cy="461"/>
              <a:chOff x="1246" y="1624"/>
              <a:chExt cx="846" cy="461"/>
            </a:xfrm>
          </p:grpSpPr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1246" y="1624"/>
                <a:ext cx="846" cy="4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Class A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1246" y="1829"/>
                <a:ext cx="845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>
                <a:off x="1246" y="1957"/>
                <a:ext cx="844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3272" y="1279"/>
              <a:ext cx="846" cy="461"/>
              <a:chOff x="1246" y="1624"/>
              <a:chExt cx="846" cy="461"/>
            </a:xfrm>
          </p:grpSpPr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246" y="1624"/>
                <a:ext cx="846" cy="4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Class B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1246" y="1829"/>
                <a:ext cx="845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1246" y="1957"/>
                <a:ext cx="844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9" name="AutoShape 13"/>
            <p:cNvCxnSpPr>
              <a:cxnSpLocks noChangeShapeType="1"/>
              <a:stCxn id="16" idx="1"/>
              <a:endCxn id="12" idx="1"/>
            </p:cNvCxnSpPr>
            <p:nvPr/>
          </p:nvCxnSpPr>
          <p:spPr bwMode="auto">
            <a:xfrm>
              <a:off x="2311" y="1509"/>
              <a:ext cx="961" cy="1"/>
            </a:xfrm>
            <a:prstGeom prst="straightConnector1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2359" y="1326"/>
              <a:ext cx="15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3050" y="1322"/>
              <a:ext cx="15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</p:grpSp>
      <p:graphicFrame>
        <p:nvGraphicFramePr>
          <p:cNvPr id="18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144383"/>
              </p:ext>
            </p:extLst>
          </p:nvPr>
        </p:nvGraphicFramePr>
        <p:xfrm>
          <a:off x="4497388" y="3479502"/>
          <a:ext cx="2643188" cy="314325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325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B-ID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A-ID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Freeform 26"/>
          <p:cNvSpPr>
            <a:spLocks/>
          </p:cNvSpPr>
          <p:nvPr/>
        </p:nvSpPr>
        <p:spPr bwMode="auto">
          <a:xfrm>
            <a:off x="2259013" y="3096915"/>
            <a:ext cx="3265487" cy="350837"/>
          </a:xfrm>
          <a:custGeom>
            <a:avLst/>
            <a:gdLst>
              <a:gd name="T0" fmla="*/ 2147483646 w 1015"/>
              <a:gd name="T1" fmla="*/ 2147483646 h 238"/>
              <a:gd name="T2" fmla="*/ 2147483646 w 1015"/>
              <a:gd name="T3" fmla="*/ 0 h 238"/>
              <a:gd name="T4" fmla="*/ 0 w 1015"/>
              <a:gd name="T5" fmla="*/ 2147483646 h 2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15" h="238">
                <a:moveTo>
                  <a:pt x="1015" y="238"/>
                </a:moveTo>
                <a:cubicBezTo>
                  <a:pt x="848" y="119"/>
                  <a:pt x="681" y="0"/>
                  <a:pt x="512" y="0"/>
                </a:cubicBezTo>
                <a:cubicBezTo>
                  <a:pt x="343" y="0"/>
                  <a:pt x="171" y="119"/>
                  <a:pt x="0" y="238"/>
                </a:cubicBezTo>
              </a:path>
            </a:pathLst>
          </a:custGeom>
          <a:noFill/>
          <a:ln w="19050" cmpd="sng">
            <a:solidFill>
              <a:srgbClr val="0033CC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337701"/>
              </p:ext>
            </p:extLst>
          </p:nvPr>
        </p:nvGraphicFramePr>
        <p:xfrm>
          <a:off x="1631950" y="3473152"/>
          <a:ext cx="1939925" cy="314325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A-ID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AutoShape 35"/>
          <p:cNvSpPr>
            <a:spLocks noChangeArrowheads="1"/>
          </p:cNvSpPr>
          <p:nvPr/>
        </p:nvSpPr>
        <p:spPr bwMode="auto">
          <a:xfrm>
            <a:off x="2474913" y="2834977"/>
            <a:ext cx="330200" cy="460375"/>
          </a:xfrm>
          <a:prstGeom prst="downArrow">
            <a:avLst>
              <a:gd name="adj1" fmla="val 50000"/>
              <a:gd name="adj2" fmla="val 47378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AutoShape 36"/>
          <p:cNvSpPr>
            <a:spLocks noChangeArrowheads="1"/>
          </p:cNvSpPr>
          <p:nvPr/>
        </p:nvSpPr>
        <p:spPr bwMode="auto">
          <a:xfrm>
            <a:off x="5313363" y="2784177"/>
            <a:ext cx="330200" cy="460375"/>
          </a:xfrm>
          <a:prstGeom prst="downArrow">
            <a:avLst>
              <a:gd name="adj1" fmla="val 50000"/>
              <a:gd name="adj2" fmla="val 47378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AutoShape 37"/>
          <p:cNvSpPr>
            <a:spLocks noChangeArrowheads="1"/>
          </p:cNvSpPr>
          <p:nvPr/>
        </p:nvSpPr>
        <p:spPr bwMode="auto">
          <a:xfrm>
            <a:off x="3846513" y="2566690"/>
            <a:ext cx="330200" cy="460375"/>
          </a:xfrm>
          <a:prstGeom prst="downArrow">
            <a:avLst>
              <a:gd name="adj1" fmla="val 50000"/>
              <a:gd name="adj2" fmla="val 47378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" name="Group 38"/>
          <p:cNvGrpSpPr>
            <a:grpSpLocks/>
          </p:cNvGrpSpPr>
          <p:nvPr/>
        </p:nvGrpSpPr>
        <p:grpSpPr bwMode="auto">
          <a:xfrm>
            <a:off x="2001838" y="4271665"/>
            <a:ext cx="4210050" cy="773112"/>
            <a:chOff x="1444" y="2461"/>
            <a:chExt cx="2652" cy="487"/>
          </a:xfrm>
        </p:grpSpPr>
        <p:grpSp>
          <p:nvGrpSpPr>
            <p:cNvPr id="25" name="Group 39"/>
            <p:cNvGrpSpPr>
              <a:grpSpLocks/>
            </p:cNvGrpSpPr>
            <p:nvPr/>
          </p:nvGrpSpPr>
          <p:grpSpPr bwMode="auto">
            <a:xfrm>
              <a:off x="1444" y="2487"/>
              <a:ext cx="846" cy="461"/>
              <a:chOff x="1246" y="1624"/>
              <a:chExt cx="846" cy="461"/>
            </a:xfrm>
          </p:grpSpPr>
          <p:sp>
            <p:nvSpPr>
              <p:cNvPr id="33" name="Rectangle 40"/>
              <p:cNvSpPr>
                <a:spLocks noChangeArrowheads="1"/>
              </p:cNvSpPr>
              <p:nvPr/>
            </p:nvSpPr>
            <p:spPr bwMode="auto">
              <a:xfrm>
                <a:off x="1246" y="1624"/>
                <a:ext cx="846" cy="4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Class A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Line 41"/>
              <p:cNvSpPr>
                <a:spLocks noChangeShapeType="1"/>
              </p:cNvSpPr>
              <p:nvPr/>
            </p:nvSpPr>
            <p:spPr bwMode="auto">
              <a:xfrm>
                <a:off x="1246" y="1829"/>
                <a:ext cx="845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Line 42"/>
              <p:cNvSpPr>
                <a:spLocks noChangeShapeType="1"/>
              </p:cNvSpPr>
              <p:nvPr/>
            </p:nvSpPr>
            <p:spPr bwMode="auto">
              <a:xfrm>
                <a:off x="1246" y="1957"/>
                <a:ext cx="844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6" name="Group 43"/>
            <p:cNvGrpSpPr>
              <a:grpSpLocks/>
            </p:cNvGrpSpPr>
            <p:nvPr/>
          </p:nvGrpSpPr>
          <p:grpSpPr bwMode="auto">
            <a:xfrm>
              <a:off x="3250" y="2461"/>
              <a:ext cx="846" cy="461"/>
              <a:chOff x="1246" y="1624"/>
              <a:chExt cx="846" cy="461"/>
            </a:xfrm>
          </p:grpSpPr>
          <p:sp>
            <p:nvSpPr>
              <p:cNvPr id="30" name="Rectangle 44"/>
              <p:cNvSpPr>
                <a:spLocks noChangeArrowheads="1"/>
              </p:cNvSpPr>
              <p:nvPr/>
            </p:nvSpPr>
            <p:spPr bwMode="auto">
              <a:xfrm>
                <a:off x="1246" y="1624"/>
                <a:ext cx="846" cy="4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Class B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Line 45"/>
              <p:cNvSpPr>
                <a:spLocks noChangeShapeType="1"/>
              </p:cNvSpPr>
              <p:nvPr/>
            </p:nvSpPr>
            <p:spPr bwMode="auto">
              <a:xfrm>
                <a:off x="1246" y="1829"/>
                <a:ext cx="845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Line 46"/>
              <p:cNvSpPr>
                <a:spLocks noChangeShapeType="1"/>
              </p:cNvSpPr>
              <p:nvPr/>
            </p:nvSpPr>
            <p:spPr bwMode="auto">
              <a:xfrm>
                <a:off x="1246" y="1957"/>
                <a:ext cx="844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27" name="AutoShape 47"/>
            <p:cNvCxnSpPr>
              <a:cxnSpLocks noChangeShapeType="1"/>
              <a:stCxn id="34" idx="1"/>
              <a:endCxn id="30" idx="1"/>
            </p:cNvCxnSpPr>
            <p:nvPr/>
          </p:nvCxnSpPr>
          <p:spPr bwMode="auto">
            <a:xfrm>
              <a:off x="2289" y="2692"/>
              <a:ext cx="961" cy="0"/>
            </a:xfrm>
            <a:prstGeom prst="straightConnector1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Rectangle 48"/>
            <p:cNvSpPr>
              <a:spLocks noChangeArrowheads="1"/>
            </p:cNvSpPr>
            <p:nvPr/>
          </p:nvSpPr>
          <p:spPr bwMode="auto">
            <a:xfrm>
              <a:off x="2337" y="2509"/>
              <a:ext cx="15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29" name="Rectangle 49"/>
            <p:cNvSpPr>
              <a:spLocks noChangeArrowheads="1"/>
            </p:cNvSpPr>
            <p:nvPr/>
          </p:nvSpPr>
          <p:spPr bwMode="auto">
            <a:xfrm>
              <a:off x="3028" y="2505"/>
              <a:ext cx="15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aphicFrame>
        <p:nvGraphicFramePr>
          <p:cNvPr id="36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85755"/>
              </p:ext>
            </p:extLst>
          </p:nvPr>
        </p:nvGraphicFramePr>
        <p:xfrm>
          <a:off x="1573213" y="5790902"/>
          <a:ext cx="2643188" cy="314325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325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A-ID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B-ID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Freeform 60"/>
          <p:cNvSpPr>
            <a:spLocks/>
          </p:cNvSpPr>
          <p:nvPr/>
        </p:nvSpPr>
        <p:spPr bwMode="auto">
          <a:xfrm>
            <a:off x="2673350" y="5409902"/>
            <a:ext cx="2611438" cy="350838"/>
          </a:xfrm>
          <a:custGeom>
            <a:avLst/>
            <a:gdLst>
              <a:gd name="T0" fmla="*/ 2147483646 w 1015"/>
              <a:gd name="T1" fmla="*/ 2147483646 h 238"/>
              <a:gd name="T2" fmla="*/ 2147483646 w 1015"/>
              <a:gd name="T3" fmla="*/ 0 h 238"/>
              <a:gd name="T4" fmla="*/ 0 w 1015"/>
              <a:gd name="T5" fmla="*/ 2147483646 h 2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15" h="238">
                <a:moveTo>
                  <a:pt x="1015" y="238"/>
                </a:moveTo>
                <a:cubicBezTo>
                  <a:pt x="848" y="119"/>
                  <a:pt x="681" y="0"/>
                  <a:pt x="512" y="0"/>
                </a:cubicBezTo>
                <a:cubicBezTo>
                  <a:pt x="343" y="0"/>
                  <a:pt x="171" y="119"/>
                  <a:pt x="0" y="238"/>
                </a:cubicBezTo>
              </a:path>
            </a:pathLst>
          </a:custGeom>
          <a:noFill/>
          <a:ln w="19050" cmpd="sng">
            <a:solidFill>
              <a:srgbClr val="0033CC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8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324153"/>
              </p:ext>
            </p:extLst>
          </p:nvPr>
        </p:nvGraphicFramePr>
        <p:xfrm>
          <a:off x="4860925" y="5784552"/>
          <a:ext cx="1939925" cy="314325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B-ID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AutoShape 69"/>
          <p:cNvSpPr>
            <a:spLocks noChangeArrowheads="1"/>
          </p:cNvSpPr>
          <p:nvPr/>
        </p:nvSpPr>
        <p:spPr bwMode="auto">
          <a:xfrm>
            <a:off x="2525713" y="5119390"/>
            <a:ext cx="330200" cy="460375"/>
          </a:xfrm>
          <a:prstGeom prst="downArrow">
            <a:avLst>
              <a:gd name="adj1" fmla="val 50000"/>
              <a:gd name="adj2" fmla="val 47378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AutoShape 70"/>
          <p:cNvSpPr>
            <a:spLocks noChangeArrowheads="1"/>
          </p:cNvSpPr>
          <p:nvPr/>
        </p:nvSpPr>
        <p:spPr bwMode="auto">
          <a:xfrm>
            <a:off x="5364163" y="5068590"/>
            <a:ext cx="330200" cy="460375"/>
          </a:xfrm>
          <a:prstGeom prst="downArrow">
            <a:avLst>
              <a:gd name="adj1" fmla="val 50000"/>
              <a:gd name="adj2" fmla="val 47378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AutoShape 71"/>
          <p:cNvSpPr>
            <a:spLocks noChangeArrowheads="1"/>
          </p:cNvSpPr>
          <p:nvPr/>
        </p:nvSpPr>
        <p:spPr bwMode="auto">
          <a:xfrm>
            <a:off x="3897313" y="4851102"/>
            <a:ext cx="330200" cy="460375"/>
          </a:xfrm>
          <a:prstGeom prst="downArrow">
            <a:avLst>
              <a:gd name="adj1" fmla="val 50000"/>
              <a:gd name="adj2" fmla="val 47378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Rectangle 34"/>
          <p:cNvSpPr>
            <a:spLocks noChangeArrowheads="1"/>
          </p:cNvSpPr>
          <p:nvPr/>
        </p:nvSpPr>
        <p:spPr bwMode="auto">
          <a:xfrm>
            <a:off x="6010275" y="3014365"/>
            <a:ext cx="27416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外键放到“多”的关系中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61427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将关联映射到关系数据库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基于关联类的关联关系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45595"/>
              </p:ext>
            </p:extLst>
          </p:nvPr>
        </p:nvGraphicFramePr>
        <p:xfrm>
          <a:off x="2600325" y="5003949"/>
          <a:ext cx="3532188" cy="334962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2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A-ID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B-ID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Link-attributes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21434"/>
              </p:ext>
            </p:extLst>
          </p:nvPr>
        </p:nvGraphicFramePr>
        <p:xfrm>
          <a:off x="5081588" y="4340374"/>
          <a:ext cx="1939925" cy="334962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2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B-ID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001217"/>
              </p:ext>
            </p:extLst>
          </p:nvPr>
        </p:nvGraphicFramePr>
        <p:xfrm>
          <a:off x="1547813" y="4321324"/>
          <a:ext cx="1939925" cy="349250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250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A-ID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AutoShape 29"/>
          <p:cNvSpPr>
            <a:spLocks noChangeArrowheads="1"/>
          </p:cNvSpPr>
          <p:nvPr/>
        </p:nvSpPr>
        <p:spPr bwMode="auto">
          <a:xfrm>
            <a:off x="4121150" y="3830786"/>
            <a:ext cx="401638" cy="677863"/>
          </a:xfrm>
          <a:prstGeom prst="downArrow">
            <a:avLst>
              <a:gd name="adj1" fmla="val 50000"/>
              <a:gd name="adj2" fmla="val 57352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2143125" y="1844824"/>
            <a:ext cx="4210050" cy="1711325"/>
            <a:chOff x="1538" y="1220"/>
            <a:chExt cx="2652" cy="1078"/>
          </a:xfrm>
        </p:grpSpPr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1538" y="1245"/>
              <a:ext cx="846" cy="461"/>
              <a:chOff x="1246" y="1624"/>
              <a:chExt cx="846" cy="461"/>
            </a:xfrm>
          </p:grpSpPr>
          <p:sp>
            <p:nvSpPr>
              <p:cNvPr id="23" name="Rectangle 32"/>
              <p:cNvSpPr>
                <a:spLocks noChangeArrowheads="1"/>
              </p:cNvSpPr>
              <p:nvPr/>
            </p:nvSpPr>
            <p:spPr bwMode="auto">
              <a:xfrm>
                <a:off x="1246" y="1624"/>
                <a:ext cx="846" cy="4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Class A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Line 33"/>
              <p:cNvSpPr>
                <a:spLocks noChangeShapeType="1"/>
              </p:cNvSpPr>
              <p:nvPr/>
            </p:nvSpPr>
            <p:spPr bwMode="auto">
              <a:xfrm>
                <a:off x="1246" y="1829"/>
                <a:ext cx="845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Line 34"/>
              <p:cNvSpPr>
                <a:spLocks noChangeShapeType="1"/>
              </p:cNvSpPr>
              <p:nvPr/>
            </p:nvSpPr>
            <p:spPr bwMode="auto">
              <a:xfrm>
                <a:off x="1246" y="1957"/>
                <a:ext cx="844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" name="Group 35"/>
            <p:cNvGrpSpPr>
              <a:grpSpLocks/>
            </p:cNvGrpSpPr>
            <p:nvPr/>
          </p:nvGrpSpPr>
          <p:grpSpPr bwMode="auto">
            <a:xfrm>
              <a:off x="3344" y="1220"/>
              <a:ext cx="846" cy="461"/>
              <a:chOff x="1246" y="1624"/>
              <a:chExt cx="846" cy="461"/>
            </a:xfrm>
          </p:grpSpPr>
          <p:sp>
            <p:nvSpPr>
              <p:cNvPr id="20" name="Rectangle 36"/>
              <p:cNvSpPr>
                <a:spLocks noChangeArrowheads="1"/>
              </p:cNvSpPr>
              <p:nvPr/>
            </p:nvSpPr>
            <p:spPr bwMode="auto">
              <a:xfrm>
                <a:off x="1246" y="1624"/>
                <a:ext cx="846" cy="4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Class B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Line 37"/>
              <p:cNvSpPr>
                <a:spLocks noChangeShapeType="1"/>
              </p:cNvSpPr>
              <p:nvPr/>
            </p:nvSpPr>
            <p:spPr bwMode="auto">
              <a:xfrm>
                <a:off x="1246" y="1829"/>
                <a:ext cx="845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Line 38"/>
              <p:cNvSpPr>
                <a:spLocks noChangeShapeType="1"/>
              </p:cNvSpPr>
              <p:nvPr/>
            </p:nvSpPr>
            <p:spPr bwMode="auto">
              <a:xfrm>
                <a:off x="1246" y="1957"/>
                <a:ext cx="844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12" name="AutoShape 39"/>
            <p:cNvCxnSpPr>
              <a:cxnSpLocks noChangeShapeType="1"/>
              <a:stCxn id="24" idx="1"/>
              <a:endCxn id="20" idx="1"/>
            </p:cNvCxnSpPr>
            <p:nvPr/>
          </p:nvCxnSpPr>
          <p:spPr bwMode="auto">
            <a:xfrm>
              <a:off x="2383" y="1450"/>
              <a:ext cx="961" cy="1"/>
            </a:xfrm>
            <a:prstGeom prst="straightConnector1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Rectangle 40"/>
            <p:cNvSpPr>
              <a:spLocks noChangeArrowheads="1"/>
            </p:cNvSpPr>
            <p:nvPr/>
          </p:nvSpPr>
          <p:spPr bwMode="auto">
            <a:xfrm>
              <a:off x="2431" y="1276"/>
              <a:ext cx="15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4" name="Rectangle 41"/>
            <p:cNvSpPr>
              <a:spLocks noChangeArrowheads="1"/>
            </p:cNvSpPr>
            <p:nvPr/>
          </p:nvSpPr>
          <p:spPr bwMode="auto">
            <a:xfrm>
              <a:off x="3122" y="1272"/>
              <a:ext cx="15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grpSp>
          <p:nvGrpSpPr>
            <p:cNvPr id="15" name="Group 42"/>
            <p:cNvGrpSpPr>
              <a:grpSpLocks/>
            </p:cNvGrpSpPr>
            <p:nvPr/>
          </p:nvGrpSpPr>
          <p:grpSpPr bwMode="auto">
            <a:xfrm>
              <a:off x="2489" y="1837"/>
              <a:ext cx="846" cy="461"/>
              <a:chOff x="1246" y="1624"/>
              <a:chExt cx="846" cy="461"/>
            </a:xfrm>
          </p:grpSpPr>
          <p:sp>
            <p:nvSpPr>
              <p:cNvPr id="17" name="Rectangle 43"/>
              <p:cNvSpPr>
                <a:spLocks noChangeArrowheads="1"/>
              </p:cNvSpPr>
              <p:nvPr/>
            </p:nvSpPr>
            <p:spPr bwMode="auto">
              <a:xfrm>
                <a:off x="1246" y="1624"/>
                <a:ext cx="846" cy="4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Class C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Line 44"/>
              <p:cNvSpPr>
                <a:spLocks noChangeShapeType="1"/>
              </p:cNvSpPr>
              <p:nvPr/>
            </p:nvSpPr>
            <p:spPr bwMode="auto">
              <a:xfrm>
                <a:off x="1246" y="1829"/>
                <a:ext cx="845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Line 45"/>
              <p:cNvSpPr>
                <a:spLocks noChangeShapeType="1"/>
              </p:cNvSpPr>
              <p:nvPr/>
            </p:nvSpPr>
            <p:spPr bwMode="auto">
              <a:xfrm>
                <a:off x="1246" y="1957"/>
                <a:ext cx="844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" name="Line 46"/>
            <p:cNvSpPr>
              <a:spLocks noChangeShapeType="1"/>
            </p:cNvSpPr>
            <p:nvPr/>
          </p:nvSpPr>
          <p:spPr bwMode="auto">
            <a:xfrm>
              <a:off x="2907" y="1458"/>
              <a:ext cx="0" cy="384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" name="AutoShape 47"/>
          <p:cNvSpPr>
            <a:spLocks noChangeArrowheads="1"/>
          </p:cNvSpPr>
          <p:nvPr/>
        </p:nvSpPr>
        <p:spPr bwMode="auto">
          <a:xfrm>
            <a:off x="5565775" y="3314849"/>
            <a:ext cx="401638" cy="677862"/>
          </a:xfrm>
          <a:prstGeom prst="downArrow">
            <a:avLst>
              <a:gd name="adj1" fmla="val 50000"/>
              <a:gd name="adj2" fmla="val 57352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AutoShape 48"/>
          <p:cNvSpPr>
            <a:spLocks noChangeArrowheads="1"/>
          </p:cNvSpPr>
          <p:nvPr/>
        </p:nvSpPr>
        <p:spPr bwMode="auto">
          <a:xfrm>
            <a:off x="2670175" y="3322786"/>
            <a:ext cx="401638" cy="677863"/>
          </a:xfrm>
          <a:prstGeom prst="downArrow">
            <a:avLst>
              <a:gd name="adj1" fmla="val 50000"/>
              <a:gd name="adj2" fmla="val 57352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12986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将关联映射到关系数据库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基于关联类的关联关系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302902"/>
              </p:ext>
            </p:extLst>
          </p:nvPr>
        </p:nvGraphicFramePr>
        <p:xfrm>
          <a:off x="3203575" y="4263033"/>
          <a:ext cx="5905500" cy="204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演示文稿" r:id="rId4" imgW="4571972" imgH="3429047" progId="PowerPoint.Show.8">
                  <p:embed/>
                </p:oleObj>
              </mc:Choice>
              <mc:Fallback>
                <p:oleObj name="演示文稿" r:id="rId4" imgW="4571972" imgH="3429047" progId="PowerPoint.Show.8">
                  <p:embed/>
                  <p:pic>
                    <p:nvPicPr>
                      <p:cNvPr id="4" name="Object 3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8518" b="35278"/>
                      <a:stretch>
                        <a:fillRect/>
                      </a:stretch>
                    </p:blipFill>
                    <p:spPr bwMode="auto">
                      <a:xfrm>
                        <a:off x="3203575" y="4263033"/>
                        <a:ext cx="5905500" cy="204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773250"/>
              </p:ext>
            </p:extLst>
          </p:nvPr>
        </p:nvGraphicFramePr>
        <p:xfrm>
          <a:off x="179388" y="1556345"/>
          <a:ext cx="5291137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演示文稿" r:id="rId6" imgW="4571972" imgH="3429047" progId="PowerPoint.Show.8">
                  <p:embed/>
                </p:oleObj>
              </mc:Choice>
              <mc:Fallback>
                <p:oleObj name="演示文稿" r:id="rId6" imgW="4571972" imgH="3429047" progId="PowerPoint.Show.8">
                  <p:embed/>
                  <p:pic>
                    <p:nvPicPr>
                      <p:cNvPr id="6" name="Object 4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47" t="21208" b="14305"/>
                      <a:stretch>
                        <a:fillRect/>
                      </a:stretch>
                    </p:blipFill>
                    <p:spPr bwMode="auto">
                      <a:xfrm>
                        <a:off x="179388" y="1556345"/>
                        <a:ext cx="5291137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508625" y="2348508"/>
            <a:ext cx="3457575" cy="1511300"/>
            <a:chOff x="295" y="1480"/>
            <a:chExt cx="4173" cy="1304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95" y="1480"/>
              <a:ext cx="1482" cy="28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Company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95" y="1763"/>
              <a:ext cx="1482" cy="45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Company name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address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050" y="1480"/>
              <a:ext cx="1418" cy="28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person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050" y="1763"/>
              <a:ext cx="1418" cy="45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Person  name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address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777" y="1876"/>
              <a:ext cx="12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968" y="1615"/>
              <a:ext cx="954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A5002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Works-for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713" y="1674"/>
              <a:ext cx="44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731" y="1706"/>
              <a:ext cx="44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*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701" y="2341"/>
              <a:ext cx="1451" cy="13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endParaRPr kumimoji="1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701" y="2477"/>
              <a:ext cx="1451" cy="307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Job title</a:t>
              </a: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2411" y="1876"/>
              <a:ext cx="2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611188" y="3716933"/>
            <a:ext cx="5400675" cy="12239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6385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965200"/>
            <a:ext cx="51181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72100" y="6413500"/>
            <a:ext cx="2641600" cy="254000"/>
          </a:xfrm>
        </p:spPr>
        <p:txBody>
          <a:bodyPr/>
          <a:lstStyle/>
          <a:p>
            <a:r>
              <a:rPr lang="en-US" altLang="zh-CN" sz="1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zh-CN" altLang="en-US" sz="1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DBMS</a:t>
            </a:r>
            <a:r>
              <a:rPr lang="zh-CN" altLang="en-US" sz="1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的体系结构</a:t>
            </a:r>
            <a:endParaRPr lang="en-US" altLang="zh-CN" sz="18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17500" y="548680"/>
            <a:ext cx="8648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数据库系统</a:t>
            </a:r>
            <a:r>
              <a:rPr lang="en-US" altLang="zh-CN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数据库</a:t>
            </a:r>
            <a:r>
              <a:rPr lang="en-US" altLang="zh-CN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(DB</a:t>
            </a:r>
            <a:r>
              <a:rPr lang="en-US" altLang="zh-CN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＋数据库管理系统</a:t>
            </a:r>
            <a:r>
              <a:rPr lang="en-US" altLang="zh-CN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(DBMS)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39700" y="1778000"/>
            <a:ext cx="3768725" cy="4189413"/>
          </a:xfrm>
          <a:noFill/>
        </p:spPr>
        <p:txBody>
          <a:bodyPr/>
          <a:lstStyle/>
          <a:p>
            <a:pPr marL="355600" indent="-355600">
              <a:lnSpc>
                <a:spcPct val="110000"/>
              </a:lnSpc>
              <a:tabLst>
                <a:tab pos="901700" algn="l"/>
              </a:tabLst>
            </a:pPr>
            <a:r>
              <a:rPr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</a:t>
            </a:r>
            <a:r>
              <a:rPr lang="en-US" altLang="zh-CN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(DB)</a:t>
            </a:r>
            <a:r>
              <a:rPr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：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被集中控制和管理的存储数据的完整集合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60438" lvl="1">
              <a:lnSpc>
                <a:spcPct val="110000"/>
              </a:lnSpc>
              <a:tabLst>
                <a:tab pos="901700" algn="l"/>
              </a:tabLst>
            </a:pPr>
            <a:r>
              <a:rPr lang="zh-CN" altLang="en-US" sz="1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1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</a:t>
            </a:r>
            <a:r>
              <a:rPr lang="zh-CN" altLang="en-US" sz="1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模型来描述</a:t>
            </a:r>
            <a:endParaRPr lang="en-US" altLang="zh-CN" sz="2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55600" indent="-355600">
              <a:lnSpc>
                <a:spcPct val="110000"/>
              </a:lnSpc>
              <a:tabLst>
                <a:tab pos="901700" algn="l"/>
              </a:tabLst>
            </a:pPr>
            <a:r>
              <a:rPr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数据库管理系统</a:t>
            </a:r>
            <a:r>
              <a:rPr lang="en-US" altLang="zh-CN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(DBMS)</a:t>
            </a:r>
            <a:r>
              <a:rPr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：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对数据库的访问进行管理和控制的软件</a:t>
            </a:r>
          </a:p>
          <a:p>
            <a:pPr marL="355600" indent="-355600">
              <a:lnSpc>
                <a:spcPct val="110000"/>
              </a:lnSpc>
              <a:tabLst>
                <a:tab pos="901700" algn="l"/>
              </a:tabLst>
            </a:pPr>
            <a:r>
              <a:rPr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数据库设计的主要任务：</a:t>
            </a:r>
          </a:p>
          <a:p>
            <a:pPr marL="960438" lvl="1">
              <a:lnSpc>
                <a:spcPct val="110000"/>
              </a:lnSpc>
              <a:tabLst>
                <a:tab pos="901700" algn="l"/>
              </a:tabLst>
            </a:pPr>
            <a:r>
              <a:rPr lang="zh-CN" altLang="en-US" sz="1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逻辑设计：设计</a:t>
            </a:r>
            <a:r>
              <a:rPr lang="en-US" altLang="zh-CN" sz="1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</a:t>
            </a:r>
            <a:r>
              <a:rPr lang="zh-CN" altLang="en-US" sz="1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</a:p>
          <a:p>
            <a:pPr marL="960438" lvl="1">
              <a:lnSpc>
                <a:spcPct val="110000"/>
              </a:lnSpc>
              <a:tabLst>
                <a:tab pos="901700" algn="l"/>
              </a:tabLst>
            </a:pPr>
            <a:r>
              <a:rPr lang="zh-CN" altLang="en-US" sz="1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物理设计：在具体的数据库系统中实现</a:t>
            </a:r>
            <a:r>
              <a:rPr lang="en-US" altLang="zh-CN" sz="1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</a:t>
            </a:r>
            <a:r>
              <a:rPr lang="zh-CN" altLang="en-US" sz="1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数据库设计</a:t>
            </a:r>
            <a:endParaRPr lang="zh-CN" altLang="en-US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53137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将组合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聚合关系映射到关系数据库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529928" y="3519363"/>
            <a:ext cx="1068388" cy="609600"/>
            <a:chOff x="1246" y="1624"/>
            <a:chExt cx="846" cy="461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246" y="1624"/>
              <a:ext cx="846" cy="46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Class A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246" y="1829"/>
              <a:ext cx="845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246" y="1957"/>
              <a:ext cx="844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529928" y="4998913"/>
            <a:ext cx="1068388" cy="609600"/>
            <a:chOff x="1246" y="1624"/>
            <a:chExt cx="846" cy="461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246" y="1624"/>
              <a:ext cx="846" cy="46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Class B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246" y="1829"/>
              <a:ext cx="845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246" y="1957"/>
              <a:ext cx="844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1977603" y="4130551"/>
            <a:ext cx="173038" cy="180975"/>
          </a:xfrm>
          <a:prstGeom prst="diamond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12"/>
          <p:cNvSpPr txBox="1">
            <a:spLocks noChangeArrowheads="1"/>
          </p:cNvSpPr>
          <p:nvPr/>
        </p:nvSpPr>
        <p:spPr>
          <a:xfrm>
            <a:off x="395288" y="1484313"/>
            <a:ext cx="8208962" cy="20574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实现方法：类似于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1:n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的关联关系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建立“整体”表</a:t>
            </a:r>
          </a:p>
          <a:p>
            <a:pPr marL="457200" marR="0" lvl="1" indent="-22701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建立“部分”表，其关键字是两个表关键字的组合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</p:txBody>
      </p:sp>
      <p:graphicFrame>
        <p:nvGraphicFramePr>
          <p:cNvPr id="15" name="Object 1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661227"/>
              </p:ext>
            </p:extLst>
          </p:nvPr>
        </p:nvGraphicFramePr>
        <p:xfrm>
          <a:off x="4716041" y="3212976"/>
          <a:ext cx="216217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演示文稿" r:id="rId4" imgW="4571972" imgH="3429047" progId="PowerPoint.Show.8">
                  <p:embed/>
                </p:oleObj>
              </mc:Choice>
              <mc:Fallback>
                <p:oleObj name="演示文稿" r:id="rId4" imgW="4571972" imgH="3429047" progId="PowerPoint.Show.8">
                  <p:embed/>
                  <p:pic>
                    <p:nvPicPr>
                      <p:cNvPr id="15" name="Object 13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625" t="68889" r="54550" b="8009"/>
                      <a:stretch>
                        <a:fillRect/>
                      </a:stretch>
                    </p:blipFill>
                    <p:spPr bwMode="auto">
                      <a:xfrm>
                        <a:off x="4716041" y="3212976"/>
                        <a:ext cx="2162175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752139"/>
              </p:ext>
            </p:extLst>
          </p:nvPr>
        </p:nvGraphicFramePr>
        <p:xfrm>
          <a:off x="4429125" y="4600575"/>
          <a:ext cx="309403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演示文稿" r:id="rId6" imgW="4567100" imgH="3423861" progId="PowerPoint.Show.8">
                  <p:embed/>
                </p:oleObj>
              </mc:Choice>
              <mc:Fallback>
                <p:oleObj name="演示文稿" r:id="rId6" imgW="4567100" imgH="3423861" progId="PowerPoint.Show.8">
                  <p:embed/>
                  <p:pic>
                    <p:nvPicPr>
                      <p:cNvPr id="16" name="Object 14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 l="50101" t="68889" b="8009"/>
                      <a:stretch>
                        <a:fillRect/>
                      </a:stretch>
                    </p:blipFill>
                    <p:spPr bwMode="auto">
                      <a:xfrm>
                        <a:off x="4429125" y="4600575"/>
                        <a:ext cx="3094038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AutoShape 15"/>
          <p:cNvCxnSpPr>
            <a:cxnSpLocks noChangeShapeType="1"/>
            <a:stCxn id="13" idx="2"/>
            <a:endCxn id="10" idx="0"/>
          </p:cNvCxnSpPr>
          <p:nvPr/>
        </p:nvCxnSpPr>
        <p:spPr bwMode="auto">
          <a:xfrm>
            <a:off x="2064916" y="4311526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3203153" y="3735263"/>
            <a:ext cx="828675" cy="361950"/>
          </a:xfrm>
          <a:prstGeom prst="rightArrow">
            <a:avLst>
              <a:gd name="adj1" fmla="val 50000"/>
              <a:gd name="adj2" fmla="val 57237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3203153" y="5032251"/>
            <a:ext cx="828675" cy="361950"/>
          </a:xfrm>
          <a:prstGeom prst="rightArrow">
            <a:avLst>
              <a:gd name="adj1" fmla="val 50000"/>
              <a:gd name="adj2" fmla="val 57237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2292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6180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OO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到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DB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的映射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87450" y="1988840"/>
            <a:ext cx="7272338" cy="3743325"/>
            <a:chOff x="657" y="1486"/>
            <a:chExt cx="3294" cy="1490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430" y="1775"/>
              <a:ext cx="665" cy="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57" y="1486"/>
              <a:ext cx="773" cy="207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Order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657" y="1693"/>
              <a:ext cx="773" cy="331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OrderID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OrderDate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927" y="1486"/>
              <a:ext cx="740" cy="207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OrderItem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927" y="1693"/>
              <a:ext cx="740" cy="331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ItemID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ItemPrice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211" y="1486"/>
              <a:ext cx="740" cy="207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Product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211" y="1693"/>
              <a:ext cx="740" cy="331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ProdID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ProdName</a:t>
              </a: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1428" y="1731"/>
              <a:ext cx="181" cy="91"/>
            </a:xfrm>
            <a:prstGeom prst="diamond">
              <a:avLst/>
            </a:prstGeom>
            <a:solidFill>
              <a:srgbClr val="FFFFCC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667" y="1752"/>
              <a:ext cx="544" cy="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673" y="2438"/>
              <a:ext cx="740" cy="207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Customer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673" y="2645"/>
              <a:ext cx="740" cy="331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CustID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CustAddress</a:t>
              </a:r>
            </a:p>
          </p:txBody>
        </p:sp>
        <p:cxnSp>
          <p:nvCxnSpPr>
            <p:cNvPr id="17" name="AutoShape 15"/>
            <p:cNvCxnSpPr>
              <a:cxnSpLocks noChangeShapeType="1"/>
              <a:stCxn id="8" idx="2"/>
              <a:endCxn id="15" idx="0"/>
            </p:cNvCxnSpPr>
            <p:nvPr/>
          </p:nvCxnSpPr>
          <p:spPr bwMode="auto">
            <a:xfrm flipH="1">
              <a:off x="1043" y="2024"/>
              <a:ext cx="1" cy="414"/>
            </a:xfrm>
            <a:prstGeom prst="straightConnector1">
              <a:avLst/>
            </a:prstGeom>
            <a:noFill/>
            <a:ln w="12700">
              <a:solidFill>
                <a:srgbClr val="993366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2643" y="1554"/>
              <a:ext cx="206" cy="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0..*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3030" y="1554"/>
              <a:ext cx="129" cy="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020" y="2056"/>
              <a:ext cx="206" cy="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0..*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839" y="2237"/>
              <a:ext cx="124" cy="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2" name="Rectangle 20"/>
          <p:cNvSpPr txBox="1">
            <a:spLocks noChangeArrowheads="1"/>
          </p:cNvSpPr>
          <p:nvPr/>
        </p:nvSpPr>
        <p:spPr>
          <a:xfrm>
            <a:off x="395288" y="1268760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为以下类图设计关系数据表              讨论：</a:t>
            </a:r>
            <a:endParaRPr lang="en-US" altLang="zh-CN" dirty="0" smtClean="0">
              <a:solidFill>
                <a:srgbClr val="C00000"/>
              </a:solidFill>
              <a:latin typeface="Book Antiqua"/>
              <a:ea typeface="宋体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52402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41"/>
          <p:cNvSpPr txBox="1">
            <a:spLocks noChangeArrowheads="1"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策略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：分别建立父类和子类的三张数据表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宋体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策略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：将子类的属性上移到父类所对应的数据表中，该表包括父类的属性、各子类的全部属性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策略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n-cs"/>
              </a:rPr>
              <a:t>：将父类的属性下移到各个子类所对应的数据表中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将继承关系映射到关系数据库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82638" y="2169443"/>
            <a:ext cx="3076575" cy="2152650"/>
            <a:chOff x="754" y="897"/>
            <a:chExt cx="1938" cy="1356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97" y="897"/>
              <a:ext cx="846" cy="461"/>
              <a:chOff x="1246" y="1624"/>
              <a:chExt cx="846" cy="461"/>
            </a:xfrm>
          </p:grpSpPr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1246" y="1624"/>
                <a:ext cx="846" cy="4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Super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Line 6"/>
              <p:cNvSpPr>
                <a:spLocks noChangeShapeType="1"/>
              </p:cNvSpPr>
              <p:nvPr/>
            </p:nvSpPr>
            <p:spPr bwMode="auto">
              <a:xfrm>
                <a:off x="1246" y="1829"/>
                <a:ext cx="845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Line 7"/>
              <p:cNvSpPr>
                <a:spLocks noChangeShapeType="1"/>
              </p:cNvSpPr>
              <p:nvPr/>
            </p:nvSpPr>
            <p:spPr bwMode="auto">
              <a:xfrm>
                <a:off x="1246" y="1957"/>
                <a:ext cx="844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754" y="1792"/>
              <a:ext cx="846" cy="461"/>
              <a:chOff x="1246" y="1624"/>
              <a:chExt cx="846" cy="461"/>
            </a:xfrm>
          </p:grpSpPr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1246" y="1624"/>
                <a:ext cx="846" cy="4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Sub 1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1246" y="1829"/>
                <a:ext cx="845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>
                <a:off x="1246" y="1957"/>
                <a:ext cx="844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1846" y="1788"/>
              <a:ext cx="846" cy="461"/>
              <a:chOff x="1246" y="1624"/>
              <a:chExt cx="846" cy="461"/>
            </a:xfrm>
          </p:grpSpPr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1246" y="1624"/>
                <a:ext cx="846" cy="4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Sub 2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1246" y="1829"/>
                <a:ext cx="845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1246" y="1957"/>
                <a:ext cx="844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1177" y="1362"/>
              <a:ext cx="1092" cy="430"/>
              <a:chOff x="1177" y="1362"/>
              <a:chExt cx="1092" cy="430"/>
            </a:xfrm>
          </p:grpSpPr>
          <p:cxnSp>
            <p:nvCxnSpPr>
              <p:cNvPr id="10" name="AutoShape 17"/>
              <p:cNvCxnSpPr>
                <a:cxnSpLocks noChangeShapeType="1"/>
                <a:stCxn id="16" idx="0"/>
                <a:endCxn id="13" idx="0"/>
              </p:cNvCxnSpPr>
              <p:nvPr/>
            </p:nvCxnSpPr>
            <p:spPr bwMode="auto">
              <a:xfrm rot="-5400000">
                <a:off x="1721" y="1244"/>
                <a:ext cx="4" cy="1092"/>
              </a:xfrm>
              <a:prstGeom prst="bentConnector3">
                <a:avLst>
                  <a:gd name="adj1" fmla="val 4649995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" name="AutoShape 18"/>
              <p:cNvSpPr>
                <a:spLocks noChangeArrowheads="1"/>
              </p:cNvSpPr>
              <p:nvPr/>
            </p:nvSpPr>
            <p:spPr bwMode="auto">
              <a:xfrm>
                <a:off x="1674" y="1362"/>
                <a:ext cx="101" cy="119"/>
              </a:xfrm>
              <a:prstGeom prst="triangle">
                <a:avLst>
                  <a:gd name="adj" fmla="val 50000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Line 19"/>
              <p:cNvSpPr>
                <a:spLocks noChangeShapeType="1"/>
              </p:cNvSpPr>
              <p:nvPr/>
            </p:nvSpPr>
            <p:spPr bwMode="auto">
              <a:xfrm>
                <a:off x="1728" y="1481"/>
                <a:ext cx="0" cy="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aphicFrame>
        <p:nvGraphicFramePr>
          <p:cNvPr id="22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187874"/>
              </p:ext>
            </p:extLst>
          </p:nvPr>
        </p:nvGraphicFramePr>
        <p:xfrm>
          <a:off x="4332288" y="2358355"/>
          <a:ext cx="3332162" cy="314325"/>
        </p:xfrm>
        <a:graphic>
          <a:graphicData uri="http://schemas.openxmlformats.org/drawingml/2006/table">
            <a:tbl>
              <a:tblPr/>
              <a:tblGrid>
                <a:gridCol w="1096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Super-ID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Common fields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AutoShape 28"/>
          <p:cNvSpPr>
            <a:spLocks noChangeArrowheads="1"/>
          </p:cNvSpPr>
          <p:nvPr/>
        </p:nvSpPr>
        <p:spPr bwMode="auto">
          <a:xfrm>
            <a:off x="6970713" y="2402805"/>
            <a:ext cx="477837" cy="231775"/>
          </a:xfrm>
          <a:prstGeom prst="rightArrow">
            <a:avLst>
              <a:gd name="adj1" fmla="val 50000"/>
              <a:gd name="adj2" fmla="val 51541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4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371910"/>
              </p:ext>
            </p:extLst>
          </p:nvPr>
        </p:nvGraphicFramePr>
        <p:xfrm>
          <a:off x="4956175" y="3796630"/>
          <a:ext cx="3332163" cy="314325"/>
        </p:xfrm>
        <a:graphic>
          <a:graphicData uri="http://schemas.openxmlformats.org/drawingml/2006/table">
            <a:tbl>
              <a:tblPr/>
              <a:tblGrid>
                <a:gridCol w="109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Super-ID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Special fields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AutoShape 37"/>
          <p:cNvSpPr>
            <a:spLocks noChangeArrowheads="1"/>
          </p:cNvSpPr>
          <p:nvPr/>
        </p:nvSpPr>
        <p:spPr bwMode="auto">
          <a:xfrm>
            <a:off x="7594600" y="3841080"/>
            <a:ext cx="477838" cy="231775"/>
          </a:xfrm>
          <a:prstGeom prst="rightArrow">
            <a:avLst>
              <a:gd name="adj1" fmla="val 50000"/>
              <a:gd name="adj2" fmla="val 51541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AutoShape 38"/>
          <p:cNvSpPr>
            <a:spLocks noChangeArrowheads="1"/>
          </p:cNvSpPr>
          <p:nvPr/>
        </p:nvSpPr>
        <p:spPr bwMode="auto">
          <a:xfrm>
            <a:off x="3235325" y="2340893"/>
            <a:ext cx="828675" cy="361950"/>
          </a:xfrm>
          <a:prstGeom prst="rightArrow">
            <a:avLst>
              <a:gd name="adj1" fmla="val 50000"/>
              <a:gd name="adj2" fmla="val 57237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AutoShape 39"/>
          <p:cNvSpPr>
            <a:spLocks noChangeArrowheads="1"/>
          </p:cNvSpPr>
          <p:nvPr/>
        </p:nvSpPr>
        <p:spPr bwMode="auto">
          <a:xfrm>
            <a:off x="4010025" y="3785518"/>
            <a:ext cx="828675" cy="361950"/>
          </a:xfrm>
          <a:prstGeom prst="rightArrow">
            <a:avLst>
              <a:gd name="adj1" fmla="val 50000"/>
              <a:gd name="adj2" fmla="val 57237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40"/>
          <p:cNvSpPr>
            <a:spLocks noChangeArrowheads="1"/>
          </p:cNvSpPr>
          <p:nvPr/>
        </p:nvSpPr>
        <p:spPr bwMode="auto">
          <a:xfrm>
            <a:off x="3409950" y="4433218"/>
            <a:ext cx="347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Requires a join to get the object</a:t>
            </a: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5264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6180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OO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到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DB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的映射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55278" y="1412776"/>
            <a:ext cx="4032250" cy="2087563"/>
            <a:chOff x="385" y="1525"/>
            <a:chExt cx="2836" cy="1315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316" y="1525"/>
              <a:ext cx="1134" cy="51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Person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name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85" y="2329"/>
              <a:ext cx="1380" cy="15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85" y="2481"/>
              <a:ext cx="1380" cy="19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studentNo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85" y="2671"/>
              <a:ext cx="1380" cy="14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996" y="2341"/>
              <a:ext cx="1224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Professor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996" y="2522"/>
              <a:ext cx="1225" cy="19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salary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996" y="2704"/>
              <a:ext cx="1225" cy="1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050" y="2244"/>
              <a:ext cx="0" cy="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738" y="2244"/>
              <a:ext cx="0" cy="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044" y="2244"/>
              <a:ext cx="16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895" y="2142"/>
              <a:ext cx="0" cy="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1847" y="2052"/>
              <a:ext cx="102" cy="95"/>
            </a:xfrm>
            <a:prstGeom prst="triangle">
              <a:avLst>
                <a:gd name="adj" fmla="val 50000"/>
              </a:avLst>
            </a:prstGeom>
            <a:solidFill>
              <a:srgbClr val="FCE0F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301" y="1706"/>
              <a:ext cx="1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310" y="1887"/>
              <a:ext cx="1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949078" y="1896964"/>
            <a:ext cx="6583362" cy="4240212"/>
            <a:chOff x="910" y="1649"/>
            <a:chExt cx="4147" cy="2671"/>
          </a:xfrm>
        </p:grpSpPr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789" y="1979"/>
              <a:ext cx="181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2835" y="1702"/>
              <a:ext cx="17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只建立父类的一个数据表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111" y="2750"/>
              <a:ext cx="0" cy="9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137" y="2931"/>
              <a:ext cx="84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分别建立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两个子类的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数据表</a:t>
              </a: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2653" y="2750"/>
              <a:ext cx="1452" cy="7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198" y="2523"/>
              <a:ext cx="995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分别建立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父类和子类的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三张数据表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4647" y="1649"/>
              <a:ext cx="410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?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4150" y="3294"/>
              <a:ext cx="410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?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910" y="3628"/>
              <a:ext cx="410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?</a:t>
              </a:r>
            </a:p>
          </p:txBody>
        </p:sp>
      </p:grp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03849" y="5906987"/>
            <a:ext cx="5940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defRPr/>
            </a:pPr>
            <a:r>
              <a:rPr lang="zh-CN" altLang="en-US" sz="20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讨论：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分别给出三种方法的数据库表结构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91168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620688"/>
            <a:ext cx="5760640" cy="381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典型类型一：  </a:t>
            </a:r>
            <a:r>
              <a:rPr lang="en-US" altLang="zh-CN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30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08681"/>
            <a:ext cx="7066013" cy="4052567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9" t="66073" r="39770" b="14218"/>
          <a:stretch/>
        </p:blipFill>
        <p:spPr bwMode="auto">
          <a:xfrm>
            <a:off x="467544" y="3920318"/>
            <a:ext cx="5832648" cy="260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6" t="30899" r="53038" b="45198"/>
          <a:stretch/>
        </p:blipFill>
        <p:spPr bwMode="auto">
          <a:xfrm>
            <a:off x="4932040" y="652191"/>
            <a:ext cx="3672408" cy="313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403648" y="836712"/>
            <a:ext cx="2880320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：合并为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张数据库表</a:t>
            </a:r>
          </a:p>
        </p:txBody>
      </p:sp>
      <p:sp>
        <p:nvSpPr>
          <p:cNvPr id="5" name="矩形 4"/>
          <p:cNvSpPr/>
          <p:nvPr/>
        </p:nvSpPr>
        <p:spPr>
          <a:xfrm>
            <a:off x="6263680" y="3990407"/>
            <a:ext cx="2880320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：建立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关系表，主键关联，建立参照完整性，任何一个表作为主表均可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80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548680"/>
            <a:ext cx="5760640" cy="525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典型类型二：  </a:t>
            </a:r>
            <a:r>
              <a:rPr lang="en-US" altLang="zh-CN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：*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62" y="1196752"/>
            <a:ext cx="7149654" cy="4608512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1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0" t="39838" r="40692" b="40146"/>
          <a:stretch/>
        </p:blipFill>
        <p:spPr bwMode="auto">
          <a:xfrm>
            <a:off x="603110" y="1052736"/>
            <a:ext cx="8020153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03110" y="4509119"/>
            <a:ext cx="8540890" cy="1641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建立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关系表，主键关联外键，建立参照完整性，主表应该是“基数”为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的那个表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63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548680"/>
            <a:ext cx="576064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典型类型三：  * </a:t>
            </a:r>
            <a:r>
              <a:rPr lang="en-US" altLang="zh-CN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*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6768752" cy="4362990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86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8" t="41658" r="44291" b="20636"/>
          <a:stretch/>
        </p:blipFill>
        <p:spPr bwMode="auto">
          <a:xfrm>
            <a:off x="1547664" y="568318"/>
            <a:ext cx="6624736" cy="523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051720" y="5609367"/>
            <a:ext cx="6408712" cy="1137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个关联表，原始的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个表均为主表；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在关联表中经常会增加若干属性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9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589856"/>
            <a:ext cx="7543800" cy="534888"/>
          </a:xfrm>
        </p:spPr>
        <p:txBody>
          <a:bodyPr/>
          <a:lstStyle/>
          <a:p>
            <a:pPr eaLnBrk="1" hangingPunct="1"/>
            <a:r>
              <a:rPr kumimoji="1"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DBMS</a:t>
            </a:r>
            <a:r>
              <a:rPr kumimoji="1"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的重要功能</a:t>
            </a:r>
            <a:endParaRPr kumimoji="1" lang="en-US" altLang="zh-CN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046913" cy="2984500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z="240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允许多个用户或应用程序同时访问数据库</a:t>
            </a:r>
            <a:endParaRPr lang="en-US" altLang="zh-CN" sz="240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zh-CN" altLang="en-US" sz="240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无需应用程序就可以访问数据库</a:t>
            </a:r>
            <a:r>
              <a:rPr lang="en-US" altLang="zh-CN" sz="240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(SQL</a:t>
            </a:r>
            <a:r>
              <a:rPr lang="zh-CN" altLang="en-US" sz="240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zh-CN" altLang="en-US" sz="240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管理已存储数据</a:t>
            </a:r>
            <a:endParaRPr lang="zh-CN" altLang="en-US" sz="2400" b="0" smtClean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数据库设计</a:t>
            </a:r>
            <a:endParaRPr lang="zh-CN" altLang="en-US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3474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599322"/>
            <a:ext cx="5760640" cy="381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典型类型四：  循环*：*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0" b="9257"/>
          <a:stretch/>
        </p:blipFill>
        <p:spPr bwMode="auto">
          <a:xfrm>
            <a:off x="1475656" y="1052736"/>
            <a:ext cx="6264696" cy="563702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15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0" t="41587" r="34808" b="20713"/>
          <a:stretch/>
        </p:blipFill>
        <p:spPr bwMode="auto">
          <a:xfrm>
            <a:off x="683568" y="606005"/>
            <a:ext cx="7882441" cy="4839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41143" y="5384324"/>
            <a:ext cx="8540890" cy="1338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个关联表，主键关联外键，建立参照完整性，主表为原始的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张表；关联表一般会增加若干属性；根据需要也可能会增加多个关联表，例如：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学生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课程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成绩；教师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课程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评价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7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22" t="3629" r="-9825" b="10336"/>
          <a:stretch/>
        </p:blipFill>
        <p:spPr bwMode="auto">
          <a:xfrm>
            <a:off x="1292772" y="1113219"/>
            <a:ext cx="6495394" cy="5628149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23528" y="527314"/>
            <a:ext cx="5760640" cy="453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典型类型五：  有继承关系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77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9" t="33619" r="39615" b="30235"/>
          <a:stretch/>
        </p:blipFill>
        <p:spPr bwMode="auto">
          <a:xfrm>
            <a:off x="306423" y="764704"/>
            <a:ext cx="8373828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06423" y="5301208"/>
            <a:ext cx="8540890" cy="12094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理论上：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父类私有属性不继承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但一般来说，父类有私有属性，则只能有本图方法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47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9" t="45085" r="44500" b="31595"/>
          <a:stretch/>
        </p:blipFill>
        <p:spPr bwMode="auto">
          <a:xfrm>
            <a:off x="611560" y="860714"/>
            <a:ext cx="7920880" cy="422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06423" y="5157192"/>
            <a:ext cx="8540890" cy="1353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若父类没有私有属性，一般可以独立建立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张表，将父类的属性均全部照搬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31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527314"/>
            <a:ext cx="5760640" cy="525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思考一： 复杂*：*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3" b="36590"/>
          <a:stretch/>
        </p:blipFill>
        <p:spPr bwMode="auto">
          <a:xfrm>
            <a:off x="827584" y="1220506"/>
            <a:ext cx="7056784" cy="37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938299" y="4991810"/>
            <a:ext cx="7378117" cy="1349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  导师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指导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研究生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研究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课题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申请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导师</a:t>
            </a:r>
            <a:endParaRPr lang="en-US" altLang="zh-CN" sz="22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  教师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教授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本科生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选修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课程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讲授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教师</a:t>
            </a:r>
            <a:endParaRPr lang="en-US" altLang="zh-CN" sz="2200" b="1" dirty="0" smtClean="0">
              <a:solidFill>
                <a:srgbClr val="0000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关联</a:t>
            </a:r>
            <a:r>
              <a:rPr lang="zh-CN" altLang="en-US" sz="22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链：</a:t>
            </a:r>
            <a:r>
              <a:rPr lang="zh-CN" altLang="en-US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本科生</a:t>
            </a:r>
            <a:r>
              <a:rPr lang="en-US" altLang="zh-CN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获得</a:t>
            </a:r>
            <a:r>
              <a:rPr lang="en-US" altLang="zh-CN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奖学金</a:t>
            </a:r>
            <a:r>
              <a:rPr lang="en-US" altLang="zh-CN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设立</a:t>
            </a:r>
            <a:r>
              <a:rPr lang="en-US" altLang="zh-CN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机构</a:t>
            </a:r>
            <a:endParaRPr lang="zh-CN" altLang="en-US" sz="2200" b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220506"/>
            <a:ext cx="8616043" cy="5339169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18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040" y="599322"/>
            <a:ext cx="7812360" cy="453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思考二：  多个类</a:t>
            </a:r>
            <a:r>
              <a:rPr lang="en-US" altLang="zh-CN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实体循环*</a:t>
            </a:r>
            <a:r>
              <a:rPr lang="zh-CN" altLang="en-US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：*</a:t>
            </a:r>
            <a:endParaRPr lang="en-US" altLang="zh-CN" sz="30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2" t="3121" r="7407" b="9798"/>
          <a:stretch/>
        </p:blipFill>
        <p:spPr bwMode="auto">
          <a:xfrm>
            <a:off x="243236" y="1196752"/>
            <a:ext cx="8709493" cy="532859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61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2048" y="527314"/>
            <a:ext cx="8388424" cy="525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思考三：  多个类</a:t>
            </a:r>
            <a:r>
              <a:rPr lang="en-US" altLang="zh-CN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实体循环交叉*</a:t>
            </a:r>
            <a:r>
              <a:rPr lang="zh-CN" altLang="en-US" sz="3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：*</a:t>
            </a:r>
            <a:endParaRPr lang="en-US" altLang="zh-CN" sz="30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t="3048" r="2354" b="40940"/>
          <a:stretch/>
        </p:blipFill>
        <p:spPr bwMode="auto">
          <a:xfrm>
            <a:off x="472951" y="1069825"/>
            <a:ext cx="8203505" cy="3583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34242" y="4653136"/>
            <a:ext cx="8530245" cy="1976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大循环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  教师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指导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学生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选修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课程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选用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参考书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编著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教师</a:t>
            </a:r>
            <a:endParaRPr lang="en-US" altLang="zh-CN" sz="22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小循环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：教师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指导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学生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选修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课程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讲授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教师</a:t>
            </a:r>
            <a:endParaRPr lang="en-US" altLang="zh-CN" sz="2200" b="1" dirty="0" smtClean="0">
              <a:solidFill>
                <a:srgbClr val="0000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小循环</a:t>
            </a:r>
            <a:r>
              <a:rPr lang="en-US" altLang="zh-CN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：教师</a:t>
            </a:r>
            <a:r>
              <a:rPr lang="en-US" altLang="zh-CN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讲授</a:t>
            </a:r>
            <a:r>
              <a:rPr lang="en-US" altLang="zh-CN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课程</a:t>
            </a:r>
            <a:r>
              <a:rPr lang="en-US" altLang="zh-CN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选用</a:t>
            </a:r>
            <a:r>
              <a:rPr lang="en-US" altLang="zh-CN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参考书</a:t>
            </a:r>
            <a:r>
              <a:rPr lang="en-US" altLang="zh-CN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编著</a:t>
            </a:r>
            <a:r>
              <a:rPr lang="en-US" altLang="zh-CN" sz="2200" b="1" dirty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教师</a:t>
            </a:r>
            <a:endParaRPr lang="en-US" altLang="zh-CN" sz="2200" b="1" dirty="0" smtClean="0">
              <a:solidFill>
                <a:srgbClr val="99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小循环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：教师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指导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学生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购买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参考书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编著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教师</a:t>
            </a:r>
            <a:endParaRPr lang="en-US" altLang="zh-CN" sz="2200" b="1" dirty="0" smtClean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小循环</a:t>
            </a:r>
            <a:r>
              <a:rPr lang="en-US" altLang="zh-CN" sz="2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：学生</a:t>
            </a:r>
            <a:r>
              <a:rPr lang="en-US" altLang="zh-CN" sz="2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选修</a:t>
            </a:r>
            <a:r>
              <a:rPr lang="en-US" altLang="zh-CN" sz="2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课程</a:t>
            </a:r>
            <a:r>
              <a:rPr lang="en-US" altLang="zh-CN" sz="2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选用</a:t>
            </a:r>
            <a:r>
              <a:rPr lang="en-US" altLang="zh-CN" sz="2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参考书</a:t>
            </a:r>
            <a:r>
              <a:rPr lang="en-US" altLang="zh-CN" sz="2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购买</a:t>
            </a:r>
            <a:r>
              <a:rPr lang="en-US" altLang="zh-CN" sz="2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学生</a:t>
            </a:r>
          </a:p>
        </p:txBody>
      </p:sp>
      <p:sp>
        <p:nvSpPr>
          <p:cNvPr id="8" name="矩形 7"/>
          <p:cNvSpPr/>
          <p:nvPr/>
        </p:nvSpPr>
        <p:spPr>
          <a:xfrm>
            <a:off x="251520" y="1069825"/>
            <a:ext cx="8616043" cy="5712081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34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196752"/>
            <a:ext cx="5832647" cy="4897015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1.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数据库系统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及关系数据库简介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2.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逻辑模型设计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3. ERD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模型及质量评价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4.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物理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数据库设计及建立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5.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物理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数据库提高效率的技巧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6.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描述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分布式数据库的不同的体系结构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模型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7. OO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分析类图映射到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ERD</a:t>
            </a:r>
          </a:p>
          <a:p>
            <a:pPr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8.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关系型数据库规范化示例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284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65944"/>
            <a:ext cx="3744416" cy="6095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536" y="457200"/>
            <a:ext cx="436473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数据库规范化例子</a:t>
            </a:r>
            <a:endParaRPr lang="en-US" altLang="zh-CN" sz="2400" b="0" dirty="0" smtClean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71320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548680"/>
            <a:ext cx="7391400" cy="678904"/>
          </a:xfrm>
        </p:spPr>
        <p:txBody>
          <a:bodyPr/>
          <a:lstStyle/>
          <a:p>
            <a:pPr eaLnBrk="1" hangingPunct="1"/>
            <a:r>
              <a:rPr kumimoji="1"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关系数据库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1340768"/>
            <a:ext cx="7488832" cy="46085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关系数据库管理系统将数据存储成表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关系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的结构</a:t>
            </a:r>
            <a:endParaRPr lang="en-US" altLang="zh-CN" sz="8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	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元组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表中的行或称为一条数据记录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域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表中的列或称为属性</a:t>
            </a:r>
            <a:endParaRPr lang="zh-CN" altLang="en-US" sz="800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表包含关键字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关键属性，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key fields)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，用来唯一的标识一条记录</a:t>
            </a:r>
            <a:endParaRPr lang="en-US" altLang="zh-CN" sz="8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关键字是表示表间关系的基础</a:t>
            </a:r>
            <a:endParaRPr lang="en-US" altLang="zh-CN" sz="24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数据库设计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012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29" t="28138" r="4051" b="21172"/>
          <a:stretch/>
        </p:blipFill>
        <p:spPr bwMode="auto">
          <a:xfrm>
            <a:off x="371552" y="1268760"/>
            <a:ext cx="8520928" cy="5184576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536" y="457200"/>
            <a:ext cx="436473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数据库规范化例子</a:t>
            </a:r>
            <a:endParaRPr lang="en-US" altLang="zh-CN" sz="2400" b="0" dirty="0" smtClean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32322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08" t="9677" r="5238" b="31847"/>
          <a:stretch/>
        </p:blipFill>
        <p:spPr bwMode="auto">
          <a:xfrm>
            <a:off x="467544" y="990600"/>
            <a:ext cx="8352928" cy="5776914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536" y="457200"/>
            <a:ext cx="436473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数据库规范化例子</a:t>
            </a:r>
            <a:endParaRPr lang="en-US" altLang="zh-CN" sz="2400" b="0" dirty="0" smtClean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2323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05" t="14667" r="4524" b="27631"/>
          <a:stretch/>
        </p:blipFill>
        <p:spPr bwMode="auto">
          <a:xfrm>
            <a:off x="539552" y="990600"/>
            <a:ext cx="8208912" cy="5773571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536" y="457200"/>
            <a:ext cx="436473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数据库规范化例子</a:t>
            </a:r>
            <a:endParaRPr lang="en-US" altLang="zh-CN" sz="2400" b="0" dirty="0" smtClean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64164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19" t="11047" r="6309" b="16762"/>
          <a:stretch/>
        </p:blipFill>
        <p:spPr bwMode="auto">
          <a:xfrm>
            <a:off x="899592" y="990600"/>
            <a:ext cx="7416824" cy="5750768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536" y="457200"/>
            <a:ext cx="436473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数据库规范化例子</a:t>
            </a:r>
            <a:endParaRPr lang="en-US" altLang="zh-CN" sz="2400" b="0" dirty="0" smtClean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46026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95536" y="457200"/>
            <a:ext cx="436473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数据库规范化例子</a:t>
            </a:r>
            <a:endParaRPr lang="en-US" altLang="zh-CN" sz="2400" b="0" dirty="0" smtClean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2" t="13000" r="11548" b="16762"/>
          <a:stretch/>
        </p:blipFill>
        <p:spPr bwMode="auto">
          <a:xfrm>
            <a:off x="1331640" y="980728"/>
            <a:ext cx="6768752" cy="5816361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40514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数据库设计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196752"/>
            <a:ext cx="5832647" cy="4897015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1.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数据库系统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及关系数据库简介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2.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逻辑模型设计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3. ERD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模型及质量评价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4.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物理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数据库设计及建立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5.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物理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数据库提高效率的技巧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6.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描述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分布式数据库的不同的体系结构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模型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7. OO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分析类图映射到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ERD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8.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关系型数据库规范化示例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37303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548680"/>
            <a:ext cx="7467600" cy="540296"/>
          </a:xfrm>
        </p:spPr>
        <p:txBody>
          <a:bodyPr/>
          <a:lstStyle/>
          <a:p>
            <a:pPr eaLnBrk="1" hangingPunct="1"/>
            <a:r>
              <a:rPr kumimoji="1"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数据库逻辑模型设计－</a:t>
            </a:r>
            <a:r>
              <a:rPr kumimoji="1"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ERD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124744"/>
            <a:ext cx="6818313" cy="4873625"/>
          </a:xfrm>
        </p:spPr>
        <p:txBody>
          <a:bodyPr/>
          <a:lstStyle/>
          <a:p>
            <a:pPr marL="355600" indent="-3556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Monotype Sorts" pitchFamily="2" charset="2"/>
              <a:buAutoNum type="arabicPeriod"/>
            </a:pPr>
            <a:r>
              <a:rPr lang="zh-CN" altLang="en-US" sz="22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识别所有“自然”数据实体（</a:t>
            </a:r>
            <a:r>
              <a:rPr lang="en-US" altLang="zh-CN" sz="22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Entity</a:t>
            </a:r>
            <a:r>
              <a:rPr lang="zh-CN" altLang="en-US" sz="22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</a:p>
          <a:p>
            <a:pPr marL="990600" lvl="1" indent="-27781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来自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DFD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全部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“数据存储”</a:t>
            </a:r>
          </a:p>
          <a:p>
            <a:pPr marL="990600" lvl="1" indent="-27781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来自“分析类图”中的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部分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“类”</a:t>
            </a:r>
          </a:p>
          <a:p>
            <a:pPr marL="355600" indent="-3556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Monotype Sorts" pitchFamily="2" charset="2"/>
              <a:buAutoNum type="arabicPeriod"/>
            </a:pPr>
            <a:r>
              <a:rPr lang="zh-CN" altLang="en-US" sz="22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为数据实体命名</a:t>
            </a:r>
          </a:p>
          <a:p>
            <a:pPr marL="355600" indent="-3556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Monotype Sorts" pitchFamily="2" charset="2"/>
              <a:buAutoNum type="arabicPeriod"/>
            </a:pPr>
            <a:r>
              <a:rPr lang="zh-CN" altLang="en-US" sz="22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给出实体的属性</a:t>
            </a:r>
          </a:p>
          <a:p>
            <a:pPr marL="355600" indent="-3556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Monotype Sorts" pitchFamily="2" charset="2"/>
              <a:buAutoNum type="arabicPeriod"/>
            </a:pPr>
            <a:r>
              <a:rPr kumimoji="0" lang="zh-CN" altLang="en-US" sz="22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识别实体之间的关联关系及关联重数</a:t>
            </a:r>
          </a:p>
          <a:p>
            <a:pPr marL="990600" lvl="1" indent="-27781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关联关系需命名</a:t>
            </a:r>
          </a:p>
          <a:p>
            <a:pPr marL="990600" lvl="1" indent="-27781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关联重数需判别（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1:1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1:M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M:N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marL="355600" indent="-3556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Monotype Sorts" pitchFamily="2" charset="2"/>
              <a:buAutoNum type="arabicPeriod"/>
            </a:pPr>
            <a:r>
              <a:rPr kumimoji="0" lang="zh-CN" altLang="en-US" sz="22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建立关联实体（</a:t>
            </a:r>
            <a:r>
              <a:rPr kumimoji="0" lang="zh-CN" alt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“人造”实体</a:t>
            </a:r>
            <a:r>
              <a:rPr kumimoji="0" lang="zh-CN" altLang="en-US" sz="22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）来消除</a:t>
            </a:r>
            <a:r>
              <a:rPr kumimoji="0" lang="en-US" altLang="zh-CN" sz="22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M:N</a:t>
            </a:r>
            <a:r>
              <a:rPr kumimoji="0" lang="zh-CN" altLang="en-US" sz="22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重关系</a:t>
            </a:r>
          </a:p>
          <a:p>
            <a:pPr marL="355600" indent="-3556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Monotype Sorts" pitchFamily="2" charset="2"/>
              <a:buAutoNum type="arabicPeriod"/>
            </a:pPr>
            <a:r>
              <a:rPr lang="zh-CN" altLang="en-US" sz="22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实体规范化（一般需满足</a:t>
            </a:r>
            <a:r>
              <a:rPr lang="en-US" altLang="zh-CN" sz="22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3NF</a:t>
            </a:r>
            <a:r>
              <a:rPr lang="zh-CN" altLang="en-US" sz="22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</a:p>
          <a:p>
            <a:pPr marL="355600" indent="-3556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Monotype Sorts" pitchFamily="2" charset="2"/>
              <a:buAutoNum type="arabicPeriod"/>
            </a:pPr>
            <a:r>
              <a:rPr lang="zh-CN" altLang="en-US" sz="22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评价</a:t>
            </a:r>
            <a:r>
              <a:rPr lang="en-US" altLang="zh-CN" sz="22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ERD</a:t>
            </a:r>
            <a:r>
              <a:rPr lang="zh-CN" altLang="en-US" sz="22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质量并做必要的改进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数据库设计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0784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39552" y="620688"/>
            <a:ext cx="7696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ERD</a:t>
            </a:r>
            <a:r>
              <a:rPr lang="zh-CN" altLang="en-US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图例子</a:t>
            </a:r>
            <a:endParaRPr lang="en-US" altLang="zh-CN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1124744"/>
            <a:ext cx="6019800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数据库设计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4387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1529</TotalTime>
  <Words>3139</Words>
  <Application>Microsoft Office PowerPoint</Application>
  <PresentationFormat>全屏显示(4:3)</PresentationFormat>
  <Paragraphs>572</Paragraphs>
  <Slides>64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8" baseType="lpstr">
      <vt:lpstr>Monotype Sorts</vt:lpstr>
      <vt:lpstr>黑体</vt:lpstr>
      <vt:lpstr>华文行楷</vt:lpstr>
      <vt:lpstr>华文新魏</vt:lpstr>
      <vt:lpstr>楷体</vt:lpstr>
      <vt:lpstr>楷体_GB2312</vt:lpstr>
      <vt:lpstr>隶书</vt:lpstr>
      <vt:lpstr>宋体</vt:lpstr>
      <vt:lpstr>Arial</vt:lpstr>
      <vt:lpstr>Book Antiqua</vt:lpstr>
      <vt:lpstr>Times New Roman</vt:lpstr>
      <vt:lpstr>Wingdings</vt:lpstr>
      <vt:lpstr>1_CITRUS</vt:lpstr>
      <vt:lpstr>演示文稿</vt:lpstr>
      <vt:lpstr>PowerPoint 演示文稿</vt:lpstr>
      <vt:lpstr>PowerPoint 演示文稿</vt:lpstr>
      <vt:lpstr>PowerPoint 演示文稿</vt:lpstr>
      <vt:lpstr>DB和DBMS的体系结构</vt:lpstr>
      <vt:lpstr>DBMS的重要功能</vt:lpstr>
      <vt:lpstr>关系数据库</vt:lpstr>
      <vt:lpstr>PowerPoint 演示文稿</vt:lpstr>
      <vt:lpstr>数据库逻辑模型设计－ERD</vt:lpstr>
      <vt:lpstr>PowerPoint 演示文稿</vt:lpstr>
      <vt:lpstr>PowerPoint 演示文稿</vt:lpstr>
      <vt:lpstr>ERD质量的评价</vt:lpstr>
      <vt:lpstr>数据库的规范化（Normalization）</vt:lpstr>
      <vt:lpstr>数据库的规范化（Normalization）</vt:lpstr>
      <vt:lpstr>PowerPoint 演示文稿</vt:lpstr>
      <vt:lpstr>物理数据库设计及建立</vt:lpstr>
      <vt:lpstr>定义3个方面的完整性约束</vt:lpstr>
      <vt:lpstr>执行参照完整性</vt:lpstr>
      <vt:lpstr>参照完整性的自动执行</vt:lpstr>
      <vt:lpstr>PowerPoint 演示文稿</vt:lpstr>
      <vt:lpstr>提高数据库运行效率的5个办法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hitfgx</cp:lastModifiedBy>
  <cp:revision>188</cp:revision>
  <dcterms:modified xsi:type="dcterms:W3CDTF">2020-12-14T01:46:03Z</dcterms:modified>
</cp:coreProperties>
</file>