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90"/>
  </p:notesMasterIdLst>
  <p:handoutMasterIdLst>
    <p:handoutMasterId r:id="rId91"/>
  </p:handoutMasterIdLst>
  <p:sldIdLst>
    <p:sldId id="382" r:id="rId2"/>
    <p:sldId id="428" r:id="rId3"/>
    <p:sldId id="663" r:id="rId4"/>
    <p:sldId id="673" r:id="rId5"/>
    <p:sldId id="674" r:id="rId6"/>
    <p:sldId id="675" r:id="rId7"/>
    <p:sldId id="676" r:id="rId8"/>
    <p:sldId id="677" r:id="rId9"/>
    <p:sldId id="678" r:id="rId10"/>
    <p:sldId id="664" r:id="rId11"/>
    <p:sldId id="669" r:id="rId12"/>
    <p:sldId id="690" r:id="rId13"/>
    <p:sldId id="691" r:id="rId14"/>
    <p:sldId id="692" r:id="rId15"/>
    <p:sldId id="693" r:id="rId16"/>
    <p:sldId id="694" r:id="rId17"/>
    <p:sldId id="695" r:id="rId18"/>
    <p:sldId id="696" r:id="rId19"/>
    <p:sldId id="697" r:id="rId20"/>
    <p:sldId id="698" r:id="rId21"/>
    <p:sldId id="699" r:id="rId22"/>
    <p:sldId id="700" r:id="rId23"/>
    <p:sldId id="701" r:id="rId24"/>
    <p:sldId id="702" r:id="rId25"/>
    <p:sldId id="703" r:id="rId26"/>
    <p:sldId id="704" r:id="rId27"/>
    <p:sldId id="751" r:id="rId28"/>
    <p:sldId id="752" r:id="rId29"/>
    <p:sldId id="753" r:id="rId30"/>
    <p:sldId id="754" r:id="rId31"/>
    <p:sldId id="755" r:id="rId32"/>
    <p:sldId id="756" r:id="rId33"/>
    <p:sldId id="757" r:id="rId34"/>
    <p:sldId id="758" r:id="rId35"/>
    <p:sldId id="759" r:id="rId36"/>
    <p:sldId id="760" r:id="rId37"/>
    <p:sldId id="761" r:id="rId38"/>
    <p:sldId id="762" r:id="rId39"/>
    <p:sldId id="665" r:id="rId40"/>
    <p:sldId id="670" r:id="rId41"/>
    <p:sldId id="705" r:id="rId42"/>
    <p:sldId id="706" r:id="rId43"/>
    <p:sldId id="707" r:id="rId44"/>
    <p:sldId id="708" r:id="rId45"/>
    <p:sldId id="709" r:id="rId46"/>
    <p:sldId id="710" r:id="rId47"/>
    <p:sldId id="711" r:id="rId48"/>
    <p:sldId id="712" r:id="rId49"/>
    <p:sldId id="713" r:id="rId50"/>
    <p:sldId id="714" r:id="rId51"/>
    <p:sldId id="715" r:id="rId52"/>
    <p:sldId id="716" r:id="rId53"/>
    <p:sldId id="717" r:id="rId54"/>
    <p:sldId id="718" r:id="rId55"/>
    <p:sldId id="719" r:id="rId56"/>
    <p:sldId id="720" r:id="rId57"/>
    <p:sldId id="763" r:id="rId58"/>
    <p:sldId id="764" r:id="rId59"/>
    <p:sldId id="765" r:id="rId60"/>
    <p:sldId id="766" r:id="rId61"/>
    <p:sldId id="767" r:id="rId62"/>
    <p:sldId id="768" r:id="rId63"/>
    <p:sldId id="769" r:id="rId64"/>
    <p:sldId id="770" r:id="rId65"/>
    <p:sldId id="771" r:id="rId66"/>
    <p:sldId id="772" r:id="rId67"/>
    <p:sldId id="773" r:id="rId68"/>
    <p:sldId id="774" r:id="rId69"/>
    <p:sldId id="775" r:id="rId70"/>
    <p:sldId id="666" r:id="rId71"/>
    <p:sldId id="671" r:id="rId72"/>
    <p:sldId id="721" r:id="rId73"/>
    <p:sldId id="722" r:id="rId74"/>
    <p:sldId id="723" r:id="rId75"/>
    <p:sldId id="724" r:id="rId76"/>
    <p:sldId id="667" r:id="rId77"/>
    <p:sldId id="672" r:id="rId78"/>
    <p:sldId id="736" r:id="rId79"/>
    <p:sldId id="737" r:id="rId80"/>
    <p:sldId id="738" r:id="rId81"/>
    <p:sldId id="739" r:id="rId82"/>
    <p:sldId id="740" r:id="rId83"/>
    <p:sldId id="741" r:id="rId84"/>
    <p:sldId id="742" r:id="rId85"/>
    <p:sldId id="743" r:id="rId86"/>
    <p:sldId id="744" r:id="rId87"/>
    <p:sldId id="745" r:id="rId88"/>
    <p:sldId id="746" r:id="rId89"/>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777777"/>
    <a:srgbClr val="66CCFF"/>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85171" autoAdjust="0"/>
  </p:normalViewPr>
  <p:slideViewPr>
    <p:cSldViewPr>
      <p:cViewPr varScale="1">
        <p:scale>
          <a:sx n="71" d="100"/>
          <a:sy n="71" d="100"/>
        </p:scale>
        <p:origin x="1733" y="43"/>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67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31.e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33.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7"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57348"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9"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buFontTx/>
              <a:buNone/>
              <a:defRPr sz="1300"/>
            </a:lvl1pPr>
          </a:lstStyle>
          <a:p>
            <a:pPr>
              <a:defRPr/>
            </a:pPr>
            <a:fld id="{EC28C68B-E62A-4C2D-831A-304DDA1F422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099"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3076" name="Rectangle 4"/>
          <p:cNvSpPr>
            <a:spLocks noGrp="1" noRot="1" noChangeAspect="1" noChangeArrowheads="1" noTextEdit="1"/>
          </p:cNvSpPr>
          <p:nvPr>
            <p:ph type="sldImg" idx="4294967295"/>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algn="r" defTabSz="990600" eaLnBrk="1" hangingPunct="1">
              <a:buFontTx/>
              <a:buNone/>
              <a:defRPr sz="1300"/>
            </a:lvl1pPr>
          </a:lstStyle>
          <a:p>
            <a:pPr>
              <a:defRPr/>
            </a:pPr>
            <a:fld id="{4E8A6FDD-0BB8-4544-94BC-4119D65B2D9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82175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4512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30177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53612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67947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627626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408612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58713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30296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946641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24353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42442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337961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73944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88296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023607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418752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701063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55781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881981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580553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14851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481022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54244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805059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933481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628717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891179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10014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778084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557632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036496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95752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564238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274203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932076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302936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827402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986697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457690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852888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236300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95851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57279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128623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210268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757313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610391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895385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692651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0918234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7341884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7217991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0340131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57071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16099735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065402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8225700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256152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3463885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7130018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02659031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261370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0883953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2877716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51559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996063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7820794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5003422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08913381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648417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9693691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1925548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4409269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7767965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3067063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0381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9550086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3942424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8434701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1313718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5716099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4009493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25561530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6657923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7358284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07168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19253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日期占位符 3"/>
          <p:cNvSpPr txBox="1">
            <a:spLocks/>
          </p:cNvSpPr>
          <p:nvPr userDrawn="1"/>
        </p:nvSpPr>
        <p:spPr bwMode="auto">
          <a:xfrm>
            <a:off x="767360"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l"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48E10B9D-D565-4C11-BA88-10AAF73A34CD}" type="datetime5">
              <a:rPr lang="zh-CN" altLang="en-US" sz="1400" smtClean="0">
                <a:solidFill>
                  <a:srgbClr val="CC0000"/>
                </a:solidFill>
                <a:ea typeface="楷体_GB2312" pitchFamily="49" charset="-122"/>
              </a:rPr>
              <a:pPr/>
              <a:t>2020/12/14</a:t>
            </a:fld>
            <a:endParaRPr lang="en-US" altLang="zh-CN" sz="1400" dirty="0" smtClean="0">
              <a:solidFill>
                <a:srgbClr val="CC0000"/>
              </a:solidFill>
              <a:ea typeface="楷体_GB2312" pitchFamily="49" charset="-122"/>
            </a:endParaRPr>
          </a:p>
        </p:txBody>
      </p:sp>
      <p:sp>
        <p:nvSpPr>
          <p:cNvPr id="8" name="页脚占位符 4"/>
          <p:cNvSpPr txBox="1">
            <a:spLocks/>
          </p:cNvSpPr>
          <p:nvPr userDrawn="1"/>
        </p:nvSpPr>
        <p:spPr bwMode="auto">
          <a:xfrm>
            <a:off x="3281960" y="6580584"/>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ct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en-US" altLang="zh-CN" sz="1400" dirty="0" err="1" smtClean="0">
                <a:solidFill>
                  <a:srgbClr val="0000FF"/>
                </a:solidFill>
              </a:rPr>
              <a:t>哈工大</a:t>
            </a:r>
            <a:r>
              <a:rPr lang="zh-CN" altLang="en-US" sz="1400" dirty="0" smtClean="0">
                <a:solidFill>
                  <a:srgbClr val="0000FF"/>
                </a:solidFill>
              </a:rPr>
              <a:t>计算机</a:t>
            </a:r>
            <a:r>
              <a:rPr lang="en-US" altLang="zh-CN" sz="1400" dirty="0" smtClean="0">
                <a:solidFill>
                  <a:srgbClr val="0000FF"/>
                </a:solidFill>
              </a:rPr>
              <a:t>/</a:t>
            </a:r>
            <a:r>
              <a:rPr lang="en-US" altLang="zh-CN" sz="1400" dirty="0" err="1" smtClean="0">
                <a:solidFill>
                  <a:srgbClr val="0000FF"/>
                </a:solidFill>
              </a:rPr>
              <a:t>软件学院</a:t>
            </a:r>
            <a:endParaRPr lang="en-US" altLang="zh-CN" sz="1400" dirty="0" smtClean="0">
              <a:solidFill>
                <a:srgbClr val="0000FF"/>
              </a:solidFill>
            </a:endParaRPr>
          </a:p>
        </p:txBody>
      </p:sp>
      <p:sp>
        <p:nvSpPr>
          <p:cNvPr id="9" name="灯片编号占位符 5"/>
          <p:cNvSpPr txBox="1">
            <a:spLocks/>
          </p:cNvSpPr>
          <p:nvPr userDrawn="1"/>
        </p:nvSpPr>
        <p:spPr bwMode="auto">
          <a:xfrm>
            <a:off x="6737948"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F8D4963C-975C-41A8-A6C2-40000BC1F093}" type="slidenum">
              <a:rPr lang="en-US" altLang="zh-CN" sz="1400" smtClean="0">
                <a:solidFill>
                  <a:srgbClr val="FFCCCC"/>
                </a:solidFill>
              </a:rPr>
              <a:pPr/>
              <a:t>‹#›</a:t>
            </a:fld>
            <a:endParaRPr lang="en-US" altLang="zh-CN" sz="1400">
              <a:solidFill>
                <a:srgbClr val="FFCCCC"/>
              </a:solidFill>
            </a:endParaRPr>
          </a:p>
        </p:txBody>
      </p:sp>
    </p:spTree>
    <p:extLst>
      <p:ext uri="{BB962C8B-B14F-4D97-AF65-F5344CB8AC3E}">
        <p14:creationId xmlns:p14="http://schemas.microsoft.com/office/powerpoint/2010/main" val="3281878917"/>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1" name="Picture 2" descr="200212301442778138"/>
          <p:cNvPicPr>
            <a:picLocks noChangeAspect="1" noChangeArrowheads="1"/>
          </p:cNvPicPr>
          <p:nvPr userDrawn="1"/>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90500" y="152400"/>
            <a:ext cx="87376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8"/>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13" name="Rectangle 9"/>
          <p:cNvSpPr>
            <a:spLocks noChangeArrowheads="1"/>
          </p:cNvSpPr>
          <p:nvPr userDrawn="1"/>
        </p:nvSpPr>
        <p:spPr bwMode="auto">
          <a:xfrm>
            <a:off x="34927" y="88904"/>
            <a:ext cx="2376488"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60000"/>
              </a:lnSpc>
            </a:pPr>
            <a:r>
              <a:rPr lang="en-US" altLang="zh-CN" sz="2200" i="1">
                <a:solidFill>
                  <a:srgbClr val="CC0066"/>
                </a:solidFill>
                <a:effectLst>
                  <a:outerShdw blurRad="38100" dist="38100" dir="2700000" algn="tl">
                    <a:srgbClr val="C0C0C0"/>
                  </a:outerShdw>
                </a:effectLst>
                <a:ea typeface="华文行楷" panose="02010800040101010101" pitchFamily="2" charset="-122"/>
              </a:rPr>
              <a:t>《</a:t>
            </a:r>
            <a:r>
              <a:rPr lang="zh-CN" altLang="en-US" sz="2200" i="1">
                <a:solidFill>
                  <a:srgbClr val="CC0066"/>
                </a:solidFill>
                <a:effectLst>
                  <a:outerShdw blurRad="38100" dist="38100" dir="2700000" algn="tl">
                    <a:srgbClr val="C0C0C0"/>
                  </a:outerShdw>
                </a:effectLst>
                <a:ea typeface="华文行楷" panose="02010800040101010101" pitchFamily="2" charset="-122"/>
              </a:rPr>
              <a:t>软件过程与工具</a:t>
            </a:r>
            <a:r>
              <a:rPr lang="en-US" altLang="zh-CN" sz="2200" i="1">
                <a:solidFill>
                  <a:srgbClr val="CC0066"/>
                </a:solidFill>
                <a:effectLst>
                  <a:outerShdw blurRad="38100" dist="38100" dir="2700000" algn="tl">
                    <a:srgbClr val="C0C0C0"/>
                  </a:outerShdw>
                </a:effectLst>
                <a:ea typeface="华文行楷" panose="02010800040101010101" pitchFamily="2" charset="-122"/>
              </a:rPr>
              <a:t>》</a:t>
            </a:r>
          </a:p>
          <a:p>
            <a:pPr algn="ctr" eaLnBrk="1" hangingPunct="1">
              <a:lnSpc>
                <a:spcPct val="60000"/>
              </a:lnSpc>
            </a:pPr>
            <a:r>
              <a:rPr lang="en-US" altLang="zh-CN" sz="1400" b="1" i="1">
                <a:solidFill>
                  <a:srgbClr val="3333CC"/>
                </a:solidFill>
                <a:effectLst>
                  <a:outerShdw blurRad="38100" dist="38100" dir="2700000" algn="tl">
                    <a:srgbClr val="C0C0C0"/>
                  </a:outerShdw>
                </a:effectLst>
                <a:ea typeface="华文行楷" panose="02010800040101010101" pitchFamily="2" charset="-122"/>
              </a:rPr>
              <a:t> </a:t>
            </a:r>
          </a:p>
        </p:txBody>
      </p:sp>
      <p:sp>
        <p:nvSpPr>
          <p:cNvPr id="14" name="Rectangle 10"/>
          <p:cNvSpPr>
            <a:spLocks noChangeArrowheads="1"/>
          </p:cNvSpPr>
          <p:nvPr userDrawn="1"/>
        </p:nvSpPr>
        <p:spPr bwMode="auto">
          <a:xfrm>
            <a:off x="533400" y="765179"/>
            <a:ext cx="8142288" cy="5483225"/>
          </a:xfrm>
          <a:prstGeom prst="rect">
            <a:avLst/>
          </a:prstGeom>
          <a:solidFill>
            <a:srgbClr val="FFFFFF">
              <a:alpha val="50195"/>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20000"/>
              </a:lnSpc>
              <a:spcBef>
                <a:spcPts val="0"/>
              </a:spcBef>
              <a:spcAft>
                <a:spcPts val="0"/>
              </a:spcAft>
              <a:buClrTx/>
              <a:buSzTx/>
              <a:buFontTx/>
              <a:buNone/>
              <a:tabLst/>
              <a:defRPr/>
            </a:pPr>
            <a:endParaRPr kumimoji="1" lang="zh-CN" altLang="zh-CN" sz="2400" b="1" i="0" u="none" strike="noStrike" kern="0" cap="none" spc="0" normalizeH="0" baseline="0" noProof="0" smtClean="0">
              <a:ln>
                <a:noFill/>
              </a:ln>
              <a:solidFill>
                <a:srgbClr val="000066"/>
              </a:solidFill>
              <a:effectLst/>
              <a:uLnTx/>
              <a:uFillTx/>
              <a:latin typeface="Times New Roman" pitchFamily="18" charset="0"/>
              <a:ea typeface="宋体" pitchFamily="2" charset="-122"/>
            </a:endParaRPr>
          </a:p>
        </p:txBody>
      </p:sp>
      <p:sp>
        <p:nvSpPr>
          <p:cNvPr id="17" name="Rectangle 14"/>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20" name="Line 11"/>
          <p:cNvSpPr>
            <a:spLocks noChangeShapeType="1"/>
          </p:cNvSpPr>
          <p:nvPr userDrawn="1"/>
        </p:nvSpPr>
        <p:spPr bwMode="auto">
          <a:xfrm>
            <a:off x="36513" y="485875"/>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1" name="Line 12"/>
          <p:cNvSpPr>
            <a:spLocks noChangeShapeType="1"/>
          </p:cNvSpPr>
          <p:nvPr userDrawn="1"/>
        </p:nvSpPr>
        <p:spPr bwMode="auto">
          <a:xfrm>
            <a:off x="2411760" y="234737"/>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2" name="Line 17"/>
          <p:cNvSpPr>
            <a:spLocks noChangeShapeType="1"/>
          </p:cNvSpPr>
          <p:nvPr userDrawn="1"/>
        </p:nvSpPr>
        <p:spPr bwMode="auto">
          <a:xfrm>
            <a:off x="36513" y="514750"/>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3" name="Line 12"/>
          <p:cNvSpPr>
            <a:spLocks noChangeShapeType="1"/>
          </p:cNvSpPr>
          <p:nvPr userDrawn="1"/>
        </p:nvSpPr>
        <p:spPr bwMode="auto">
          <a:xfrm>
            <a:off x="2445268" y="231773"/>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Tree>
  </p:cSld>
  <p:clrMap bg1="lt1" tx1="dk1" bg2="lt2" tx2="dk2" accent1="accent1" accent2="accent2" accent3="accent3" accent4="accent4" accent5="accent5" accent6="accent6" hlink="hlink" folHlink="folHlink"/>
  <p:sldLayoutIdLst>
    <p:sldLayoutId id="2147483784" r:id="rId1"/>
  </p:sldLayoutIdLst>
  <p:timing>
    <p:tnLst>
      <p:par>
        <p:cTn id="1" dur="indefinite" restart="never" nodeType="tmRoot"/>
      </p:par>
    </p:tnLst>
  </p:timing>
  <p:txStyles>
    <p:title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p:titleStyle>
    <p:body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5.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e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6.emf"/><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8.emf"/><Relationship Id="rId4" Type="http://schemas.openxmlformats.org/officeDocument/2006/relationships/oleObject" Target="../embeddings/oleObject7.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9.wmf"/><Relationship Id="rId4" Type="http://schemas.openxmlformats.org/officeDocument/2006/relationships/oleObject" Target="../embeddings/oleObject8.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10.emf"/><Relationship Id="rId4" Type="http://schemas.openxmlformats.org/officeDocument/2006/relationships/oleObject" Target="../embeddings/oleObject9.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image" Target="../media/image9.wmf"/><Relationship Id="rId4" Type="http://schemas.openxmlformats.org/officeDocument/2006/relationships/oleObject" Target="../embeddings/oleObject10.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vmlDrawing" Target="../drawings/vmlDrawing8.vml"/><Relationship Id="rId5" Type="http://schemas.openxmlformats.org/officeDocument/2006/relationships/image" Target="../media/image11.emf"/><Relationship Id="rId4" Type="http://schemas.openxmlformats.org/officeDocument/2006/relationships/oleObject" Target="../embeddings/oleObject11.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13.emf"/><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oleObject" Target="../embeddings/oleObject13.bin"/><Relationship Id="rId5" Type="http://schemas.openxmlformats.org/officeDocument/2006/relationships/image" Target="../media/image12.emf"/><Relationship Id="rId4" Type="http://schemas.openxmlformats.org/officeDocument/2006/relationships/oleObject" Target="../embeddings/oleObject12.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vmlDrawing" Target="../drawings/vmlDrawing10.vml"/><Relationship Id="rId5" Type="http://schemas.openxmlformats.org/officeDocument/2006/relationships/image" Target="../media/image9.wmf"/><Relationship Id="rId4" Type="http://schemas.openxmlformats.org/officeDocument/2006/relationships/oleObject" Target="../embeddings/oleObject14.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vmlDrawing" Target="../drawings/vmlDrawing11.vml"/><Relationship Id="rId5" Type="http://schemas.openxmlformats.org/officeDocument/2006/relationships/image" Target="../media/image9.wmf"/><Relationship Id="rId4" Type="http://schemas.openxmlformats.org/officeDocument/2006/relationships/oleObject" Target="../embeddings/oleObject15.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vmlDrawing" Target="../drawings/vmlDrawing12.vml"/><Relationship Id="rId5" Type="http://schemas.openxmlformats.org/officeDocument/2006/relationships/image" Target="../media/image9.wmf"/><Relationship Id="rId4" Type="http://schemas.openxmlformats.org/officeDocument/2006/relationships/oleObject" Target="../embeddings/oleObject16.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vmlDrawing" Target="../drawings/vmlDrawing13.vml"/><Relationship Id="rId5" Type="http://schemas.openxmlformats.org/officeDocument/2006/relationships/image" Target="../media/image14.emf"/><Relationship Id="rId4" Type="http://schemas.openxmlformats.org/officeDocument/2006/relationships/oleObject" Target="../embeddings/oleObject17.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vmlDrawing" Target="../drawings/vmlDrawing14.vml"/><Relationship Id="rId5" Type="http://schemas.openxmlformats.org/officeDocument/2006/relationships/image" Target="../media/image9.wmf"/><Relationship Id="rId4" Type="http://schemas.openxmlformats.org/officeDocument/2006/relationships/oleObject" Target="../embeddings/oleObject18.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vmlDrawing" Target="../drawings/vmlDrawing15.vml"/><Relationship Id="rId5" Type="http://schemas.openxmlformats.org/officeDocument/2006/relationships/image" Target="../media/image15.emf"/><Relationship Id="rId4" Type="http://schemas.openxmlformats.org/officeDocument/2006/relationships/oleObject" Target="../embeddings/oleObject19.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vmlDrawing" Target="../drawings/vmlDrawing16.vml"/><Relationship Id="rId5" Type="http://schemas.openxmlformats.org/officeDocument/2006/relationships/image" Target="../media/image16.emf"/><Relationship Id="rId4" Type="http://schemas.openxmlformats.org/officeDocument/2006/relationships/oleObject" Target="../embeddings/oleObject20.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vmlDrawing" Target="../drawings/vmlDrawing17.vml"/><Relationship Id="rId5" Type="http://schemas.openxmlformats.org/officeDocument/2006/relationships/image" Target="../media/image17.emf"/><Relationship Id="rId4" Type="http://schemas.openxmlformats.org/officeDocument/2006/relationships/oleObject" Target="../embeddings/oleObject21.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vmlDrawing" Target="../drawings/vmlDrawing18.vml"/><Relationship Id="rId5" Type="http://schemas.openxmlformats.org/officeDocument/2006/relationships/image" Target="../media/image9.wmf"/><Relationship Id="rId4" Type="http://schemas.openxmlformats.org/officeDocument/2006/relationships/oleObject" Target="../embeddings/oleObject22.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vmlDrawing" Target="../drawings/vmlDrawing19.vml"/><Relationship Id="rId5" Type="http://schemas.openxmlformats.org/officeDocument/2006/relationships/image" Target="../media/image19.emf"/><Relationship Id="rId4" Type="http://schemas.openxmlformats.org/officeDocument/2006/relationships/oleObject" Target="../embeddings/oleObject23.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vmlDrawing" Target="../drawings/vmlDrawing20.vml"/><Relationship Id="rId5" Type="http://schemas.openxmlformats.org/officeDocument/2006/relationships/image" Target="../media/image9.wmf"/><Relationship Id="rId4" Type="http://schemas.openxmlformats.org/officeDocument/2006/relationships/oleObject" Target="../embeddings/oleObject24.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xml"/><Relationship Id="rId1" Type="http://schemas.openxmlformats.org/officeDocument/2006/relationships/vmlDrawing" Target="../drawings/vmlDrawing21.vml"/><Relationship Id="rId5" Type="http://schemas.openxmlformats.org/officeDocument/2006/relationships/image" Target="../media/image22.wmf"/><Relationship Id="rId4" Type="http://schemas.openxmlformats.org/officeDocument/2006/relationships/oleObject" Target="../embeddings/oleObject25.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xml"/><Relationship Id="rId1" Type="http://schemas.openxmlformats.org/officeDocument/2006/relationships/vmlDrawing" Target="../drawings/vmlDrawing22.vml"/><Relationship Id="rId5" Type="http://schemas.openxmlformats.org/officeDocument/2006/relationships/image" Target="../media/image23.wmf"/><Relationship Id="rId4" Type="http://schemas.openxmlformats.org/officeDocument/2006/relationships/oleObject" Target="../embeddings/oleObject26.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xml"/><Relationship Id="rId1" Type="http://schemas.openxmlformats.org/officeDocument/2006/relationships/vmlDrawing" Target="../drawings/vmlDrawing23.vml"/><Relationship Id="rId5" Type="http://schemas.openxmlformats.org/officeDocument/2006/relationships/image" Target="../media/image23.wmf"/><Relationship Id="rId4" Type="http://schemas.openxmlformats.org/officeDocument/2006/relationships/oleObject" Target="../embeddings/oleObject27.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xml"/><Relationship Id="rId1" Type="http://schemas.openxmlformats.org/officeDocument/2006/relationships/vmlDrawing" Target="../drawings/vmlDrawing24.vml"/><Relationship Id="rId5" Type="http://schemas.openxmlformats.org/officeDocument/2006/relationships/image" Target="../media/image24.emf"/><Relationship Id="rId4" Type="http://schemas.openxmlformats.org/officeDocument/2006/relationships/oleObject" Target="../embeddings/oleObject28.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xml"/><Relationship Id="rId1" Type="http://schemas.openxmlformats.org/officeDocument/2006/relationships/vmlDrawing" Target="../drawings/vmlDrawing25.vml"/><Relationship Id="rId5" Type="http://schemas.openxmlformats.org/officeDocument/2006/relationships/image" Target="../media/image25.emf"/><Relationship Id="rId4" Type="http://schemas.openxmlformats.org/officeDocument/2006/relationships/oleObject" Target="../embeddings/oleObject29.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xml"/><Relationship Id="rId1" Type="http://schemas.openxmlformats.org/officeDocument/2006/relationships/vmlDrawing" Target="../drawings/vmlDrawing26.vml"/><Relationship Id="rId5" Type="http://schemas.openxmlformats.org/officeDocument/2006/relationships/image" Target="../media/image26.emf"/><Relationship Id="rId4" Type="http://schemas.openxmlformats.org/officeDocument/2006/relationships/oleObject" Target="../embeddings/oleObject30.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xml"/><Relationship Id="rId1" Type="http://schemas.openxmlformats.org/officeDocument/2006/relationships/vmlDrawing" Target="../drawings/vmlDrawing27.vml"/><Relationship Id="rId5" Type="http://schemas.openxmlformats.org/officeDocument/2006/relationships/image" Target="../media/image27.emf"/><Relationship Id="rId4" Type="http://schemas.openxmlformats.org/officeDocument/2006/relationships/oleObject" Target="../embeddings/oleObject31.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xml"/><Relationship Id="rId1" Type="http://schemas.openxmlformats.org/officeDocument/2006/relationships/vmlDrawing" Target="../drawings/vmlDrawing28.vml"/><Relationship Id="rId5" Type="http://schemas.openxmlformats.org/officeDocument/2006/relationships/image" Target="../media/image28.emf"/><Relationship Id="rId4" Type="http://schemas.openxmlformats.org/officeDocument/2006/relationships/oleObject" Target="../embeddings/oleObject32.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xml"/><Relationship Id="rId1" Type="http://schemas.openxmlformats.org/officeDocument/2006/relationships/vmlDrawing" Target="../drawings/vmlDrawing29.vml"/><Relationship Id="rId5" Type="http://schemas.openxmlformats.org/officeDocument/2006/relationships/image" Target="../media/image29.emf"/><Relationship Id="rId4" Type="http://schemas.openxmlformats.org/officeDocument/2006/relationships/oleObject" Target="../embeddings/oleObject33.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xml"/><Relationship Id="rId1" Type="http://schemas.openxmlformats.org/officeDocument/2006/relationships/vmlDrawing" Target="../drawings/vmlDrawing30.vml"/><Relationship Id="rId5" Type="http://schemas.openxmlformats.org/officeDocument/2006/relationships/image" Target="../media/image30.emf"/><Relationship Id="rId4" Type="http://schemas.openxmlformats.org/officeDocument/2006/relationships/oleObject" Target="../embeddings/oleObject34.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7" Type="http://schemas.openxmlformats.org/officeDocument/2006/relationships/image" Target="../media/image32.emf"/><Relationship Id="rId2" Type="http://schemas.openxmlformats.org/officeDocument/2006/relationships/slideLayout" Target="../slideLayouts/slideLayout1.xml"/><Relationship Id="rId1" Type="http://schemas.openxmlformats.org/officeDocument/2006/relationships/vmlDrawing" Target="../drawings/vmlDrawing31.vml"/><Relationship Id="rId6" Type="http://schemas.openxmlformats.org/officeDocument/2006/relationships/oleObject" Target="../embeddings/oleObject36.bin"/><Relationship Id="rId5" Type="http://schemas.openxmlformats.org/officeDocument/2006/relationships/image" Target="../media/image31.emf"/><Relationship Id="rId4" Type="http://schemas.openxmlformats.org/officeDocument/2006/relationships/oleObject" Target="../embeddings/oleObject35.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7" Type="http://schemas.openxmlformats.org/officeDocument/2006/relationships/image" Target="../media/image32.emf"/><Relationship Id="rId2" Type="http://schemas.openxmlformats.org/officeDocument/2006/relationships/slideLayout" Target="../slideLayouts/slideLayout1.xml"/><Relationship Id="rId1" Type="http://schemas.openxmlformats.org/officeDocument/2006/relationships/vmlDrawing" Target="../drawings/vmlDrawing32.vml"/><Relationship Id="rId6" Type="http://schemas.openxmlformats.org/officeDocument/2006/relationships/oleObject" Target="../embeddings/oleObject38.bin"/><Relationship Id="rId5" Type="http://schemas.openxmlformats.org/officeDocument/2006/relationships/image" Target="../media/image33.emf"/><Relationship Id="rId4" Type="http://schemas.openxmlformats.org/officeDocument/2006/relationships/oleObject" Target="../embeddings/oleObject37.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xml"/><Relationship Id="rId1" Type="http://schemas.openxmlformats.org/officeDocument/2006/relationships/vmlDrawing" Target="../drawings/vmlDrawing33.vml"/><Relationship Id="rId5" Type="http://schemas.openxmlformats.org/officeDocument/2006/relationships/image" Target="../media/image34.emf"/><Relationship Id="rId4" Type="http://schemas.openxmlformats.org/officeDocument/2006/relationships/oleObject" Target="../embeddings/oleObject39.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xml"/><Relationship Id="rId1" Type="http://schemas.openxmlformats.org/officeDocument/2006/relationships/vmlDrawing" Target="../drawings/vmlDrawing34.vml"/><Relationship Id="rId5" Type="http://schemas.openxmlformats.org/officeDocument/2006/relationships/image" Target="../media/image32.emf"/><Relationship Id="rId4" Type="http://schemas.openxmlformats.org/officeDocument/2006/relationships/oleObject" Target="../embeddings/oleObject40.bin"/></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77.xml"/><Relationship Id="rId1" Type="http://schemas.openxmlformats.org/officeDocument/2006/relationships/slideLayout" Target="../slideLayouts/slideLayout1.xml"/><Relationship Id="rId4" Type="http://schemas.openxmlformats.org/officeDocument/2006/relationships/image" Target="../media/image36.jpe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hyperlink" Target="https://github.com/junit-team/junit4/wiki/Assertions" TargetMode="External"/><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hyperlink" Target="http://junit.org/junit4" TargetMode="External"/><Relationship Id="rId2" Type="http://schemas.openxmlformats.org/officeDocument/2006/relationships/notesSlide" Target="../notesSlides/notesSlide80.xml"/><Relationship Id="rId1" Type="http://schemas.openxmlformats.org/officeDocument/2006/relationships/slideLayout" Target="../slideLayouts/slideLayout1.xml"/><Relationship Id="rId4" Type="http://schemas.openxmlformats.org/officeDocument/2006/relationships/hyperlink" Target="https://github.com/junit-team/junit4" TargetMode="External"/></Relationships>
</file>

<file path=ppt/slides/_rels/slide8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hyperlink" Target="http://www.eclemma.org/" TargetMode="External"/><Relationship Id="rId2" Type="http://schemas.openxmlformats.org/officeDocument/2006/relationships/notesSlide" Target="../notesSlides/notesSlide87.xml"/><Relationship Id="rId1" Type="http://schemas.openxmlformats.org/officeDocument/2006/relationships/slideLayout" Target="../slideLayouts/slideLayout1.xml"/><Relationship Id="rId4" Type="http://schemas.openxmlformats.org/officeDocument/2006/relationships/hyperlink" Target="http://www.ibm.com/developerworks/cn/java/j-lo-eclemma/" TargetMode="External"/></Relationships>
</file>

<file path=ppt/slides/_rels/slide8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2"/>
          <p:cNvSpPr>
            <a:spLocks noChangeArrowheads="1"/>
          </p:cNvSpPr>
          <p:nvPr/>
        </p:nvSpPr>
        <p:spPr bwMode="auto">
          <a:xfrm>
            <a:off x="1547816" y="1772817"/>
            <a:ext cx="6048375" cy="4508252"/>
          </a:xfrm>
          <a:prstGeom prst="flowChartProcess">
            <a:avLst/>
          </a:prstGeom>
          <a:noFill/>
          <a:ln w="9525">
            <a:solidFill>
              <a:srgbClr val="C0C0C0"/>
            </a:solidFill>
            <a:miter lim="800000"/>
            <a:headEnd/>
            <a:tailEnd/>
          </a:ln>
          <a:effectLst/>
          <a:extLst>
            <a:ext uri="{909E8E84-426E-40DD-AFC4-6F175D3DCCD1}">
              <a14:hiddenFill xmlns:a14="http://schemas.microsoft.com/office/drawing/2010/main">
                <a:solidFill>
                  <a:srgbClr val="CCFFCC">
                    <a:alpha val="8117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任课教师： </a:t>
            </a:r>
            <a:r>
              <a:rPr kumimoji="1" lang="zh-CN" altLang="en-US" sz="2800" b="1" i="0" u="none" strike="noStrike" kern="1200" cap="none" spc="0" normalizeH="0" baseline="0" noProof="0" dirty="0">
                <a:ln>
                  <a:noFill/>
                </a:ln>
                <a:solidFill>
                  <a:srgbClr val="A50021"/>
                </a:solidFill>
                <a:effectLst/>
                <a:uLnTx/>
                <a:uFillTx/>
                <a:latin typeface="Times New Roman"/>
                <a:ea typeface="华文行楷" panose="02010800040101010101" pitchFamily="2" charset="-122"/>
                <a:cs typeface="+mn-cs"/>
              </a:rPr>
              <a:t>范 国 祥</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0451-86418876-811(O)</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                                      13199561265(Mobile)</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a:ea typeface="宋体" panose="0201060003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fgx@hit.edu.cn</a:t>
            </a:r>
          </a:p>
          <a:p>
            <a:pPr marL="0" marR="0" lvl="0" indent="0" algn="l" defTabSz="914400" rtl="0" eaLnBrk="1" fontAlgn="base" latinLnBrk="0" hangingPunct="1">
              <a:lnSpc>
                <a:spcPts val="38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srgbClr val="A50021"/>
              </a:solidFill>
              <a:effectLst/>
              <a:uLnTx/>
              <a:uFillTx/>
              <a:latin typeface="宋体" panose="02010600030101010101" pitchFamily="2" charset="-122"/>
              <a:ea typeface="宋体" panose="02010600030101010101" pitchFamily="2" charset="-122"/>
              <a:cs typeface="+mn-cs"/>
            </a:endParaRPr>
          </a:p>
          <a:p>
            <a:pPr algn="ctr" eaLnBrk="1" hangingPunct="1">
              <a:lnSpc>
                <a:spcPts val="3800"/>
              </a:lnSpc>
              <a:spcBef>
                <a:spcPts val="0"/>
              </a:spcBef>
              <a:spcAft>
                <a:spcPts val="0"/>
              </a:spcAft>
            </a:pPr>
            <a:r>
              <a:rPr lang="zh-CN" altLang="zh-CN" sz="2800" b="1" dirty="0">
                <a:solidFill>
                  <a:srgbClr val="660066"/>
                </a:solidFill>
                <a:latin typeface="华文行楷" panose="02010800040101010101" pitchFamily="2" charset="-122"/>
                <a:ea typeface="华文行楷" panose="02010800040101010101" pitchFamily="2" charset="-122"/>
              </a:rPr>
              <a:t>哈工大计算学部</a:t>
            </a:r>
            <a:r>
              <a:rPr lang="en-US" altLang="zh-CN" sz="2800" b="1" dirty="0">
                <a:solidFill>
                  <a:srgbClr val="660066"/>
                </a:solidFill>
                <a:latin typeface="华文行楷" panose="02010800040101010101" pitchFamily="2" charset="-122"/>
                <a:ea typeface="华文行楷" panose="02010800040101010101" pitchFamily="2" charset="-122"/>
              </a:rPr>
              <a:t>/</a:t>
            </a:r>
            <a:endParaRPr lang="zh-CN" altLang="zh-CN" sz="2800" dirty="0"/>
          </a:p>
          <a:p>
            <a:pPr algn="ctr" eaLnBrk="1" hangingPunct="1">
              <a:lnSpc>
                <a:spcPts val="3800"/>
              </a:lnSpc>
              <a:spcBef>
                <a:spcPts val="0"/>
              </a:spcBef>
              <a:spcAft>
                <a:spcPts val="0"/>
              </a:spcAft>
            </a:pPr>
            <a:r>
              <a:rPr lang="zh-CN" altLang="zh-CN" sz="2800" b="1" dirty="0">
                <a:solidFill>
                  <a:srgbClr val="660066"/>
                </a:solidFill>
                <a:latin typeface="华文行楷" panose="02010800040101010101" pitchFamily="2" charset="-122"/>
                <a:ea typeface="华文行楷" panose="02010800040101010101" pitchFamily="2" charset="-122"/>
              </a:rPr>
              <a:t>国家示范性软件学院</a:t>
            </a:r>
            <a:endParaRPr lang="zh-CN" altLang="zh-CN" sz="2800" dirty="0"/>
          </a:p>
          <a:p>
            <a:pPr algn="ctr" eaLnBrk="1" hangingPunct="1">
              <a:lnSpc>
                <a:spcPts val="3800"/>
              </a:lnSpc>
              <a:spcBef>
                <a:spcPts val="0"/>
              </a:spcBef>
              <a:spcAft>
                <a:spcPts val="0"/>
              </a:spcAft>
            </a:pPr>
            <a:r>
              <a:rPr lang="zh-CN" altLang="zh-CN" sz="2800" b="1" dirty="0">
                <a:solidFill>
                  <a:srgbClr val="0000FF"/>
                </a:solidFill>
                <a:latin typeface="华文新魏" panose="02010800040101010101" pitchFamily="2" charset="-122"/>
                <a:ea typeface="华文新魏" panose="02010800040101010101" pitchFamily="2" charset="-122"/>
              </a:rPr>
              <a:t>软件工程教研室</a:t>
            </a:r>
            <a:endParaRPr lang="zh-CN" altLang="zh-CN" sz="2800" dirty="0"/>
          </a:p>
          <a:p>
            <a:pPr algn="ctr" eaLnBrk="1" hangingPunct="1">
              <a:lnSpc>
                <a:spcPts val="3800"/>
              </a:lnSpc>
              <a:spcBef>
                <a:spcPts val="0"/>
              </a:spcBef>
              <a:spcAft>
                <a:spcPts val="0"/>
              </a:spcAft>
            </a:pPr>
            <a:r>
              <a:rPr lang="zh-CN" altLang="zh-CN" sz="4000" b="1" dirty="0">
                <a:solidFill>
                  <a:srgbClr val="3333CC"/>
                </a:solidFill>
                <a:ea typeface="Times New Roman" panose="02020603050405020304" pitchFamily="18" charset="0"/>
              </a:rPr>
              <a:t> </a:t>
            </a:r>
            <a:r>
              <a:rPr lang="en-US" altLang="zh-CN" sz="2800" b="1" dirty="0">
                <a:solidFill>
                  <a:srgbClr val="3333CC"/>
                </a:solidFill>
                <a:ea typeface="华文行楷" panose="02010800040101010101" pitchFamily="2" charset="-122"/>
              </a:rPr>
              <a:t>2020. </a:t>
            </a:r>
            <a:r>
              <a:rPr lang="en-US" altLang="zh-CN" sz="2800" b="1">
                <a:solidFill>
                  <a:srgbClr val="3333CC"/>
                </a:solidFill>
                <a:ea typeface="华文行楷" panose="02010800040101010101" pitchFamily="2" charset="-122"/>
              </a:rPr>
              <a:t>09</a:t>
            </a:r>
            <a:endParaRPr lang="zh-CN" altLang="zh-CN" sz="2800" dirty="0"/>
          </a:p>
        </p:txBody>
      </p:sp>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软件过程与工具</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b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b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Software Process and Tools</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8820471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blinds(horizontal)">
                                      <p:cBhvr>
                                        <p:cTn id="7" dur="3000"/>
                                        <p:tgtEl>
                                          <p:spTgt spid="97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229410"/>
            <a:ext cx="5832647" cy="5040559"/>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smtClean="0">
                <a:ln>
                  <a:noFill/>
                </a:ln>
                <a:solidFill>
                  <a:srgbClr val="C00000"/>
                </a:solidFill>
                <a:effectLst/>
                <a:uLnTx/>
                <a:uFillTx/>
                <a:latin typeface="Book Antiqua"/>
                <a:ea typeface="宋体"/>
                <a:cs typeface="+mn-cs"/>
              </a:rPr>
              <a:t>主要内容</a:t>
            </a:r>
            <a:endParaRPr kumimoji="0" lang="en-US" altLang="zh-CN" sz="2400" b="1" i="0" u="none" strike="noStrike" kern="1200" cap="none" spc="0" normalizeH="0" baseline="0" noProof="0" dirty="0" smtClean="0">
              <a:ln>
                <a:noFill/>
              </a:ln>
              <a:solidFill>
                <a:srgbClr val="C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1</a:t>
            </a: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a:t>
            </a: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软件测试基础</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2.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测试过程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3.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测试方法分类</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4. </a:t>
            </a:r>
            <a:r>
              <a:rPr kumimoji="0" lang="zh-CN" altLang="en-US" sz="2000" b="1" i="0" u="none" strike="noStrike" kern="1200" cap="none" spc="0" normalizeH="0" baseline="0" noProof="0" dirty="0" smtClean="0">
                <a:ln>
                  <a:noFill/>
                </a:ln>
                <a:solidFill>
                  <a:srgbClr val="000000"/>
                </a:solidFill>
                <a:effectLst/>
                <a:uLnTx/>
                <a:uFillTx/>
                <a:latin typeface="Book Antiqua"/>
                <a:ea typeface="宋体"/>
                <a:cs typeface="+mn-cs"/>
              </a:rPr>
              <a:t>黑盒测试</a:t>
            </a:r>
            <a:endPar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Book Antiqua"/>
                <a:ea typeface="宋体"/>
                <a:cs typeface="+mn-cs"/>
              </a:rPr>
              <a:t> </a:t>
            </a:r>
            <a:r>
              <a:rPr kumimoji="0" lang="en-US" altLang="zh-CN" sz="2000" b="1" i="0" u="none" strike="noStrike" kern="1200" cap="none" spc="0" normalizeH="0" baseline="0" noProof="0" dirty="0" smtClean="0">
                <a:ln>
                  <a:noFill/>
                </a:ln>
                <a:solidFill>
                  <a:srgbClr val="C00000"/>
                </a:solidFill>
                <a:effectLst/>
                <a:uLnTx/>
                <a:uFillTx/>
                <a:latin typeface="Book Antiqua"/>
                <a:ea typeface="宋体"/>
                <a:cs typeface="+mn-cs"/>
              </a:rPr>
              <a:t>  </a:t>
            </a:r>
            <a:r>
              <a:rPr kumimoji="0" lang="en-US" altLang="zh-CN" sz="2000" b="1" i="0" u="none" strike="noStrike" kern="1200" cap="none" spc="0" normalizeH="0" baseline="0" noProof="0" dirty="0" smtClean="0">
                <a:ln>
                  <a:noFill/>
                </a:ln>
                <a:solidFill>
                  <a:schemeClr val="tx1"/>
                </a:solidFill>
                <a:effectLst/>
                <a:uLnTx/>
                <a:uFillTx/>
                <a:latin typeface="Book Antiqua"/>
                <a:ea typeface="宋体"/>
                <a:cs typeface="+mn-cs"/>
              </a:rPr>
              <a:t>5. </a:t>
            </a:r>
            <a:r>
              <a:rPr kumimoji="0" lang="zh-CN" altLang="en-US" sz="2000" b="1" i="0" u="none" strike="noStrike" kern="1200" cap="none" spc="0" normalizeH="0" baseline="0" noProof="0" dirty="0" smtClean="0">
                <a:ln>
                  <a:noFill/>
                </a:ln>
                <a:solidFill>
                  <a:schemeClr val="tx1"/>
                </a:solidFill>
                <a:effectLst/>
                <a:uLnTx/>
                <a:uFillTx/>
                <a:latin typeface="Book Antiqua"/>
                <a:ea typeface="宋体"/>
                <a:cs typeface="+mn-cs"/>
              </a:rPr>
              <a:t>白盒测试</a:t>
            </a:r>
            <a:endParaRPr kumimoji="0" lang="en-US" altLang="zh-CN" sz="2000" b="1" i="0" u="none" strike="noStrike" kern="1200" cap="none" spc="0" normalizeH="0" baseline="0" noProof="0" dirty="0" smtClean="0">
              <a:ln>
                <a:noFill/>
              </a:ln>
              <a:solidFill>
                <a:schemeClr val="tx1"/>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5.1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白盒测试概述</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a:t>
            </a:r>
            <a:r>
              <a:rPr kumimoji="0" lang="en-US" altLang="zh-CN" sz="2000" b="1" i="0" u="none" strike="noStrike" kern="1200" cap="none" spc="0" normalizeH="0" baseline="0" noProof="0" dirty="0" smtClean="0">
                <a:ln>
                  <a:noFill/>
                </a:ln>
                <a:solidFill>
                  <a:srgbClr val="C00000"/>
                </a:solidFill>
                <a:effectLst/>
                <a:uLnTx/>
                <a:uFillTx/>
                <a:latin typeface="Book Antiqua"/>
                <a:ea typeface="宋体"/>
                <a:cs typeface="+mn-cs"/>
              </a:rPr>
              <a:t>5.2 </a:t>
            </a:r>
            <a:r>
              <a:rPr kumimoji="0" lang="zh-CN" altLang="en-US" sz="2000" b="1" i="0" u="none" strike="noStrike" kern="1200" cap="none" spc="0" normalizeH="0" baseline="0" noProof="0" dirty="0">
                <a:ln>
                  <a:noFill/>
                </a:ln>
                <a:solidFill>
                  <a:srgbClr val="C00000"/>
                </a:solidFill>
                <a:effectLst/>
                <a:uLnTx/>
                <a:uFillTx/>
                <a:latin typeface="Book Antiqua"/>
                <a:ea typeface="宋体"/>
                <a:cs typeface="+mn-cs"/>
              </a:rPr>
              <a:t>白盒测试的覆盖标准</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5.3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基本路径法</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5.4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循环测试法</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5.5 </a:t>
            </a:r>
            <a:r>
              <a:rPr kumimoji="0" lang="en-US" altLang="zh-CN" sz="2000" b="1" i="0" u="none" strike="noStrike" kern="1200" cap="none" spc="0" normalizeH="0" baseline="0" noProof="0" dirty="0" err="1">
                <a:ln>
                  <a:noFill/>
                </a:ln>
                <a:solidFill>
                  <a:srgbClr val="000000"/>
                </a:solidFill>
                <a:effectLst/>
                <a:uLnTx/>
                <a:uFillTx/>
                <a:latin typeface="Book Antiqua"/>
                <a:ea typeface="宋体"/>
                <a:cs typeface="+mn-cs"/>
              </a:rPr>
              <a:t>xUnit</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白盒</a:t>
            </a:r>
            <a:r>
              <a:rPr kumimoji="0" lang="zh-CN" altLang="en-US" sz="2000" b="1" i="0" u="none" strike="noStrike" kern="1200" cap="none" spc="0" normalizeH="0" baseline="0" noProof="0" dirty="0" smtClean="0">
                <a:ln>
                  <a:noFill/>
                </a:ln>
                <a:solidFill>
                  <a:srgbClr val="000000"/>
                </a:solidFill>
                <a:effectLst/>
                <a:uLnTx/>
                <a:uFillTx/>
                <a:latin typeface="Book Antiqua"/>
                <a:ea typeface="宋体"/>
                <a:cs typeface="+mn-cs"/>
              </a:rPr>
              <a:t>测试</a:t>
            </a:r>
            <a:endParaRPr kumimoji="0" lang="en-US" altLang="zh-CN" sz="2000" b="0" i="0" u="none" strike="noStrike" kern="1200" cap="none" spc="0" normalizeH="0" baseline="0" noProof="0" dirty="0">
              <a:ln>
                <a:noFill/>
              </a:ln>
              <a:solidFill>
                <a:srgbClr val="000000"/>
              </a:solidFill>
              <a:effectLst/>
              <a:uLnTx/>
              <a:uFillTx/>
              <a:latin typeface="Book Antiqua"/>
              <a:ea typeface="宋体"/>
              <a:cs typeface="+mn-cs"/>
            </a:endParaRPr>
          </a:p>
        </p:txBody>
      </p:sp>
    </p:spTree>
    <p:extLst>
      <p:ext uri="{BB962C8B-B14F-4D97-AF65-F5344CB8AC3E}">
        <p14:creationId xmlns:p14="http://schemas.microsoft.com/office/powerpoint/2010/main" val="2791716111"/>
      </p:ext>
    </p:extLst>
  </p:cSld>
  <p:clrMapOvr>
    <a:masterClrMapping/>
  </p:clrMapOvr>
  <p:transition spd="med">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a:t>
            </a:r>
            <a:r>
              <a:rPr lang="zh-CN" altLang="en-US" sz="2000" b="1" dirty="0" smtClean="0">
                <a:solidFill>
                  <a:srgbClr val="0000FF"/>
                </a:solidFill>
                <a:cs typeface="Times New Roman" panose="02020603050405020304" pitchFamily="18" charset="0"/>
              </a:rPr>
              <a:t>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测试覆盖标准</a:t>
            </a:r>
          </a:p>
        </p:txBody>
      </p:sp>
      <p:sp>
        <p:nvSpPr>
          <p:cNvPr id="6"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solidFill>
                  <a:srgbClr val="C00000"/>
                </a:solidFill>
                <a:latin typeface="Times New Roman" panose="02020603050405020304" pitchFamily="18" charset="0"/>
                <a:ea typeface="楷体_GB2312" pitchFamily="49" charset="-122"/>
              </a:rPr>
              <a:t>对一个具有多重选择和循环嵌套的程序，不同的路径数目可能是天文数字</a:t>
            </a:r>
          </a:p>
          <a:p>
            <a:pPr eaLnBrk="1" hangingPunct="1"/>
            <a:r>
              <a:rPr lang="zh-CN" altLang="en-US" dirty="0" smtClean="0"/>
              <a:t>举例：某个小程序的流程图，包括了一个执行</a:t>
            </a:r>
            <a:r>
              <a:rPr lang="en-US" altLang="zh-CN" dirty="0" smtClean="0"/>
              <a:t>20</a:t>
            </a:r>
            <a:r>
              <a:rPr lang="zh-CN" altLang="en-US" dirty="0" smtClean="0"/>
              <a:t>次的循环</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包含的不同执行路径数达</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a:t>
            </a:r>
            <a:r>
              <a:rPr lang="en-US" altLang="zh-CN" b="1" baseline="30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20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条，对每一条路径进行测试需要</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毫秒，假定一年工作</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365 ×24</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小时，要把所有路径测试完，需</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3170</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年</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488" y="3429000"/>
            <a:ext cx="4427760" cy="3010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5727935"/>
      </p:ext>
    </p:extLst>
  </p:cSld>
  <p:clrMapOvr>
    <a:masterClrMapping/>
  </p:clrMapOvr>
  <p:transition spd="med">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a:t>
            </a:r>
            <a:r>
              <a:rPr lang="zh-CN" altLang="en-US" sz="2000" b="1" dirty="0" smtClean="0">
                <a:solidFill>
                  <a:srgbClr val="0000FF"/>
                </a:solidFill>
                <a:cs typeface="Times New Roman" panose="02020603050405020304" pitchFamily="18" charset="0"/>
              </a:rPr>
              <a:t>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测试覆盖标准</a:t>
            </a:r>
          </a:p>
        </p:txBody>
      </p:sp>
      <p:sp>
        <p:nvSpPr>
          <p:cNvPr id="4" name="Rectangle 3"/>
          <p:cNvSpPr txBox="1">
            <a:spLocks noChangeArrowheads="1"/>
          </p:cNvSpPr>
          <p:nvPr/>
        </p:nvSpPr>
        <p:spPr>
          <a:xfrm>
            <a:off x="619696" y="2483768"/>
            <a:ext cx="4024312" cy="3465512"/>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zh-CN" altLang="en-US" dirty="0" smtClean="0">
                <a:solidFill>
                  <a:srgbClr val="C00000"/>
                </a:solidFill>
                <a:latin typeface="Times New Roman" panose="02020603050405020304" pitchFamily="18" charset="0"/>
                <a:ea typeface="楷体_GB2312" pitchFamily="49" charset="-122"/>
              </a:rPr>
              <a:t>逻辑覆盖：</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语句覆盖</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判定覆盖</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分支覆盖</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条件覆盖</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判定</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条件覆盖</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条件组合覆盖</a:t>
            </a:r>
          </a:p>
          <a:p>
            <a:pPr lvl="1" eaLnBrk="1" hangingPunct="1"/>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Rectangle 4"/>
          <p:cNvSpPr txBox="1">
            <a:spLocks noChangeArrowheads="1"/>
          </p:cNvSpPr>
          <p:nvPr/>
        </p:nvSpPr>
        <p:spPr>
          <a:xfrm>
            <a:off x="4724151" y="2491705"/>
            <a:ext cx="4024313" cy="32194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zh-CN" altLang="en-US" dirty="0" smtClean="0">
                <a:solidFill>
                  <a:srgbClr val="C00000"/>
                </a:solidFill>
                <a:latin typeface="Times New Roman" panose="02020603050405020304" pitchFamily="18" charset="0"/>
                <a:ea typeface="楷体_GB2312" pitchFamily="49" charset="-122"/>
              </a:rPr>
              <a:t>控制结构覆盖：</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基本路径测试</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循环测试</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条件测试</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数据流测试</a:t>
            </a:r>
          </a:p>
        </p:txBody>
      </p:sp>
      <p:sp>
        <p:nvSpPr>
          <p:cNvPr id="6" name="Rectangle 5"/>
          <p:cNvSpPr>
            <a:spLocks noChangeArrowheads="1"/>
          </p:cNvSpPr>
          <p:nvPr/>
        </p:nvSpPr>
        <p:spPr bwMode="auto">
          <a:xfrm>
            <a:off x="395288" y="1557338"/>
            <a:ext cx="7921625"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r>
              <a:rPr lang="zh-CN" altLang="en-US"/>
              <a:t>为了衡量测试的覆盖程度，需要建立一些标准，目前常用的一些覆盖标准从低到高分别是：</a:t>
            </a:r>
          </a:p>
        </p:txBody>
      </p:sp>
    </p:spTree>
    <p:extLst>
      <p:ext uri="{BB962C8B-B14F-4D97-AF65-F5344CB8AC3E}">
        <p14:creationId xmlns:p14="http://schemas.microsoft.com/office/powerpoint/2010/main" val="4068987705"/>
      </p:ext>
    </p:extLst>
  </p:cSld>
  <p:clrMapOvr>
    <a:masterClrMapping/>
  </p:clrMapOvr>
  <p:transition spd="med">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a:t>
            </a:r>
            <a:r>
              <a:rPr lang="zh-CN" altLang="en-US" sz="2000" b="1" dirty="0" smtClean="0">
                <a:solidFill>
                  <a:srgbClr val="0000FF"/>
                </a:solidFill>
                <a:cs typeface="Times New Roman" panose="02020603050405020304" pitchFamily="18" charset="0"/>
              </a:rPr>
              <a:t>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五种覆盖标准的对比</a:t>
            </a:r>
          </a:p>
        </p:txBody>
      </p:sp>
      <p:graphicFrame>
        <p:nvGraphicFramePr>
          <p:cNvPr id="4" name="Group 28"/>
          <p:cNvGraphicFramePr>
            <a:graphicFrameLocks noGrp="1"/>
          </p:cNvGraphicFramePr>
          <p:nvPr>
            <p:extLst>
              <p:ext uri="{D42A27DB-BD31-4B8C-83A1-F6EECF244321}">
                <p14:modId xmlns:p14="http://schemas.microsoft.com/office/powerpoint/2010/main" val="1734745199"/>
              </p:ext>
            </p:extLst>
          </p:nvPr>
        </p:nvGraphicFramePr>
        <p:xfrm>
          <a:off x="468313" y="1556792"/>
          <a:ext cx="8353425" cy="4483100"/>
        </p:xfrm>
        <a:graphic>
          <a:graphicData uri="http://schemas.openxmlformats.org/drawingml/2006/table">
            <a:tbl>
              <a:tblPr/>
              <a:tblGrid>
                <a:gridCol w="504825">
                  <a:extLst>
                    <a:ext uri="{9D8B030D-6E8A-4147-A177-3AD203B41FA5}">
                      <a16:colId xmlns:a16="http://schemas.microsoft.com/office/drawing/2014/main" val="3301904073"/>
                    </a:ext>
                  </a:extLst>
                </a:gridCol>
                <a:gridCol w="576262">
                  <a:extLst>
                    <a:ext uri="{9D8B030D-6E8A-4147-A177-3AD203B41FA5}">
                      <a16:colId xmlns:a16="http://schemas.microsoft.com/office/drawing/2014/main" val="704835786"/>
                    </a:ext>
                  </a:extLst>
                </a:gridCol>
                <a:gridCol w="1800225">
                  <a:extLst>
                    <a:ext uri="{9D8B030D-6E8A-4147-A177-3AD203B41FA5}">
                      <a16:colId xmlns:a16="http://schemas.microsoft.com/office/drawing/2014/main" val="1989888917"/>
                    </a:ext>
                  </a:extLst>
                </a:gridCol>
                <a:gridCol w="5472113">
                  <a:extLst>
                    <a:ext uri="{9D8B030D-6E8A-4147-A177-3AD203B41FA5}">
                      <a16:colId xmlns:a16="http://schemas.microsoft.com/office/drawing/2014/main" val="1126687132"/>
                    </a:ext>
                  </a:extLst>
                </a:gridCol>
              </a:tblGrid>
              <a:tr h="812869">
                <a:tc rowSpan="5">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rPr>
                        <a:t>发</a:t>
                      </a: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rPr>
                        <a:t>现</a:t>
                      </a: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rPr>
                        <a:t>错</a:t>
                      </a: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rPr>
                        <a:t>误</a:t>
                      </a: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rPr>
                        <a:t>的</a:t>
                      </a: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rPr>
                        <a:t>能</a:t>
                      </a: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rPr>
                        <a:t>力</a:t>
                      </a:r>
                    </a:p>
                  </a:txBody>
                  <a:tcPr marL="90000" marR="90000" marT="46804" marB="4680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5">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弱</a:t>
                      </a: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en-US"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endParaRP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en-US"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endParaRP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en-US"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endParaRP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en-US"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endParaRP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en-US"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endParaRP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en-US"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endParaRP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en-US"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endParaRP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en-US"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endParaRP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强</a:t>
                      </a:r>
                    </a:p>
                  </a:txBody>
                  <a:tcPr marL="90000" marR="90000"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语句覆盖</a:t>
                      </a:r>
                    </a:p>
                  </a:txBody>
                  <a:tcPr marL="90000" marR="90000"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每条语句至少执行一次</a:t>
                      </a:r>
                    </a:p>
                  </a:txBody>
                  <a:tcPr marL="90000" marR="90000" marT="46804" marB="4680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65807153"/>
                  </a:ext>
                </a:extLst>
              </a:tr>
              <a:tr h="812869">
                <a:tc vMerge="1">
                  <a:txBody>
                    <a:bodyPr/>
                    <a:lstStyle/>
                    <a:p>
                      <a:endParaRPr lang="zh-CN" altLang="en-US"/>
                    </a:p>
                  </a:txBody>
                  <a:tcPr/>
                </a:tc>
                <a:tc vMerge="1">
                  <a:txBody>
                    <a:bodyPr/>
                    <a:lstStyle/>
                    <a:p>
                      <a:endParaRPr lang="zh-CN" altLang="en-US"/>
                    </a:p>
                  </a:txBody>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判定覆盖</a:t>
                      </a:r>
                    </a:p>
                  </a:txBody>
                  <a:tcPr marL="90000" marR="90000"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每一判定的每个分支至少执行一次</a:t>
                      </a:r>
                    </a:p>
                  </a:txBody>
                  <a:tcPr marL="90000" marR="90000" marT="46804" marB="4680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07067156"/>
                  </a:ext>
                </a:extLst>
              </a:tr>
              <a:tr h="812869">
                <a:tc vMerge="1">
                  <a:txBody>
                    <a:bodyPr/>
                    <a:lstStyle/>
                    <a:p>
                      <a:endParaRPr lang="zh-CN" altLang="en-US"/>
                    </a:p>
                  </a:txBody>
                  <a:tcPr/>
                </a:tc>
                <a:tc vMerge="1">
                  <a:txBody>
                    <a:bodyPr/>
                    <a:lstStyle/>
                    <a:p>
                      <a:endParaRPr lang="zh-CN" altLang="en-US"/>
                    </a:p>
                  </a:txBody>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条件覆盖</a:t>
                      </a:r>
                    </a:p>
                  </a:txBody>
                  <a:tcPr marL="90000" marR="90000"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每一判定中的每个条件，分别按“真”、“假”至少各执行一次</a:t>
                      </a:r>
                    </a:p>
                  </a:txBody>
                  <a:tcPr marL="90000" marR="90000" marT="46804" marB="4680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56575214"/>
                  </a:ext>
                </a:extLst>
              </a:tr>
              <a:tr h="812869">
                <a:tc vMerge="1">
                  <a:txBody>
                    <a:bodyPr/>
                    <a:lstStyle/>
                    <a:p>
                      <a:endParaRPr lang="zh-CN" altLang="en-US"/>
                    </a:p>
                  </a:txBody>
                  <a:tcPr/>
                </a:tc>
                <a:tc vMerge="1">
                  <a:txBody>
                    <a:bodyPr/>
                    <a:lstStyle/>
                    <a:p>
                      <a:endParaRPr lang="zh-CN" altLang="en-US"/>
                    </a:p>
                  </a:txBody>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判定</a:t>
                      </a:r>
                      <a:r>
                        <a:rPr kumimoji="0" lang="en-US" altLang="zh-CN" sz="18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a:t>
                      </a:r>
                      <a:r>
                        <a:rPr kumimoji="0" lang="zh-CN" altLang="en-US" sz="18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条件覆盖</a:t>
                      </a:r>
                    </a:p>
                  </a:txBody>
                  <a:tcPr marL="90000" marR="90000"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同时满足判定覆盖和条件覆盖的要求</a:t>
                      </a:r>
                    </a:p>
                  </a:txBody>
                  <a:tcPr marL="90000" marR="90000" marT="46804" marB="4680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49475552"/>
                  </a:ext>
                </a:extLst>
              </a:tr>
              <a:tr h="1231624">
                <a:tc vMerge="1">
                  <a:txBody>
                    <a:bodyPr/>
                    <a:lstStyle/>
                    <a:p>
                      <a:endParaRPr lang="zh-CN" altLang="en-US"/>
                    </a:p>
                  </a:txBody>
                  <a:tcPr/>
                </a:tc>
                <a:tc vMerge="1">
                  <a:txBody>
                    <a:bodyPr/>
                    <a:lstStyle/>
                    <a:p>
                      <a:endParaRPr lang="zh-CN" altLang="en-US"/>
                    </a:p>
                  </a:txBody>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条件组合覆盖</a:t>
                      </a:r>
                    </a:p>
                  </a:txBody>
                  <a:tcPr marL="90000" marR="90000"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求出判定中所有条件的各种可能组合值，每一可能的条件组合至少执行一次</a:t>
                      </a:r>
                    </a:p>
                  </a:txBody>
                  <a:tcPr marL="90000" marR="90000" marT="46804" marB="4680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37453249"/>
                  </a:ext>
                </a:extLst>
              </a:tr>
            </a:tbl>
          </a:graphicData>
        </a:graphic>
      </p:graphicFrame>
      <p:sp>
        <p:nvSpPr>
          <p:cNvPr id="5" name="Line 27"/>
          <p:cNvSpPr>
            <a:spLocks noChangeShapeType="1"/>
          </p:cNvSpPr>
          <p:nvPr/>
        </p:nvSpPr>
        <p:spPr bwMode="auto">
          <a:xfrm>
            <a:off x="1258888" y="2204864"/>
            <a:ext cx="0" cy="3240088"/>
          </a:xfrm>
          <a:prstGeom prst="line">
            <a:avLst/>
          </a:prstGeom>
          <a:noFill/>
          <a:ln w="28575">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endParaRPr lang="zh-CN" altLang="en-US"/>
          </a:p>
        </p:txBody>
      </p:sp>
    </p:spTree>
    <p:extLst>
      <p:ext uri="{BB962C8B-B14F-4D97-AF65-F5344CB8AC3E}">
        <p14:creationId xmlns:p14="http://schemas.microsoft.com/office/powerpoint/2010/main" val="4203567418"/>
      </p:ext>
    </p:extLst>
  </p:cSld>
  <p:clrMapOvr>
    <a:masterClrMapping/>
  </p:clrMapOvr>
  <p:transition spd="med">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a:t>
            </a:r>
            <a:r>
              <a:rPr lang="zh-CN" altLang="en-US" sz="2000" b="1" dirty="0" smtClean="0">
                <a:solidFill>
                  <a:srgbClr val="0000FF"/>
                </a:solidFill>
                <a:cs typeface="Times New Roman" panose="02020603050405020304" pitchFamily="18" charset="0"/>
              </a:rPr>
              <a:t>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五种覆盖标准的对比</a:t>
            </a:r>
          </a:p>
        </p:txBody>
      </p:sp>
      <p:graphicFrame>
        <p:nvGraphicFramePr>
          <p:cNvPr id="4" name="Group 23"/>
          <p:cNvGraphicFramePr>
            <a:graphicFrameLocks noGrp="1"/>
          </p:cNvGraphicFramePr>
          <p:nvPr>
            <p:extLst>
              <p:ext uri="{D42A27DB-BD31-4B8C-83A1-F6EECF244321}">
                <p14:modId xmlns:p14="http://schemas.microsoft.com/office/powerpoint/2010/main" val="1281979963"/>
              </p:ext>
            </p:extLst>
          </p:nvPr>
        </p:nvGraphicFramePr>
        <p:xfrm>
          <a:off x="971550" y="1628800"/>
          <a:ext cx="7440613" cy="4389439"/>
        </p:xfrm>
        <a:graphic>
          <a:graphicData uri="http://schemas.openxmlformats.org/drawingml/2006/table">
            <a:tbl>
              <a:tblPr/>
              <a:tblGrid>
                <a:gridCol w="1778000">
                  <a:extLst>
                    <a:ext uri="{9D8B030D-6E8A-4147-A177-3AD203B41FA5}">
                      <a16:colId xmlns:a16="http://schemas.microsoft.com/office/drawing/2014/main" val="3599016711"/>
                    </a:ext>
                  </a:extLst>
                </a:gridCol>
                <a:gridCol w="2854325">
                  <a:extLst>
                    <a:ext uri="{9D8B030D-6E8A-4147-A177-3AD203B41FA5}">
                      <a16:colId xmlns:a16="http://schemas.microsoft.com/office/drawing/2014/main" val="3307832868"/>
                    </a:ext>
                  </a:extLst>
                </a:gridCol>
                <a:gridCol w="2808288">
                  <a:extLst>
                    <a:ext uri="{9D8B030D-6E8A-4147-A177-3AD203B41FA5}">
                      <a16:colId xmlns:a16="http://schemas.microsoft.com/office/drawing/2014/main" val="465712647"/>
                    </a:ext>
                  </a:extLst>
                </a:gridCol>
              </a:tblGrid>
              <a:tr h="365787">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覆盖标准</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程序结构举例</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测试用例应满足的条件</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93993955"/>
                  </a:ext>
                </a:extLst>
              </a:tr>
              <a:tr h="2011826">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语句覆盖</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en-US" altLang="zh-CN"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endParaRPr>
                    </a:p>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en-US" altLang="zh-CN"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endParaRPr>
                    </a:p>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en-US" altLang="zh-CN"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endParaRPr>
                    </a:p>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en-US" altLang="zh-CN"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endParaRPr>
                    </a:p>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en-US" altLang="zh-CN"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A </a:t>
                      </a:r>
                      <a:r>
                        <a:rPr kumimoji="0" lang="en-US" altLang="zh-CN"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sym typeface="Symbol" panose="05050102010706020507" pitchFamily="18" charset="2"/>
                        </a:rPr>
                        <a:t> B = T</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79656608"/>
                  </a:ext>
                </a:extLst>
              </a:tr>
              <a:tr h="2011826">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判定覆盖</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en-US" altLang="zh-CN" sz="18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endParaRPr>
                    </a:p>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en-US" altLang="zh-CN" sz="18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endParaRPr>
                    </a:p>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en-US" altLang="zh-CN" sz="18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endParaRPr>
                    </a:p>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en-US" altLang="zh-CN" sz="18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endParaRPr>
                    </a:p>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en-US" altLang="zh-CN" sz="18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A </a:t>
                      </a:r>
                      <a:r>
                        <a:rPr kumimoji="0" lang="en-US" altLang="zh-CN"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sym typeface="Symbol" panose="05050102010706020507" pitchFamily="18" charset="2"/>
                        </a:rPr>
                        <a:t> B = T</a:t>
                      </a:r>
                    </a:p>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A </a:t>
                      </a:r>
                      <a:r>
                        <a:rPr kumimoji="0" lang="en-US" altLang="zh-CN"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sym typeface="Symbol" panose="05050102010706020507" pitchFamily="18" charset="2"/>
                        </a:rPr>
                        <a:t> B = F</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80877307"/>
                  </a:ext>
                </a:extLst>
              </a:tr>
            </a:tbl>
          </a:graphicData>
        </a:graphic>
      </p:graphicFrame>
      <p:graphicFrame>
        <p:nvGraphicFramePr>
          <p:cNvPr id="5" name="Object 21">
            <a:hlinkClick r:id="" action="ppaction://ole?verb=0"/>
          </p:cNvPr>
          <p:cNvGraphicFramePr>
            <a:graphicFrameLocks noChangeAspect="1"/>
          </p:cNvGraphicFramePr>
          <p:nvPr>
            <p:extLst>
              <p:ext uri="{D42A27DB-BD31-4B8C-83A1-F6EECF244321}">
                <p14:modId xmlns:p14="http://schemas.microsoft.com/office/powerpoint/2010/main" val="3542197683"/>
              </p:ext>
            </p:extLst>
          </p:nvPr>
        </p:nvGraphicFramePr>
        <p:xfrm>
          <a:off x="3348038" y="2276872"/>
          <a:ext cx="1565275" cy="1498600"/>
        </p:xfrm>
        <a:graphic>
          <a:graphicData uri="http://schemas.openxmlformats.org/presentationml/2006/ole">
            <mc:AlternateContent xmlns:mc="http://schemas.openxmlformats.org/markup-compatibility/2006">
              <mc:Choice xmlns:v="urn:schemas-microsoft-com:vml" Requires="v">
                <p:oleObj spid="_x0000_s9346" name="演示文稿" r:id="rId4" imgW="4571972" imgH="3429047" progId="PowerPoint.Show.8">
                  <p:embed/>
                </p:oleObj>
              </mc:Choice>
              <mc:Fallback>
                <p:oleObj name="演示文稿" r:id="rId4" imgW="4571972" imgH="3429047" progId="PowerPoint.Show.8">
                  <p:embed/>
                  <p:pic>
                    <p:nvPicPr>
                      <p:cNvPr id="30741" name="Object 21">
                        <a:hlinkClick r:id="" action="ppaction://ole?verb=0"/>
                      </p:cNvPr>
                      <p:cNvPicPr>
                        <a:picLocks noChangeAspect="1" noChangeArrowheads="1"/>
                      </p:cNvPicPr>
                      <p:nvPr/>
                    </p:nvPicPr>
                    <p:blipFill>
                      <a:blip r:embed="rId5">
                        <a:extLst>
                          <a:ext uri="{28A0092B-C50C-407E-A947-70E740481C1C}">
                            <a14:useLocalDpi xmlns:a14="http://schemas.microsoft.com/office/drawing/2010/main" val="0"/>
                          </a:ext>
                        </a:extLst>
                      </a:blip>
                      <a:srcRect r="65764" b="56296"/>
                      <a:stretch>
                        <a:fillRect/>
                      </a:stretch>
                    </p:blipFill>
                    <p:spPr bwMode="auto">
                      <a:xfrm>
                        <a:off x="3348038" y="2276872"/>
                        <a:ext cx="1565275" cy="149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22">
            <a:hlinkClick r:id="" action="ppaction://ole?verb=0"/>
          </p:cNvPr>
          <p:cNvGraphicFramePr>
            <a:graphicFrameLocks noChangeAspect="1"/>
          </p:cNvGraphicFramePr>
          <p:nvPr>
            <p:extLst>
              <p:ext uri="{D42A27DB-BD31-4B8C-83A1-F6EECF244321}">
                <p14:modId xmlns:p14="http://schemas.microsoft.com/office/powerpoint/2010/main" val="34949323"/>
              </p:ext>
            </p:extLst>
          </p:nvPr>
        </p:nvGraphicFramePr>
        <p:xfrm>
          <a:off x="3348038" y="4293096"/>
          <a:ext cx="1871662" cy="1498600"/>
        </p:xfrm>
        <a:graphic>
          <a:graphicData uri="http://schemas.openxmlformats.org/presentationml/2006/ole">
            <mc:AlternateContent xmlns:mc="http://schemas.openxmlformats.org/markup-compatibility/2006">
              <mc:Choice xmlns:v="urn:schemas-microsoft-com:vml" Requires="v">
                <p:oleObj spid="_x0000_s9347" name="演示文稿" r:id="rId6" imgW="4571972" imgH="3429047" progId="PowerPoint.Show.8">
                  <p:embed/>
                </p:oleObj>
              </mc:Choice>
              <mc:Fallback>
                <p:oleObj name="演示文稿" r:id="rId6" imgW="4571972" imgH="3429047" progId="PowerPoint.Show.8">
                  <p:embed/>
                  <p:pic>
                    <p:nvPicPr>
                      <p:cNvPr id="30742" name="Object 22">
                        <a:hlinkClick r:id="" action="ppaction://ole?verb=0"/>
                      </p:cNvPr>
                      <p:cNvPicPr>
                        <a:picLocks noChangeAspect="1" noChangeArrowheads="1"/>
                      </p:cNvPicPr>
                      <p:nvPr/>
                    </p:nvPicPr>
                    <p:blipFill>
                      <a:blip r:embed="rId7">
                        <a:extLst>
                          <a:ext uri="{28A0092B-C50C-407E-A947-70E740481C1C}">
                            <a14:useLocalDpi xmlns:a14="http://schemas.microsoft.com/office/drawing/2010/main" val="0"/>
                          </a:ext>
                        </a:extLst>
                      </a:blip>
                      <a:srcRect r="59062" b="56296"/>
                      <a:stretch>
                        <a:fillRect/>
                      </a:stretch>
                    </p:blipFill>
                    <p:spPr bwMode="auto">
                      <a:xfrm>
                        <a:off x="3348038" y="4293096"/>
                        <a:ext cx="1871662" cy="149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46560672"/>
      </p:ext>
    </p:extLst>
  </p:cSld>
  <p:clrMapOvr>
    <a:masterClrMapping/>
  </p:clrMapOvr>
  <p:transition spd="med">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a:t>
            </a:r>
            <a:r>
              <a:rPr lang="zh-CN" altLang="en-US" sz="2000" b="1" dirty="0" smtClean="0">
                <a:solidFill>
                  <a:srgbClr val="0000FF"/>
                </a:solidFill>
                <a:cs typeface="Times New Roman" panose="02020603050405020304" pitchFamily="18" charset="0"/>
              </a:rPr>
              <a:t>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五种覆盖标准的对比</a:t>
            </a:r>
          </a:p>
        </p:txBody>
      </p:sp>
      <p:graphicFrame>
        <p:nvGraphicFramePr>
          <p:cNvPr id="4" name="Group 29"/>
          <p:cNvGraphicFramePr>
            <a:graphicFrameLocks noGrp="1"/>
          </p:cNvGraphicFramePr>
          <p:nvPr>
            <p:extLst>
              <p:ext uri="{D42A27DB-BD31-4B8C-83A1-F6EECF244321}">
                <p14:modId xmlns:p14="http://schemas.microsoft.com/office/powerpoint/2010/main" val="3137037591"/>
              </p:ext>
            </p:extLst>
          </p:nvPr>
        </p:nvGraphicFramePr>
        <p:xfrm>
          <a:off x="1331640" y="1556792"/>
          <a:ext cx="6534150" cy="4170376"/>
        </p:xfrm>
        <a:graphic>
          <a:graphicData uri="http://schemas.openxmlformats.org/drawingml/2006/table">
            <a:tbl>
              <a:tblPr/>
              <a:tblGrid>
                <a:gridCol w="1778000">
                  <a:extLst>
                    <a:ext uri="{9D8B030D-6E8A-4147-A177-3AD203B41FA5}">
                      <a16:colId xmlns:a16="http://schemas.microsoft.com/office/drawing/2014/main" val="1600691885"/>
                    </a:ext>
                  </a:extLst>
                </a:gridCol>
                <a:gridCol w="2032000">
                  <a:extLst>
                    <a:ext uri="{9D8B030D-6E8A-4147-A177-3AD203B41FA5}">
                      <a16:colId xmlns:a16="http://schemas.microsoft.com/office/drawing/2014/main" val="1532552938"/>
                    </a:ext>
                  </a:extLst>
                </a:gridCol>
                <a:gridCol w="2724150">
                  <a:extLst>
                    <a:ext uri="{9D8B030D-6E8A-4147-A177-3AD203B41FA5}">
                      <a16:colId xmlns:a16="http://schemas.microsoft.com/office/drawing/2014/main" val="3792196945"/>
                    </a:ext>
                  </a:extLst>
                </a:gridCol>
              </a:tblGrid>
              <a:tr h="365749">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覆盖标准</a:t>
                      </a:r>
                    </a:p>
                  </a:txBody>
                  <a:tcPr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程序结构举例</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测试用例应满足的条件</a:t>
                      </a: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94696164"/>
                  </a:ext>
                </a:extLst>
              </a:tr>
              <a:tr h="1188702">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条件覆盖</a:t>
                      </a:r>
                    </a:p>
                  </a:txBody>
                  <a:tcPr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en-US" altLang="zh-CN"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endParaRPr>
                    </a:p>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en-US" altLang="zh-CN"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endParaRPr>
                    </a:p>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en-US" altLang="zh-CN"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10000"/>
                        </a:spcBef>
                        <a:spcAft>
                          <a:spcPct val="5000"/>
                        </a:spcAft>
                        <a:buClr>
                          <a:schemeClr val="accent2"/>
                        </a:buClr>
                        <a:buSzTx/>
                        <a:buFont typeface="Wingdings" panose="05000000000000000000" pitchFamily="2" charset="2"/>
                        <a:buNone/>
                        <a:tabLst/>
                      </a:pPr>
                      <a:r>
                        <a:rPr kumimoji="0" lang="en-US" altLang="zh-CN"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A=T, A=F</a:t>
                      </a:r>
                    </a:p>
                    <a:p>
                      <a:pPr marL="0" marR="0" lvl="0" indent="0" algn="ctr" defTabSz="914400" rtl="0" eaLnBrk="1" fontAlgn="base" latinLnBrk="0" hangingPunct="1">
                        <a:lnSpc>
                          <a:spcPct val="100000"/>
                        </a:lnSpc>
                        <a:spcBef>
                          <a:spcPct val="10000"/>
                        </a:spcBef>
                        <a:spcAft>
                          <a:spcPct val="5000"/>
                        </a:spcAft>
                        <a:buClr>
                          <a:schemeClr val="accent2"/>
                        </a:buClr>
                        <a:buSzTx/>
                        <a:buFont typeface="Wingdings" panose="05000000000000000000" pitchFamily="2" charset="2"/>
                        <a:buNone/>
                        <a:tabLst/>
                      </a:pPr>
                      <a:r>
                        <a:rPr kumimoji="0" lang="en-US" altLang="zh-CN"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B=T, B=F</a:t>
                      </a: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27141430"/>
                  </a:ext>
                </a:extLst>
              </a:tr>
              <a:tr h="1125414">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判定</a:t>
                      </a:r>
                      <a:r>
                        <a:rPr kumimoji="0" lang="en-US" altLang="zh-CN" sz="18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a:t>
                      </a:r>
                      <a:r>
                        <a:rPr kumimoji="0" lang="zh-CN" altLang="en-US" sz="18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条件覆盖</a:t>
                      </a:r>
                    </a:p>
                  </a:txBody>
                  <a:tcPr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8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10000"/>
                        </a:spcBef>
                        <a:spcAft>
                          <a:spcPct val="5000"/>
                        </a:spcAft>
                        <a:buClr>
                          <a:schemeClr val="accent2"/>
                        </a:buClr>
                        <a:buSzTx/>
                        <a:buFont typeface="Wingdings" panose="05000000000000000000" pitchFamily="2" charset="2"/>
                        <a:buNone/>
                        <a:tabLst/>
                      </a:pPr>
                      <a:r>
                        <a:rPr kumimoji="0" lang="en-US" altLang="zh-CN"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A</a:t>
                      </a:r>
                      <a:r>
                        <a:rPr kumimoji="0" lang="en-US" altLang="zh-CN"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sym typeface="Symbol" panose="05050102010706020507" pitchFamily="18" charset="2"/>
                        </a:rPr>
                        <a:t>B=T, </a:t>
                      </a:r>
                      <a:r>
                        <a:rPr kumimoji="0" lang="en-US" altLang="zh-CN"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A</a:t>
                      </a:r>
                      <a:r>
                        <a:rPr kumimoji="0" lang="en-US" altLang="zh-CN"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sym typeface="Symbol" panose="05050102010706020507" pitchFamily="18" charset="2"/>
                        </a:rPr>
                        <a:t>B=F</a:t>
                      </a:r>
                    </a:p>
                    <a:p>
                      <a:pPr marL="0" marR="0" lvl="0" indent="0" algn="ctr" defTabSz="914400" rtl="0" eaLnBrk="1" fontAlgn="base" latinLnBrk="0" hangingPunct="1">
                        <a:lnSpc>
                          <a:spcPct val="100000"/>
                        </a:lnSpc>
                        <a:spcBef>
                          <a:spcPct val="10000"/>
                        </a:spcBef>
                        <a:spcAft>
                          <a:spcPct val="5000"/>
                        </a:spcAft>
                        <a:buClr>
                          <a:schemeClr val="accent2"/>
                        </a:buClr>
                        <a:buSzTx/>
                        <a:buFont typeface="Wingdings" panose="05000000000000000000" pitchFamily="2" charset="2"/>
                        <a:buNone/>
                        <a:tabLst/>
                      </a:pPr>
                      <a:r>
                        <a:rPr kumimoji="0" lang="en-US" altLang="zh-CN"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A=T, A=F</a:t>
                      </a:r>
                    </a:p>
                    <a:p>
                      <a:pPr marL="0" marR="0" lvl="0" indent="0" algn="ctr" defTabSz="914400" rtl="0" eaLnBrk="1" fontAlgn="base" latinLnBrk="0" hangingPunct="1">
                        <a:lnSpc>
                          <a:spcPct val="100000"/>
                        </a:lnSpc>
                        <a:spcBef>
                          <a:spcPct val="10000"/>
                        </a:spcBef>
                        <a:spcAft>
                          <a:spcPct val="5000"/>
                        </a:spcAft>
                        <a:buClr>
                          <a:schemeClr val="accent2"/>
                        </a:buClr>
                        <a:buSzTx/>
                        <a:buFont typeface="Wingdings" panose="05000000000000000000" pitchFamily="2" charset="2"/>
                        <a:buNone/>
                        <a:tabLst/>
                      </a:pPr>
                      <a:r>
                        <a:rPr kumimoji="0" lang="en-US" altLang="zh-CN"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B=T, B=F</a:t>
                      </a: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193368"/>
                  </a:ext>
                </a:extLst>
              </a:tr>
              <a:tr h="1490498">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kern="1200" cap="none" normalizeH="0" baseline="0" dirty="0" smtClean="0">
                          <a:ln>
                            <a:noFill/>
                          </a:ln>
                          <a:solidFill>
                            <a:srgbClr val="000000"/>
                          </a:solidFill>
                          <a:effectLst/>
                          <a:latin typeface="Book Antiqua" panose="02040602050305030304" pitchFamily="18" charset="0"/>
                          <a:ea typeface="宋体" panose="02010600030101010101" pitchFamily="2" charset="-122"/>
                          <a:cs typeface="+mn-cs"/>
                        </a:rPr>
                        <a:t>条件组合覆盖</a:t>
                      </a:r>
                    </a:p>
                  </a:txBody>
                  <a:tcPr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10000"/>
                        </a:spcBef>
                        <a:spcAft>
                          <a:spcPct val="5000"/>
                        </a:spcAft>
                        <a:buClr>
                          <a:schemeClr val="accent2"/>
                        </a:buClr>
                        <a:buSzTx/>
                        <a:buFont typeface="Wingdings" panose="05000000000000000000" pitchFamily="2" charset="2"/>
                        <a:buNone/>
                        <a:tabLst/>
                      </a:pPr>
                      <a:r>
                        <a:rPr kumimoji="0" lang="en-US" altLang="zh-CN"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A=T </a:t>
                      </a:r>
                      <a:r>
                        <a:rPr kumimoji="0" lang="en-US" altLang="zh-CN"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sym typeface="Symbol" panose="05050102010706020507" pitchFamily="18" charset="2"/>
                        </a:rPr>
                        <a:t> </a:t>
                      </a:r>
                      <a:r>
                        <a:rPr kumimoji="0" lang="en-US" altLang="zh-CN"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B=T</a:t>
                      </a:r>
                    </a:p>
                    <a:p>
                      <a:pPr marL="0" marR="0" lvl="0" indent="0" algn="ctr" defTabSz="914400" rtl="0" eaLnBrk="1" fontAlgn="base" latinLnBrk="0" hangingPunct="1">
                        <a:lnSpc>
                          <a:spcPct val="100000"/>
                        </a:lnSpc>
                        <a:spcBef>
                          <a:spcPct val="10000"/>
                        </a:spcBef>
                        <a:spcAft>
                          <a:spcPct val="5000"/>
                        </a:spcAft>
                        <a:buClr>
                          <a:schemeClr val="accent2"/>
                        </a:buClr>
                        <a:buSzTx/>
                        <a:buFont typeface="Wingdings" panose="05000000000000000000" pitchFamily="2" charset="2"/>
                        <a:buNone/>
                        <a:tabLst/>
                      </a:pPr>
                      <a:r>
                        <a:rPr kumimoji="0" lang="en-US" altLang="zh-CN"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A=T </a:t>
                      </a:r>
                      <a:r>
                        <a:rPr kumimoji="0" lang="en-US" altLang="zh-CN"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sym typeface="Symbol" panose="05050102010706020507" pitchFamily="18" charset="2"/>
                        </a:rPr>
                        <a:t> </a:t>
                      </a:r>
                      <a:r>
                        <a:rPr kumimoji="0" lang="en-US" altLang="zh-CN"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B=F</a:t>
                      </a:r>
                    </a:p>
                    <a:p>
                      <a:pPr marL="0" marR="0" lvl="0" indent="0" algn="ctr" defTabSz="914400" rtl="0" eaLnBrk="1" fontAlgn="base" latinLnBrk="0" hangingPunct="1">
                        <a:lnSpc>
                          <a:spcPct val="100000"/>
                        </a:lnSpc>
                        <a:spcBef>
                          <a:spcPct val="10000"/>
                        </a:spcBef>
                        <a:spcAft>
                          <a:spcPct val="5000"/>
                        </a:spcAft>
                        <a:buClr>
                          <a:schemeClr val="accent2"/>
                        </a:buClr>
                        <a:buSzTx/>
                        <a:buFont typeface="Wingdings" panose="05000000000000000000" pitchFamily="2" charset="2"/>
                        <a:buNone/>
                        <a:tabLst/>
                      </a:pPr>
                      <a:r>
                        <a:rPr kumimoji="0" lang="en-US" altLang="zh-CN"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A=F </a:t>
                      </a:r>
                      <a:r>
                        <a:rPr kumimoji="0" lang="en-US" altLang="zh-CN"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sym typeface="Symbol" panose="05050102010706020507" pitchFamily="18" charset="2"/>
                        </a:rPr>
                        <a:t> </a:t>
                      </a:r>
                      <a:r>
                        <a:rPr kumimoji="0" lang="en-US" altLang="zh-CN"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B=T</a:t>
                      </a:r>
                    </a:p>
                    <a:p>
                      <a:pPr marL="0" marR="0" lvl="0" indent="0" algn="ctr" defTabSz="914400" rtl="0" eaLnBrk="1" fontAlgn="base" latinLnBrk="0" hangingPunct="1">
                        <a:lnSpc>
                          <a:spcPct val="100000"/>
                        </a:lnSpc>
                        <a:spcBef>
                          <a:spcPct val="10000"/>
                        </a:spcBef>
                        <a:spcAft>
                          <a:spcPct val="5000"/>
                        </a:spcAft>
                        <a:buClr>
                          <a:schemeClr val="accent2"/>
                        </a:buClr>
                        <a:buSzTx/>
                        <a:buFont typeface="Wingdings" panose="05000000000000000000" pitchFamily="2" charset="2"/>
                        <a:buNone/>
                        <a:tabLst/>
                      </a:pPr>
                      <a:r>
                        <a:rPr kumimoji="0" lang="en-US" altLang="zh-CN"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A=F </a:t>
                      </a:r>
                      <a:r>
                        <a:rPr kumimoji="0" lang="en-US" altLang="zh-CN"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sym typeface="Symbol" panose="05050102010706020507" pitchFamily="18" charset="2"/>
                        </a:rPr>
                        <a:t> </a:t>
                      </a:r>
                      <a:r>
                        <a:rPr kumimoji="0" lang="en-US" altLang="zh-CN" sz="18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B=F</a:t>
                      </a: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91040972"/>
                  </a:ext>
                </a:extLst>
              </a:tr>
            </a:tbl>
          </a:graphicData>
        </a:graphic>
      </p:graphicFrame>
      <p:graphicFrame>
        <p:nvGraphicFramePr>
          <p:cNvPr id="5" name="Object 25">
            <a:hlinkClick r:id="" action="ppaction://ole?verb=0"/>
          </p:cNvPr>
          <p:cNvGraphicFramePr>
            <a:graphicFrameLocks noChangeAspect="1"/>
          </p:cNvGraphicFramePr>
          <p:nvPr>
            <p:extLst>
              <p:ext uri="{D42A27DB-BD31-4B8C-83A1-F6EECF244321}">
                <p14:modId xmlns:p14="http://schemas.microsoft.com/office/powerpoint/2010/main" val="4079551942"/>
              </p:ext>
            </p:extLst>
          </p:nvPr>
        </p:nvGraphicFramePr>
        <p:xfrm>
          <a:off x="3203848" y="4510931"/>
          <a:ext cx="1871663" cy="806450"/>
        </p:xfrm>
        <a:graphic>
          <a:graphicData uri="http://schemas.openxmlformats.org/presentationml/2006/ole">
            <mc:AlternateContent xmlns:mc="http://schemas.openxmlformats.org/markup-compatibility/2006">
              <mc:Choice xmlns:v="urn:schemas-microsoft-com:vml" Requires="v">
                <p:oleObj spid="_x0000_s10434" name="演示文稿" r:id="rId4" imgW="4571972" imgH="3429047" progId="PowerPoint.Show.8">
                  <p:embed/>
                </p:oleObj>
              </mc:Choice>
              <mc:Fallback>
                <p:oleObj name="演示文稿" r:id="rId4" imgW="4571972" imgH="3429047" progId="PowerPoint.Show.8">
                  <p:embed/>
                  <p:pic>
                    <p:nvPicPr>
                      <p:cNvPr id="32793" name="Object 25">
                        <a:hlinkClick r:id="" action="ppaction://ole?verb=0"/>
                      </p:cNvPr>
                      <p:cNvPicPr>
                        <a:picLocks noChangeAspect="1" noChangeArrowheads="1"/>
                      </p:cNvPicPr>
                      <p:nvPr/>
                    </p:nvPicPr>
                    <p:blipFill>
                      <a:blip r:embed="rId5">
                        <a:extLst>
                          <a:ext uri="{28A0092B-C50C-407E-A947-70E740481C1C}">
                            <a14:useLocalDpi xmlns:a14="http://schemas.microsoft.com/office/drawing/2010/main" val="0"/>
                          </a:ext>
                        </a:extLst>
                      </a:blip>
                      <a:srcRect r="59062" b="76482"/>
                      <a:stretch>
                        <a:fillRect/>
                      </a:stretch>
                    </p:blipFill>
                    <p:spPr bwMode="auto">
                      <a:xfrm>
                        <a:off x="3203848" y="4510931"/>
                        <a:ext cx="1871663"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26">
            <a:hlinkClick r:id="" action="ppaction://ole?verb=0"/>
          </p:cNvPr>
          <p:cNvGraphicFramePr>
            <a:graphicFrameLocks noChangeAspect="1"/>
          </p:cNvGraphicFramePr>
          <p:nvPr>
            <p:extLst>
              <p:ext uri="{D42A27DB-BD31-4B8C-83A1-F6EECF244321}">
                <p14:modId xmlns:p14="http://schemas.microsoft.com/office/powerpoint/2010/main" val="1674415363"/>
              </p:ext>
            </p:extLst>
          </p:nvPr>
        </p:nvGraphicFramePr>
        <p:xfrm>
          <a:off x="3203848" y="3213944"/>
          <a:ext cx="1871663" cy="806450"/>
        </p:xfrm>
        <a:graphic>
          <a:graphicData uri="http://schemas.openxmlformats.org/presentationml/2006/ole">
            <mc:AlternateContent xmlns:mc="http://schemas.openxmlformats.org/markup-compatibility/2006">
              <mc:Choice xmlns:v="urn:schemas-microsoft-com:vml" Requires="v">
                <p:oleObj spid="_x0000_s10435" name="演示文稿" r:id="rId6" imgW="4571972" imgH="3429047" progId="PowerPoint.Show.8">
                  <p:embed/>
                </p:oleObj>
              </mc:Choice>
              <mc:Fallback>
                <p:oleObj name="演示文稿" r:id="rId6" imgW="4571972" imgH="3429047" progId="PowerPoint.Show.8">
                  <p:embed/>
                  <p:pic>
                    <p:nvPicPr>
                      <p:cNvPr id="32794" name="Object 26">
                        <a:hlinkClick r:id="" action="ppaction://ole?verb=0"/>
                      </p:cNvPr>
                      <p:cNvPicPr>
                        <a:picLocks noChangeAspect="1" noChangeArrowheads="1"/>
                      </p:cNvPicPr>
                      <p:nvPr/>
                    </p:nvPicPr>
                    <p:blipFill>
                      <a:blip r:embed="rId5">
                        <a:extLst>
                          <a:ext uri="{28A0092B-C50C-407E-A947-70E740481C1C}">
                            <a14:useLocalDpi xmlns:a14="http://schemas.microsoft.com/office/drawing/2010/main" val="0"/>
                          </a:ext>
                        </a:extLst>
                      </a:blip>
                      <a:srcRect r="59062" b="76482"/>
                      <a:stretch>
                        <a:fillRect/>
                      </a:stretch>
                    </p:blipFill>
                    <p:spPr bwMode="auto">
                      <a:xfrm>
                        <a:off x="3203848" y="3213944"/>
                        <a:ext cx="1871663"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27">
            <a:hlinkClick r:id="" action="ppaction://ole?verb=0"/>
          </p:cNvPr>
          <p:cNvGraphicFramePr>
            <a:graphicFrameLocks noChangeAspect="1"/>
          </p:cNvGraphicFramePr>
          <p:nvPr>
            <p:extLst>
              <p:ext uri="{D42A27DB-BD31-4B8C-83A1-F6EECF244321}">
                <p14:modId xmlns:p14="http://schemas.microsoft.com/office/powerpoint/2010/main" val="2573573975"/>
              </p:ext>
            </p:extLst>
          </p:nvPr>
        </p:nvGraphicFramePr>
        <p:xfrm>
          <a:off x="3203848" y="2132856"/>
          <a:ext cx="1871663" cy="806450"/>
        </p:xfrm>
        <a:graphic>
          <a:graphicData uri="http://schemas.openxmlformats.org/presentationml/2006/ole">
            <mc:AlternateContent xmlns:mc="http://schemas.openxmlformats.org/markup-compatibility/2006">
              <mc:Choice xmlns:v="urn:schemas-microsoft-com:vml" Requires="v">
                <p:oleObj spid="_x0000_s10436" name="演示文稿" r:id="rId7" imgW="4571972" imgH="3429047" progId="PowerPoint.Show.8">
                  <p:embed/>
                </p:oleObj>
              </mc:Choice>
              <mc:Fallback>
                <p:oleObj name="演示文稿" r:id="rId7" imgW="4571972" imgH="3429047" progId="PowerPoint.Show.8">
                  <p:embed/>
                  <p:pic>
                    <p:nvPicPr>
                      <p:cNvPr id="32795" name="Object 27">
                        <a:hlinkClick r:id="" action="ppaction://ole?verb=0"/>
                      </p:cNvPr>
                      <p:cNvPicPr>
                        <a:picLocks noChangeAspect="1" noChangeArrowheads="1"/>
                      </p:cNvPicPr>
                      <p:nvPr/>
                    </p:nvPicPr>
                    <p:blipFill>
                      <a:blip r:embed="rId5">
                        <a:extLst>
                          <a:ext uri="{28A0092B-C50C-407E-A947-70E740481C1C}">
                            <a14:useLocalDpi xmlns:a14="http://schemas.microsoft.com/office/drawing/2010/main" val="0"/>
                          </a:ext>
                        </a:extLst>
                      </a:blip>
                      <a:srcRect r="59062" b="76482"/>
                      <a:stretch>
                        <a:fillRect/>
                      </a:stretch>
                    </p:blipFill>
                    <p:spPr bwMode="auto">
                      <a:xfrm>
                        <a:off x="3203848" y="2132856"/>
                        <a:ext cx="1871663"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84372757"/>
      </p:ext>
    </p:extLst>
  </p:cSld>
  <p:clrMapOvr>
    <a:masterClrMapping/>
  </p:clrMapOvr>
  <p:transition spd="med">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a:t>
            </a:r>
            <a:r>
              <a:rPr lang="zh-CN" altLang="en-US" sz="2000" b="1" dirty="0" smtClean="0">
                <a:solidFill>
                  <a:srgbClr val="0000FF"/>
                </a:solidFill>
                <a:cs typeface="Times New Roman" panose="02020603050405020304" pitchFamily="18" charset="0"/>
              </a:rPr>
              <a:t>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(1) </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语句覆盖</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solidFill>
                  <a:schemeClr val="tx1"/>
                </a:solidFill>
                <a:latin typeface="Times New Roman" panose="02020603050405020304" pitchFamily="18" charset="0"/>
                <a:ea typeface="楷体_GB2312" pitchFamily="49" charset="-122"/>
              </a:rPr>
              <a:t>语句覆盖</a:t>
            </a:r>
            <a:r>
              <a:rPr lang="en-US" altLang="zh-CN" dirty="0" smtClean="0">
                <a:solidFill>
                  <a:schemeClr val="tx1"/>
                </a:solidFill>
                <a:latin typeface="Times New Roman" panose="02020603050405020304" pitchFamily="18" charset="0"/>
                <a:ea typeface="楷体_GB2312" pitchFamily="49" charset="-122"/>
              </a:rPr>
              <a:t>(Statement Coverage)</a:t>
            </a:r>
            <a:r>
              <a:rPr lang="zh-CN" altLang="en-US" dirty="0" smtClean="0">
                <a:solidFill>
                  <a:schemeClr val="tx1"/>
                </a:solidFill>
                <a:latin typeface="Times New Roman" panose="02020603050405020304" pitchFamily="18" charset="0"/>
                <a:ea typeface="楷体_GB2312" pitchFamily="49" charset="-122"/>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为了暴露程序中的错误，应选择足够多的测试数据，使被测程序中的每条语句至少应该执行一</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语句覆盖是最弱的测试</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标准</a:t>
            </a:r>
          </a:p>
          <a:p>
            <a:pPr eaLnBrk="1" hangingPunct="1"/>
            <a:r>
              <a:rPr lang="zh-CN" altLang="en-US" dirty="0" smtClean="0"/>
              <a:t>例如：</a:t>
            </a:r>
          </a:p>
        </p:txBody>
      </p:sp>
      <p:sp>
        <p:nvSpPr>
          <p:cNvPr id="5" name="Rectangle 4"/>
          <p:cNvSpPr>
            <a:spLocks noChangeArrowheads="1"/>
          </p:cNvSpPr>
          <p:nvPr/>
        </p:nvSpPr>
        <p:spPr bwMode="auto">
          <a:xfrm>
            <a:off x="827088" y="3644900"/>
            <a:ext cx="4320976" cy="2057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r>
              <a:rPr lang="en-US" altLang="zh-CN" sz="1600" b="1">
                <a:latin typeface="Courier New" panose="02070309020205020404" pitchFamily="49" charset="0"/>
              </a:rPr>
              <a:t>float example (float A, B, X)</a:t>
            </a:r>
          </a:p>
          <a:p>
            <a:pPr lvl="1" eaLnBrk="1" hangingPunct="1"/>
            <a:r>
              <a:rPr lang="en-US" altLang="zh-CN" sz="1600" b="1">
                <a:latin typeface="Courier New" panose="02070309020205020404" pitchFamily="49" charset="0"/>
              </a:rPr>
              <a:t>{</a:t>
            </a:r>
          </a:p>
          <a:p>
            <a:pPr lvl="1" eaLnBrk="1" hangingPunct="1"/>
            <a:r>
              <a:rPr lang="en-US" altLang="zh-CN" sz="1600" b="1">
                <a:latin typeface="Courier New" panose="02070309020205020404" pitchFamily="49" charset="0"/>
              </a:rPr>
              <a:t>   if (A&gt;1 &amp;&amp; B==0)</a:t>
            </a:r>
          </a:p>
          <a:p>
            <a:pPr lvl="1" eaLnBrk="1" hangingPunct="1"/>
            <a:r>
              <a:rPr lang="en-US" altLang="zh-CN" sz="1600" b="1">
                <a:latin typeface="Courier New" panose="02070309020205020404" pitchFamily="49" charset="0"/>
              </a:rPr>
              <a:t>     X = X/A;</a:t>
            </a:r>
          </a:p>
          <a:p>
            <a:pPr lvl="1" eaLnBrk="1" hangingPunct="1"/>
            <a:endParaRPr lang="en-US" altLang="zh-CN" sz="1600" b="1">
              <a:latin typeface="Courier New" panose="02070309020205020404" pitchFamily="49" charset="0"/>
            </a:endParaRPr>
          </a:p>
          <a:p>
            <a:pPr lvl="1" eaLnBrk="1" hangingPunct="1"/>
            <a:r>
              <a:rPr lang="en-US" altLang="zh-CN" sz="1600" b="1">
                <a:latin typeface="Courier New" panose="02070309020205020404" pitchFamily="49" charset="0"/>
              </a:rPr>
              <a:t>   if (A==2 || X&gt;1)</a:t>
            </a:r>
          </a:p>
          <a:p>
            <a:pPr lvl="1" eaLnBrk="1" hangingPunct="1"/>
            <a:r>
              <a:rPr lang="en-US" altLang="zh-CN" sz="1600" b="1">
                <a:latin typeface="Courier New" panose="02070309020205020404" pitchFamily="49" charset="0"/>
              </a:rPr>
              <a:t>     X = X+1;</a:t>
            </a:r>
          </a:p>
          <a:p>
            <a:pPr lvl="1" eaLnBrk="1" hangingPunct="1"/>
            <a:r>
              <a:rPr lang="en-US" altLang="zh-CN" sz="1600" b="1">
                <a:latin typeface="Courier New" panose="02070309020205020404" pitchFamily="49" charset="0"/>
              </a:rPr>
              <a:t>}</a:t>
            </a:r>
            <a:endParaRPr lang="en-US" altLang="zh-CN" b="1">
              <a:latin typeface="Courier New" panose="02070309020205020404" pitchFamily="49" charset="0"/>
              <a:cs typeface="Arial" panose="020B0604020202020204" pitchFamily="34" charset="0"/>
            </a:endParaRPr>
          </a:p>
        </p:txBody>
      </p:sp>
      <p:sp>
        <p:nvSpPr>
          <p:cNvPr id="6" name="Rectangle 5"/>
          <p:cNvSpPr>
            <a:spLocks noChangeArrowheads="1"/>
          </p:cNvSpPr>
          <p:nvPr/>
        </p:nvSpPr>
        <p:spPr bwMode="auto">
          <a:xfrm>
            <a:off x="1187450" y="5942608"/>
            <a:ext cx="32768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r>
              <a:rPr lang="zh-CN" altLang="en-US" b="1" dirty="0">
                <a:latin typeface="Courier New" panose="02070309020205020404" pitchFamily="49" charset="0"/>
              </a:rPr>
              <a:t>测试用例：</a:t>
            </a:r>
            <a:r>
              <a:rPr lang="en-US" altLang="zh-CN" b="1" dirty="0">
                <a:solidFill>
                  <a:srgbClr val="0000FF"/>
                </a:solidFill>
                <a:latin typeface="Courier New" panose="02070309020205020404" pitchFamily="49" charset="0"/>
              </a:rPr>
              <a:t>A=2, B=0, X=3 </a:t>
            </a:r>
          </a:p>
        </p:txBody>
      </p:sp>
      <p:graphicFrame>
        <p:nvGraphicFramePr>
          <p:cNvPr id="7" name="Object 6">
            <a:hlinkClick r:id="" action="ppaction://ole?verb=0"/>
          </p:cNvPr>
          <p:cNvGraphicFramePr>
            <a:graphicFrameLocks noChangeAspect="1"/>
          </p:cNvGraphicFramePr>
          <p:nvPr>
            <p:extLst>
              <p:ext uri="{D42A27DB-BD31-4B8C-83A1-F6EECF244321}">
                <p14:modId xmlns:p14="http://schemas.microsoft.com/office/powerpoint/2010/main" val="3907397937"/>
              </p:ext>
            </p:extLst>
          </p:nvPr>
        </p:nvGraphicFramePr>
        <p:xfrm>
          <a:off x="5580112" y="2520974"/>
          <a:ext cx="3038475" cy="3716338"/>
        </p:xfrm>
        <a:graphic>
          <a:graphicData uri="http://schemas.openxmlformats.org/presentationml/2006/ole">
            <mc:AlternateContent xmlns:mc="http://schemas.openxmlformats.org/markup-compatibility/2006">
              <mc:Choice xmlns:v="urn:schemas-microsoft-com:vml" Requires="v">
                <p:oleObj spid="_x0000_s11330" name="演示文稿" r:id="rId4" imgW="4154350" imgH="3116632" progId="PowerPoint.Show.8">
                  <p:embed/>
                </p:oleObj>
              </mc:Choice>
              <mc:Fallback>
                <p:oleObj name="演示文稿" r:id="rId4" imgW="4154350" imgH="3116632" progId="PowerPoint.Show.8">
                  <p:embed/>
                  <p:pic>
                    <p:nvPicPr>
                      <p:cNvPr id="34822" name="Object 6">
                        <a:hlinkClick r:id="" action="ppaction://ole?verb=0"/>
                      </p:cNvPr>
                      <p:cNvPicPr>
                        <a:picLocks noChangeAspect="1" noChangeArrowheads="1"/>
                      </p:cNvPicPr>
                      <p:nvPr/>
                    </p:nvPicPr>
                    <p:blipFill>
                      <a:blip r:embed="rId5"/>
                      <a:srcRect l="21666" t="5879" r="35834" b="24815"/>
                      <a:stretch>
                        <a:fillRect/>
                      </a:stretch>
                    </p:blipFill>
                    <p:spPr bwMode="auto">
                      <a:xfrm>
                        <a:off x="5580112" y="2520974"/>
                        <a:ext cx="3038475" cy="371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4846338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a:t>
            </a:r>
            <a:r>
              <a:rPr lang="zh-CN" altLang="en-US" sz="2000" b="1" dirty="0" smtClean="0">
                <a:solidFill>
                  <a:srgbClr val="0000FF"/>
                </a:solidFill>
                <a:cs typeface="Times New Roman" panose="02020603050405020304" pitchFamily="18" charset="0"/>
              </a:rPr>
              <a:t>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语句覆盖的缺点</a:t>
            </a:r>
          </a:p>
        </p:txBody>
      </p:sp>
      <p:sp>
        <p:nvSpPr>
          <p:cNvPr id="4" name="Rectangle 3"/>
          <p:cNvSpPr txBox="1">
            <a:spLocks noChangeArrowheads="1"/>
          </p:cNvSpPr>
          <p:nvPr/>
        </p:nvSpPr>
        <p:spPr>
          <a:xfrm>
            <a:off x="395288" y="1484313"/>
            <a:ext cx="5329237"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语句覆盖实际上是很弱的：</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如果第一个条件语句中的“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&amp;&amp;”</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错误的写成“</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，测试用例</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(A=2, B=0, X=3)</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无法发现这个</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错误</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如果第三个条件语句中</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x&gt;1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误写成</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x&gt;0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，这个测试用例也不能暴露</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它</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一般</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认为“语句覆盖”是很不充分的一种标准，是最弱的逻辑覆盖</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准则</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39761427"/>
              </p:ext>
            </p:extLst>
          </p:nvPr>
        </p:nvGraphicFramePr>
        <p:xfrm>
          <a:off x="5940425" y="1872903"/>
          <a:ext cx="2894013" cy="3716337"/>
        </p:xfrm>
        <a:graphic>
          <a:graphicData uri="http://schemas.openxmlformats.org/presentationml/2006/ole">
            <mc:AlternateContent xmlns:mc="http://schemas.openxmlformats.org/markup-compatibility/2006">
              <mc:Choice xmlns:v="urn:schemas-microsoft-com:vml" Requires="v">
                <p:oleObj spid="_x0000_s12354" name="演示文稿" r:id="rId4" imgW="4168031" imgH="3125632" progId="PowerPoint.Show.8">
                  <p:embed/>
                </p:oleObj>
              </mc:Choice>
              <mc:Fallback>
                <p:oleObj name="演示文稿" r:id="rId4" imgW="4168031" imgH="3125632" progId="PowerPoint.Show.8">
                  <p:embed/>
                  <p:pic>
                    <p:nvPicPr>
                      <p:cNvPr id="35844" name="Object 4">
                        <a:hlinkClick r:id="" action="ppaction://ole?verb=0"/>
                      </p:cNvPr>
                      <p:cNvPicPr>
                        <a:picLocks noChangeAspect="1" noChangeArrowheads="1"/>
                      </p:cNvPicPr>
                      <p:nvPr/>
                    </p:nvPicPr>
                    <p:blipFill>
                      <a:blip r:embed="rId5"/>
                      <a:srcRect l="23686" t="5879" r="35834" b="24815"/>
                      <a:stretch>
                        <a:fillRect/>
                      </a:stretch>
                    </p:blipFill>
                    <p:spPr bwMode="auto">
                      <a:xfrm>
                        <a:off x="5940425" y="1872903"/>
                        <a:ext cx="2894013" cy="3716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70647881"/>
      </p:ext>
    </p:extLst>
  </p:cSld>
  <p:clrMapOvr>
    <a:masterClrMapping/>
  </p:clrMapOvr>
  <p:transition spd="med">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a:t>
            </a:r>
            <a:r>
              <a:rPr lang="zh-CN" altLang="en-US" sz="2000" b="1" dirty="0" smtClean="0">
                <a:solidFill>
                  <a:srgbClr val="0000FF"/>
                </a:solidFill>
                <a:cs typeface="Times New Roman" panose="02020603050405020304" pitchFamily="18" charset="0"/>
              </a:rPr>
              <a:t>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语句覆盖的另一个例子</a:t>
            </a:r>
          </a:p>
        </p:txBody>
      </p:sp>
      <p:sp>
        <p:nvSpPr>
          <p:cNvPr id="4" name="Rectangle 3"/>
          <p:cNvSpPr>
            <a:spLocks noChangeArrowheads="1"/>
          </p:cNvSpPr>
          <p:nvPr/>
        </p:nvSpPr>
        <p:spPr bwMode="auto">
          <a:xfrm>
            <a:off x="468313" y="1700213"/>
            <a:ext cx="5399087" cy="3768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r>
              <a:rPr lang="en-US" altLang="zh-CN" sz="1600" b="1">
                <a:latin typeface="Courier New" panose="02070309020205020404" pitchFamily="49" charset="0"/>
              </a:rPr>
              <a:t>void  DoWork (int x, int y, int z)</a:t>
            </a:r>
          </a:p>
          <a:p>
            <a:pPr lvl="1" eaLnBrk="1" hangingPunct="1"/>
            <a:r>
              <a:rPr lang="en-US" altLang="zh-CN" sz="1600" b="1">
                <a:latin typeface="Courier New" panose="02070309020205020404" pitchFamily="49" charset="0"/>
              </a:rPr>
              <a:t>{</a:t>
            </a:r>
          </a:p>
          <a:p>
            <a:pPr lvl="1" eaLnBrk="1" hangingPunct="1"/>
            <a:r>
              <a:rPr lang="en-US" altLang="zh-CN" sz="1600" b="1">
                <a:latin typeface="Courier New" panose="02070309020205020404" pitchFamily="49" charset="0"/>
              </a:rPr>
              <a:t>   int  k = 0, j = 0;</a:t>
            </a:r>
          </a:p>
          <a:p>
            <a:pPr lvl="1" eaLnBrk="1" hangingPunct="1"/>
            <a:r>
              <a:rPr lang="en-US" altLang="zh-CN" sz="1600" b="1">
                <a:latin typeface="Courier New" panose="02070309020205020404" pitchFamily="49" charset="0"/>
              </a:rPr>
              <a:t>   </a:t>
            </a:r>
          </a:p>
          <a:p>
            <a:pPr lvl="1" eaLnBrk="1" hangingPunct="1"/>
            <a:r>
              <a:rPr lang="en-US" altLang="zh-CN" sz="1600" b="1">
                <a:latin typeface="Courier New" panose="02070309020205020404" pitchFamily="49" charset="0"/>
              </a:rPr>
              <a:t>   if ( (x&gt;3) &amp;&amp; (z&lt;10) )  {       </a:t>
            </a:r>
          </a:p>
          <a:p>
            <a:pPr lvl="1" eaLnBrk="1" hangingPunct="1"/>
            <a:r>
              <a:rPr lang="en-US" altLang="zh-CN" sz="1600" b="1">
                <a:latin typeface="Courier New" panose="02070309020205020404" pitchFamily="49" charset="0"/>
              </a:rPr>
              <a:t>       k = x*y - 1;      //</a:t>
            </a:r>
            <a:r>
              <a:rPr lang="zh-CN" altLang="en-US" sz="1600" b="1">
                <a:latin typeface="Courier New" panose="02070309020205020404" pitchFamily="49" charset="0"/>
              </a:rPr>
              <a:t>语句块</a:t>
            </a:r>
            <a:r>
              <a:rPr lang="en-US" altLang="zh-CN" sz="1600" b="1">
                <a:latin typeface="Courier New" panose="02070309020205020404" pitchFamily="49" charset="0"/>
              </a:rPr>
              <a:t>1</a:t>
            </a:r>
          </a:p>
          <a:p>
            <a:pPr lvl="1" eaLnBrk="1" hangingPunct="1"/>
            <a:r>
              <a:rPr lang="en-US" altLang="zh-CN" sz="1600" b="1">
                <a:latin typeface="Courier New" panose="02070309020205020404" pitchFamily="49" charset="0"/>
              </a:rPr>
              <a:t>       j  = sqrt(k);</a:t>
            </a:r>
          </a:p>
          <a:p>
            <a:pPr lvl="1" eaLnBrk="1" hangingPunct="1"/>
            <a:r>
              <a:rPr lang="en-US" altLang="zh-CN" sz="1600" b="1">
                <a:latin typeface="Courier New" panose="02070309020205020404" pitchFamily="49" charset="0"/>
              </a:rPr>
              <a:t>    }</a:t>
            </a:r>
          </a:p>
          <a:p>
            <a:pPr lvl="1" eaLnBrk="1" hangingPunct="1"/>
            <a:r>
              <a:rPr lang="en-US" altLang="zh-CN" sz="1600" b="1">
                <a:latin typeface="Courier New" panose="02070309020205020404" pitchFamily="49" charset="0"/>
              </a:rPr>
              <a:t>   </a:t>
            </a:r>
          </a:p>
          <a:p>
            <a:pPr lvl="1" eaLnBrk="1" hangingPunct="1"/>
            <a:r>
              <a:rPr lang="en-US" altLang="zh-CN" sz="1600" b="1">
                <a:latin typeface="Courier New" panose="02070309020205020404" pitchFamily="49" charset="0"/>
              </a:rPr>
              <a:t>   if( (x==4) || (y&gt;5) )  {</a:t>
            </a:r>
          </a:p>
          <a:p>
            <a:pPr lvl="1" eaLnBrk="1" hangingPunct="1"/>
            <a:r>
              <a:rPr lang="en-US" altLang="zh-CN" sz="1600" b="1">
                <a:latin typeface="Courier New" panose="02070309020205020404" pitchFamily="49" charset="0"/>
              </a:rPr>
              <a:t>       j = x*y + 10;     //</a:t>
            </a:r>
            <a:r>
              <a:rPr lang="zh-CN" altLang="en-US" sz="1600" b="1">
                <a:latin typeface="Courier New" panose="02070309020205020404" pitchFamily="49" charset="0"/>
              </a:rPr>
              <a:t>语句块</a:t>
            </a:r>
            <a:r>
              <a:rPr lang="en-US" altLang="zh-CN" sz="1600" b="1">
                <a:latin typeface="Courier New" panose="02070309020205020404" pitchFamily="49" charset="0"/>
              </a:rPr>
              <a:t>2</a:t>
            </a:r>
          </a:p>
          <a:p>
            <a:pPr lvl="1" eaLnBrk="1" hangingPunct="1"/>
            <a:r>
              <a:rPr lang="en-US" altLang="zh-CN" sz="1600" b="1">
                <a:latin typeface="Courier New" panose="02070309020205020404" pitchFamily="49" charset="0"/>
              </a:rPr>
              <a:t>    }</a:t>
            </a:r>
          </a:p>
          <a:p>
            <a:pPr lvl="1" eaLnBrk="1" hangingPunct="1"/>
            <a:r>
              <a:rPr lang="en-US" altLang="zh-CN" sz="1600" b="1">
                <a:latin typeface="Courier New" panose="02070309020205020404" pitchFamily="49" charset="0"/>
              </a:rPr>
              <a:t>   </a:t>
            </a:r>
          </a:p>
          <a:p>
            <a:pPr lvl="1" eaLnBrk="1" hangingPunct="1"/>
            <a:r>
              <a:rPr lang="en-US" altLang="zh-CN" sz="1600" b="1">
                <a:latin typeface="Courier New" panose="02070309020205020404" pitchFamily="49" charset="0"/>
              </a:rPr>
              <a:t>   j=j%3;                //</a:t>
            </a:r>
            <a:r>
              <a:rPr lang="zh-CN" altLang="en-US" sz="1600" b="1">
                <a:latin typeface="Courier New" panose="02070309020205020404" pitchFamily="49" charset="0"/>
              </a:rPr>
              <a:t>语句块</a:t>
            </a:r>
            <a:r>
              <a:rPr lang="en-US" altLang="zh-CN" sz="1600" b="1">
                <a:latin typeface="Courier New" panose="02070309020205020404" pitchFamily="49" charset="0"/>
              </a:rPr>
              <a:t>3</a:t>
            </a:r>
          </a:p>
          <a:p>
            <a:pPr lvl="1" eaLnBrk="1" hangingPunct="1"/>
            <a:r>
              <a:rPr lang="en-US" altLang="zh-CN" sz="1600" b="1">
                <a:latin typeface="Courier New" panose="02070309020205020404" pitchFamily="49" charset="0"/>
              </a:rPr>
              <a:t>}</a:t>
            </a:r>
          </a:p>
        </p:txBody>
      </p:sp>
      <p:graphicFrame>
        <p:nvGraphicFramePr>
          <p:cNvPr id="5" name="Object 4"/>
          <p:cNvGraphicFramePr>
            <a:graphicFrameLocks noChangeAspect="1"/>
          </p:cNvGraphicFramePr>
          <p:nvPr>
            <p:extLst>
              <p:ext uri="{D42A27DB-BD31-4B8C-83A1-F6EECF244321}">
                <p14:modId xmlns:p14="http://schemas.microsoft.com/office/powerpoint/2010/main" val="3863106243"/>
              </p:ext>
            </p:extLst>
          </p:nvPr>
        </p:nvGraphicFramePr>
        <p:xfrm>
          <a:off x="6084168" y="836712"/>
          <a:ext cx="2500312" cy="5545138"/>
        </p:xfrm>
        <a:graphic>
          <a:graphicData uri="http://schemas.openxmlformats.org/presentationml/2006/ole">
            <mc:AlternateContent xmlns:mc="http://schemas.openxmlformats.org/markup-compatibility/2006">
              <mc:Choice xmlns:v="urn:schemas-microsoft-com:vml" Requires="v">
                <p:oleObj spid="_x0000_s13378" name="RFFlow Flowchart" r:id="rId4" imgW="1656000" imgH="3672000" progId="RFFlow">
                  <p:embed/>
                </p:oleObj>
              </mc:Choice>
              <mc:Fallback>
                <p:oleObj name="RFFlow Flowchart" r:id="rId4" imgW="1656000" imgH="3672000" progId="RFFlow">
                  <p:embed/>
                  <p:pic>
                    <p:nvPicPr>
                      <p:cNvPr id="3686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4168" y="836712"/>
                        <a:ext cx="2500312" cy="55451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5"/>
          <p:cNvSpPr>
            <a:spLocks noChangeArrowheads="1"/>
          </p:cNvSpPr>
          <p:nvPr/>
        </p:nvSpPr>
        <p:spPr bwMode="auto">
          <a:xfrm>
            <a:off x="930275" y="5733256"/>
            <a:ext cx="31390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SzPct val="65000"/>
              <a:buFont typeface="Wingdings" panose="05000000000000000000" pitchFamily="2" charset="2"/>
              <a:buNone/>
            </a:pPr>
            <a:r>
              <a:rPr lang="zh-CN" altLang="en-US" b="1" dirty="0">
                <a:latin typeface="Courier New" panose="02070309020205020404" pitchFamily="49" charset="0"/>
              </a:rPr>
              <a:t>测试用例：</a:t>
            </a:r>
            <a:r>
              <a:rPr lang="en-US" altLang="zh-CN" b="1" dirty="0">
                <a:solidFill>
                  <a:srgbClr val="0000FF"/>
                </a:solidFill>
                <a:latin typeface="Courier New" panose="02070309020205020404" pitchFamily="49" charset="0"/>
              </a:rPr>
              <a:t>x=4, y=5, z=5</a:t>
            </a:r>
          </a:p>
        </p:txBody>
      </p:sp>
    </p:spTree>
    <p:extLst>
      <p:ext uri="{BB962C8B-B14F-4D97-AF65-F5344CB8AC3E}">
        <p14:creationId xmlns:p14="http://schemas.microsoft.com/office/powerpoint/2010/main" val="3864271749"/>
      </p:ext>
    </p:extLst>
  </p:cSld>
  <p:clrMapOvr>
    <a:masterClrMapping/>
  </p:clrMapOvr>
  <p:transition spd="med">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a:t>
            </a:r>
            <a:r>
              <a:rPr lang="zh-CN" altLang="en-US" sz="2000" b="1" dirty="0" smtClean="0">
                <a:solidFill>
                  <a:srgbClr val="0000FF"/>
                </a:solidFill>
                <a:cs typeface="Times New Roman" panose="02020603050405020304" pitchFamily="18" charset="0"/>
              </a:rPr>
              <a:t>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(2) </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判定覆盖</a:t>
            </a:r>
          </a:p>
        </p:txBody>
      </p:sp>
      <p:sp>
        <p:nvSpPr>
          <p:cNvPr id="4" name="Rectangle 3"/>
          <p:cNvSpPr txBox="1">
            <a:spLocks noChangeArrowheads="1"/>
          </p:cNvSpPr>
          <p:nvPr/>
        </p:nvSpPr>
        <p:spPr>
          <a:xfrm>
            <a:off x="395288" y="1484313"/>
            <a:ext cx="5329237"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比“语句覆盖”稍强的覆盖标准是</a:t>
            </a:r>
            <a:r>
              <a:rPr lang="zh-CN" altLang="en-US" dirty="0" smtClean="0">
                <a:solidFill>
                  <a:srgbClr val="C00000"/>
                </a:solidFill>
                <a:ea typeface="楷体_GB2312" pitchFamily="49" charset="-122"/>
              </a:rPr>
              <a:t>“判定覆盖” </a:t>
            </a:r>
            <a:r>
              <a:rPr lang="en-US" altLang="zh-CN" dirty="0" smtClean="0">
                <a:solidFill>
                  <a:srgbClr val="C00000"/>
                </a:solidFill>
                <a:ea typeface="楷体_GB2312" pitchFamily="49" charset="-122"/>
              </a:rPr>
              <a:t>(Decision Coverage)</a:t>
            </a:r>
            <a:r>
              <a:rPr lang="zh-CN" altLang="en-US" dirty="0" smtClean="0">
                <a:solidFill>
                  <a:srgbClr val="C00000"/>
                </a:solidFill>
                <a:ea typeface="楷体_GB2312" pitchFamily="49" charset="-122"/>
              </a:rPr>
              <a:t>标准</a:t>
            </a:r>
            <a:r>
              <a:rPr lang="zh-CN" altLang="en-US" dirty="0" smtClean="0"/>
              <a:t>，其含义是：</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执行足够的测试用例，使得程序中的每一个分支至少都通过一</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endParaRPr lang="zh-CN" altLang="en-US" dirty="0" smtClean="0"/>
          </a:p>
          <a:p>
            <a:pPr eaLnBrk="1" hangingPunct="1"/>
            <a:r>
              <a:rPr lang="zh-CN" altLang="en-US" dirty="0" smtClean="0"/>
              <a:t>测试用例：</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A=3, B=0, X=1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沿路径</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A=2, B=1, X=3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沿路径</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abe</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2595468361"/>
              </p:ext>
            </p:extLst>
          </p:nvPr>
        </p:nvGraphicFramePr>
        <p:xfrm>
          <a:off x="5940425" y="1440855"/>
          <a:ext cx="2894013" cy="3716337"/>
        </p:xfrm>
        <a:graphic>
          <a:graphicData uri="http://schemas.openxmlformats.org/presentationml/2006/ole">
            <mc:AlternateContent xmlns:mc="http://schemas.openxmlformats.org/markup-compatibility/2006">
              <mc:Choice xmlns:v="urn:schemas-microsoft-com:vml" Requires="v">
                <p:oleObj spid="_x0000_s14402" name="演示文稿" r:id="rId4" imgW="4101066" imgH="3075590" progId="PowerPoint.Show.8">
                  <p:embed/>
                </p:oleObj>
              </mc:Choice>
              <mc:Fallback>
                <p:oleObj name="演示文稿" r:id="rId4" imgW="4101066" imgH="3075590" progId="PowerPoint.Show.8">
                  <p:embed/>
                  <p:pic>
                    <p:nvPicPr>
                      <p:cNvPr id="37892" name="Object 4">
                        <a:hlinkClick r:id="" action="ppaction://ole?verb=0"/>
                      </p:cNvPr>
                      <p:cNvPicPr>
                        <a:picLocks noChangeAspect="1" noChangeArrowheads="1"/>
                      </p:cNvPicPr>
                      <p:nvPr/>
                    </p:nvPicPr>
                    <p:blipFill>
                      <a:blip r:embed="rId5"/>
                      <a:srcRect l="23686" t="5879" r="35834" b="24815"/>
                      <a:stretch>
                        <a:fillRect/>
                      </a:stretch>
                    </p:blipFill>
                    <p:spPr bwMode="auto">
                      <a:xfrm>
                        <a:off x="5940425" y="1440855"/>
                        <a:ext cx="2894013" cy="3716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5823613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 calcmode="lin" valueType="num">
                                      <p:cBhvr additive="base">
                                        <p:cTn id="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anim calcmode="lin" valueType="num">
                                      <p:cBhvr additive="base">
                                        <p:cTn id="1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anim calcmode="lin" valueType="num">
                                      <p:cBhvr additive="base">
                                        <p:cTn id="1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软件测试</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229410"/>
            <a:ext cx="5832647" cy="5040559"/>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r>
              <a:rPr lang="zh-CN" altLang="en-US" sz="2400" dirty="0" smtClean="0">
                <a:solidFill>
                  <a:srgbClr val="C00000"/>
                </a:solidFill>
              </a:rPr>
              <a:t>主要内容</a:t>
            </a:r>
            <a:endParaRPr lang="en-US" altLang="zh-CN" sz="2400" dirty="0" smtClean="0">
              <a:solidFill>
                <a:srgbClr val="C00000"/>
              </a:solidFill>
            </a:endParaRPr>
          </a:p>
          <a:p>
            <a:pPr indent="123825" eaLnBrk="1" hangingPunct="1">
              <a:buNone/>
            </a:pPr>
            <a:r>
              <a:rPr lang="en-US" altLang="zh-CN" dirty="0" smtClean="0"/>
              <a:t>   1</a:t>
            </a:r>
            <a:r>
              <a:rPr lang="en-US" altLang="zh-CN" dirty="0"/>
              <a:t>.</a:t>
            </a:r>
            <a:r>
              <a:rPr lang="en-US" altLang="zh-CN" dirty="0" smtClean="0"/>
              <a:t> </a:t>
            </a:r>
            <a:r>
              <a:rPr lang="zh-CN" altLang="en-US" dirty="0"/>
              <a:t>软件测试基础</a:t>
            </a:r>
          </a:p>
          <a:p>
            <a:pPr indent="123825" eaLnBrk="1" hangingPunct="1">
              <a:buNone/>
            </a:pPr>
            <a:r>
              <a:rPr lang="en-US" altLang="zh-CN" dirty="0" smtClean="0"/>
              <a:t>   2. </a:t>
            </a:r>
            <a:r>
              <a:rPr lang="zh-CN" altLang="en-US" dirty="0"/>
              <a:t>测试过程</a:t>
            </a:r>
          </a:p>
          <a:p>
            <a:pPr indent="123825" eaLnBrk="1" hangingPunct="1">
              <a:buNone/>
            </a:pPr>
            <a:r>
              <a:rPr lang="en-US" altLang="zh-CN" dirty="0" smtClean="0"/>
              <a:t>   3. </a:t>
            </a:r>
            <a:r>
              <a:rPr lang="zh-CN" altLang="en-US" dirty="0"/>
              <a:t>测试方法分类</a:t>
            </a:r>
          </a:p>
          <a:p>
            <a:pPr indent="123825" eaLnBrk="1" hangingPunct="1">
              <a:buNone/>
            </a:pPr>
            <a:r>
              <a:rPr lang="en-US" altLang="zh-CN" dirty="0" smtClean="0"/>
              <a:t>   4. </a:t>
            </a:r>
            <a:r>
              <a:rPr lang="zh-CN" altLang="en-US" dirty="0" smtClean="0"/>
              <a:t>黑盒测试</a:t>
            </a:r>
            <a:endParaRPr lang="en-US" altLang="zh-CN" dirty="0" smtClean="0"/>
          </a:p>
          <a:p>
            <a:pPr indent="123825" eaLnBrk="1" hangingPunct="1">
              <a:buNone/>
            </a:pPr>
            <a:r>
              <a:rPr lang="en-US" altLang="zh-CN" dirty="0">
                <a:solidFill>
                  <a:srgbClr val="C00000"/>
                </a:solidFill>
              </a:rPr>
              <a:t> </a:t>
            </a:r>
            <a:r>
              <a:rPr lang="en-US" altLang="zh-CN" dirty="0" smtClean="0">
                <a:solidFill>
                  <a:srgbClr val="C00000"/>
                </a:solidFill>
              </a:rPr>
              <a:t>  5. </a:t>
            </a:r>
            <a:r>
              <a:rPr lang="zh-CN" altLang="en-US" dirty="0" smtClean="0">
                <a:solidFill>
                  <a:srgbClr val="C00000"/>
                </a:solidFill>
              </a:rPr>
              <a:t>白盒测试</a:t>
            </a:r>
            <a:endParaRPr lang="en-US" altLang="zh-CN" dirty="0" smtClean="0">
              <a:solidFill>
                <a:srgbClr val="C00000"/>
              </a:solidFill>
            </a:endParaRPr>
          </a:p>
          <a:p>
            <a:pPr lvl="1" indent="123825" eaLnBrk="1" hangingPunct="1">
              <a:buNone/>
            </a:pPr>
            <a:r>
              <a:rPr lang="en-US" altLang="zh-CN" b="1" dirty="0" smtClean="0"/>
              <a:t>    5.1 </a:t>
            </a:r>
            <a:r>
              <a:rPr lang="zh-CN" altLang="en-US" b="1" dirty="0"/>
              <a:t>白盒测试概述</a:t>
            </a:r>
          </a:p>
          <a:p>
            <a:pPr lvl="1" indent="123825" eaLnBrk="1" hangingPunct="1">
              <a:buNone/>
            </a:pPr>
            <a:r>
              <a:rPr lang="en-US" altLang="zh-CN" b="1" dirty="0" smtClean="0"/>
              <a:t>    5.2 </a:t>
            </a:r>
            <a:r>
              <a:rPr lang="zh-CN" altLang="en-US" b="1" dirty="0"/>
              <a:t>白盒测试的覆盖标准</a:t>
            </a:r>
          </a:p>
          <a:p>
            <a:pPr lvl="1" indent="123825" eaLnBrk="1" hangingPunct="1">
              <a:buNone/>
            </a:pPr>
            <a:r>
              <a:rPr lang="en-US" altLang="zh-CN" b="1" dirty="0" smtClean="0"/>
              <a:t>    5.3 </a:t>
            </a:r>
            <a:r>
              <a:rPr lang="zh-CN" altLang="en-US" b="1" dirty="0"/>
              <a:t>基本路径法</a:t>
            </a:r>
          </a:p>
          <a:p>
            <a:pPr lvl="1" indent="123825" eaLnBrk="1" hangingPunct="1">
              <a:buNone/>
            </a:pPr>
            <a:r>
              <a:rPr lang="en-US" altLang="zh-CN" b="1" dirty="0" smtClean="0"/>
              <a:t>    5.4 </a:t>
            </a:r>
            <a:r>
              <a:rPr lang="zh-CN" altLang="en-US" b="1" dirty="0"/>
              <a:t>循环测试法</a:t>
            </a:r>
          </a:p>
          <a:p>
            <a:pPr lvl="1" indent="123825" eaLnBrk="1" hangingPunct="1">
              <a:buNone/>
            </a:pPr>
            <a:r>
              <a:rPr lang="en-US" altLang="zh-CN" b="1" dirty="0" smtClean="0"/>
              <a:t>    5.5 </a:t>
            </a:r>
            <a:r>
              <a:rPr lang="en-US" altLang="zh-CN" b="1" dirty="0" err="1"/>
              <a:t>xUnit</a:t>
            </a:r>
            <a:r>
              <a:rPr lang="zh-CN" altLang="en-US" b="1" dirty="0"/>
              <a:t>白盒</a:t>
            </a:r>
            <a:r>
              <a:rPr lang="zh-CN" altLang="en-US" b="1" dirty="0" smtClean="0"/>
              <a:t>测试</a:t>
            </a:r>
            <a:endParaRPr lang="en-US" altLang="zh-CN" dirty="0"/>
          </a:p>
        </p:txBody>
      </p:sp>
    </p:spTree>
    <p:extLst>
      <p:ext uri="{BB962C8B-B14F-4D97-AF65-F5344CB8AC3E}">
        <p14:creationId xmlns:p14="http://schemas.microsoft.com/office/powerpoint/2010/main" val="1546602647"/>
      </p:ext>
    </p:extLst>
  </p:cSld>
  <p:clrMapOvr>
    <a:masterClrMapping/>
  </p:clrMapOvr>
  <p:transition spd="med">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a:t>
            </a:r>
            <a:r>
              <a:rPr lang="zh-CN" altLang="en-US" sz="2000" b="1" dirty="0" smtClean="0">
                <a:solidFill>
                  <a:srgbClr val="0000FF"/>
                </a:solidFill>
                <a:cs typeface="Times New Roman" panose="02020603050405020304" pitchFamily="18" charset="0"/>
              </a:rPr>
              <a:t>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判定覆盖</a:t>
            </a:r>
          </a:p>
        </p:txBody>
      </p:sp>
      <p:graphicFrame>
        <p:nvGraphicFramePr>
          <p:cNvPr id="4" name="Object 3"/>
          <p:cNvGraphicFramePr>
            <a:graphicFrameLocks noChangeAspect="1"/>
          </p:cNvGraphicFramePr>
          <p:nvPr/>
        </p:nvGraphicFramePr>
        <p:xfrm>
          <a:off x="6300788" y="765175"/>
          <a:ext cx="2695575" cy="5976938"/>
        </p:xfrm>
        <a:graphic>
          <a:graphicData uri="http://schemas.openxmlformats.org/presentationml/2006/ole">
            <mc:AlternateContent xmlns:mc="http://schemas.openxmlformats.org/markup-compatibility/2006">
              <mc:Choice xmlns:v="urn:schemas-microsoft-com:vml" Requires="v">
                <p:oleObj spid="_x0000_s15426" name="RFFlow Flowchart" r:id="rId4" imgW="1656000" imgH="3672000" progId="RFFlow">
                  <p:embed/>
                </p:oleObj>
              </mc:Choice>
              <mc:Fallback>
                <p:oleObj name="RFFlow Flowchart" r:id="rId4" imgW="1656000" imgH="3672000" progId="RFFlow">
                  <p:embed/>
                  <p:pic>
                    <p:nvPicPr>
                      <p:cNvPr id="3891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0788" y="765175"/>
                        <a:ext cx="2695575" cy="59769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4"/>
          <p:cNvSpPr txBox="1">
            <a:spLocks noChangeArrowheads="1"/>
          </p:cNvSpPr>
          <p:nvPr/>
        </p:nvSpPr>
        <p:spPr>
          <a:xfrm>
            <a:off x="395288" y="1484313"/>
            <a:ext cx="5786437"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测试用例：</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x=4, y=5, z=5</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x=2, y=5, z=5</a:t>
            </a:r>
          </a:p>
          <a:p>
            <a:pPr lvl="1" eaLnBrk="1" hangingPunct="1"/>
            <a:endParaRPr lang="en-US" altLang="zh-CN" dirty="0" smtClean="0"/>
          </a:p>
          <a:p>
            <a:pPr eaLnBrk="1" hangingPunct="1"/>
            <a:r>
              <a:rPr lang="zh-CN" altLang="en-US" dirty="0" smtClean="0"/>
              <a:t>两个测试用例虽然能够满足判定覆盖的要求，但是也不能对判断条件进行全面检查</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例如把第二个条件</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y&gt;5</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错误的写成</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y&lt;5</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、上面的测试用例同样满足了判定</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覆盖</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450524216"/>
      </p:ext>
    </p:extLst>
  </p:cSld>
  <p:clrMapOvr>
    <a:masterClrMapping/>
  </p:clrMapOvr>
  <p:transition spd="med">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a:t>
            </a:r>
            <a:r>
              <a:rPr lang="zh-CN" altLang="en-US" sz="2000" b="1" dirty="0" smtClean="0">
                <a:solidFill>
                  <a:srgbClr val="0000FF"/>
                </a:solidFill>
                <a:cs typeface="Times New Roman" panose="02020603050405020304" pitchFamily="18" charset="0"/>
              </a:rPr>
              <a:t>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(3) </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条件覆盖</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一个判定中往往包含了若干个条件</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例如：判定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(A&gt;1) AND (B==0)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包含了两个条件：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A&gt;1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B==0</a:t>
            </a:r>
          </a:p>
          <a:p>
            <a:pPr lvl="1" eaLnBrk="1" hangingPunct="1"/>
            <a:endParaRPr lang="en-US" altLang="zh-CN" dirty="0" smtClean="0"/>
          </a:p>
          <a:p>
            <a:pPr eaLnBrk="1" hangingPunct="1"/>
            <a:r>
              <a:rPr lang="zh-CN" altLang="en-US" dirty="0" smtClean="0"/>
              <a:t>引进一个更强的覆盖标准</a:t>
            </a:r>
            <a:r>
              <a:rPr lang="en-US" altLang="zh-CN" dirty="0" smtClean="0"/>
              <a:t>——“</a:t>
            </a:r>
            <a:r>
              <a:rPr lang="zh-CN" altLang="en-US" dirty="0" smtClean="0">
                <a:solidFill>
                  <a:srgbClr val="C00000"/>
                </a:solidFill>
                <a:latin typeface="Times New Roman" panose="02020603050405020304" pitchFamily="18" charset="0"/>
                <a:ea typeface="楷体_GB2312" pitchFamily="49" charset="-122"/>
              </a:rPr>
              <a:t>条件覆盖”</a:t>
            </a:r>
            <a:r>
              <a:rPr lang="en-US" altLang="zh-CN" dirty="0" smtClean="0">
                <a:solidFill>
                  <a:srgbClr val="C00000"/>
                </a:solidFill>
                <a:latin typeface="Times New Roman" panose="02020603050405020304" pitchFamily="18" charset="0"/>
                <a:ea typeface="楷体_GB2312" pitchFamily="49" charset="-122"/>
              </a:rPr>
              <a:t>(Condition Coverage)</a:t>
            </a:r>
            <a:r>
              <a:rPr lang="zh-CN" altLang="en-US" dirty="0" smtClean="0"/>
              <a:t>：执行足够的测试用例，使得判定中的每个条件获得各种可能的结果</a:t>
            </a:r>
          </a:p>
          <a:p>
            <a:pPr eaLnBrk="1" hangingPunct="1"/>
            <a:endParaRPr lang="en-US" altLang="zh-CN" dirty="0" smtClean="0"/>
          </a:p>
        </p:txBody>
      </p:sp>
    </p:spTree>
    <p:extLst>
      <p:ext uri="{BB962C8B-B14F-4D97-AF65-F5344CB8AC3E}">
        <p14:creationId xmlns:p14="http://schemas.microsoft.com/office/powerpoint/2010/main" val="1700723592"/>
      </p:ext>
    </p:extLst>
  </p:cSld>
  <p:clrMapOvr>
    <a:masterClrMapping/>
  </p:clrMapOvr>
  <p:transition spd="med">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a:t>
            </a:r>
            <a:r>
              <a:rPr lang="zh-CN" altLang="en-US" sz="2000" b="1" dirty="0" smtClean="0">
                <a:solidFill>
                  <a:srgbClr val="0000FF"/>
                </a:solidFill>
                <a:cs typeface="Times New Roman" panose="02020603050405020304" pitchFamily="18" charset="0"/>
              </a:rPr>
              <a:t>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条件覆盖</a:t>
            </a:r>
          </a:p>
        </p:txBody>
      </p:sp>
      <p:graphicFrame>
        <p:nvGraphicFramePr>
          <p:cNvPr id="4" name="Object 4">
            <a:hlinkClick r:id="" action="ppaction://ole?verb=0"/>
          </p:cNvPr>
          <p:cNvGraphicFramePr>
            <a:graphicFrameLocks noChangeAspect="1"/>
          </p:cNvGraphicFramePr>
          <p:nvPr>
            <p:extLst>
              <p:ext uri="{D42A27DB-BD31-4B8C-83A1-F6EECF244321}">
                <p14:modId xmlns:p14="http://schemas.microsoft.com/office/powerpoint/2010/main" val="1613875075"/>
              </p:ext>
            </p:extLst>
          </p:nvPr>
        </p:nvGraphicFramePr>
        <p:xfrm>
          <a:off x="5998468" y="2126154"/>
          <a:ext cx="2894012" cy="3716338"/>
        </p:xfrm>
        <a:graphic>
          <a:graphicData uri="http://schemas.openxmlformats.org/presentationml/2006/ole">
            <mc:AlternateContent xmlns:mc="http://schemas.openxmlformats.org/markup-compatibility/2006">
              <mc:Choice xmlns:v="urn:schemas-microsoft-com:vml" Requires="v">
                <p:oleObj spid="_x0000_s16451" name="演示文稿" r:id="rId4" imgW="4168031" imgH="3125632" progId="PowerPoint.Show.8">
                  <p:embed/>
                </p:oleObj>
              </mc:Choice>
              <mc:Fallback>
                <p:oleObj name="演示文稿" r:id="rId4" imgW="4168031" imgH="3125632" progId="PowerPoint.Show.8">
                  <p:embed/>
                  <p:pic>
                    <p:nvPicPr>
                      <p:cNvPr id="40963" name="Object 4">
                        <a:hlinkClick r:id="" action="ppaction://ole?verb=0"/>
                      </p:cNvPr>
                      <p:cNvPicPr>
                        <a:picLocks noChangeAspect="1" noChangeArrowheads="1"/>
                      </p:cNvPicPr>
                      <p:nvPr/>
                    </p:nvPicPr>
                    <p:blipFill>
                      <a:blip r:embed="rId5"/>
                      <a:srcRect l="23686" t="5879" r="35834" b="24815"/>
                      <a:stretch>
                        <a:fillRect/>
                      </a:stretch>
                    </p:blipFill>
                    <p:spPr bwMode="auto">
                      <a:xfrm>
                        <a:off x="5998468" y="2126154"/>
                        <a:ext cx="2894012" cy="371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5"/>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该程序有四个条件： </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A&gt;1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X&gt;1 </a:t>
            </a:r>
          </a:p>
          <a:p>
            <a:pPr eaLnBrk="1" hangingPunct="1"/>
            <a:r>
              <a:rPr lang="zh-CN" altLang="en-US" dirty="0" smtClean="0"/>
              <a:t>为了达到“条件覆盖”标准，需要执行足够的</a:t>
            </a:r>
            <a:r>
              <a:rPr lang="en-US" altLang="zh-CN" dirty="0" smtClean="0"/>
              <a:t/>
            </a:r>
            <a:br>
              <a:rPr lang="en-US" altLang="zh-CN" dirty="0" smtClean="0"/>
            </a:br>
            <a:r>
              <a:rPr lang="zh-CN" altLang="en-US" dirty="0" smtClean="0"/>
              <a:t>测试用例，使得：</a:t>
            </a:r>
            <a:endParaRPr lang="en-US" altLang="zh-CN" dirty="0" smtClean="0"/>
          </a:p>
          <a:p>
            <a:pPr lvl="1" eaLnBrk="1" hangingPunct="1"/>
            <a:r>
              <a:rPr lang="zh-CN" altLang="en-US"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在</a:t>
            </a:r>
            <a:r>
              <a:rPr lang="en-US" altLang="zh-CN"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zh-CN" altLang="en-US"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点有：</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A&gt;1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A&lt;=1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B!=0 </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r>
            <a:b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等</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各种结果出现</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以及在</a:t>
            </a:r>
            <a:r>
              <a:rPr lang="en-US" altLang="zh-CN"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a:t>
            </a:r>
            <a:r>
              <a:rPr lang="zh-CN" altLang="en-US"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点有：</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X&gt;1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X&lt;=1 </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r>
            <a:b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等</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各种结果</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出现</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t>只需设计以下两个测试用例就可满足这一标准： </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X=4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沿路径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ace</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X=1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沿路径</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abd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endParaRPr lang="en-US" altLang="zh-CN" dirty="0" smtClean="0"/>
          </a:p>
        </p:txBody>
      </p:sp>
    </p:spTree>
    <p:extLst>
      <p:ext uri="{BB962C8B-B14F-4D97-AF65-F5344CB8AC3E}">
        <p14:creationId xmlns:p14="http://schemas.microsoft.com/office/powerpoint/2010/main" val="154313720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 calcmode="lin" valueType="num">
                                      <p:cBhvr additive="base">
                                        <p:cTn id="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anim calcmode="lin" valueType="num">
                                      <p:cBhvr additive="base">
                                        <p:cTn id="1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a:t>
            </a:r>
            <a:r>
              <a:rPr lang="zh-CN" altLang="en-US" sz="2000" b="1" dirty="0" smtClean="0">
                <a:solidFill>
                  <a:srgbClr val="0000FF"/>
                </a:solidFill>
                <a:cs typeface="Times New Roman" panose="02020603050405020304" pitchFamily="18" charset="0"/>
              </a:rPr>
              <a:t>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条件覆盖</a:t>
            </a:r>
          </a:p>
        </p:txBody>
      </p:sp>
      <p:sp>
        <p:nvSpPr>
          <p:cNvPr id="4" name="Rectangle 3"/>
          <p:cNvSpPr>
            <a:spLocks noChangeArrowheads="1"/>
          </p:cNvSpPr>
          <p:nvPr/>
        </p:nvSpPr>
        <p:spPr bwMode="auto">
          <a:xfrm>
            <a:off x="2358330" y="5631979"/>
            <a:ext cx="4572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r>
              <a:rPr lang="en-US" altLang="zh-CN" b="1" dirty="0">
                <a:latin typeface="Courier New" panose="02070309020205020404" pitchFamily="49" charset="0"/>
              </a:rPr>
              <a:t>A=2, B=0, X=4  (</a:t>
            </a:r>
            <a:r>
              <a:rPr lang="zh-CN" altLang="en-US" b="1" dirty="0">
                <a:latin typeface="Courier New" panose="02070309020205020404" pitchFamily="49" charset="0"/>
              </a:rPr>
              <a:t>沿路径</a:t>
            </a:r>
            <a:r>
              <a:rPr lang="en-US" altLang="zh-CN" b="1" dirty="0">
                <a:latin typeface="Courier New" panose="02070309020205020404" pitchFamily="49" charset="0"/>
              </a:rPr>
              <a:t>ace</a:t>
            </a:r>
            <a:r>
              <a:rPr lang="zh-CN" altLang="en-US" b="1" dirty="0">
                <a:latin typeface="Courier New" panose="02070309020205020404" pitchFamily="49" charset="0"/>
              </a:rPr>
              <a:t>执行</a:t>
            </a:r>
            <a:r>
              <a:rPr lang="en-US" altLang="zh-CN" b="1" dirty="0">
                <a:latin typeface="Courier New" panose="02070309020205020404" pitchFamily="49" charset="0"/>
              </a:rPr>
              <a:t>)</a:t>
            </a:r>
          </a:p>
          <a:p>
            <a:pPr lvl="1" eaLnBrk="1" hangingPunct="1"/>
            <a:r>
              <a:rPr lang="en-US" altLang="zh-CN" b="1" dirty="0">
                <a:latin typeface="Courier New" panose="02070309020205020404" pitchFamily="49" charset="0"/>
              </a:rPr>
              <a:t>A=1, B=1, X=1  (</a:t>
            </a:r>
            <a:r>
              <a:rPr lang="zh-CN" altLang="en-US" b="1" dirty="0">
                <a:latin typeface="Courier New" panose="02070309020205020404" pitchFamily="49" charset="0"/>
              </a:rPr>
              <a:t>沿路径</a:t>
            </a:r>
            <a:r>
              <a:rPr lang="en-US" altLang="zh-CN" b="1" dirty="0" err="1">
                <a:latin typeface="Courier New" panose="02070309020205020404" pitchFamily="49" charset="0"/>
              </a:rPr>
              <a:t>abd</a:t>
            </a:r>
            <a:r>
              <a:rPr lang="zh-CN" altLang="en-US" b="1" dirty="0">
                <a:latin typeface="Courier New" panose="02070309020205020404" pitchFamily="49" charset="0"/>
              </a:rPr>
              <a:t>执行</a:t>
            </a:r>
            <a:r>
              <a:rPr lang="en-US" altLang="zh-CN" b="1" dirty="0">
                <a:latin typeface="Courier New" panose="02070309020205020404" pitchFamily="49" charset="0"/>
              </a:rPr>
              <a:t>)</a:t>
            </a:r>
          </a:p>
        </p:txBody>
      </p:sp>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1325940434"/>
              </p:ext>
            </p:extLst>
          </p:nvPr>
        </p:nvGraphicFramePr>
        <p:xfrm>
          <a:off x="5076825" y="1700213"/>
          <a:ext cx="2894013" cy="3716337"/>
        </p:xfrm>
        <a:graphic>
          <a:graphicData uri="http://schemas.openxmlformats.org/presentationml/2006/ole">
            <mc:AlternateContent xmlns:mc="http://schemas.openxmlformats.org/markup-compatibility/2006">
              <mc:Choice xmlns:v="urn:schemas-microsoft-com:vml" Requires="v">
                <p:oleObj spid="_x0000_s17538" name="演示文稿" r:id="rId4" imgW="4530938" imgH="3397082" progId="PowerPoint.Show.8">
                  <p:embed/>
                </p:oleObj>
              </mc:Choice>
              <mc:Fallback>
                <p:oleObj name="演示文稿" r:id="rId4" imgW="4530938" imgH="3397082" progId="PowerPoint.Show.8">
                  <p:embed/>
                  <p:pic>
                    <p:nvPicPr>
                      <p:cNvPr id="41988" name="Object 4">
                        <a:hlinkClick r:id="" action="ppaction://ole?verb=0"/>
                      </p:cNvPr>
                      <p:cNvPicPr>
                        <a:picLocks noChangeAspect="1" noChangeArrowheads="1"/>
                      </p:cNvPicPr>
                      <p:nvPr/>
                    </p:nvPicPr>
                    <p:blipFill>
                      <a:blip r:embed="rId5"/>
                      <a:srcRect l="23686" t="5879" r="35834" b="24815"/>
                      <a:stretch>
                        <a:fillRect/>
                      </a:stretch>
                    </p:blipFill>
                    <p:spPr bwMode="auto">
                      <a:xfrm>
                        <a:off x="5076825" y="1700213"/>
                        <a:ext cx="2894013" cy="3716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5">
            <a:hlinkClick r:id="" action="ppaction://ole?verb=0"/>
          </p:cNvPr>
          <p:cNvGraphicFramePr>
            <a:graphicFrameLocks noChangeAspect="1"/>
          </p:cNvGraphicFramePr>
          <p:nvPr>
            <p:extLst>
              <p:ext uri="{D42A27DB-BD31-4B8C-83A1-F6EECF244321}">
                <p14:modId xmlns:p14="http://schemas.microsoft.com/office/powerpoint/2010/main" val="3995867344"/>
              </p:ext>
            </p:extLst>
          </p:nvPr>
        </p:nvGraphicFramePr>
        <p:xfrm>
          <a:off x="1187624" y="1700808"/>
          <a:ext cx="2894012" cy="3716337"/>
        </p:xfrm>
        <a:graphic>
          <a:graphicData uri="http://schemas.openxmlformats.org/presentationml/2006/ole">
            <mc:AlternateContent xmlns:mc="http://schemas.openxmlformats.org/markup-compatibility/2006">
              <mc:Choice xmlns:v="urn:schemas-microsoft-com:vml" Requires="v">
                <p:oleObj spid="_x0000_s17539" name="演示文稿" r:id="rId6" imgW="4150030" imgH="3111952" progId="PowerPoint.Show.8">
                  <p:embed/>
                </p:oleObj>
              </mc:Choice>
              <mc:Fallback>
                <p:oleObj name="演示文稿" r:id="rId6" imgW="4150030" imgH="3111952" progId="PowerPoint.Show.8">
                  <p:embed/>
                  <p:pic>
                    <p:nvPicPr>
                      <p:cNvPr id="41989" name="Object 5">
                        <a:hlinkClick r:id="" action="ppaction://ole?verb=0"/>
                      </p:cNvPr>
                      <p:cNvPicPr>
                        <a:picLocks noChangeAspect="1" noChangeArrowheads="1"/>
                      </p:cNvPicPr>
                      <p:nvPr/>
                    </p:nvPicPr>
                    <p:blipFill>
                      <a:blip r:embed="rId7"/>
                      <a:srcRect l="23686" t="5879" r="35834" b="24815"/>
                      <a:stretch>
                        <a:fillRect/>
                      </a:stretch>
                    </p:blipFill>
                    <p:spPr bwMode="auto">
                      <a:xfrm>
                        <a:off x="1187624" y="1700808"/>
                        <a:ext cx="2894012" cy="3716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15055683"/>
      </p:ext>
    </p:extLst>
  </p:cSld>
  <p:clrMapOvr>
    <a:masterClrMapping/>
  </p:clrMapOvr>
  <p:transition spd="med">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a:t>
            </a:r>
            <a:r>
              <a:rPr lang="zh-CN" altLang="en-US" sz="2000" b="1" dirty="0" smtClean="0">
                <a:solidFill>
                  <a:srgbClr val="0000FF"/>
                </a:solidFill>
                <a:cs typeface="Times New Roman" panose="02020603050405020304" pitchFamily="18" charset="0"/>
              </a:rPr>
              <a:t>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条件覆盖第二个例子</a:t>
            </a:r>
          </a:p>
        </p:txBody>
      </p:sp>
      <p:graphicFrame>
        <p:nvGraphicFramePr>
          <p:cNvPr id="4" name="Object 4"/>
          <p:cNvGraphicFramePr>
            <a:graphicFrameLocks noChangeAspect="1"/>
          </p:cNvGraphicFramePr>
          <p:nvPr>
            <p:extLst>
              <p:ext uri="{D42A27DB-BD31-4B8C-83A1-F6EECF244321}">
                <p14:modId xmlns:p14="http://schemas.microsoft.com/office/powerpoint/2010/main" val="274087221"/>
              </p:ext>
            </p:extLst>
          </p:nvPr>
        </p:nvGraphicFramePr>
        <p:xfrm>
          <a:off x="5715000" y="842064"/>
          <a:ext cx="2466975" cy="5472112"/>
        </p:xfrm>
        <a:graphic>
          <a:graphicData uri="http://schemas.openxmlformats.org/presentationml/2006/ole">
            <mc:AlternateContent xmlns:mc="http://schemas.openxmlformats.org/markup-compatibility/2006">
              <mc:Choice xmlns:v="urn:schemas-microsoft-com:vml" Requires="v">
                <p:oleObj spid="_x0000_s18498" name="RFFlow Flowchart" r:id="rId4" imgW="1656000" imgH="3672000" progId="RFFlow">
                  <p:embed/>
                </p:oleObj>
              </mc:Choice>
              <mc:Fallback>
                <p:oleObj name="RFFlow Flowchart" r:id="rId4" imgW="1656000" imgH="3672000" progId="RFFlow">
                  <p:embed/>
                  <p:pic>
                    <p:nvPicPr>
                      <p:cNvPr id="43011"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842064"/>
                        <a:ext cx="2466975" cy="547211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5"/>
          <p:cNvSpPr txBox="1">
            <a:spLocks noChangeArrowheads="1"/>
          </p:cNvSpPr>
          <p:nvPr/>
        </p:nvSpPr>
        <p:spPr>
          <a:xfrm>
            <a:off x="396180" y="1515726"/>
            <a:ext cx="504031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生成条件覆盖测试用例的方法：</a:t>
            </a:r>
            <a:endParaRPr lang="en-US" altLang="zh-CN" dirty="0" smtClean="0"/>
          </a:p>
          <a:p>
            <a:pPr lvl="1" eaLnBrk="1" hangingPunct="1"/>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对所有条件的可能取值加以</a:t>
            </a:r>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标记</a:t>
            </a:r>
            <a:endPar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endParaRPr lang="zh-CN" altLang="en-US" dirty="0" smtClean="0"/>
          </a:p>
          <a:p>
            <a:pPr eaLnBrk="1" hangingPunct="1"/>
            <a:r>
              <a:rPr lang="zh-CN" altLang="en-US" dirty="0" smtClean="0"/>
              <a:t>对于第一个判定语句：</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条件</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x&gt;3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取真值为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，取假值为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-T1</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条件</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z&lt;10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取真值为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，取假值为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-T2</a:t>
            </a:r>
          </a:p>
          <a:p>
            <a:pPr eaLnBrk="1" hangingPunct="1"/>
            <a:r>
              <a:rPr lang="zh-CN" altLang="en-US" dirty="0" smtClean="0"/>
              <a:t>对于第二个判定语句：</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条件</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x=4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取真值为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T3</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，取假值为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-T3 </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条件</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y&gt;5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取真值为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T4</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，取假值为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-T4</a:t>
            </a:r>
          </a:p>
          <a:p>
            <a:pPr eaLnBrk="1" hangingPunct="1"/>
            <a:endParaRPr lang="en-US" altLang="zh-CN" dirty="0" smtClean="0"/>
          </a:p>
          <a:p>
            <a:pPr eaLnBrk="1" hangingPunct="1"/>
            <a:endParaRPr lang="en-US" altLang="zh-CN" dirty="0" smtClean="0"/>
          </a:p>
          <a:p>
            <a:pPr eaLnBrk="1" hangingPunct="1"/>
            <a:endParaRPr lang="en-US" altLang="zh-CN" dirty="0" smtClean="0"/>
          </a:p>
        </p:txBody>
      </p:sp>
    </p:spTree>
    <p:extLst>
      <p:ext uri="{BB962C8B-B14F-4D97-AF65-F5344CB8AC3E}">
        <p14:creationId xmlns:p14="http://schemas.microsoft.com/office/powerpoint/2010/main" val="3333096580"/>
      </p:ext>
    </p:extLst>
  </p:cSld>
  <p:clrMapOvr>
    <a:masterClrMapping/>
  </p:clrMapOvr>
  <p:transition spd="med">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a:t>
            </a:r>
            <a:r>
              <a:rPr lang="zh-CN" altLang="en-US" sz="2000" b="1" dirty="0" smtClean="0">
                <a:solidFill>
                  <a:srgbClr val="0000FF"/>
                </a:solidFill>
                <a:cs typeface="Times New Roman" panose="02020603050405020304" pitchFamily="18" charset="0"/>
              </a:rPr>
              <a:t>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条件覆盖第二个例子</a:t>
            </a:r>
          </a:p>
        </p:txBody>
      </p:sp>
      <p:sp>
        <p:nvSpPr>
          <p:cNvPr id="4" name="Rectangle 3"/>
          <p:cNvSpPr txBox="1">
            <a:spLocks noChangeArrowheads="1"/>
          </p:cNvSpPr>
          <p:nvPr/>
        </p:nvSpPr>
        <p:spPr>
          <a:xfrm>
            <a:off x="468313" y="1628800"/>
            <a:ext cx="4175125" cy="574675"/>
          </a:xfrm>
          <a:prstGeom prst="rect">
            <a:avLst/>
          </a:prstGeom>
          <a:noFill/>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spcBef>
                <a:spcPct val="50000"/>
              </a:spcBef>
              <a:buClrTx/>
              <a:buFontTx/>
              <a:buNone/>
            </a:pPr>
            <a:r>
              <a:rPr lang="zh-CN" altLang="en-US" dirty="0" smtClean="0"/>
              <a:t>设计测试用例</a:t>
            </a:r>
          </a:p>
        </p:txBody>
      </p:sp>
      <p:graphicFrame>
        <p:nvGraphicFramePr>
          <p:cNvPr id="5" name="Group 35"/>
          <p:cNvGraphicFramePr>
            <a:graphicFrameLocks noGrp="1"/>
          </p:cNvGraphicFramePr>
          <p:nvPr>
            <p:extLst>
              <p:ext uri="{D42A27DB-BD31-4B8C-83A1-F6EECF244321}">
                <p14:modId xmlns:p14="http://schemas.microsoft.com/office/powerpoint/2010/main" val="1108577893"/>
              </p:ext>
            </p:extLst>
          </p:nvPr>
        </p:nvGraphicFramePr>
        <p:xfrm>
          <a:off x="611560" y="2276872"/>
          <a:ext cx="5759774" cy="2162175"/>
        </p:xfrm>
        <a:graphic>
          <a:graphicData uri="http://schemas.openxmlformats.org/drawingml/2006/table">
            <a:tbl>
              <a:tblPr/>
              <a:tblGrid>
                <a:gridCol w="1693350">
                  <a:extLst>
                    <a:ext uri="{9D8B030D-6E8A-4147-A177-3AD203B41FA5}">
                      <a16:colId xmlns:a16="http://schemas.microsoft.com/office/drawing/2014/main" val="1580422869"/>
                    </a:ext>
                  </a:extLst>
                </a:gridCol>
                <a:gridCol w="1042954">
                  <a:extLst>
                    <a:ext uri="{9D8B030D-6E8A-4147-A177-3AD203B41FA5}">
                      <a16:colId xmlns:a16="http://schemas.microsoft.com/office/drawing/2014/main" val="4169113984"/>
                    </a:ext>
                  </a:extLst>
                </a:gridCol>
                <a:gridCol w="2016224">
                  <a:extLst>
                    <a:ext uri="{9D8B030D-6E8A-4147-A177-3AD203B41FA5}">
                      <a16:colId xmlns:a16="http://schemas.microsoft.com/office/drawing/2014/main" val="3338681623"/>
                    </a:ext>
                  </a:extLst>
                </a:gridCol>
                <a:gridCol w="1007246">
                  <a:extLst>
                    <a:ext uri="{9D8B030D-6E8A-4147-A177-3AD203B41FA5}">
                      <a16:colId xmlns:a16="http://schemas.microsoft.com/office/drawing/2014/main" val="2484413282"/>
                    </a:ext>
                  </a:extLst>
                </a:gridCol>
              </a:tblGrid>
              <a:tr h="519305">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rPr>
                        <a:t>测试用例 </a:t>
                      </a:r>
                    </a:p>
                  </a:txBody>
                  <a:tcPr marT="45731" marB="4573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rPr>
                        <a:t>通过路径 </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cs typeface="Times New Roman" panose="02020603050405020304" pitchFamily="18" charset="0"/>
                        </a:rPr>
                        <a:t>条件取值</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cs typeface="Times New Roman" panose="02020603050405020304" pitchFamily="18" charset="0"/>
                        </a:rPr>
                        <a:t>覆盖分支</a:t>
                      </a:r>
                    </a:p>
                  </a:txBody>
                  <a:tcPr marT="45731" marB="4573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57574283"/>
                  </a:ext>
                </a:extLst>
              </a:tr>
              <a:tr h="532528">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x=4</a:t>
                      </a:r>
                      <a:r>
                        <a:rPr kumimoji="0" lang="zh-CN" altLang="en-US"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y=6</a:t>
                      </a:r>
                      <a:r>
                        <a:rPr kumimoji="0" lang="zh-CN" altLang="en-US"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z=5 </a:t>
                      </a:r>
                    </a:p>
                  </a:txBody>
                  <a:tcPr marT="45731" marB="4573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err="1" smtClean="0">
                          <a:ln>
                            <a:noFill/>
                          </a:ln>
                          <a:solidFill>
                            <a:srgbClr val="0000FF"/>
                          </a:solidFill>
                          <a:effectLst/>
                          <a:latin typeface="Book Antiqua" panose="02040602050305030304" pitchFamily="18" charset="0"/>
                          <a:ea typeface="宋体" panose="02010600030101010101" pitchFamily="2" charset="-122"/>
                        </a:rPr>
                        <a:t>abd</a:t>
                      </a:r>
                      <a:endPar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endParaRP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T1</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T2</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T3</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T4 </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err="1" smtClean="0">
                          <a:ln>
                            <a:noFill/>
                          </a:ln>
                          <a:solidFill>
                            <a:srgbClr val="0000FF"/>
                          </a:solidFill>
                          <a:effectLst/>
                          <a:latin typeface="Book Antiqua" panose="02040602050305030304" pitchFamily="18" charset="0"/>
                          <a:ea typeface="宋体" panose="02010600030101010101" pitchFamily="2" charset="-122"/>
                        </a:rPr>
                        <a:t>bd</a:t>
                      </a:r>
                      <a:endPar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endParaRPr>
                    </a:p>
                  </a:txBody>
                  <a:tcPr marT="45731" marB="4573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52057231"/>
                  </a:ext>
                </a:extLst>
              </a:tr>
              <a:tr h="591037">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x=2</a:t>
                      </a:r>
                      <a:r>
                        <a:rPr kumimoji="0" lang="zh-CN" altLang="en-US"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y=5</a:t>
                      </a:r>
                      <a:r>
                        <a:rPr kumimoji="0" lang="zh-CN" altLang="en-US"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z=5 </a:t>
                      </a:r>
                    </a:p>
                  </a:txBody>
                  <a:tcPr marT="45731" marB="4573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ace</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-T1</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T2</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-T3</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-T4 </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err="1" smtClean="0">
                          <a:ln>
                            <a:noFill/>
                          </a:ln>
                          <a:solidFill>
                            <a:srgbClr val="0000FF"/>
                          </a:solidFill>
                          <a:effectLst/>
                          <a:latin typeface="Book Antiqua" panose="02040602050305030304" pitchFamily="18" charset="0"/>
                          <a:ea typeface="宋体" panose="02010600030101010101" pitchFamily="2" charset="-122"/>
                        </a:rPr>
                        <a:t>ce</a:t>
                      </a:r>
                      <a:endPar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endParaRPr>
                    </a:p>
                  </a:txBody>
                  <a:tcPr marT="45731" marB="4573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57279788"/>
                  </a:ext>
                </a:extLst>
              </a:tr>
              <a:tr h="519305">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x=4</a:t>
                      </a:r>
                      <a:r>
                        <a:rPr kumimoji="0" lang="zh-CN" altLang="en-US"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y=5</a:t>
                      </a:r>
                      <a:r>
                        <a:rPr kumimoji="0" lang="zh-CN" altLang="en-US"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z=15 </a:t>
                      </a:r>
                    </a:p>
                  </a:txBody>
                  <a:tcPr marT="45731" marB="4573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err="1" smtClean="0">
                          <a:ln>
                            <a:noFill/>
                          </a:ln>
                          <a:solidFill>
                            <a:srgbClr val="0000FF"/>
                          </a:solidFill>
                          <a:effectLst/>
                          <a:latin typeface="Book Antiqua" panose="02040602050305030304" pitchFamily="18" charset="0"/>
                          <a:ea typeface="宋体" panose="02010600030101010101" pitchFamily="2" charset="-122"/>
                        </a:rPr>
                        <a:t>acd</a:t>
                      </a:r>
                      <a:endPar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endParaRP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T1</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-T2</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T3</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-T4 </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cd</a:t>
                      </a:r>
                    </a:p>
                  </a:txBody>
                  <a:tcPr marT="45731" marB="4573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21801901"/>
                  </a:ext>
                </a:extLst>
              </a:tr>
            </a:tbl>
          </a:graphicData>
        </a:graphic>
      </p:graphicFrame>
      <p:sp>
        <p:nvSpPr>
          <p:cNvPr id="6" name="Text Box 31"/>
          <p:cNvSpPr txBox="1">
            <a:spLocks noChangeArrowheads="1"/>
          </p:cNvSpPr>
          <p:nvPr/>
        </p:nvSpPr>
        <p:spPr bwMode="auto">
          <a:xfrm>
            <a:off x="395288" y="4797425"/>
            <a:ext cx="604837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dirty="0">
                <a:solidFill>
                  <a:srgbClr val="000000"/>
                </a:solidFill>
                <a:latin typeface="Calibri" panose="020F0502020204030204" pitchFamily="34" charset="0"/>
              </a:rPr>
              <a:t>上面的测试用例不但覆盖了所有分支的真假两个分支，而且覆盖了判断中的所有条件的可能</a:t>
            </a:r>
            <a:r>
              <a:rPr lang="zh-CN" altLang="en-US" sz="2000" b="1" dirty="0" smtClean="0">
                <a:solidFill>
                  <a:srgbClr val="000000"/>
                </a:solidFill>
                <a:latin typeface="Calibri" panose="020F0502020204030204" pitchFamily="34" charset="0"/>
              </a:rPr>
              <a:t>值</a:t>
            </a:r>
            <a:endParaRPr lang="zh-CN" altLang="en-US" sz="2400" dirty="0"/>
          </a:p>
        </p:txBody>
      </p:sp>
      <p:graphicFrame>
        <p:nvGraphicFramePr>
          <p:cNvPr id="7" name="Object 32"/>
          <p:cNvGraphicFramePr>
            <a:graphicFrameLocks noChangeAspect="1"/>
          </p:cNvGraphicFramePr>
          <p:nvPr/>
        </p:nvGraphicFramePr>
        <p:xfrm>
          <a:off x="6580188" y="1052513"/>
          <a:ext cx="2563812" cy="5688012"/>
        </p:xfrm>
        <a:graphic>
          <a:graphicData uri="http://schemas.openxmlformats.org/presentationml/2006/ole">
            <mc:AlternateContent xmlns:mc="http://schemas.openxmlformats.org/markup-compatibility/2006">
              <mc:Choice xmlns:v="urn:schemas-microsoft-com:vml" Requires="v">
                <p:oleObj spid="_x0000_s19522" name="RFFlow Flowchart" r:id="rId4" imgW="1656000" imgH="3672000" progId="RFFlow">
                  <p:embed/>
                </p:oleObj>
              </mc:Choice>
              <mc:Fallback>
                <p:oleObj name="RFFlow Flowchart" r:id="rId4" imgW="1656000" imgH="3672000" progId="RFFlow">
                  <p:embed/>
                  <p:pic>
                    <p:nvPicPr>
                      <p:cNvPr id="44064" name="Object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0188" y="1052513"/>
                        <a:ext cx="2563812" cy="568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46279080"/>
      </p:ext>
    </p:extLst>
  </p:cSld>
  <p:clrMapOvr>
    <a:masterClrMapping/>
  </p:clrMapOvr>
  <p:transition spd="med">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a:t>
            </a:r>
            <a:r>
              <a:rPr lang="zh-CN" altLang="en-US" sz="2000" b="1" dirty="0" smtClean="0">
                <a:solidFill>
                  <a:srgbClr val="0000FF"/>
                </a:solidFill>
                <a:cs typeface="Times New Roman" panose="02020603050405020304" pitchFamily="18" charset="0"/>
              </a:rPr>
              <a:t>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条件覆盖</a:t>
            </a:r>
          </a:p>
        </p:txBody>
      </p:sp>
      <p:sp>
        <p:nvSpPr>
          <p:cNvPr id="6"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“条件覆盖”通常比“判定覆盖”强，因为它使一个判定中的每一个条件都取到了两个不同的结果，而判定覆盖则不保证这一点</a:t>
            </a:r>
          </a:p>
          <a:p>
            <a:pPr eaLnBrk="1" hangingPunct="1"/>
            <a:r>
              <a:rPr lang="zh-CN" altLang="en-US" dirty="0" smtClean="0"/>
              <a:t>但在某些时候，“条件覆盖”并不能完全包含“判定覆盖”</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见下页</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例子</a:t>
            </a:r>
            <a:endParaRPr lang="zh-CN" altLang="en-US" dirty="0" smtClean="0"/>
          </a:p>
          <a:p>
            <a:pPr eaLnBrk="1" hangingPunct="1"/>
            <a:r>
              <a:rPr lang="zh-CN" altLang="en-US" dirty="0" smtClean="0"/>
              <a:t>“条件覆盖”也可能不包含“语句覆盖”</a:t>
            </a:r>
          </a:p>
          <a:p>
            <a:pPr lvl="1" eaLnBrk="1" hangingPunct="1"/>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例如：</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对语句“</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(A &amp;&amp; B) S”</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设计测试用例使其满足条件覆盖，即“使</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为真并使</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为假”、“使</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为假而且</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为真”，但是它们都未能使语句</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得以</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endParaRPr lang="en-US" altLang="zh-CN" dirty="0" smtClean="0"/>
          </a:p>
        </p:txBody>
      </p:sp>
    </p:spTree>
    <p:extLst>
      <p:ext uri="{BB962C8B-B14F-4D97-AF65-F5344CB8AC3E}">
        <p14:creationId xmlns:p14="http://schemas.microsoft.com/office/powerpoint/2010/main" val="1851673013"/>
      </p:ext>
    </p:extLst>
  </p:cSld>
  <p:clrMapOvr>
    <a:masterClrMapping/>
  </p:clrMapOvr>
  <p:transition spd="med">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a:t>
            </a:r>
            <a:r>
              <a:rPr lang="zh-CN" altLang="en-US" sz="2000" b="1" dirty="0" smtClean="0">
                <a:solidFill>
                  <a:srgbClr val="0000FF"/>
                </a:solidFill>
                <a:cs typeface="Times New Roman" panose="02020603050405020304" pitchFamily="18" charset="0"/>
              </a:rPr>
              <a:t>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条件覆盖</a:t>
            </a:r>
          </a:p>
        </p:txBody>
      </p:sp>
      <p:graphicFrame>
        <p:nvGraphicFramePr>
          <p:cNvPr id="4" name="Group 32"/>
          <p:cNvGraphicFramePr>
            <a:graphicFrameLocks noGrp="1"/>
          </p:cNvGraphicFramePr>
          <p:nvPr>
            <p:extLst>
              <p:ext uri="{D42A27DB-BD31-4B8C-83A1-F6EECF244321}">
                <p14:modId xmlns:p14="http://schemas.microsoft.com/office/powerpoint/2010/main" val="3415026123"/>
              </p:ext>
            </p:extLst>
          </p:nvPr>
        </p:nvGraphicFramePr>
        <p:xfrm>
          <a:off x="395288" y="2924944"/>
          <a:ext cx="5761037" cy="1543051"/>
        </p:xfrm>
        <a:graphic>
          <a:graphicData uri="http://schemas.openxmlformats.org/drawingml/2006/table">
            <a:tbl>
              <a:tblPr/>
              <a:tblGrid>
                <a:gridCol w="1728787">
                  <a:extLst>
                    <a:ext uri="{9D8B030D-6E8A-4147-A177-3AD203B41FA5}">
                      <a16:colId xmlns:a16="http://schemas.microsoft.com/office/drawing/2014/main" val="2700163412"/>
                    </a:ext>
                  </a:extLst>
                </a:gridCol>
                <a:gridCol w="863600">
                  <a:extLst>
                    <a:ext uri="{9D8B030D-6E8A-4147-A177-3AD203B41FA5}">
                      <a16:colId xmlns:a16="http://schemas.microsoft.com/office/drawing/2014/main" val="1682870349"/>
                    </a:ext>
                  </a:extLst>
                </a:gridCol>
                <a:gridCol w="2016125">
                  <a:extLst>
                    <a:ext uri="{9D8B030D-6E8A-4147-A177-3AD203B41FA5}">
                      <a16:colId xmlns:a16="http://schemas.microsoft.com/office/drawing/2014/main" val="1071672824"/>
                    </a:ext>
                  </a:extLst>
                </a:gridCol>
                <a:gridCol w="1152525">
                  <a:extLst>
                    <a:ext uri="{9D8B030D-6E8A-4147-A177-3AD203B41FA5}">
                      <a16:colId xmlns:a16="http://schemas.microsoft.com/office/drawing/2014/main" val="2841739346"/>
                    </a:ext>
                  </a:extLst>
                </a:gridCol>
              </a:tblGrid>
              <a:tr h="349250">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rPr>
                        <a:t>测试用例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rPr>
                        <a:t>路径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cs typeface="Times New Roman" panose="02020603050405020304" pitchFamily="18" charset="0"/>
                        </a:rPr>
                        <a:t>条件取值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cs typeface="Times New Roman" panose="02020603050405020304" pitchFamily="18" charset="0"/>
                        </a:rPr>
                        <a:t>覆盖分支</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78738857"/>
                  </a:ext>
                </a:extLst>
              </a:tr>
              <a:tr h="585788">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x=2</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y=6</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z=5 </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err="1" smtClean="0">
                          <a:ln>
                            <a:noFill/>
                          </a:ln>
                          <a:solidFill>
                            <a:srgbClr val="0000FF"/>
                          </a:solidFill>
                          <a:effectLst/>
                          <a:latin typeface="Book Antiqua" panose="02040602050305030304" pitchFamily="18" charset="0"/>
                          <a:ea typeface="宋体" panose="02010600030101010101" pitchFamily="2" charset="-122"/>
                        </a:rPr>
                        <a:t>acd</a:t>
                      </a:r>
                      <a:endPar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-T1</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T2</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-T3</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T4 </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cd</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38867184"/>
                  </a:ext>
                </a:extLst>
              </a:tr>
              <a:tr h="608013">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x=4</a:t>
                      </a:r>
                      <a:r>
                        <a:rPr kumimoji="0" lang="zh-CN" altLang="en-US"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y=5</a:t>
                      </a:r>
                      <a:r>
                        <a:rPr kumimoji="0" lang="zh-CN" altLang="en-US"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z=15 </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acd</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T1</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-T2</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T3</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-T4 </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cd</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33508615"/>
                  </a:ext>
                </a:extLst>
              </a:tr>
            </a:tbl>
          </a:graphicData>
        </a:graphic>
      </p:graphicFrame>
      <p:graphicFrame>
        <p:nvGraphicFramePr>
          <p:cNvPr id="5" name="Object 26"/>
          <p:cNvGraphicFramePr>
            <a:graphicFrameLocks noChangeAspect="1"/>
          </p:cNvGraphicFramePr>
          <p:nvPr>
            <p:extLst>
              <p:ext uri="{D42A27DB-BD31-4B8C-83A1-F6EECF244321}">
                <p14:modId xmlns:p14="http://schemas.microsoft.com/office/powerpoint/2010/main" val="3514053896"/>
              </p:ext>
            </p:extLst>
          </p:nvPr>
        </p:nvGraphicFramePr>
        <p:xfrm>
          <a:off x="6443663" y="765894"/>
          <a:ext cx="2514600" cy="5759450"/>
        </p:xfrm>
        <a:graphic>
          <a:graphicData uri="http://schemas.openxmlformats.org/presentationml/2006/ole">
            <mc:AlternateContent xmlns:mc="http://schemas.openxmlformats.org/markup-compatibility/2006">
              <mc:Choice xmlns:v="urn:schemas-microsoft-com:vml" Requires="v">
                <p:oleObj spid="_x0000_s20545" name="RFFlow Flowchart" r:id="rId4" imgW="1656000" imgH="3672000" progId="RFFlow">
                  <p:embed/>
                </p:oleObj>
              </mc:Choice>
              <mc:Fallback>
                <p:oleObj name="RFFlow Flowchart" r:id="rId4" imgW="1656000" imgH="3672000" progId="RFFlow">
                  <p:embed/>
                  <p:pic>
                    <p:nvPicPr>
                      <p:cNvPr id="46105"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3663" y="765894"/>
                        <a:ext cx="2514600" cy="575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27"/>
          <p:cNvSpPr txBox="1">
            <a:spLocks noChangeArrowheads="1"/>
          </p:cNvSpPr>
          <p:nvPr/>
        </p:nvSpPr>
        <p:spPr>
          <a:xfrm>
            <a:off x="395288" y="1484313"/>
            <a:ext cx="5689600"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对右图设计下面的测试用例，虽然满足条件覆盖，但只覆盖了第一个条件的取假分支和第二个条件的取真分支，不满足判定覆盖的要求 </a:t>
            </a:r>
          </a:p>
          <a:p>
            <a:pPr eaLnBrk="1" hangingPunct="1"/>
            <a:endParaRPr lang="en-US" altLang="zh-CN" dirty="0" smtClean="0"/>
          </a:p>
        </p:txBody>
      </p:sp>
    </p:spTree>
    <p:extLst>
      <p:ext uri="{BB962C8B-B14F-4D97-AF65-F5344CB8AC3E}">
        <p14:creationId xmlns:p14="http://schemas.microsoft.com/office/powerpoint/2010/main" val="2605929815"/>
      </p:ext>
    </p:extLst>
  </p:cSld>
  <p:clrMapOvr>
    <a:masterClrMapping/>
  </p:clrMapOvr>
  <p:transition spd="med">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a:t>
            </a:r>
            <a:r>
              <a:rPr lang="zh-CN" altLang="en-US" sz="2000" b="1" dirty="0" smtClean="0">
                <a:solidFill>
                  <a:srgbClr val="0000FF"/>
                </a:solidFill>
                <a:cs typeface="Times New Roman" panose="02020603050405020304" pitchFamily="18" charset="0"/>
              </a:rPr>
              <a:t>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3" name="Object 2">
            <a:hlinkClick r:id="" action="ppaction://ole?verb=0"/>
          </p:cNvPr>
          <p:cNvGraphicFramePr>
            <a:graphicFrameLocks noChangeAspect="1"/>
          </p:cNvGraphicFramePr>
          <p:nvPr>
            <p:extLst>
              <p:ext uri="{D42A27DB-BD31-4B8C-83A1-F6EECF244321}">
                <p14:modId xmlns:p14="http://schemas.microsoft.com/office/powerpoint/2010/main" val="3337187644"/>
              </p:ext>
            </p:extLst>
          </p:nvPr>
        </p:nvGraphicFramePr>
        <p:xfrm>
          <a:off x="5501481" y="2132385"/>
          <a:ext cx="2894013" cy="3716337"/>
        </p:xfrm>
        <a:graphic>
          <a:graphicData uri="http://schemas.openxmlformats.org/presentationml/2006/ole">
            <mc:AlternateContent xmlns:mc="http://schemas.openxmlformats.org/markup-compatibility/2006">
              <mc:Choice xmlns:v="urn:schemas-microsoft-com:vml" Requires="v">
                <p:oleObj spid="_x0000_s21569" name="演示文稿" r:id="rId4" imgW="4168031" imgH="3125632" progId="PowerPoint.Show.8">
                  <p:embed/>
                </p:oleObj>
              </mc:Choice>
              <mc:Fallback>
                <p:oleObj name="演示文稿" r:id="rId4" imgW="4168031" imgH="3125632" progId="PowerPoint.Show.8">
                  <p:embed/>
                  <p:pic>
                    <p:nvPicPr>
                      <p:cNvPr id="47106" name="Object 2">
                        <a:hlinkClick r:id="" action="ppaction://ole?verb=0"/>
                      </p:cNvPr>
                      <p:cNvPicPr>
                        <a:picLocks noChangeAspect="1" noChangeArrowheads="1"/>
                      </p:cNvPicPr>
                      <p:nvPr/>
                    </p:nvPicPr>
                    <p:blipFill>
                      <a:blip r:embed="rId5"/>
                      <a:srcRect l="23686" t="5879" r="35834" b="24815"/>
                      <a:stretch>
                        <a:fillRect/>
                      </a:stretch>
                    </p:blipFill>
                    <p:spPr bwMode="auto">
                      <a:xfrm>
                        <a:off x="5501481" y="2132385"/>
                        <a:ext cx="2894013" cy="3716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3"/>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(4) </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判定</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条件覆盖</a:t>
            </a:r>
          </a:p>
        </p:txBody>
      </p:sp>
      <p:sp>
        <p:nvSpPr>
          <p:cNvPr id="5" name="Rectangle 4"/>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针对上面的问题引出了另一种覆盖标准</a:t>
            </a:r>
            <a:r>
              <a:rPr lang="en-US" altLang="zh-CN" dirty="0" smtClean="0">
                <a:solidFill>
                  <a:srgbClr val="C00000"/>
                </a:solidFill>
                <a:latin typeface="Times New Roman" panose="02020603050405020304" pitchFamily="18" charset="0"/>
                <a:ea typeface="楷体_GB2312" pitchFamily="49" charset="-122"/>
              </a:rPr>
              <a:t>—“</a:t>
            </a:r>
            <a:r>
              <a:rPr lang="zh-CN" altLang="en-US" dirty="0" smtClean="0">
                <a:solidFill>
                  <a:srgbClr val="C00000"/>
                </a:solidFill>
                <a:latin typeface="Times New Roman" panose="02020603050405020304" pitchFamily="18" charset="0"/>
                <a:ea typeface="楷体_GB2312" pitchFamily="49" charset="-122"/>
              </a:rPr>
              <a:t>判定</a:t>
            </a:r>
            <a:r>
              <a:rPr lang="en-US" altLang="zh-CN" dirty="0" smtClean="0">
                <a:solidFill>
                  <a:srgbClr val="C00000"/>
                </a:solidFill>
                <a:latin typeface="Times New Roman" panose="02020603050405020304" pitchFamily="18" charset="0"/>
                <a:ea typeface="楷体_GB2312" pitchFamily="49" charset="-122"/>
              </a:rPr>
              <a:t>/</a:t>
            </a:r>
            <a:r>
              <a:rPr lang="zh-CN" altLang="en-US" dirty="0" smtClean="0">
                <a:solidFill>
                  <a:srgbClr val="C00000"/>
                </a:solidFill>
                <a:latin typeface="Times New Roman" panose="02020603050405020304" pitchFamily="18" charset="0"/>
                <a:ea typeface="楷体_GB2312" pitchFamily="49" charset="-122"/>
              </a:rPr>
              <a:t>条件覆盖” </a:t>
            </a:r>
            <a:r>
              <a:rPr lang="en-US" altLang="zh-CN" dirty="0" smtClean="0">
                <a:solidFill>
                  <a:srgbClr val="C00000"/>
                </a:solidFill>
                <a:latin typeface="Times New Roman" panose="02020603050405020304" pitchFamily="18" charset="0"/>
                <a:ea typeface="楷体_GB2312" pitchFamily="49" charset="-122"/>
              </a:rPr>
              <a:t>(Decision/Condition Coverage)</a:t>
            </a:r>
            <a:r>
              <a:rPr lang="en-US" altLang="zh-CN" dirty="0" smtClean="0">
                <a:solidFill>
                  <a:srgbClr val="C00000"/>
                </a:solidFill>
              </a:rPr>
              <a:t> </a:t>
            </a:r>
            <a:r>
              <a:rPr lang="zh-CN" altLang="en-US" dirty="0" smtClean="0"/>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执行足够的测试用例，使得判定中</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每个</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r>
            <a:b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条件</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取到各种可能的值，并使每个</a:t>
            </a:r>
            <a:r>
              <a:rPr lang="en-US" altLang="en-US" b="1"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分支</a:t>
            </a:r>
            <a:r>
              <a:rPr lang="en-US"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r>
            <a:br>
              <a:rPr lang="en-US"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取</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到各种可能的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结果</a:t>
            </a:r>
          </a:p>
          <a:p>
            <a:pPr eaLnBrk="1" hangingPunct="1"/>
            <a:endParaRPr lang="zh-CN" altLang="en-US" dirty="0" smtClean="0"/>
          </a:p>
          <a:p>
            <a:pPr eaLnBrk="1" hangingPunct="1"/>
            <a:r>
              <a:rPr lang="zh-CN" altLang="en-US" dirty="0" smtClean="0"/>
              <a:t>对右图的程序，以下两个测试用例 </a:t>
            </a:r>
          </a:p>
          <a:p>
            <a:pPr marL="230187" lvl="1" indent="0" eaLnBrk="1" hangingPunct="1">
              <a:buNone/>
            </a:pP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X=4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沿</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ace</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路</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marL="230187" lvl="1" indent="0" eaLnBrk="1" hangingPunct="1">
              <a:buNone/>
            </a:pP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X=1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沿</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abd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路径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lvl="1" eaLnBrk="1" hangingPunct="1">
              <a:buFont typeface="Arial" panose="020B0604020202020204" pitchFamily="34" charset="0"/>
              <a:buNone/>
            </a:pPr>
            <a:r>
              <a:rPr lang="zh-CN" altLang="en-US" b="1" dirty="0" smtClean="0"/>
              <a:t>是满足这一标准的</a:t>
            </a:r>
          </a:p>
          <a:p>
            <a:pPr eaLnBrk="1" hangingPunct="1"/>
            <a:endParaRPr lang="en-US" altLang="zh-CN" dirty="0" smtClean="0"/>
          </a:p>
        </p:txBody>
      </p:sp>
    </p:spTree>
    <p:extLst>
      <p:ext uri="{BB962C8B-B14F-4D97-AF65-F5344CB8AC3E}">
        <p14:creationId xmlns:p14="http://schemas.microsoft.com/office/powerpoint/2010/main" val="379941905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anim calcmode="lin" valueType="num">
                                      <p:cBhvr additive="base">
                                        <p:cTn id="1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 calcmode="lin" valueType="num">
                                      <p:cBhvr additive="base">
                                        <p:cTn id="1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 calcmode="lin" valueType="num">
                                      <p:cBhvr additive="base">
                                        <p:cTn id="1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a:t>
            </a:r>
            <a:r>
              <a:rPr lang="zh-CN" altLang="en-US" sz="2000" b="1" dirty="0" smtClean="0">
                <a:solidFill>
                  <a:srgbClr val="0000FF"/>
                </a:solidFill>
                <a:cs typeface="Times New Roman" panose="02020603050405020304" pitchFamily="18" charset="0"/>
              </a:rPr>
              <a:t>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判定</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条件覆盖</a:t>
            </a:r>
          </a:p>
        </p:txBody>
      </p:sp>
      <p:graphicFrame>
        <p:nvGraphicFramePr>
          <p:cNvPr id="4" name="Object 4"/>
          <p:cNvGraphicFramePr>
            <a:graphicFrameLocks noChangeAspect="1"/>
          </p:cNvGraphicFramePr>
          <p:nvPr/>
        </p:nvGraphicFramePr>
        <p:xfrm>
          <a:off x="6300788" y="1125538"/>
          <a:ext cx="2565400" cy="5688012"/>
        </p:xfrm>
        <a:graphic>
          <a:graphicData uri="http://schemas.openxmlformats.org/presentationml/2006/ole">
            <mc:AlternateContent xmlns:mc="http://schemas.openxmlformats.org/markup-compatibility/2006">
              <mc:Choice xmlns:v="urn:schemas-microsoft-com:vml" Requires="v">
                <p:oleObj spid="_x0000_s22593" name="RFFlow Flowchart" r:id="rId4" imgW="1656000" imgH="3672000" progId="RFFlow">
                  <p:embed/>
                </p:oleObj>
              </mc:Choice>
              <mc:Fallback>
                <p:oleObj name="RFFlow Flowchart" r:id="rId4" imgW="1656000" imgH="3672000" progId="RFFlow">
                  <p:embed/>
                  <p:pic>
                    <p:nvPicPr>
                      <p:cNvPr id="48131"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0788" y="1125538"/>
                        <a:ext cx="2565400" cy="568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Group 34"/>
          <p:cNvGraphicFramePr>
            <a:graphicFrameLocks noGrp="1"/>
          </p:cNvGraphicFramePr>
          <p:nvPr>
            <p:extLst>
              <p:ext uri="{D42A27DB-BD31-4B8C-83A1-F6EECF244321}">
                <p14:modId xmlns:p14="http://schemas.microsoft.com/office/powerpoint/2010/main" val="2614961610"/>
              </p:ext>
            </p:extLst>
          </p:nvPr>
        </p:nvGraphicFramePr>
        <p:xfrm>
          <a:off x="539601" y="2780928"/>
          <a:ext cx="5616575" cy="1952626"/>
        </p:xfrm>
        <a:graphic>
          <a:graphicData uri="http://schemas.openxmlformats.org/drawingml/2006/table">
            <a:tbl>
              <a:tblPr/>
              <a:tblGrid>
                <a:gridCol w="1800225">
                  <a:extLst>
                    <a:ext uri="{9D8B030D-6E8A-4147-A177-3AD203B41FA5}">
                      <a16:colId xmlns:a16="http://schemas.microsoft.com/office/drawing/2014/main" val="1119133125"/>
                    </a:ext>
                  </a:extLst>
                </a:gridCol>
                <a:gridCol w="725488">
                  <a:extLst>
                    <a:ext uri="{9D8B030D-6E8A-4147-A177-3AD203B41FA5}">
                      <a16:colId xmlns:a16="http://schemas.microsoft.com/office/drawing/2014/main" val="59517150"/>
                    </a:ext>
                  </a:extLst>
                </a:gridCol>
                <a:gridCol w="2082800">
                  <a:extLst>
                    <a:ext uri="{9D8B030D-6E8A-4147-A177-3AD203B41FA5}">
                      <a16:colId xmlns:a16="http://schemas.microsoft.com/office/drawing/2014/main" val="3232146174"/>
                    </a:ext>
                  </a:extLst>
                </a:gridCol>
                <a:gridCol w="1008062">
                  <a:extLst>
                    <a:ext uri="{9D8B030D-6E8A-4147-A177-3AD203B41FA5}">
                      <a16:colId xmlns:a16="http://schemas.microsoft.com/office/drawing/2014/main" val="2498253574"/>
                    </a:ext>
                  </a:extLst>
                </a:gridCol>
              </a:tblGrid>
              <a:tr h="411163">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rPr>
                        <a:t>测试用例 </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rPr>
                        <a:t>路径 </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cs typeface="Times New Roman" panose="02020603050405020304" pitchFamily="18" charset="0"/>
                        </a:rPr>
                        <a:t>条件取值</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cs typeface="Times New Roman" panose="02020603050405020304" pitchFamily="18" charset="0"/>
                        </a:rPr>
                        <a:t>覆盖分支</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2195059"/>
                  </a:ext>
                </a:extLst>
              </a:tr>
              <a:tr h="841375">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x=4</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y=6</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z=5 </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abd</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T1</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T2</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T3</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T4 </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err="1" smtClean="0">
                          <a:ln>
                            <a:noFill/>
                          </a:ln>
                          <a:solidFill>
                            <a:srgbClr val="0000FF"/>
                          </a:solidFill>
                          <a:effectLst/>
                          <a:latin typeface="Book Antiqua" panose="02040602050305030304" pitchFamily="18" charset="0"/>
                          <a:ea typeface="宋体" panose="02010600030101010101" pitchFamily="2" charset="-122"/>
                        </a:rPr>
                        <a:t>bd</a:t>
                      </a:r>
                      <a:endPar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57041517"/>
                  </a:ext>
                </a:extLst>
              </a:tr>
              <a:tr h="700088">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x=2</a:t>
                      </a:r>
                      <a:r>
                        <a:rPr kumimoji="0" lang="zh-CN" altLang="en-US"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y=5</a:t>
                      </a:r>
                      <a:r>
                        <a:rPr kumimoji="0" lang="zh-CN" altLang="en-US"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z=11</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ace</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-T1</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-T2</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-T3</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-T4 </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err="1" smtClean="0">
                          <a:ln>
                            <a:noFill/>
                          </a:ln>
                          <a:solidFill>
                            <a:srgbClr val="0000FF"/>
                          </a:solidFill>
                          <a:effectLst/>
                          <a:latin typeface="Book Antiqua" panose="02040602050305030304" pitchFamily="18" charset="0"/>
                          <a:ea typeface="宋体" panose="02010600030101010101" pitchFamily="2" charset="-122"/>
                        </a:rPr>
                        <a:t>ce</a:t>
                      </a:r>
                      <a:endPar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3878836"/>
                  </a:ext>
                </a:extLst>
              </a:tr>
            </a:tbl>
          </a:graphicData>
        </a:graphic>
      </p:graphicFrame>
      <p:sp>
        <p:nvSpPr>
          <p:cNvPr id="6" name="Rectangle 27"/>
          <p:cNvSpPr txBox="1">
            <a:spLocks noChangeArrowheads="1"/>
          </p:cNvSpPr>
          <p:nvPr/>
        </p:nvSpPr>
        <p:spPr>
          <a:xfrm>
            <a:off x="395288" y="1484313"/>
            <a:ext cx="5905500" cy="1223962"/>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设计两个测试用例便可以覆盖</a:t>
            </a:r>
            <a:r>
              <a:rPr lang="en-US" altLang="zh-CN" dirty="0" smtClean="0"/>
              <a:t>8</a:t>
            </a:r>
            <a:r>
              <a:rPr lang="zh-CN" altLang="en-US" dirty="0" smtClean="0"/>
              <a:t>个条件值以及</a:t>
            </a:r>
            <a:r>
              <a:rPr lang="en-US" altLang="zh-CN" dirty="0" smtClean="0"/>
              <a:t>4</a:t>
            </a:r>
            <a:r>
              <a:rPr lang="zh-CN" altLang="en-US" dirty="0" smtClean="0"/>
              <a:t>个判断分支</a:t>
            </a:r>
          </a:p>
          <a:p>
            <a:pPr eaLnBrk="1" hangingPunct="1"/>
            <a:endParaRPr lang="en-US" altLang="zh-CN" dirty="0" smtClean="0"/>
          </a:p>
        </p:txBody>
      </p:sp>
    </p:spTree>
    <p:extLst>
      <p:ext uri="{BB962C8B-B14F-4D97-AF65-F5344CB8AC3E}">
        <p14:creationId xmlns:p14="http://schemas.microsoft.com/office/powerpoint/2010/main" val="2324886146"/>
      </p:ext>
    </p:extLst>
  </p:cSld>
  <p:clrMapOvr>
    <a:masterClrMapping/>
  </p:clrMapOvr>
  <p:transition spd="med">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229410"/>
            <a:ext cx="5832647" cy="5040559"/>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smtClean="0">
                <a:ln>
                  <a:noFill/>
                </a:ln>
                <a:solidFill>
                  <a:srgbClr val="C00000"/>
                </a:solidFill>
                <a:effectLst/>
                <a:uLnTx/>
                <a:uFillTx/>
                <a:latin typeface="Book Antiqua"/>
                <a:ea typeface="宋体"/>
                <a:cs typeface="+mn-cs"/>
              </a:rPr>
              <a:t>主要内容</a:t>
            </a:r>
            <a:endParaRPr kumimoji="0" lang="en-US" altLang="zh-CN" sz="2400" b="1" i="0" u="none" strike="noStrike" kern="1200" cap="none" spc="0" normalizeH="0" baseline="0" noProof="0" dirty="0" smtClean="0">
              <a:ln>
                <a:noFill/>
              </a:ln>
              <a:solidFill>
                <a:srgbClr val="C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1</a:t>
            </a: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a:t>
            </a: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软件测试基础</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2.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测试过程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3.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测试方法分类</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4. </a:t>
            </a:r>
            <a:r>
              <a:rPr kumimoji="0" lang="zh-CN" altLang="en-US" sz="2000" b="1" i="0" u="none" strike="noStrike" kern="1200" cap="none" spc="0" normalizeH="0" baseline="0" noProof="0" dirty="0" smtClean="0">
                <a:ln>
                  <a:noFill/>
                </a:ln>
                <a:solidFill>
                  <a:srgbClr val="000000"/>
                </a:solidFill>
                <a:effectLst/>
                <a:uLnTx/>
                <a:uFillTx/>
                <a:latin typeface="Book Antiqua"/>
                <a:ea typeface="宋体"/>
                <a:cs typeface="+mn-cs"/>
              </a:rPr>
              <a:t>黑盒测试</a:t>
            </a:r>
            <a:endPar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a:t>
            </a: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5. </a:t>
            </a:r>
            <a:r>
              <a:rPr kumimoji="0" lang="zh-CN" altLang="en-US" sz="2000" b="1" i="0" u="none" strike="noStrike" kern="1200" cap="none" spc="0" normalizeH="0" baseline="0" noProof="0" dirty="0" smtClean="0">
                <a:ln>
                  <a:noFill/>
                </a:ln>
                <a:solidFill>
                  <a:srgbClr val="000000"/>
                </a:solidFill>
                <a:effectLst/>
                <a:uLnTx/>
                <a:uFillTx/>
                <a:latin typeface="Book Antiqua"/>
                <a:ea typeface="宋体"/>
                <a:cs typeface="+mn-cs"/>
              </a:rPr>
              <a:t>白盒测试</a:t>
            </a:r>
            <a:endPar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rgbClr val="C00000"/>
                </a:solidFill>
                <a:effectLst/>
                <a:uLnTx/>
                <a:uFillTx/>
                <a:latin typeface="Book Antiqua"/>
                <a:ea typeface="宋体"/>
                <a:cs typeface="+mn-cs"/>
              </a:rPr>
              <a:t>    5.1 </a:t>
            </a:r>
            <a:r>
              <a:rPr kumimoji="0" lang="zh-CN" altLang="en-US" sz="2000" b="1" i="0" u="none" strike="noStrike" kern="1200" cap="none" spc="0" normalizeH="0" baseline="0" noProof="0" dirty="0">
                <a:ln>
                  <a:noFill/>
                </a:ln>
                <a:solidFill>
                  <a:srgbClr val="C00000"/>
                </a:solidFill>
                <a:effectLst/>
                <a:uLnTx/>
                <a:uFillTx/>
                <a:latin typeface="Book Antiqua"/>
                <a:ea typeface="宋体"/>
                <a:cs typeface="+mn-cs"/>
              </a:rPr>
              <a:t>白盒测试概述</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5.2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白盒测试的覆盖标准</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5.3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基本路径法</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5.4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循环测试法</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5.5 </a:t>
            </a:r>
            <a:r>
              <a:rPr kumimoji="0" lang="en-US" altLang="zh-CN" sz="2000" b="1" i="0" u="none" strike="noStrike" kern="1200" cap="none" spc="0" normalizeH="0" baseline="0" noProof="0" dirty="0" err="1">
                <a:ln>
                  <a:noFill/>
                </a:ln>
                <a:solidFill>
                  <a:srgbClr val="000000"/>
                </a:solidFill>
                <a:effectLst/>
                <a:uLnTx/>
                <a:uFillTx/>
                <a:latin typeface="Book Antiqua"/>
                <a:ea typeface="宋体"/>
                <a:cs typeface="+mn-cs"/>
              </a:rPr>
              <a:t>xUnit</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白盒</a:t>
            </a:r>
            <a:r>
              <a:rPr kumimoji="0" lang="zh-CN" altLang="en-US" sz="2000" b="1" i="0" u="none" strike="noStrike" kern="1200" cap="none" spc="0" normalizeH="0" baseline="0" noProof="0" dirty="0" smtClean="0">
                <a:ln>
                  <a:noFill/>
                </a:ln>
                <a:solidFill>
                  <a:srgbClr val="000000"/>
                </a:solidFill>
                <a:effectLst/>
                <a:uLnTx/>
                <a:uFillTx/>
                <a:latin typeface="Book Antiqua"/>
                <a:ea typeface="宋体"/>
                <a:cs typeface="+mn-cs"/>
              </a:rPr>
              <a:t>测试</a:t>
            </a:r>
            <a:endParaRPr kumimoji="0" lang="en-US" altLang="zh-CN" sz="2000" b="0" i="0" u="none" strike="noStrike" kern="1200" cap="none" spc="0" normalizeH="0" baseline="0" noProof="0" dirty="0">
              <a:ln>
                <a:noFill/>
              </a:ln>
              <a:solidFill>
                <a:srgbClr val="000000"/>
              </a:solidFill>
              <a:effectLst/>
              <a:uLnTx/>
              <a:uFillTx/>
              <a:latin typeface="Book Antiqua"/>
              <a:ea typeface="宋体"/>
              <a:cs typeface="+mn-cs"/>
            </a:endParaRPr>
          </a:p>
        </p:txBody>
      </p:sp>
    </p:spTree>
    <p:extLst>
      <p:ext uri="{BB962C8B-B14F-4D97-AF65-F5344CB8AC3E}">
        <p14:creationId xmlns:p14="http://schemas.microsoft.com/office/powerpoint/2010/main" val="2593886143"/>
      </p:ext>
    </p:extLst>
  </p:cSld>
  <p:clrMapOvr>
    <a:masterClrMapping/>
  </p:clrMapOvr>
  <p:transition spd="med">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a:t>
            </a:r>
            <a:r>
              <a:rPr lang="zh-CN" altLang="en-US" sz="2000" b="1" dirty="0" smtClean="0">
                <a:solidFill>
                  <a:srgbClr val="0000FF"/>
                </a:solidFill>
                <a:cs typeface="Times New Roman" panose="02020603050405020304" pitchFamily="18" charset="0"/>
              </a:rPr>
              <a:t>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判定</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条件覆盖</a:t>
            </a:r>
          </a:p>
        </p:txBody>
      </p:sp>
      <p:sp>
        <p:nvSpPr>
          <p:cNvPr id="4" name="Rectangle 4"/>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判定</a:t>
            </a:r>
            <a:r>
              <a:rPr lang="en-US" altLang="zh-CN" dirty="0" smtClean="0"/>
              <a:t>/</a:t>
            </a:r>
            <a:r>
              <a:rPr lang="zh-CN" altLang="en-US" dirty="0" smtClean="0"/>
              <a:t>条件覆盖从表面来看，它测试了所有条件的取值，但是有可能某些条件掩盖了另一些条件</a:t>
            </a:r>
          </a:p>
          <a:p>
            <a:pPr eaLnBrk="1" hangingPunct="1"/>
            <a:r>
              <a:rPr lang="zh-CN" altLang="en-US" dirty="0" smtClean="0"/>
              <a:t>例如：</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对于条件表达式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(x&gt;3) &amp;&amp; (z&lt;10)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来说，必须两个条件都满足才能确定表达式为</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真；如果</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x&gt;3</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为假，则编译器一般不再判断</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z&lt;10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是否满足</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了</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对于表达式</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(x==4) || (y&gt;5)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来说，若</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x==4</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测试结果为真，就认为表达式的结果为真，这时不再检查</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y&gt;5</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条件</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了</a:t>
            </a:r>
            <a:endParaRPr lang="zh-CN" altLang="en-US" dirty="0" smtClean="0"/>
          </a:p>
          <a:p>
            <a:pPr eaLnBrk="1" hangingPunct="1"/>
            <a:r>
              <a:rPr lang="zh-CN" altLang="en-US" dirty="0" smtClean="0"/>
              <a:t>因此，采用判定</a:t>
            </a:r>
            <a:r>
              <a:rPr lang="en-US" altLang="zh-CN" dirty="0" smtClean="0"/>
              <a:t>/</a:t>
            </a:r>
            <a:r>
              <a:rPr lang="zh-CN" altLang="en-US" dirty="0" smtClean="0"/>
              <a:t>条件覆盖，逻辑表达式中的错误不一定能够查出来 </a:t>
            </a:r>
          </a:p>
          <a:p>
            <a:pPr eaLnBrk="1" hangingPunct="1"/>
            <a:endParaRPr lang="en-US" altLang="zh-CN" dirty="0" smtClean="0"/>
          </a:p>
        </p:txBody>
      </p:sp>
    </p:spTree>
    <p:extLst>
      <p:ext uri="{BB962C8B-B14F-4D97-AF65-F5344CB8AC3E}">
        <p14:creationId xmlns:p14="http://schemas.microsoft.com/office/powerpoint/2010/main" val="622552757"/>
      </p:ext>
    </p:extLst>
  </p:cSld>
  <p:clrMapOvr>
    <a:masterClrMapping/>
  </p:clrMapOvr>
  <p:transition spd="med">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a:t>
            </a:r>
            <a:r>
              <a:rPr lang="zh-CN" altLang="en-US" sz="2000" b="1" dirty="0" smtClean="0">
                <a:solidFill>
                  <a:srgbClr val="0000FF"/>
                </a:solidFill>
                <a:cs typeface="Times New Roman" panose="02020603050405020304" pitchFamily="18" charset="0"/>
              </a:rPr>
              <a:t>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(5) </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条件组合覆盖</a:t>
            </a:r>
          </a:p>
        </p:txBody>
      </p:sp>
      <p:sp>
        <p:nvSpPr>
          <p:cNvPr id="5"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针对上述问题又提出了另一种标准 </a:t>
            </a:r>
            <a:r>
              <a:rPr lang="en-US" altLang="zh-CN" dirty="0" smtClean="0">
                <a:solidFill>
                  <a:srgbClr val="C00000"/>
                </a:solidFill>
                <a:latin typeface="Times New Roman" panose="02020603050405020304" pitchFamily="18" charset="0"/>
                <a:ea typeface="楷体_GB2312" pitchFamily="49" charset="-122"/>
              </a:rPr>
              <a:t>— “</a:t>
            </a:r>
            <a:r>
              <a:rPr lang="zh-CN" altLang="en-US" dirty="0" smtClean="0">
                <a:solidFill>
                  <a:srgbClr val="C00000"/>
                </a:solidFill>
                <a:latin typeface="Times New Roman" panose="02020603050405020304" pitchFamily="18" charset="0"/>
                <a:ea typeface="楷体_GB2312" pitchFamily="49" charset="-122"/>
              </a:rPr>
              <a:t>条件组合覆盖” </a:t>
            </a:r>
            <a:r>
              <a:rPr lang="en-US" altLang="zh-CN" dirty="0" smtClean="0">
                <a:solidFill>
                  <a:srgbClr val="C00000"/>
                </a:solidFill>
                <a:latin typeface="Times New Roman" panose="02020603050405020304" pitchFamily="18" charset="0"/>
                <a:ea typeface="楷体_GB2312" pitchFamily="49" charset="-122"/>
              </a:rPr>
              <a:t>(Multiple Condition Coverage)</a:t>
            </a:r>
            <a:r>
              <a:rPr lang="zh-CN" altLang="en-US" dirty="0" smtClean="0"/>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执行足够的测试用例，使得每个判定中多个条件的各种取值的可能组合都至少出现一</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endParaRPr lang="zh-CN" altLang="en-US" dirty="0" smtClean="0"/>
          </a:p>
          <a:p>
            <a:pPr eaLnBrk="1" hangingPunct="1"/>
            <a:r>
              <a:rPr lang="zh-CN" altLang="en-US" dirty="0" smtClean="0"/>
              <a:t>显然，满足“条件组合覆盖”的测试用例是一定满足“判定覆盖”、“条件覆盖”和“判定</a:t>
            </a:r>
            <a:r>
              <a:rPr lang="en-US" altLang="zh-CN" dirty="0" smtClean="0"/>
              <a:t>/</a:t>
            </a:r>
            <a:r>
              <a:rPr lang="zh-CN" altLang="en-US" dirty="0" smtClean="0"/>
              <a:t>条件覆盖”</a:t>
            </a:r>
          </a:p>
          <a:p>
            <a:pPr eaLnBrk="1" hangingPunct="1"/>
            <a:endParaRPr lang="en-US" altLang="zh-CN" dirty="0" smtClean="0"/>
          </a:p>
        </p:txBody>
      </p:sp>
    </p:spTree>
    <p:extLst>
      <p:ext uri="{BB962C8B-B14F-4D97-AF65-F5344CB8AC3E}">
        <p14:creationId xmlns:p14="http://schemas.microsoft.com/office/powerpoint/2010/main" val="1174204326"/>
      </p:ext>
    </p:extLst>
  </p:cSld>
  <p:clrMapOvr>
    <a:masterClrMapping/>
  </p:clrMapOvr>
  <p:transition spd="med">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a:t>
            </a:r>
            <a:r>
              <a:rPr lang="zh-CN" altLang="en-US" sz="2000" b="1" dirty="0" smtClean="0">
                <a:solidFill>
                  <a:srgbClr val="0000FF"/>
                </a:solidFill>
                <a:cs typeface="Times New Roman" panose="02020603050405020304" pitchFamily="18" charset="0"/>
              </a:rPr>
              <a:t>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条件组合覆盖</a:t>
            </a:r>
          </a:p>
        </p:txBody>
      </p:sp>
      <p:graphicFrame>
        <p:nvGraphicFramePr>
          <p:cNvPr id="4" name="Object 4">
            <a:hlinkClick r:id="" action="ppaction://ole?verb=0"/>
          </p:cNvPr>
          <p:cNvGraphicFramePr>
            <a:graphicFrameLocks noChangeAspect="1"/>
          </p:cNvGraphicFramePr>
          <p:nvPr>
            <p:extLst>
              <p:ext uri="{D42A27DB-BD31-4B8C-83A1-F6EECF244321}">
                <p14:modId xmlns:p14="http://schemas.microsoft.com/office/powerpoint/2010/main" val="3490094288"/>
              </p:ext>
            </p:extLst>
          </p:nvPr>
        </p:nvGraphicFramePr>
        <p:xfrm>
          <a:off x="5652120" y="1700808"/>
          <a:ext cx="2894012" cy="3716338"/>
        </p:xfrm>
        <a:graphic>
          <a:graphicData uri="http://schemas.openxmlformats.org/presentationml/2006/ole">
            <mc:AlternateContent xmlns:mc="http://schemas.openxmlformats.org/markup-compatibility/2006">
              <mc:Choice xmlns:v="urn:schemas-microsoft-com:vml" Requires="v">
                <p:oleObj spid="_x0000_s23617" name="演示文稿" r:id="rId4" imgW="4168031" imgH="3125632" progId="PowerPoint.Show.8">
                  <p:embed/>
                </p:oleObj>
              </mc:Choice>
              <mc:Fallback>
                <p:oleObj name="演示文稿" r:id="rId4" imgW="4168031" imgH="3125632" progId="PowerPoint.Show.8">
                  <p:embed/>
                  <p:pic>
                    <p:nvPicPr>
                      <p:cNvPr id="51203" name="Object 4">
                        <a:hlinkClick r:id="" action="ppaction://ole?verb=0"/>
                      </p:cNvPr>
                      <p:cNvPicPr>
                        <a:picLocks noChangeAspect="1" noChangeArrowheads="1"/>
                      </p:cNvPicPr>
                      <p:nvPr/>
                    </p:nvPicPr>
                    <p:blipFill>
                      <a:blip r:embed="rId5"/>
                      <a:srcRect l="23686" t="5879" r="35834" b="24815"/>
                      <a:stretch>
                        <a:fillRect/>
                      </a:stretch>
                    </p:blipFill>
                    <p:spPr bwMode="auto">
                      <a:xfrm>
                        <a:off x="5652120" y="1700808"/>
                        <a:ext cx="2894012" cy="371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5"/>
          <p:cNvSpPr txBox="1">
            <a:spLocks noChangeArrowheads="1"/>
          </p:cNvSpPr>
          <p:nvPr/>
        </p:nvSpPr>
        <p:spPr>
          <a:xfrm>
            <a:off x="395289" y="1484313"/>
            <a:ext cx="5112816"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针对该程序，需要设计测试用例使下面 </a:t>
            </a:r>
            <a:r>
              <a:rPr lang="en-US" altLang="zh-CN" dirty="0" smtClean="0"/>
              <a:t>8</a:t>
            </a:r>
            <a:r>
              <a:rPr lang="zh-CN" altLang="en-US" dirty="0" smtClean="0"/>
              <a:t>种条件组合都能够出现：</a:t>
            </a:r>
          </a:p>
          <a:p>
            <a:pPr marL="230187" lvl="1" indent="0" eaLnBrk="1" hangingPunct="1">
              <a:buNone/>
            </a:pP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1</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A&gt;1, B==0   	2) A&gt;1, B != 0</a:t>
            </a:r>
          </a:p>
          <a:p>
            <a:pPr marL="230187" lvl="1" indent="0" eaLnBrk="1" hangingPunct="1">
              <a:buNone/>
            </a:pP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3</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A&lt;=1, B==0	4) A &lt;= 1, B != 0</a:t>
            </a:r>
          </a:p>
          <a:p>
            <a:pPr marL="230187" lvl="1" indent="0" eaLnBrk="1" hangingPunct="1">
              <a:buNone/>
            </a:pP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5</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A==2, X&gt;1 	6) A==2, X &lt;= 1 </a:t>
            </a:r>
          </a:p>
          <a:p>
            <a:pPr marL="230187" lvl="1" indent="0" eaLnBrk="1" hangingPunct="1">
              <a:buNone/>
            </a:pP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7</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 != 2, X&gt;1 	8) A != 2, X &lt;= 1 </a:t>
            </a:r>
          </a:p>
          <a:p>
            <a:pPr eaLnBrk="1" hangingPunct="1"/>
            <a:r>
              <a:rPr lang="en-US" altLang="zh-CN" dirty="0" smtClean="0"/>
              <a:t>5-8</a:t>
            </a:r>
            <a:r>
              <a:rPr lang="zh-CN" altLang="en-US" dirty="0" smtClean="0"/>
              <a:t>四种情况是第二个</a:t>
            </a:r>
            <a:r>
              <a:rPr lang="en-US" altLang="zh-CN" dirty="0" smtClean="0"/>
              <a:t>if</a:t>
            </a:r>
            <a:r>
              <a:rPr lang="zh-CN" altLang="en-US" dirty="0" smtClean="0"/>
              <a:t>语句的条件组合，而</a:t>
            </a:r>
            <a:r>
              <a:rPr lang="en-US" altLang="zh-CN" dirty="0" smtClean="0"/>
              <a:t>X</a:t>
            </a:r>
            <a:r>
              <a:rPr lang="zh-CN" altLang="en-US" dirty="0" smtClean="0"/>
              <a:t>的值在该语句之前是要经过计算的，所以还必须根据程序的逻辑推算出在程序的入口点</a:t>
            </a:r>
            <a:r>
              <a:rPr lang="en-US" altLang="zh-CN" dirty="0" smtClean="0"/>
              <a:t>X</a:t>
            </a:r>
            <a:r>
              <a:rPr lang="zh-CN" altLang="en-US" dirty="0" smtClean="0"/>
              <a:t>的输入值应是什么。 </a:t>
            </a:r>
          </a:p>
          <a:p>
            <a:pPr eaLnBrk="1" hangingPunct="1"/>
            <a:endParaRPr lang="en-US" altLang="zh-CN" dirty="0" smtClean="0"/>
          </a:p>
        </p:txBody>
      </p:sp>
    </p:spTree>
    <p:extLst>
      <p:ext uri="{BB962C8B-B14F-4D97-AF65-F5344CB8AC3E}">
        <p14:creationId xmlns:p14="http://schemas.microsoft.com/office/powerpoint/2010/main" val="2214596201"/>
      </p:ext>
    </p:extLst>
  </p:cSld>
  <p:clrMapOvr>
    <a:masterClrMapping/>
  </p:clrMapOvr>
  <p:transition spd="med">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a:t>
            </a:r>
            <a:r>
              <a:rPr lang="zh-CN" altLang="en-US" sz="2000" b="1" dirty="0" smtClean="0">
                <a:solidFill>
                  <a:srgbClr val="0000FF"/>
                </a:solidFill>
                <a:cs typeface="Times New Roman" panose="02020603050405020304" pitchFamily="18" charset="0"/>
              </a:rPr>
              <a:t>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条件组合覆盖</a:t>
            </a:r>
          </a:p>
        </p:txBody>
      </p:sp>
      <p:graphicFrame>
        <p:nvGraphicFramePr>
          <p:cNvPr id="4" name="Object 4">
            <a:hlinkClick r:id="" action="ppaction://ole?verb=0"/>
          </p:cNvPr>
          <p:cNvGraphicFramePr>
            <a:graphicFrameLocks noChangeAspect="1"/>
          </p:cNvGraphicFramePr>
          <p:nvPr>
            <p:extLst>
              <p:ext uri="{D42A27DB-BD31-4B8C-83A1-F6EECF244321}">
                <p14:modId xmlns:p14="http://schemas.microsoft.com/office/powerpoint/2010/main" val="1017938256"/>
              </p:ext>
            </p:extLst>
          </p:nvPr>
        </p:nvGraphicFramePr>
        <p:xfrm>
          <a:off x="5004048" y="2636912"/>
          <a:ext cx="2894012" cy="3716338"/>
        </p:xfrm>
        <a:graphic>
          <a:graphicData uri="http://schemas.openxmlformats.org/presentationml/2006/ole">
            <mc:AlternateContent xmlns:mc="http://schemas.openxmlformats.org/markup-compatibility/2006">
              <mc:Choice xmlns:v="urn:schemas-microsoft-com:vml" Requires="v">
                <p:oleObj spid="_x0000_s24641" name="演示文稿" r:id="rId4" imgW="4168031" imgH="3125632" progId="PowerPoint.Show.8">
                  <p:embed/>
                </p:oleObj>
              </mc:Choice>
              <mc:Fallback>
                <p:oleObj name="演示文稿" r:id="rId4" imgW="4168031" imgH="3125632" progId="PowerPoint.Show.8">
                  <p:embed/>
                  <p:pic>
                    <p:nvPicPr>
                      <p:cNvPr id="52227" name="Object 4">
                        <a:hlinkClick r:id="" action="ppaction://ole?verb=0"/>
                      </p:cNvPr>
                      <p:cNvPicPr>
                        <a:picLocks noChangeAspect="1" noChangeArrowheads="1"/>
                      </p:cNvPicPr>
                      <p:nvPr/>
                    </p:nvPicPr>
                    <p:blipFill>
                      <a:blip r:embed="rId5"/>
                      <a:srcRect l="23686" t="5879" r="35834" b="24815"/>
                      <a:stretch>
                        <a:fillRect/>
                      </a:stretch>
                    </p:blipFill>
                    <p:spPr bwMode="auto">
                      <a:xfrm>
                        <a:off x="5004048" y="2636912"/>
                        <a:ext cx="2894012" cy="371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5"/>
          <p:cNvSpPr txBox="1">
            <a:spLocks noChangeArrowheads="1"/>
          </p:cNvSpPr>
          <p:nvPr/>
        </p:nvSpPr>
        <p:spPr>
          <a:xfrm>
            <a:off x="395288" y="1484313"/>
            <a:ext cx="396081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下面四个测试用例可以使上述</a:t>
            </a:r>
            <a:r>
              <a:rPr lang="en-US" altLang="zh-CN" dirty="0" smtClean="0"/>
              <a:t>8</a:t>
            </a:r>
            <a:r>
              <a:rPr lang="zh-CN" altLang="en-US" dirty="0" smtClean="0"/>
              <a:t>种条件组合分别至少出现一次： </a:t>
            </a:r>
          </a:p>
          <a:p>
            <a:pPr lvl="1" eaLnBrk="1" hangingPunct="1"/>
            <a:r>
              <a:rPr lang="zh-CN" altLang="en-US" dirty="0" smtClean="0"/>
              <a:t>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X=4  </a:t>
            </a:r>
          </a:p>
          <a:p>
            <a:pPr marL="230187" lvl="1" indent="0" eaLnBrk="1" hangingPunct="1">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使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两种情况</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出现 </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X=1  </a:t>
            </a:r>
          </a:p>
          <a:p>
            <a:pPr marL="230187" lvl="1" indent="0" eaLnBrk="1" hangingPunct="1">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使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6)</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两种情况</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出现</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X=2  </a:t>
            </a:r>
          </a:p>
          <a:p>
            <a:pPr marL="230187" lvl="1" indent="0" eaLnBrk="1" hangingPunct="1">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使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7)</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两种情况</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出现</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X=1  </a:t>
            </a:r>
          </a:p>
          <a:p>
            <a:pPr marL="230187" lvl="1" indent="0" eaLnBrk="1" hangingPunct="1">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使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8)</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两种情况</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出现</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endParaRPr lang="en-US" altLang="zh-CN" dirty="0" smtClean="0"/>
          </a:p>
        </p:txBody>
      </p:sp>
      <p:sp>
        <p:nvSpPr>
          <p:cNvPr id="6" name="Rectangle 6"/>
          <p:cNvSpPr>
            <a:spLocks noChangeArrowheads="1"/>
          </p:cNvSpPr>
          <p:nvPr/>
        </p:nvSpPr>
        <p:spPr bwMode="auto">
          <a:xfrm>
            <a:off x="4860032" y="1330982"/>
            <a:ext cx="3744913" cy="13747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spcBef>
                <a:spcPct val="20000"/>
              </a:spcBef>
              <a:spcAft>
                <a:spcPct val="20000"/>
              </a:spcAft>
            </a:pPr>
            <a:r>
              <a:rPr lang="en-US" altLang="zh-CN" sz="1600" b="1" dirty="0">
                <a:solidFill>
                  <a:srgbClr val="000000"/>
                </a:solidFill>
                <a:latin typeface="Times New Roman" panose="02020603050405020304" pitchFamily="18" charset="0"/>
                <a:cs typeface="Times New Roman" panose="02020603050405020304" pitchFamily="18" charset="0"/>
              </a:rPr>
              <a:t>1) A&gt;1, B==0     2) A&gt;1, B != 0</a:t>
            </a:r>
          </a:p>
          <a:p>
            <a:pPr lvl="1" eaLnBrk="1" hangingPunct="1">
              <a:spcBef>
                <a:spcPct val="20000"/>
              </a:spcBef>
              <a:spcAft>
                <a:spcPct val="20000"/>
              </a:spcAft>
            </a:pPr>
            <a:r>
              <a:rPr lang="en-US" altLang="zh-CN" sz="1600" b="1" dirty="0">
                <a:solidFill>
                  <a:srgbClr val="000000"/>
                </a:solidFill>
                <a:latin typeface="Times New Roman" panose="02020603050405020304" pitchFamily="18" charset="0"/>
                <a:cs typeface="Times New Roman" panose="02020603050405020304" pitchFamily="18" charset="0"/>
              </a:rPr>
              <a:t>3) A&lt;=1, B==0	  4) A &lt;= 1, B != 0</a:t>
            </a:r>
          </a:p>
          <a:p>
            <a:pPr lvl="1" eaLnBrk="1" hangingPunct="1">
              <a:spcBef>
                <a:spcPct val="20000"/>
              </a:spcBef>
              <a:spcAft>
                <a:spcPct val="20000"/>
              </a:spcAft>
            </a:pPr>
            <a:r>
              <a:rPr lang="en-US" altLang="zh-CN" sz="1600" b="1" dirty="0">
                <a:solidFill>
                  <a:srgbClr val="000000"/>
                </a:solidFill>
                <a:latin typeface="Times New Roman" panose="02020603050405020304" pitchFamily="18" charset="0"/>
                <a:cs typeface="Times New Roman" panose="02020603050405020304" pitchFamily="18" charset="0"/>
              </a:rPr>
              <a:t>5) A==2, X&gt;1 	  6) A==2, X &lt;= 1 </a:t>
            </a:r>
          </a:p>
          <a:p>
            <a:pPr lvl="1" eaLnBrk="1" hangingPunct="1">
              <a:spcBef>
                <a:spcPct val="20000"/>
              </a:spcBef>
              <a:spcAft>
                <a:spcPct val="20000"/>
              </a:spcAft>
            </a:pPr>
            <a:r>
              <a:rPr lang="en-US" altLang="zh-CN" sz="1600" b="1" dirty="0">
                <a:solidFill>
                  <a:srgbClr val="000000"/>
                </a:solidFill>
                <a:latin typeface="Times New Roman" panose="02020603050405020304" pitchFamily="18" charset="0"/>
                <a:cs typeface="Times New Roman" panose="02020603050405020304" pitchFamily="18" charset="0"/>
              </a:rPr>
              <a:t>7) A != 2, X&gt;1 	  8) A != 2, X &lt;= 1</a:t>
            </a:r>
          </a:p>
        </p:txBody>
      </p:sp>
    </p:spTree>
    <p:extLst>
      <p:ext uri="{BB962C8B-B14F-4D97-AF65-F5344CB8AC3E}">
        <p14:creationId xmlns:p14="http://schemas.microsoft.com/office/powerpoint/2010/main" val="592599111"/>
      </p:ext>
    </p:extLst>
  </p:cSld>
  <p:clrMapOvr>
    <a:masterClrMapping/>
  </p:clrMapOvr>
  <p:transition spd="med">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a:t>
            </a:r>
            <a:r>
              <a:rPr lang="zh-CN" altLang="en-US" sz="2000" b="1" dirty="0" smtClean="0">
                <a:solidFill>
                  <a:srgbClr val="0000FF"/>
                </a:solidFill>
                <a:cs typeface="Times New Roman" panose="02020603050405020304" pitchFamily="18" charset="0"/>
              </a:rPr>
              <a:t>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条件组合覆盖</a:t>
            </a:r>
          </a:p>
        </p:txBody>
      </p:sp>
      <p:graphicFrame>
        <p:nvGraphicFramePr>
          <p:cNvPr id="4" name="Object 4">
            <a:hlinkClick r:id="" action="ppaction://ole?verb=0"/>
          </p:cNvPr>
          <p:cNvGraphicFramePr>
            <a:graphicFrameLocks noChangeAspect="1"/>
          </p:cNvGraphicFramePr>
          <p:nvPr>
            <p:extLst>
              <p:ext uri="{D42A27DB-BD31-4B8C-83A1-F6EECF244321}">
                <p14:modId xmlns:p14="http://schemas.microsoft.com/office/powerpoint/2010/main" val="2848789191"/>
              </p:ext>
            </p:extLst>
          </p:nvPr>
        </p:nvGraphicFramePr>
        <p:xfrm>
          <a:off x="5468762" y="1579414"/>
          <a:ext cx="2894012" cy="3716338"/>
        </p:xfrm>
        <a:graphic>
          <a:graphicData uri="http://schemas.openxmlformats.org/presentationml/2006/ole">
            <mc:AlternateContent xmlns:mc="http://schemas.openxmlformats.org/markup-compatibility/2006">
              <mc:Choice xmlns:v="urn:schemas-microsoft-com:vml" Requires="v">
                <p:oleObj spid="_x0000_s25665" name="演示文稿" r:id="rId4" imgW="4135989" imgH="3099711" progId="PowerPoint.Show.8">
                  <p:embed/>
                </p:oleObj>
              </mc:Choice>
              <mc:Fallback>
                <p:oleObj name="演示文稿" r:id="rId4" imgW="4135989" imgH="3099711" progId="PowerPoint.Show.8">
                  <p:embed/>
                  <p:pic>
                    <p:nvPicPr>
                      <p:cNvPr id="53251" name="Object 4">
                        <a:hlinkClick r:id="" action="ppaction://ole?verb=0"/>
                      </p:cNvPr>
                      <p:cNvPicPr>
                        <a:picLocks noChangeAspect="1" noChangeArrowheads="1"/>
                      </p:cNvPicPr>
                      <p:nvPr/>
                    </p:nvPicPr>
                    <p:blipFill>
                      <a:blip r:embed="rId5"/>
                      <a:srcRect l="23686" t="5879" r="35834" b="24815"/>
                      <a:stretch>
                        <a:fillRect/>
                      </a:stretch>
                    </p:blipFill>
                    <p:spPr bwMode="auto">
                      <a:xfrm>
                        <a:off x="5468762" y="1579414"/>
                        <a:ext cx="2894012" cy="371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5"/>
          <p:cNvSpPr txBox="1">
            <a:spLocks noChangeArrowheads="1"/>
          </p:cNvSpPr>
          <p:nvPr/>
        </p:nvSpPr>
        <p:spPr>
          <a:xfrm>
            <a:off x="395288" y="1484313"/>
            <a:ext cx="4608759"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上面四个例子虽然满足条件组合覆盖，但并不能覆盖程序中的每一条路径，例如路径</a:t>
            </a:r>
            <a:r>
              <a:rPr lang="en-US" altLang="zh-CN" dirty="0" err="1" smtClean="0"/>
              <a:t>acd</a:t>
            </a:r>
            <a:r>
              <a:rPr lang="zh-CN" altLang="en-US" dirty="0" smtClean="0"/>
              <a:t>就没有执行，因此，条件组合覆盖标准仍然是不彻底 </a:t>
            </a:r>
          </a:p>
          <a:p>
            <a:pPr eaLnBrk="1" hangingPunct="1"/>
            <a:endParaRPr lang="zh-CN" altLang="en-US" dirty="0" smtClean="0"/>
          </a:p>
          <a:p>
            <a:pPr eaLnBrk="1" hangingPunct="1"/>
            <a:endParaRPr lang="zh-CN" altLang="en-US" dirty="0" smtClean="0"/>
          </a:p>
          <a:p>
            <a:pPr eaLnBrk="1" hangingPunct="1"/>
            <a:endParaRPr lang="zh-CN" altLang="en-US" dirty="0" smtClean="0"/>
          </a:p>
          <a:p>
            <a:pPr eaLnBrk="1" hangingPunct="1"/>
            <a:endParaRPr lang="en-US" altLang="zh-CN" dirty="0" smtClean="0"/>
          </a:p>
        </p:txBody>
      </p:sp>
    </p:spTree>
    <p:extLst>
      <p:ext uri="{BB962C8B-B14F-4D97-AF65-F5344CB8AC3E}">
        <p14:creationId xmlns:p14="http://schemas.microsoft.com/office/powerpoint/2010/main" val="1064052844"/>
      </p:ext>
    </p:extLst>
  </p:cSld>
  <p:clrMapOvr>
    <a:masterClrMapping/>
  </p:clrMapOvr>
  <p:transition spd="med">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a:t>
            </a:r>
            <a:r>
              <a:rPr lang="zh-CN" altLang="en-US" sz="2000" b="1" dirty="0" smtClean="0">
                <a:solidFill>
                  <a:srgbClr val="0000FF"/>
                </a:solidFill>
                <a:cs typeface="Times New Roman" panose="02020603050405020304" pitchFamily="18" charset="0"/>
              </a:rPr>
              <a:t>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条件组合覆盖</a:t>
            </a:r>
          </a:p>
        </p:txBody>
      </p:sp>
      <p:graphicFrame>
        <p:nvGraphicFramePr>
          <p:cNvPr id="4" name="Object 4"/>
          <p:cNvGraphicFramePr>
            <a:graphicFrameLocks noChangeAspect="1"/>
          </p:cNvGraphicFramePr>
          <p:nvPr>
            <p:extLst>
              <p:ext uri="{D42A27DB-BD31-4B8C-83A1-F6EECF244321}">
                <p14:modId xmlns:p14="http://schemas.microsoft.com/office/powerpoint/2010/main" val="1947307972"/>
              </p:ext>
            </p:extLst>
          </p:nvPr>
        </p:nvGraphicFramePr>
        <p:xfrm>
          <a:off x="6444208" y="765894"/>
          <a:ext cx="2597150" cy="5759450"/>
        </p:xfrm>
        <a:graphic>
          <a:graphicData uri="http://schemas.openxmlformats.org/presentationml/2006/ole">
            <mc:AlternateContent xmlns:mc="http://schemas.openxmlformats.org/markup-compatibility/2006">
              <mc:Choice xmlns:v="urn:schemas-microsoft-com:vml" Requires="v">
                <p:oleObj spid="_x0000_s26689" name="RFFlow Flowchart" r:id="rId4" imgW="1656000" imgH="3672000" progId="RFFlow">
                  <p:embed/>
                </p:oleObj>
              </mc:Choice>
              <mc:Fallback>
                <p:oleObj name="RFFlow Flowchart" r:id="rId4" imgW="1656000" imgH="3672000" progId="RFFlow">
                  <p:embed/>
                  <p:pic>
                    <p:nvPicPr>
                      <p:cNvPr id="5427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4208" y="765894"/>
                        <a:ext cx="2597150" cy="575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5"/>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对右图中各个判定的条件取值组合加以标记如下：</a:t>
            </a:r>
          </a:p>
          <a:p>
            <a:pPr marL="230187" lvl="1" indent="0" eaLnBrk="1" hangingPunct="1">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 x&gt;3,z&lt;10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记做</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T1 T2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，第一个判定的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Yes</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分支</a:t>
            </a:r>
          </a:p>
          <a:p>
            <a:pPr marL="230187" lvl="1" indent="0" eaLnBrk="1" hangingPunct="1">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 x&gt;3,z&gt;=10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记做</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T1 -T2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，第一个判定的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No</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分支</a:t>
            </a:r>
          </a:p>
          <a:p>
            <a:pPr marL="230187" lvl="1" indent="0" eaLnBrk="1" hangingPunct="1">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 x&lt;=3,z&lt;10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记做</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-T1 T2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，第一个判定的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No</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分支</a:t>
            </a:r>
          </a:p>
          <a:p>
            <a:pPr marL="230187" lvl="1" indent="0" eaLnBrk="1" hangingPunct="1">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 x&lt;=3,z&gt;=10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记做</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-T1 -T2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，第一个判定的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No</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分支</a:t>
            </a:r>
          </a:p>
          <a:p>
            <a:pPr marL="230187" lvl="1" indent="0" eaLnBrk="1" hangingPunct="1">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 x=4,y&gt;5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记做</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T3 T4</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，第二个判定的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Yes</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分支</a:t>
            </a:r>
          </a:p>
          <a:p>
            <a:pPr marL="230187" lvl="1" indent="0" eaLnBrk="1" hangingPunct="1">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6) x=4,y&lt;=5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记做</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T3 -T4</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，第二个判定的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Yes</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分支</a:t>
            </a:r>
          </a:p>
          <a:p>
            <a:pPr marL="230187" lvl="1" indent="0" eaLnBrk="1" hangingPunct="1">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7) x!=4,y&gt;5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记做</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-T3 T4</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，第二个判定的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Yes</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分支</a:t>
            </a:r>
          </a:p>
          <a:p>
            <a:pPr marL="230187" lvl="1" indent="0" eaLnBrk="1" hangingPunct="1">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8) x!=4,y&lt;=5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记做</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-T3 -T4</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，第二个判定的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No</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分支</a:t>
            </a:r>
          </a:p>
          <a:p>
            <a:pPr eaLnBrk="1" hangingPunct="1"/>
            <a:endParaRPr lang="zh-CN" altLang="en-US" dirty="0" smtClean="0"/>
          </a:p>
          <a:p>
            <a:pPr eaLnBrk="1" hangingPunct="1"/>
            <a:endParaRPr lang="en-US" altLang="zh-CN" dirty="0" smtClean="0"/>
          </a:p>
        </p:txBody>
      </p:sp>
    </p:spTree>
    <p:extLst>
      <p:ext uri="{BB962C8B-B14F-4D97-AF65-F5344CB8AC3E}">
        <p14:creationId xmlns:p14="http://schemas.microsoft.com/office/powerpoint/2010/main" val="3430076630"/>
      </p:ext>
    </p:extLst>
  </p:cSld>
  <p:clrMapOvr>
    <a:masterClrMapping/>
  </p:clrMapOvr>
  <p:transition spd="med">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a:t>
            </a:r>
            <a:r>
              <a:rPr lang="zh-CN" altLang="en-US" sz="2000" b="1" dirty="0" smtClean="0">
                <a:solidFill>
                  <a:srgbClr val="0000FF"/>
                </a:solidFill>
                <a:cs typeface="Times New Roman" panose="02020603050405020304" pitchFamily="18" charset="0"/>
              </a:rPr>
              <a:t>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37"/>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根据定义取</a:t>
            </a:r>
            <a:r>
              <a:rPr lang="en-US" altLang="zh-CN" dirty="0" smtClean="0"/>
              <a:t>4</a:t>
            </a:r>
            <a:r>
              <a:rPr lang="zh-CN" altLang="en-US" dirty="0" smtClean="0"/>
              <a:t>个测试用例，就可以覆盖上面</a:t>
            </a:r>
            <a:r>
              <a:rPr lang="en-US" altLang="zh-CN" dirty="0" smtClean="0"/>
              <a:t>8</a:t>
            </a:r>
            <a:r>
              <a:rPr lang="zh-CN" altLang="en-US" dirty="0" smtClean="0"/>
              <a:t>种条件取值的组合</a:t>
            </a:r>
          </a:p>
          <a:p>
            <a:pPr eaLnBrk="1" hangingPunct="1"/>
            <a:r>
              <a:rPr lang="zh-CN" altLang="en-US" dirty="0" smtClean="0"/>
              <a:t>测试用例：</a:t>
            </a:r>
          </a:p>
          <a:p>
            <a:pPr eaLnBrk="1" hangingPunct="1"/>
            <a:endParaRPr lang="zh-CN" altLang="en-US" dirty="0" smtClean="0"/>
          </a:p>
          <a:p>
            <a:pPr eaLnBrk="1" hangingPunct="1"/>
            <a:endParaRPr lang="zh-CN" altLang="en-US" dirty="0" smtClean="0"/>
          </a:p>
          <a:p>
            <a:pPr eaLnBrk="1" hangingPunct="1"/>
            <a:endParaRPr lang="zh-CN" altLang="en-US" dirty="0" smtClean="0"/>
          </a:p>
          <a:p>
            <a:pPr eaLnBrk="1" hangingPunct="1"/>
            <a:endParaRPr lang="zh-CN" altLang="en-US" dirty="0" smtClean="0"/>
          </a:p>
          <a:p>
            <a:pPr eaLnBrk="1" hangingPunct="1"/>
            <a:endParaRPr lang="zh-CN" altLang="en-US" dirty="0" smtClean="0"/>
          </a:p>
          <a:p>
            <a:pPr eaLnBrk="1" hangingPunct="1"/>
            <a:endParaRPr lang="zh-CN" altLang="en-US" dirty="0" smtClean="0"/>
          </a:p>
          <a:p>
            <a:pPr eaLnBrk="1" hangingPunct="1"/>
            <a:r>
              <a:rPr lang="zh-CN" altLang="en-US" dirty="0" smtClean="0"/>
              <a:t>上面的测试用例覆盖了所有条件的可能取值的组合，覆盖了所有判断的可取分支，但是却丢失了一条路径</a:t>
            </a:r>
            <a:r>
              <a:rPr lang="en-US" altLang="zh-CN" dirty="0" err="1" smtClean="0"/>
              <a:t>abe</a:t>
            </a:r>
            <a:endParaRPr lang="zh-CN" altLang="en-US" dirty="0" smtClean="0"/>
          </a:p>
        </p:txBody>
      </p:sp>
      <p:sp>
        <p:nvSpPr>
          <p:cNvPr id="4"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条件组合覆盖</a:t>
            </a:r>
          </a:p>
        </p:txBody>
      </p:sp>
      <p:graphicFrame>
        <p:nvGraphicFramePr>
          <p:cNvPr id="5" name="Group 46"/>
          <p:cNvGraphicFramePr>
            <a:graphicFrameLocks noGrp="1"/>
          </p:cNvGraphicFramePr>
          <p:nvPr>
            <p:extLst>
              <p:ext uri="{D42A27DB-BD31-4B8C-83A1-F6EECF244321}">
                <p14:modId xmlns:p14="http://schemas.microsoft.com/office/powerpoint/2010/main" val="2609597566"/>
              </p:ext>
            </p:extLst>
          </p:nvPr>
        </p:nvGraphicFramePr>
        <p:xfrm>
          <a:off x="1044575" y="2492375"/>
          <a:ext cx="7056438" cy="2520951"/>
        </p:xfrm>
        <a:graphic>
          <a:graphicData uri="http://schemas.openxmlformats.org/drawingml/2006/table">
            <a:tbl>
              <a:tblPr/>
              <a:tblGrid>
                <a:gridCol w="1824038">
                  <a:extLst>
                    <a:ext uri="{9D8B030D-6E8A-4147-A177-3AD203B41FA5}">
                      <a16:colId xmlns:a16="http://schemas.microsoft.com/office/drawing/2014/main" val="1856529520"/>
                    </a:ext>
                  </a:extLst>
                </a:gridCol>
                <a:gridCol w="1162050">
                  <a:extLst>
                    <a:ext uri="{9D8B030D-6E8A-4147-A177-3AD203B41FA5}">
                      <a16:colId xmlns:a16="http://schemas.microsoft.com/office/drawing/2014/main" val="3963772621"/>
                    </a:ext>
                  </a:extLst>
                </a:gridCol>
                <a:gridCol w="2260600">
                  <a:extLst>
                    <a:ext uri="{9D8B030D-6E8A-4147-A177-3AD203B41FA5}">
                      <a16:colId xmlns:a16="http://schemas.microsoft.com/office/drawing/2014/main" val="1715760526"/>
                    </a:ext>
                  </a:extLst>
                </a:gridCol>
                <a:gridCol w="1809750">
                  <a:extLst>
                    <a:ext uri="{9D8B030D-6E8A-4147-A177-3AD203B41FA5}">
                      <a16:colId xmlns:a16="http://schemas.microsoft.com/office/drawing/2014/main" val="4246151777"/>
                    </a:ext>
                  </a:extLst>
                </a:gridCol>
              </a:tblGrid>
              <a:tr h="485775">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rPr>
                        <a:t>测试用例</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rPr>
                        <a:t>通过路径 </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cs typeface="Times New Roman" panose="02020603050405020304" pitchFamily="18" charset="0"/>
                        </a:rPr>
                        <a:t>条件取值</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cs typeface="Times New Roman" panose="02020603050405020304" pitchFamily="18" charset="0"/>
                        </a:rPr>
                        <a:t>覆盖组合号</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86103091"/>
                  </a:ext>
                </a:extLst>
              </a:tr>
              <a:tr h="493713">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x=4</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y=6</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z=5 </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abd</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T1</a:t>
                      </a:r>
                      <a:r>
                        <a:rPr kumimoji="0" lang="zh-CN" altLang="en-US"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T2</a:t>
                      </a:r>
                      <a:r>
                        <a:rPr kumimoji="0" lang="zh-CN" altLang="en-US"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T3</a:t>
                      </a:r>
                      <a:r>
                        <a:rPr kumimoji="0" lang="zh-CN" altLang="en-US"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T4 </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1</a:t>
                      </a:r>
                      <a:r>
                        <a:rPr kumimoji="0" lang="zh-CN" altLang="en-US"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和</a:t>
                      </a: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5 </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03439318"/>
                  </a:ext>
                </a:extLst>
              </a:tr>
              <a:tr h="533400">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x=4</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y=5</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z=15 </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err="1" smtClean="0">
                          <a:ln>
                            <a:noFill/>
                          </a:ln>
                          <a:solidFill>
                            <a:srgbClr val="0000FF"/>
                          </a:solidFill>
                          <a:effectLst/>
                          <a:latin typeface="Book Antiqua" panose="02040602050305030304" pitchFamily="18" charset="0"/>
                          <a:ea typeface="宋体" panose="02010600030101010101" pitchFamily="2" charset="-122"/>
                        </a:rPr>
                        <a:t>acd</a:t>
                      </a:r>
                      <a:endPar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T1</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-T2</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T3</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-T4 </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2</a:t>
                      </a:r>
                      <a:r>
                        <a:rPr kumimoji="0" lang="zh-CN" altLang="en-US"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和</a:t>
                      </a: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6 </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75632450"/>
                  </a:ext>
                </a:extLst>
              </a:tr>
              <a:tr h="503238">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x=2</a:t>
                      </a:r>
                      <a:r>
                        <a:rPr kumimoji="0" lang="zh-CN" altLang="en-US"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y=6</a:t>
                      </a:r>
                      <a:r>
                        <a:rPr kumimoji="0" lang="zh-CN" altLang="en-US"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z=5 </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acd</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-T1</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T2</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-T3</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T4 </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3</a:t>
                      </a:r>
                      <a:r>
                        <a:rPr kumimoji="0" lang="zh-CN" altLang="en-US"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和</a:t>
                      </a: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7 </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27302329"/>
                  </a:ext>
                </a:extLst>
              </a:tr>
              <a:tr h="504825">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x=2</a:t>
                      </a:r>
                      <a:r>
                        <a:rPr kumimoji="0" lang="zh-CN" altLang="en-US"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y=5</a:t>
                      </a:r>
                      <a:r>
                        <a:rPr kumimoji="0" lang="zh-CN" altLang="en-US"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z=15</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ace</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-T1</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-T2</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-T3</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-T4 </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4</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和</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8</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70851684"/>
                  </a:ext>
                </a:extLst>
              </a:tr>
            </a:tbl>
          </a:graphicData>
        </a:graphic>
      </p:graphicFrame>
    </p:spTree>
    <p:extLst>
      <p:ext uri="{BB962C8B-B14F-4D97-AF65-F5344CB8AC3E}">
        <p14:creationId xmlns:p14="http://schemas.microsoft.com/office/powerpoint/2010/main" val="2850386446"/>
      </p:ext>
    </p:extLst>
  </p:cSld>
  <p:clrMapOvr>
    <a:masterClrMapping/>
  </p:clrMapOvr>
  <p:transition spd="med">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a:t>
            </a:r>
            <a:r>
              <a:rPr lang="zh-CN" altLang="en-US" sz="2000" b="1" dirty="0" smtClean="0">
                <a:solidFill>
                  <a:srgbClr val="0000FF"/>
                </a:solidFill>
                <a:cs typeface="Times New Roman" panose="02020603050405020304" pitchFamily="18" charset="0"/>
              </a:rPr>
              <a:t>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五种覆盖标准之间的关系</a:t>
            </a:r>
          </a:p>
        </p:txBody>
      </p:sp>
      <p:pic>
        <p:nvPicPr>
          <p:cNvPr id="4" name="Picture 3" descr="38084d1ef22bffa61ad576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0688" y="1772816"/>
            <a:ext cx="6121400" cy="376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2379912"/>
      </p:ext>
    </p:extLst>
  </p:cSld>
  <p:clrMapOvr>
    <a:masterClrMapping/>
  </p:clrMapOvr>
  <p:transition spd="med">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a:t>
            </a:r>
            <a:r>
              <a:rPr lang="zh-CN" altLang="en-US" sz="2000" b="1" dirty="0" smtClean="0">
                <a:solidFill>
                  <a:srgbClr val="0000FF"/>
                </a:solidFill>
                <a:cs typeface="Times New Roman" panose="02020603050405020304" pitchFamily="18" charset="0"/>
              </a:rPr>
              <a:t>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课堂讨论</a:t>
            </a:r>
          </a:p>
        </p:txBody>
      </p:sp>
      <p:sp>
        <p:nvSpPr>
          <p:cNvPr id="4" name="Rectangle 3"/>
          <p:cNvSpPr txBox="1">
            <a:spLocks noChangeArrowheads="1"/>
          </p:cNvSpPr>
          <p:nvPr/>
        </p:nvSpPr>
        <p:spPr>
          <a:xfrm>
            <a:off x="395288" y="3716511"/>
            <a:ext cx="8208962" cy="936625"/>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90000"/>
              </a:lnSpc>
            </a:pPr>
            <a:r>
              <a:rPr lang="zh-CN" altLang="en-US" dirty="0" smtClean="0"/>
              <a:t>针对上述代码，设计一组最少的测试用例，使其同时满足语句覆盖和条件覆盖的要求。</a:t>
            </a:r>
            <a:r>
              <a:rPr lang="en-US" altLang="zh-CN" dirty="0" smtClean="0">
                <a:latin typeface="Courier New" panose="02070309020205020404" pitchFamily="49" charset="0"/>
                <a:cs typeface="Courier New" panose="02070309020205020404" pitchFamily="49" charset="0"/>
              </a:rPr>
              <a:t>min=100</a:t>
            </a:r>
            <a:r>
              <a:rPr lang="zh-CN" altLang="en-US" dirty="0" smtClean="0"/>
              <a:t>，</a:t>
            </a:r>
            <a:r>
              <a:rPr lang="en-US" altLang="zh-CN" dirty="0" err="1" smtClean="0">
                <a:latin typeface="Courier New" panose="02070309020205020404" pitchFamily="49" charset="0"/>
                <a:cs typeface="Courier New" panose="02070309020205020404" pitchFamily="49" charset="0"/>
              </a:rPr>
              <a:t>currentDate</a:t>
            </a:r>
            <a:r>
              <a:rPr lang="en-US" altLang="zh-CN" dirty="0" smtClean="0">
                <a:latin typeface="Courier New" panose="02070309020205020404" pitchFamily="49" charset="0"/>
                <a:cs typeface="Courier New" panose="02070309020205020404" pitchFamily="49" charset="0"/>
              </a:rPr>
              <a:t>()</a:t>
            </a:r>
            <a:r>
              <a:rPr lang="zh-CN" altLang="en-US" dirty="0" smtClean="0">
                <a:latin typeface="Georgia" panose="02040502050405020303" pitchFamily="18" charset="0"/>
                <a:cs typeface="Courier New" panose="02070309020205020404" pitchFamily="49" charset="0"/>
              </a:rPr>
              <a:t>执行结果</a:t>
            </a:r>
            <a:r>
              <a:rPr lang="zh-CN" altLang="en-US" dirty="0" smtClean="0">
                <a:latin typeface="Georgia" panose="02040502050405020303" pitchFamily="18" charset="0"/>
                <a:cs typeface="Times New Roman" panose="02020603050405020304" pitchFamily="18" charset="0"/>
              </a:rPr>
              <a:t>为今天</a:t>
            </a:r>
            <a:endParaRPr lang="zh-CN" altLang="en-US" dirty="0" smtClean="0"/>
          </a:p>
        </p:txBody>
      </p:sp>
      <p:sp>
        <p:nvSpPr>
          <p:cNvPr id="5" name="Rectangle 4"/>
          <p:cNvSpPr>
            <a:spLocks noChangeArrowheads="1"/>
          </p:cNvSpPr>
          <p:nvPr/>
        </p:nvSpPr>
        <p:spPr bwMode="auto">
          <a:xfrm>
            <a:off x="1296988" y="1340768"/>
            <a:ext cx="6550025" cy="23018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rgbClr val="000000"/>
                </a:solidFill>
                <a:latin typeface="Courier New" panose="02070309020205020404" pitchFamily="49" charset="0"/>
                <a:cs typeface="Courier New" panose="02070309020205020404" pitchFamily="49" charset="0"/>
              </a:rPr>
              <a:t>6  if( (timeslot.getDate() - currentDate()) &gt; 5 days</a:t>
            </a:r>
          </a:p>
          <a:p>
            <a:pPr eaLnBrk="1" hangingPunct="1"/>
            <a:r>
              <a:rPr lang="en-US" altLang="zh-CN" sz="1600" b="1">
                <a:solidFill>
                  <a:srgbClr val="000000"/>
                </a:solidFill>
                <a:latin typeface="Courier New" panose="02070309020205020404" pitchFamily="49" charset="0"/>
                <a:cs typeface="Courier New" panose="02070309020205020404" pitchFamily="49" charset="0"/>
              </a:rPr>
              <a:t>	|| resvNum &lt; this.maxAvResvNum * 0.3) {</a:t>
            </a:r>
          </a:p>
          <a:p>
            <a:pPr eaLnBrk="1" hangingPunct="1"/>
            <a:r>
              <a:rPr lang="en-US" altLang="zh-CN" sz="1600" b="1">
                <a:solidFill>
                  <a:srgbClr val="000000"/>
                </a:solidFill>
                <a:latin typeface="Courier New" panose="02070309020205020404" pitchFamily="49" charset="0"/>
                <a:cs typeface="Courier New" panose="02070309020205020404" pitchFamily="49" charset="0"/>
              </a:rPr>
              <a:t>7	if (livePrice * 0.9 &lt; min)</a:t>
            </a:r>
          </a:p>
          <a:p>
            <a:pPr eaLnBrk="1" hangingPunct="1"/>
            <a:r>
              <a:rPr lang="en-US" altLang="zh-CN" sz="1600" b="1">
                <a:solidFill>
                  <a:srgbClr val="000000"/>
                </a:solidFill>
                <a:latin typeface="Courier New" panose="02070309020205020404" pitchFamily="49" charset="0"/>
                <a:cs typeface="Courier New" panose="02070309020205020404" pitchFamily="49" charset="0"/>
              </a:rPr>
              <a:t>8		livePrice *= 0.9;</a:t>
            </a:r>
          </a:p>
          <a:p>
            <a:pPr eaLnBrk="1" hangingPunct="1"/>
            <a:r>
              <a:rPr lang="en-US" altLang="zh-CN" sz="1600" b="1">
                <a:solidFill>
                  <a:srgbClr val="000000"/>
                </a:solidFill>
                <a:latin typeface="Courier New" panose="02070309020205020404" pitchFamily="49" charset="0"/>
                <a:cs typeface="Courier New" panose="02070309020205020404" pitchFamily="49" charset="0"/>
              </a:rPr>
              <a:t>	else</a:t>
            </a:r>
          </a:p>
          <a:p>
            <a:pPr eaLnBrk="1" hangingPunct="1"/>
            <a:r>
              <a:rPr lang="en-US" altLang="zh-CN" sz="1600" b="1">
                <a:solidFill>
                  <a:srgbClr val="000000"/>
                </a:solidFill>
                <a:latin typeface="Courier New" panose="02070309020205020404" pitchFamily="49" charset="0"/>
                <a:cs typeface="Courier New" panose="02070309020205020404" pitchFamily="49" charset="0"/>
              </a:rPr>
              <a:t>9		livePrice = min;</a:t>
            </a:r>
          </a:p>
          <a:p>
            <a:pPr eaLnBrk="1" hangingPunct="1"/>
            <a:r>
              <a:rPr lang="en-US" altLang="zh-CN" sz="1600" b="1">
                <a:solidFill>
                  <a:srgbClr val="000000"/>
                </a:solidFill>
                <a:latin typeface="Courier New" panose="02070309020205020404" pitchFamily="49" charset="0"/>
                <a:cs typeface="Courier New" panose="02070309020205020404" pitchFamily="49" charset="0"/>
              </a:rPr>
              <a:t>	}</a:t>
            </a:r>
          </a:p>
          <a:p>
            <a:pPr eaLnBrk="1" hangingPunct="1"/>
            <a:r>
              <a:rPr lang="en-US" altLang="zh-CN" sz="1600" b="1">
                <a:solidFill>
                  <a:srgbClr val="000000"/>
                </a:solidFill>
                <a:latin typeface="Courier New" panose="02070309020205020404" pitchFamily="49" charset="0"/>
                <a:cs typeface="Courier New" panose="02070309020205020404" pitchFamily="49" charset="0"/>
              </a:rPr>
              <a:t>	else</a:t>
            </a:r>
          </a:p>
          <a:p>
            <a:pPr eaLnBrk="1" hangingPunct="1"/>
            <a:r>
              <a:rPr lang="en-US" altLang="zh-CN" sz="1600" b="1">
                <a:solidFill>
                  <a:srgbClr val="000000"/>
                </a:solidFill>
                <a:latin typeface="Courier New" panose="02070309020205020404" pitchFamily="49" charset="0"/>
                <a:cs typeface="Courier New" panose="02070309020205020404" pitchFamily="49" charset="0"/>
              </a:rPr>
              <a:t>10		livePrice = maxPrice;</a:t>
            </a:r>
          </a:p>
        </p:txBody>
      </p:sp>
      <p:graphicFrame>
        <p:nvGraphicFramePr>
          <p:cNvPr id="6" name="Group 172"/>
          <p:cNvGraphicFramePr>
            <a:graphicFrameLocks noGrp="1"/>
          </p:cNvGraphicFramePr>
          <p:nvPr>
            <p:extLst>
              <p:ext uri="{D42A27DB-BD31-4B8C-83A1-F6EECF244321}">
                <p14:modId xmlns:p14="http://schemas.microsoft.com/office/powerpoint/2010/main" val="117910959"/>
              </p:ext>
            </p:extLst>
          </p:nvPr>
        </p:nvGraphicFramePr>
        <p:xfrm>
          <a:off x="468313" y="4437112"/>
          <a:ext cx="8272462" cy="1951038"/>
        </p:xfrm>
        <a:graphic>
          <a:graphicData uri="http://schemas.openxmlformats.org/drawingml/2006/table">
            <a:tbl>
              <a:tblPr/>
              <a:tblGrid>
                <a:gridCol w="946150">
                  <a:extLst>
                    <a:ext uri="{9D8B030D-6E8A-4147-A177-3AD203B41FA5}">
                      <a16:colId xmlns:a16="http://schemas.microsoft.com/office/drawing/2014/main" val="2142149385"/>
                    </a:ext>
                  </a:extLst>
                </a:gridCol>
                <a:gridCol w="2384425">
                  <a:extLst>
                    <a:ext uri="{9D8B030D-6E8A-4147-A177-3AD203B41FA5}">
                      <a16:colId xmlns:a16="http://schemas.microsoft.com/office/drawing/2014/main" val="3150449296"/>
                    </a:ext>
                  </a:extLst>
                </a:gridCol>
                <a:gridCol w="1651000">
                  <a:extLst>
                    <a:ext uri="{9D8B030D-6E8A-4147-A177-3AD203B41FA5}">
                      <a16:colId xmlns:a16="http://schemas.microsoft.com/office/drawing/2014/main" val="3325126195"/>
                    </a:ext>
                  </a:extLst>
                </a:gridCol>
                <a:gridCol w="1060450">
                  <a:extLst>
                    <a:ext uri="{9D8B030D-6E8A-4147-A177-3AD203B41FA5}">
                      <a16:colId xmlns:a16="http://schemas.microsoft.com/office/drawing/2014/main" val="2906531916"/>
                    </a:ext>
                  </a:extLst>
                </a:gridCol>
                <a:gridCol w="1284287">
                  <a:extLst>
                    <a:ext uri="{9D8B030D-6E8A-4147-A177-3AD203B41FA5}">
                      <a16:colId xmlns:a16="http://schemas.microsoft.com/office/drawing/2014/main" val="2676456881"/>
                    </a:ext>
                  </a:extLst>
                </a:gridCol>
                <a:gridCol w="946150">
                  <a:extLst>
                    <a:ext uri="{9D8B030D-6E8A-4147-A177-3AD203B41FA5}">
                      <a16:colId xmlns:a16="http://schemas.microsoft.com/office/drawing/2014/main" val="3059781817"/>
                    </a:ext>
                  </a:extLst>
                </a:gridCol>
              </a:tblGrid>
              <a:tr h="579213">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C00000"/>
                          </a:solidFill>
                          <a:effectLst/>
                          <a:latin typeface="Georgia" panose="02040502050405020303" pitchFamily="18" charset="0"/>
                          <a:ea typeface="宋体" panose="02010600030101010101" pitchFamily="2" charset="-122"/>
                          <a:cs typeface="Times New Roman" panose="02020603050405020304" pitchFamily="18" charset="0"/>
                        </a:rPr>
                        <a:t>测试用例编号</a:t>
                      </a:r>
                      <a:endParaRPr kumimoji="0" lang="zh-CN" altLang="en-US" sz="2800" b="0" i="0" u="none" strike="noStrike" cap="none" normalizeH="0" baseline="0" dirty="0" smtClean="0">
                        <a:ln>
                          <a:noFill/>
                        </a:ln>
                        <a:solidFill>
                          <a:srgbClr val="C00000"/>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err="1" smtClean="0">
                          <a:ln>
                            <a:noFill/>
                          </a:ln>
                          <a:solidFill>
                            <a:srgbClr val="C00000"/>
                          </a:solidFill>
                          <a:effectLst/>
                          <a:latin typeface="Courier New" panose="02070309020205020404" pitchFamily="49" charset="0"/>
                          <a:ea typeface="宋体" panose="02010600030101010101" pitchFamily="2" charset="-122"/>
                          <a:cs typeface="Courier New" panose="02070309020205020404" pitchFamily="49" charset="0"/>
                        </a:rPr>
                        <a:t>timeslot.getDate</a:t>
                      </a:r>
                      <a:r>
                        <a:rPr kumimoji="0" lang="en-US" altLang="zh-CN" sz="1600" b="1" i="0" u="none" strike="noStrike" cap="none" normalizeH="0" baseline="0" dirty="0" smtClean="0">
                          <a:ln>
                            <a:noFill/>
                          </a:ln>
                          <a:solidFill>
                            <a:srgbClr val="C00000"/>
                          </a:solidFill>
                          <a:effectLst/>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1600" b="0"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err="1" smtClean="0">
                          <a:ln>
                            <a:noFill/>
                          </a:ln>
                          <a:solidFill>
                            <a:srgbClr val="C00000"/>
                          </a:solidFill>
                          <a:effectLst/>
                          <a:latin typeface="Courier New" panose="02070309020205020404" pitchFamily="49" charset="0"/>
                          <a:ea typeface="宋体" panose="02010600030101010101" pitchFamily="2" charset="-122"/>
                          <a:cs typeface="Courier New" panose="02070309020205020404" pitchFamily="49" charset="0"/>
                        </a:rPr>
                        <a:t>maxAvResvNum</a:t>
                      </a:r>
                      <a:endParaRPr kumimoji="0" lang="en-US" altLang="zh-CN" sz="1600" b="0"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err="1" smtClean="0">
                          <a:ln>
                            <a:noFill/>
                          </a:ln>
                          <a:solidFill>
                            <a:srgbClr val="C00000"/>
                          </a:solidFill>
                          <a:effectLst/>
                          <a:latin typeface="Courier New" panose="02070309020205020404" pitchFamily="49" charset="0"/>
                          <a:ea typeface="宋体" panose="02010600030101010101" pitchFamily="2" charset="-122"/>
                          <a:cs typeface="Courier New" panose="02070309020205020404" pitchFamily="49" charset="0"/>
                        </a:rPr>
                        <a:t>resvNum</a:t>
                      </a:r>
                      <a:endParaRPr kumimoji="0" lang="en-US" altLang="zh-CN" sz="1600" b="0"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err="1" smtClean="0">
                          <a:ln>
                            <a:noFill/>
                          </a:ln>
                          <a:solidFill>
                            <a:srgbClr val="C00000"/>
                          </a:solidFill>
                          <a:effectLst/>
                          <a:latin typeface="Courier New" panose="02070309020205020404" pitchFamily="49" charset="0"/>
                          <a:ea typeface="宋体" panose="02010600030101010101" pitchFamily="2" charset="-122"/>
                          <a:cs typeface="Courier New" panose="02070309020205020404" pitchFamily="49" charset="0"/>
                        </a:rPr>
                        <a:t>livePrice</a:t>
                      </a:r>
                      <a:endParaRPr kumimoji="0" lang="en-US" altLang="zh-CN" sz="2800" b="0" i="0" u="none" strike="noStrike" cap="none" normalizeH="0" baseline="0" dirty="0" smtClean="0">
                        <a:ln>
                          <a:noFill/>
                        </a:ln>
                        <a:solidFill>
                          <a:srgbClr val="C00000"/>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C00000"/>
                          </a:solidFill>
                          <a:effectLst/>
                          <a:latin typeface="Georgia" panose="02040502050405020303" pitchFamily="18" charset="0"/>
                          <a:ea typeface="宋体" panose="02010600030101010101" pitchFamily="2" charset="-122"/>
                          <a:cs typeface="Courier New" panose="02070309020205020404" pitchFamily="49" charset="0"/>
                        </a:rPr>
                        <a:t>覆盖的代码行</a:t>
                      </a:r>
                      <a:endParaRPr kumimoji="0" lang="zh-CN" altLang="en-US" sz="2800" b="0" i="0" u="none" strike="noStrike" cap="none" normalizeH="0" baseline="0" dirty="0" smtClean="0">
                        <a:ln>
                          <a:noFill/>
                        </a:ln>
                        <a:solidFill>
                          <a:srgbClr val="C00000"/>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99309592"/>
                  </a:ext>
                </a:extLst>
              </a:tr>
              <a:tr h="274365">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39868331"/>
                  </a:ext>
                </a:extLst>
              </a:tr>
              <a:tr h="274365">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15343585"/>
                  </a:ext>
                </a:extLst>
              </a:tr>
              <a:tr h="274365">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01580772"/>
                  </a:ext>
                </a:extLst>
              </a:tr>
              <a:tr h="274365">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18800799"/>
                  </a:ext>
                </a:extLst>
              </a:tr>
              <a:tr h="274365">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6147896"/>
                  </a:ext>
                </a:extLst>
              </a:tr>
            </a:tbl>
          </a:graphicData>
        </a:graphic>
      </p:graphicFrame>
      <p:sp>
        <p:nvSpPr>
          <p:cNvPr id="7" name="Line 125"/>
          <p:cNvSpPr>
            <a:spLocks noChangeShapeType="1"/>
          </p:cNvSpPr>
          <p:nvPr/>
        </p:nvSpPr>
        <p:spPr bwMode="auto">
          <a:xfrm>
            <a:off x="5003800" y="1628800"/>
            <a:ext cx="1512888"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126"/>
          <p:cNvSpPr>
            <a:spLocks noChangeShapeType="1"/>
          </p:cNvSpPr>
          <p:nvPr/>
        </p:nvSpPr>
        <p:spPr bwMode="auto">
          <a:xfrm>
            <a:off x="4965700" y="2111400"/>
            <a:ext cx="4318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004538701"/>
      </p:ext>
    </p:extLst>
  </p:cSld>
  <p:clrMapOvr>
    <a:masterClrMapping/>
  </p:clrMapOvr>
  <p:transition spd="med">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229410"/>
            <a:ext cx="5832647" cy="5040559"/>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smtClean="0">
                <a:ln>
                  <a:noFill/>
                </a:ln>
                <a:solidFill>
                  <a:srgbClr val="C00000"/>
                </a:solidFill>
                <a:effectLst/>
                <a:uLnTx/>
                <a:uFillTx/>
                <a:latin typeface="Book Antiqua"/>
                <a:ea typeface="宋体"/>
                <a:cs typeface="+mn-cs"/>
              </a:rPr>
              <a:t>主要内容</a:t>
            </a:r>
            <a:endParaRPr kumimoji="0" lang="en-US" altLang="zh-CN" sz="2400" b="1" i="0" u="none" strike="noStrike" kern="1200" cap="none" spc="0" normalizeH="0" baseline="0" noProof="0" dirty="0" smtClean="0">
              <a:ln>
                <a:noFill/>
              </a:ln>
              <a:solidFill>
                <a:srgbClr val="C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1</a:t>
            </a: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a:t>
            </a: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软件测试基础</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2.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测试过程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3.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测试方法分类</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4. </a:t>
            </a:r>
            <a:r>
              <a:rPr kumimoji="0" lang="zh-CN" altLang="en-US" sz="2000" b="1" i="0" u="none" strike="noStrike" kern="1200" cap="none" spc="0" normalizeH="0" baseline="0" noProof="0" dirty="0" smtClean="0">
                <a:ln>
                  <a:noFill/>
                </a:ln>
                <a:solidFill>
                  <a:srgbClr val="000000"/>
                </a:solidFill>
                <a:effectLst/>
                <a:uLnTx/>
                <a:uFillTx/>
                <a:latin typeface="Book Antiqua"/>
                <a:ea typeface="宋体"/>
                <a:cs typeface="+mn-cs"/>
              </a:rPr>
              <a:t>黑盒测试</a:t>
            </a:r>
            <a:endPar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Book Antiqua"/>
                <a:ea typeface="宋体"/>
                <a:cs typeface="+mn-cs"/>
              </a:rPr>
              <a:t> </a:t>
            </a:r>
            <a:r>
              <a:rPr kumimoji="0" lang="en-US" altLang="zh-CN" sz="2000" b="1" i="0" u="none" strike="noStrike" kern="1200" cap="none" spc="0" normalizeH="0" baseline="0" noProof="0" dirty="0" smtClean="0">
                <a:ln>
                  <a:noFill/>
                </a:ln>
                <a:solidFill>
                  <a:srgbClr val="C00000"/>
                </a:solidFill>
                <a:effectLst/>
                <a:uLnTx/>
                <a:uFillTx/>
                <a:latin typeface="Book Antiqua"/>
                <a:ea typeface="宋体"/>
                <a:cs typeface="+mn-cs"/>
              </a:rPr>
              <a:t>  </a:t>
            </a: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5. </a:t>
            </a:r>
            <a:r>
              <a:rPr kumimoji="0" lang="zh-CN" altLang="en-US" sz="2000" b="1" i="0" u="none" strike="noStrike" kern="1200" cap="none" spc="0" normalizeH="0" baseline="0" noProof="0" dirty="0" smtClean="0">
                <a:ln>
                  <a:noFill/>
                </a:ln>
                <a:solidFill>
                  <a:srgbClr val="000000"/>
                </a:solidFill>
                <a:effectLst/>
                <a:uLnTx/>
                <a:uFillTx/>
                <a:latin typeface="Book Antiqua"/>
                <a:ea typeface="宋体"/>
                <a:cs typeface="+mn-cs"/>
              </a:rPr>
              <a:t>白盒测试</a:t>
            </a:r>
            <a:endPar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5.1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白盒测试概述</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chemeClr val="tx1"/>
                </a:solidFill>
                <a:effectLst/>
                <a:uLnTx/>
                <a:uFillTx/>
                <a:latin typeface="Book Antiqua"/>
                <a:ea typeface="宋体"/>
                <a:cs typeface="+mn-cs"/>
              </a:rPr>
              <a:t>    5.2 </a:t>
            </a:r>
            <a:r>
              <a:rPr kumimoji="0" lang="zh-CN" altLang="en-US" sz="2000" b="1" i="0" u="none" strike="noStrike" kern="1200" cap="none" spc="0" normalizeH="0" baseline="0" noProof="0" dirty="0">
                <a:ln>
                  <a:noFill/>
                </a:ln>
                <a:solidFill>
                  <a:schemeClr val="tx1"/>
                </a:solidFill>
                <a:effectLst/>
                <a:uLnTx/>
                <a:uFillTx/>
                <a:latin typeface="Book Antiqua"/>
                <a:ea typeface="宋体"/>
                <a:cs typeface="+mn-cs"/>
              </a:rPr>
              <a:t>白盒测试的覆盖标准</a:t>
            </a:r>
          </a:p>
          <a:p>
            <a:pPr lvl="1" indent="123825" eaLnBrk="1" hangingPunct="1">
              <a:buClr>
                <a:srgbClr val="FF822D"/>
              </a:buClr>
              <a:buNone/>
            </a:pPr>
            <a:r>
              <a:rPr lang="en-US" altLang="zh-CN" b="1" dirty="0">
                <a:solidFill>
                  <a:srgbClr val="C00000"/>
                </a:solidFill>
                <a:latin typeface="Book Antiqua"/>
                <a:ea typeface="宋体"/>
              </a:rPr>
              <a:t>    5.3 </a:t>
            </a:r>
            <a:r>
              <a:rPr lang="zh-CN" altLang="en-US" b="1" dirty="0">
                <a:solidFill>
                  <a:srgbClr val="C00000"/>
                </a:solidFill>
                <a:latin typeface="Book Antiqua"/>
                <a:ea typeface="宋体"/>
              </a:rPr>
              <a:t>基本路径法</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5.4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循环测试法</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5.5 </a:t>
            </a:r>
            <a:r>
              <a:rPr kumimoji="0" lang="en-US" altLang="zh-CN" sz="2000" b="1" i="0" u="none" strike="noStrike" kern="1200" cap="none" spc="0" normalizeH="0" baseline="0" noProof="0" dirty="0" err="1">
                <a:ln>
                  <a:noFill/>
                </a:ln>
                <a:solidFill>
                  <a:srgbClr val="000000"/>
                </a:solidFill>
                <a:effectLst/>
                <a:uLnTx/>
                <a:uFillTx/>
                <a:latin typeface="Book Antiqua"/>
                <a:ea typeface="宋体"/>
                <a:cs typeface="+mn-cs"/>
              </a:rPr>
              <a:t>xUnit</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白盒</a:t>
            </a:r>
            <a:r>
              <a:rPr kumimoji="0" lang="zh-CN" altLang="en-US" sz="2000" b="1" i="0" u="none" strike="noStrike" kern="1200" cap="none" spc="0" normalizeH="0" baseline="0" noProof="0" dirty="0" smtClean="0">
                <a:ln>
                  <a:noFill/>
                </a:ln>
                <a:solidFill>
                  <a:srgbClr val="000000"/>
                </a:solidFill>
                <a:effectLst/>
                <a:uLnTx/>
                <a:uFillTx/>
                <a:latin typeface="Book Antiqua"/>
                <a:ea typeface="宋体"/>
                <a:cs typeface="+mn-cs"/>
              </a:rPr>
              <a:t>测试</a:t>
            </a:r>
            <a:endParaRPr kumimoji="0" lang="en-US" altLang="zh-CN" sz="2000" b="0" i="0" u="none" strike="noStrike" kern="1200" cap="none" spc="0" normalizeH="0" baseline="0" noProof="0" dirty="0">
              <a:ln>
                <a:noFill/>
              </a:ln>
              <a:solidFill>
                <a:srgbClr val="000000"/>
              </a:solidFill>
              <a:effectLst/>
              <a:uLnTx/>
              <a:uFillTx/>
              <a:latin typeface="Book Antiqua"/>
              <a:ea typeface="宋体"/>
              <a:cs typeface="+mn-cs"/>
            </a:endParaRPr>
          </a:p>
        </p:txBody>
      </p:sp>
    </p:spTree>
    <p:extLst>
      <p:ext uri="{BB962C8B-B14F-4D97-AF65-F5344CB8AC3E}">
        <p14:creationId xmlns:p14="http://schemas.microsoft.com/office/powerpoint/2010/main" val="3222886894"/>
      </p:ext>
    </p:extLst>
  </p:cSld>
  <p:clrMapOvr>
    <a:masterClrMapping/>
  </p:clrMapOvr>
  <p:transition spd="med">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5.1 </a:t>
            </a:r>
            <a:r>
              <a:rPr kumimoji="1" lang="zh-CN" altLang="en-US"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白盒测试</a:t>
            </a:r>
            <a:r>
              <a:rPr kumimoji="1" lang="zh-CN" altLang="en-US" sz="2000" b="1" i="0" u="none" strike="noStrike" kern="120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概述</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白盒测试的概念</a:t>
            </a:r>
          </a:p>
        </p:txBody>
      </p:sp>
      <p:sp>
        <p:nvSpPr>
          <p:cNvPr id="6"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solidFill>
                  <a:schemeClr val="tx1"/>
                </a:solidFill>
                <a:latin typeface="Times New Roman" panose="02020603050405020304" pitchFamily="18" charset="0"/>
                <a:ea typeface="楷体_GB2312" pitchFamily="49" charset="-122"/>
              </a:rPr>
              <a:t>白盒测试</a:t>
            </a:r>
            <a:r>
              <a:rPr lang="en-US" altLang="zh-CN" dirty="0" smtClean="0">
                <a:solidFill>
                  <a:schemeClr val="tx1"/>
                </a:solidFill>
                <a:latin typeface="Times New Roman" panose="02020603050405020304" pitchFamily="18" charset="0"/>
                <a:ea typeface="楷体_GB2312" pitchFamily="49" charset="-122"/>
              </a:rPr>
              <a:t>(</a:t>
            </a:r>
            <a:r>
              <a:rPr lang="zh-CN" altLang="en-US" dirty="0" smtClean="0">
                <a:solidFill>
                  <a:schemeClr val="tx1"/>
                </a:solidFill>
                <a:latin typeface="Times New Roman" panose="02020603050405020304" pitchFamily="18" charset="0"/>
                <a:ea typeface="楷体_GB2312" pitchFamily="49" charset="-122"/>
              </a:rPr>
              <a:t>又称为“</a:t>
            </a:r>
            <a:r>
              <a:rPr lang="zh-CN" altLang="en-US" dirty="0" smtClean="0">
                <a:solidFill>
                  <a:srgbClr val="C00000"/>
                </a:solidFill>
                <a:latin typeface="Times New Roman" panose="02020603050405020304" pitchFamily="18" charset="0"/>
                <a:ea typeface="楷体_GB2312" pitchFamily="49" charset="-122"/>
              </a:rPr>
              <a:t>结构测试</a:t>
            </a:r>
            <a:r>
              <a:rPr lang="zh-CN" altLang="en-US" dirty="0" smtClean="0">
                <a:solidFill>
                  <a:schemeClr val="tx1"/>
                </a:solidFill>
                <a:latin typeface="Times New Roman" panose="02020603050405020304" pitchFamily="18" charset="0"/>
                <a:ea typeface="楷体_GB2312" pitchFamily="49" charset="-122"/>
              </a:rPr>
              <a:t>”或“</a:t>
            </a:r>
            <a:r>
              <a:rPr lang="zh-CN" altLang="en-US" dirty="0" smtClean="0">
                <a:solidFill>
                  <a:srgbClr val="C00000"/>
                </a:solidFill>
                <a:latin typeface="Times New Roman" panose="02020603050405020304" pitchFamily="18" charset="0"/>
                <a:ea typeface="楷体_GB2312" pitchFamily="49" charset="-122"/>
              </a:rPr>
              <a:t>逻辑驱动测试</a:t>
            </a:r>
            <a:r>
              <a:rPr lang="zh-CN" altLang="en-US" dirty="0" smtClean="0">
                <a:solidFill>
                  <a:schemeClr val="tx1"/>
                </a:solidFill>
                <a:latin typeface="Times New Roman" panose="02020603050405020304" pitchFamily="18" charset="0"/>
                <a:ea typeface="楷体_GB2312" pitchFamily="49" charset="-122"/>
              </a:rPr>
              <a:t>”</a:t>
            </a:r>
            <a:r>
              <a:rPr lang="en-US" altLang="zh-CN" dirty="0" smtClean="0">
                <a:solidFill>
                  <a:schemeClr val="tx1"/>
                </a:solidFill>
                <a:latin typeface="Times New Roman" panose="02020603050405020304" pitchFamily="18" charset="0"/>
                <a:ea typeface="楷体_GB2312" pitchFamily="49" charset="-122"/>
              </a:rPr>
              <a:t>)</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把测试对象看做一个透明的盒子，它允许测试人员利用程序内部的逻辑结构及有关信息，设计或选择测试用例，对程序所有逻辑路径进行测试</a:t>
            </a:r>
          </a:p>
        </p:txBody>
      </p:sp>
      <p:grpSp>
        <p:nvGrpSpPr>
          <p:cNvPr id="7" name="Group 4"/>
          <p:cNvGrpSpPr>
            <a:grpSpLocks/>
          </p:cNvGrpSpPr>
          <p:nvPr/>
        </p:nvGrpSpPr>
        <p:grpSpPr bwMode="auto">
          <a:xfrm>
            <a:off x="2627313" y="3284984"/>
            <a:ext cx="3994150" cy="2641600"/>
            <a:chOff x="1746" y="2401"/>
            <a:chExt cx="2516" cy="1664"/>
          </a:xfrm>
        </p:grpSpPr>
        <p:pic>
          <p:nvPicPr>
            <p:cNvPr id="9" name="Picture 5" descr="image013"/>
            <p:cNvPicPr>
              <a:picLocks noChangeAspect="1" noChangeArrowheads="1"/>
            </p:cNvPicPr>
            <p:nvPr/>
          </p:nvPicPr>
          <p:blipFill>
            <a:blip r:embed="rId3">
              <a:extLst>
                <a:ext uri="{28A0092B-C50C-407E-A947-70E740481C1C}">
                  <a14:useLocalDpi xmlns:a14="http://schemas.microsoft.com/office/drawing/2010/main" val="0"/>
                </a:ext>
              </a:extLst>
            </a:blip>
            <a:srcRect l="12868" t="6403" r="6941" b="12958"/>
            <a:stretch>
              <a:fillRect/>
            </a:stretch>
          </p:blipFill>
          <p:spPr bwMode="auto">
            <a:xfrm>
              <a:off x="1746" y="2478"/>
              <a:ext cx="2449"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6"/>
            <p:cNvSpPr>
              <a:spLocks noChangeArrowheads="1"/>
            </p:cNvSpPr>
            <p:nvPr/>
          </p:nvSpPr>
          <p:spPr bwMode="auto">
            <a:xfrm>
              <a:off x="1746" y="2401"/>
              <a:ext cx="635" cy="22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 name="Rectangle 7"/>
            <p:cNvSpPr>
              <a:spLocks noChangeArrowheads="1"/>
            </p:cNvSpPr>
            <p:nvPr/>
          </p:nvSpPr>
          <p:spPr bwMode="auto">
            <a:xfrm>
              <a:off x="3627" y="2408"/>
              <a:ext cx="635" cy="22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1628557455"/>
      </p:ext>
    </p:extLst>
  </p:cSld>
  <p:clrMapOvr>
    <a:masterClrMapping/>
  </p:clrMapOvr>
  <p:transition spd="med">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a:t>
            </a:r>
            <a:r>
              <a:rPr lang="zh-CN" altLang="en-US" sz="2000" b="1" dirty="0" smtClean="0">
                <a:solidFill>
                  <a:srgbClr val="0000FF"/>
                </a:solidFill>
                <a:cs typeface="Times New Roman" panose="02020603050405020304" pitchFamily="18" charset="0"/>
              </a:rPr>
              <a:t>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路径测试</a:t>
            </a:r>
          </a:p>
        </p:txBody>
      </p:sp>
      <p:graphicFrame>
        <p:nvGraphicFramePr>
          <p:cNvPr id="6" name="Group 27"/>
          <p:cNvGraphicFramePr>
            <a:graphicFrameLocks noGrp="1"/>
          </p:cNvGraphicFramePr>
          <p:nvPr>
            <p:extLst>
              <p:ext uri="{D42A27DB-BD31-4B8C-83A1-F6EECF244321}">
                <p14:modId xmlns:p14="http://schemas.microsoft.com/office/powerpoint/2010/main" val="2631298755"/>
              </p:ext>
            </p:extLst>
          </p:nvPr>
        </p:nvGraphicFramePr>
        <p:xfrm>
          <a:off x="684213" y="3040882"/>
          <a:ext cx="4824412" cy="1746250"/>
        </p:xfrm>
        <a:graphic>
          <a:graphicData uri="http://schemas.openxmlformats.org/drawingml/2006/table">
            <a:tbl>
              <a:tblPr/>
              <a:tblGrid>
                <a:gridCol w="3024187">
                  <a:extLst>
                    <a:ext uri="{9D8B030D-6E8A-4147-A177-3AD203B41FA5}">
                      <a16:colId xmlns:a16="http://schemas.microsoft.com/office/drawing/2014/main" val="3369361006"/>
                    </a:ext>
                  </a:extLst>
                </a:gridCol>
                <a:gridCol w="1800225">
                  <a:extLst>
                    <a:ext uri="{9D8B030D-6E8A-4147-A177-3AD203B41FA5}">
                      <a16:colId xmlns:a16="http://schemas.microsoft.com/office/drawing/2014/main" val="1729632338"/>
                    </a:ext>
                  </a:extLst>
                </a:gridCol>
              </a:tblGrid>
              <a:tr h="349250">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rPr>
                        <a:t>测试用例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rPr>
                        <a:t>通过路径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17453481"/>
                  </a:ext>
                </a:extLst>
              </a:tr>
              <a:tr h="349250">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A=2</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B=0</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X=3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ace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73831147"/>
                  </a:ext>
                </a:extLst>
              </a:tr>
              <a:tr h="349250">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A=1</a:t>
                      </a:r>
                      <a:r>
                        <a:rPr kumimoji="0" lang="zh-CN" altLang="en-US"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B=0</a:t>
                      </a:r>
                      <a:r>
                        <a:rPr kumimoji="0" lang="zh-CN" altLang="en-US"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X=1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err="1" smtClean="0">
                          <a:ln>
                            <a:noFill/>
                          </a:ln>
                          <a:solidFill>
                            <a:srgbClr val="0000FF"/>
                          </a:solidFill>
                          <a:effectLst/>
                          <a:latin typeface="Book Antiqua" panose="02040602050305030304" pitchFamily="18" charset="0"/>
                          <a:ea typeface="宋体" panose="02010600030101010101" pitchFamily="2" charset="-122"/>
                        </a:rPr>
                        <a:t>abd</a:t>
                      </a:r>
                      <a:endPar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08334257"/>
                  </a:ext>
                </a:extLst>
              </a:tr>
              <a:tr h="349250">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A=2</a:t>
                      </a:r>
                      <a:r>
                        <a:rPr kumimoji="0" lang="zh-CN" altLang="en-US"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B=1</a:t>
                      </a:r>
                      <a:r>
                        <a:rPr kumimoji="0" lang="zh-CN" altLang="en-US"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X=1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err="1" smtClean="0">
                          <a:ln>
                            <a:noFill/>
                          </a:ln>
                          <a:solidFill>
                            <a:srgbClr val="0000FF"/>
                          </a:solidFill>
                          <a:effectLst/>
                          <a:latin typeface="Book Antiqua" panose="02040602050305030304" pitchFamily="18" charset="0"/>
                          <a:ea typeface="宋体" panose="02010600030101010101" pitchFamily="2" charset="-122"/>
                        </a:rPr>
                        <a:t>abe</a:t>
                      </a:r>
                      <a:endPar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48273186"/>
                  </a:ext>
                </a:extLst>
              </a:tr>
              <a:tr h="349250">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A=3</a:t>
                      </a:r>
                      <a:r>
                        <a:rPr kumimoji="0" lang="zh-CN" altLang="en-US"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B=0</a:t>
                      </a:r>
                      <a:r>
                        <a:rPr kumimoji="0" lang="zh-CN" altLang="en-US"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X=1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err="1" smtClean="0">
                          <a:ln>
                            <a:noFill/>
                          </a:ln>
                          <a:solidFill>
                            <a:srgbClr val="0000FF"/>
                          </a:solidFill>
                          <a:effectLst/>
                          <a:latin typeface="Book Antiqua" panose="02040602050305030304" pitchFamily="18" charset="0"/>
                          <a:ea typeface="宋体" panose="02010600030101010101" pitchFamily="2" charset="-122"/>
                        </a:rPr>
                        <a:t>acd</a:t>
                      </a:r>
                      <a:endPar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36107168"/>
                  </a:ext>
                </a:extLst>
              </a:tr>
            </a:tbl>
          </a:graphicData>
        </a:graphic>
      </p:graphicFrame>
      <p:graphicFrame>
        <p:nvGraphicFramePr>
          <p:cNvPr id="7" name="Object 24">
            <a:hlinkClick r:id="" action="ppaction://ole?verb=0"/>
          </p:cNvPr>
          <p:cNvGraphicFramePr>
            <a:graphicFrameLocks noChangeAspect="1"/>
          </p:cNvGraphicFramePr>
          <p:nvPr>
            <p:extLst>
              <p:ext uri="{D42A27DB-BD31-4B8C-83A1-F6EECF244321}">
                <p14:modId xmlns:p14="http://schemas.microsoft.com/office/powerpoint/2010/main" val="1776414427"/>
              </p:ext>
            </p:extLst>
          </p:nvPr>
        </p:nvGraphicFramePr>
        <p:xfrm>
          <a:off x="5724128" y="2348880"/>
          <a:ext cx="2894012" cy="3716338"/>
        </p:xfrm>
        <a:graphic>
          <a:graphicData uri="http://schemas.openxmlformats.org/presentationml/2006/ole">
            <mc:AlternateContent xmlns:mc="http://schemas.openxmlformats.org/markup-compatibility/2006">
              <mc:Choice xmlns:v="urn:schemas-microsoft-com:vml" Requires="v">
                <p:oleObj spid="_x0000_s27713" name="演示文稿" r:id="rId4" imgW="3451938" imgH="2587773" progId="PowerPoint.Show.8">
                  <p:embed/>
                </p:oleObj>
              </mc:Choice>
              <mc:Fallback>
                <p:oleObj name="演示文稿" r:id="rId4" imgW="3451938" imgH="2587773" progId="PowerPoint.Show.8">
                  <p:embed/>
                  <p:pic>
                    <p:nvPicPr>
                      <p:cNvPr id="59415" name="Object 24">
                        <a:hlinkClick r:id="" action="ppaction://ole?verb=0"/>
                      </p:cNvPr>
                      <p:cNvPicPr>
                        <a:picLocks noChangeAspect="1" noChangeArrowheads="1"/>
                      </p:cNvPicPr>
                      <p:nvPr/>
                    </p:nvPicPr>
                    <p:blipFill>
                      <a:blip r:embed="rId5"/>
                      <a:srcRect l="23686" t="5879" r="35834" b="24815"/>
                      <a:stretch>
                        <a:fillRect/>
                      </a:stretch>
                    </p:blipFill>
                    <p:spPr bwMode="auto">
                      <a:xfrm>
                        <a:off x="5724128" y="2348880"/>
                        <a:ext cx="2894012" cy="371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Rectangle 25"/>
          <p:cNvSpPr txBox="1">
            <a:spLocks noChangeArrowheads="1"/>
          </p:cNvSpPr>
          <p:nvPr/>
        </p:nvSpPr>
        <p:spPr>
          <a:xfrm>
            <a:off x="395288" y="1484313"/>
            <a:ext cx="8425184"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solidFill>
                  <a:srgbClr val="C00000"/>
                </a:solidFill>
                <a:latin typeface="Times New Roman" panose="02020603050405020304" pitchFamily="18" charset="0"/>
              </a:rPr>
              <a:t>路径测试：</a:t>
            </a:r>
            <a:r>
              <a:rPr lang="zh-CN" altLang="en-US" dirty="0" smtClean="0"/>
              <a:t>设计足够多的测试用例，覆盖被测试对象中的所有可能路径</a:t>
            </a:r>
          </a:p>
          <a:p>
            <a:pPr eaLnBrk="1" hangingPunct="1"/>
            <a:r>
              <a:rPr lang="zh-CN" altLang="en-US" dirty="0" smtClean="0"/>
              <a:t>对于右例，下面的测试用例则可对程序进行全部的路径覆盖</a:t>
            </a:r>
          </a:p>
          <a:p>
            <a:pPr eaLnBrk="1" hangingPunct="1"/>
            <a:endParaRPr lang="zh-CN" altLang="en-US" dirty="0" smtClean="0"/>
          </a:p>
          <a:p>
            <a:pPr eaLnBrk="1" hangingPunct="1"/>
            <a:endParaRPr lang="en-US" altLang="zh-CN" dirty="0" smtClean="0"/>
          </a:p>
        </p:txBody>
      </p:sp>
    </p:spTree>
    <p:extLst>
      <p:ext uri="{BB962C8B-B14F-4D97-AF65-F5344CB8AC3E}">
        <p14:creationId xmlns:p14="http://schemas.microsoft.com/office/powerpoint/2010/main" val="567347344"/>
      </p:ext>
    </p:extLst>
  </p:cSld>
  <p:clrMapOvr>
    <a:masterClrMapping/>
  </p:clrMapOvr>
  <p:transition spd="med">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a:t>
            </a:r>
            <a:r>
              <a:rPr lang="zh-CN" altLang="en-US" sz="2000" b="1" dirty="0" smtClean="0">
                <a:solidFill>
                  <a:srgbClr val="0000FF"/>
                </a:solidFill>
                <a:cs typeface="Times New Roman" panose="02020603050405020304" pitchFamily="18" charset="0"/>
              </a:rPr>
              <a:t>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路径测试</a:t>
            </a:r>
          </a:p>
        </p:txBody>
      </p:sp>
      <p:sp>
        <p:nvSpPr>
          <p:cNvPr id="4" name="Rectangle 3"/>
          <p:cNvSpPr txBox="1">
            <a:spLocks noChangeArrowheads="1"/>
          </p:cNvSpPr>
          <p:nvPr/>
        </p:nvSpPr>
        <p:spPr>
          <a:xfrm>
            <a:off x="395288" y="1484313"/>
            <a:ext cx="5710237"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对于右例，下面的测试用例则可对程序进行全部的路径覆盖</a:t>
            </a:r>
          </a:p>
          <a:p>
            <a:pPr eaLnBrk="1" hangingPunct="1"/>
            <a:endParaRPr lang="en-US" altLang="zh-CN" dirty="0" smtClean="0"/>
          </a:p>
        </p:txBody>
      </p:sp>
      <p:graphicFrame>
        <p:nvGraphicFramePr>
          <p:cNvPr id="5" name="Group 4"/>
          <p:cNvGraphicFramePr>
            <a:graphicFrameLocks noGrp="1"/>
          </p:cNvGraphicFramePr>
          <p:nvPr>
            <p:extLst>
              <p:ext uri="{D42A27DB-BD31-4B8C-83A1-F6EECF244321}">
                <p14:modId xmlns:p14="http://schemas.microsoft.com/office/powerpoint/2010/main" val="1084642425"/>
              </p:ext>
            </p:extLst>
          </p:nvPr>
        </p:nvGraphicFramePr>
        <p:xfrm>
          <a:off x="539750" y="2636912"/>
          <a:ext cx="5399088" cy="2082801"/>
        </p:xfrm>
        <a:graphic>
          <a:graphicData uri="http://schemas.openxmlformats.org/drawingml/2006/table">
            <a:tbl>
              <a:tblPr/>
              <a:tblGrid>
                <a:gridCol w="1982788">
                  <a:extLst>
                    <a:ext uri="{9D8B030D-6E8A-4147-A177-3AD203B41FA5}">
                      <a16:colId xmlns:a16="http://schemas.microsoft.com/office/drawing/2014/main" val="2768676152"/>
                    </a:ext>
                  </a:extLst>
                </a:gridCol>
                <a:gridCol w="1101725">
                  <a:extLst>
                    <a:ext uri="{9D8B030D-6E8A-4147-A177-3AD203B41FA5}">
                      <a16:colId xmlns:a16="http://schemas.microsoft.com/office/drawing/2014/main" val="170479941"/>
                    </a:ext>
                  </a:extLst>
                </a:gridCol>
                <a:gridCol w="2314575">
                  <a:extLst>
                    <a:ext uri="{9D8B030D-6E8A-4147-A177-3AD203B41FA5}">
                      <a16:colId xmlns:a16="http://schemas.microsoft.com/office/drawing/2014/main" val="993849701"/>
                    </a:ext>
                  </a:extLst>
                </a:gridCol>
              </a:tblGrid>
              <a:tr h="395288">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rPr>
                        <a:t>测试用例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rPr>
                        <a:t>通过路径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rPr>
                        <a:t>覆盖条件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04352033"/>
                  </a:ext>
                </a:extLst>
              </a:tr>
              <a:tr h="396875">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x=4</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y=6</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z=5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err="1" smtClean="0">
                          <a:ln>
                            <a:noFill/>
                          </a:ln>
                          <a:solidFill>
                            <a:srgbClr val="0000FF"/>
                          </a:solidFill>
                          <a:effectLst/>
                          <a:latin typeface="Book Antiqua" panose="02040602050305030304" pitchFamily="18" charset="0"/>
                          <a:ea typeface="宋体" panose="02010600030101010101" pitchFamily="2" charset="-122"/>
                        </a:rPr>
                        <a:t>abd</a:t>
                      </a:r>
                      <a:endPar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T1</a:t>
                      </a:r>
                      <a:r>
                        <a:rPr kumimoji="0" lang="zh-CN" altLang="en-US"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T2</a:t>
                      </a:r>
                      <a:r>
                        <a:rPr kumimoji="0" lang="zh-CN" altLang="en-US"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T3</a:t>
                      </a:r>
                      <a:r>
                        <a:rPr kumimoji="0" lang="zh-CN" altLang="en-US"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87204521"/>
                  </a:ext>
                </a:extLst>
              </a:tr>
              <a:tr h="395288">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x=4</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y=5</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z=15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err="1" smtClean="0">
                          <a:ln>
                            <a:noFill/>
                          </a:ln>
                          <a:solidFill>
                            <a:srgbClr val="0000FF"/>
                          </a:solidFill>
                          <a:effectLst/>
                          <a:latin typeface="Book Antiqua" panose="02040602050305030304" pitchFamily="18" charset="0"/>
                          <a:ea typeface="宋体" panose="02010600030101010101" pitchFamily="2" charset="-122"/>
                        </a:rPr>
                        <a:t>acd</a:t>
                      </a:r>
                      <a:endPar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T1</a:t>
                      </a:r>
                      <a:r>
                        <a:rPr kumimoji="0" lang="zh-CN" altLang="en-US"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-T2</a:t>
                      </a:r>
                      <a:r>
                        <a:rPr kumimoji="0" lang="zh-CN" altLang="en-US"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T3</a:t>
                      </a:r>
                      <a:r>
                        <a:rPr kumimoji="0" lang="zh-CN" altLang="en-US"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-T4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7935133"/>
                  </a:ext>
                </a:extLst>
              </a:tr>
              <a:tr h="447675">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x=2</a:t>
                      </a:r>
                      <a:r>
                        <a:rPr kumimoji="0" lang="zh-CN" altLang="en-US"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y=5</a:t>
                      </a:r>
                      <a:r>
                        <a:rPr kumimoji="0" lang="zh-CN" altLang="en-US"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z=15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-T1</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-T2</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-T3</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T4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82598737"/>
                  </a:ext>
                </a:extLst>
              </a:tr>
              <a:tr h="447675">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x=5</a:t>
                      </a:r>
                      <a:r>
                        <a:rPr kumimoji="0" lang="zh-CN" altLang="en-US"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y=5</a:t>
                      </a:r>
                      <a:r>
                        <a:rPr kumimoji="0" lang="zh-CN" altLang="en-US"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rPr>
                        <a:t>z=5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err="1" smtClean="0">
                          <a:ln>
                            <a:noFill/>
                          </a:ln>
                          <a:solidFill>
                            <a:srgbClr val="0000FF"/>
                          </a:solidFill>
                          <a:effectLst/>
                          <a:latin typeface="Book Antiqua" panose="02040602050305030304" pitchFamily="18" charset="0"/>
                          <a:ea typeface="宋体" panose="02010600030101010101" pitchFamily="2" charset="-122"/>
                        </a:rPr>
                        <a:t>abe</a:t>
                      </a:r>
                      <a:endPar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T1</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T2</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-T3</a:t>
                      </a:r>
                      <a:r>
                        <a:rPr kumimoji="0" lang="zh-CN" altLang="en-US"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rPr>
                        <a:t>-T4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42900370"/>
                  </a:ext>
                </a:extLst>
              </a:tr>
            </a:tbl>
          </a:graphicData>
        </a:graphic>
      </p:graphicFrame>
      <p:graphicFrame>
        <p:nvGraphicFramePr>
          <p:cNvPr id="6" name="Object 30"/>
          <p:cNvGraphicFramePr>
            <a:graphicFrameLocks noChangeAspect="1"/>
          </p:cNvGraphicFramePr>
          <p:nvPr>
            <p:extLst>
              <p:ext uri="{D42A27DB-BD31-4B8C-83A1-F6EECF244321}">
                <p14:modId xmlns:p14="http://schemas.microsoft.com/office/powerpoint/2010/main" val="1344806766"/>
              </p:ext>
            </p:extLst>
          </p:nvPr>
        </p:nvGraphicFramePr>
        <p:xfrm>
          <a:off x="6300192" y="1125538"/>
          <a:ext cx="2530475" cy="5616575"/>
        </p:xfrm>
        <a:graphic>
          <a:graphicData uri="http://schemas.openxmlformats.org/presentationml/2006/ole">
            <mc:AlternateContent xmlns:mc="http://schemas.openxmlformats.org/markup-compatibility/2006">
              <mc:Choice xmlns:v="urn:schemas-microsoft-com:vml" Requires="v">
                <p:oleObj spid="_x0000_s28737" name="RFFlow Flowchart" r:id="rId4" imgW="1656000" imgH="3672000" progId="RFFlow">
                  <p:embed/>
                </p:oleObj>
              </mc:Choice>
              <mc:Fallback>
                <p:oleObj name="RFFlow Flowchart" r:id="rId4" imgW="1656000" imgH="3672000" progId="RFFlow">
                  <p:embed/>
                  <p:pic>
                    <p:nvPicPr>
                      <p:cNvPr id="61470"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0192" y="1125538"/>
                        <a:ext cx="2530475" cy="561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27222119"/>
      </p:ext>
    </p:extLst>
  </p:cSld>
  <p:clrMapOvr>
    <a:masterClrMapping/>
  </p:clrMapOvr>
  <p:transition spd="med">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a:t>
            </a:r>
            <a:r>
              <a:rPr lang="zh-CN" altLang="en-US" sz="2000" b="1" dirty="0" smtClean="0">
                <a:solidFill>
                  <a:srgbClr val="0000FF"/>
                </a:solidFill>
                <a:cs typeface="Times New Roman" panose="02020603050405020304" pitchFamily="18" charset="0"/>
              </a:rPr>
              <a:t>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基本路径测试</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在实际中，即使一个不太复杂的程序，其路径都是一个庞大的数字，要在测试中覆盖所有的路径是不现实的</a:t>
            </a:r>
            <a:endParaRPr lang="en-US" altLang="zh-CN" dirty="0" smtClean="0"/>
          </a:p>
          <a:p>
            <a:pPr eaLnBrk="1" hangingPunct="1"/>
            <a:r>
              <a:rPr lang="zh-CN" altLang="en-US" dirty="0" smtClean="0"/>
              <a:t>为了解决这一难题，只得把覆盖的路径数压缩到一定限度内，例如，程序中的循环体只执行一次</a:t>
            </a:r>
          </a:p>
          <a:p>
            <a:pPr eaLnBrk="1" hangingPunct="1"/>
            <a:r>
              <a:rPr lang="zh-CN" altLang="en-US" dirty="0" smtClean="0"/>
              <a:t>基本路径测试</a:t>
            </a:r>
            <a:r>
              <a:rPr lang="en-US" altLang="zh-CN" dirty="0" smtClean="0"/>
              <a:t>(Basic path test)</a:t>
            </a:r>
            <a:r>
              <a:rPr lang="zh-CN" altLang="en-US" dirty="0" smtClean="0"/>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在程序控制图的基础上，通过分析控制构造的环行复杂性，导出基本可执行路径集合，从而设计</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测试用例</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设计出的测试用例要保证在测试中程序的每一个基本独立路径至少执行一次</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646781846"/>
      </p:ext>
    </p:extLst>
  </p:cSld>
  <p:clrMapOvr>
    <a:masterClrMapping/>
  </p:clrMapOvr>
  <p:transition spd="med">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a:t>
            </a:r>
            <a:r>
              <a:rPr lang="zh-CN" altLang="en-US" sz="2000" b="1" dirty="0" smtClean="0">
                <a:solidFill>
                  <a:srgbClr val="0000FF"/>
                </a:solidFill>
                <a:cs typeface="Times New Roman" panose="02020603050405020304" pitchFamily="18" charset="0"/>
              </a:rPr>
              <a:t>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2"/>
          <p:cNvSpPr txBox="1">
            <a:spLocks noChangeArrowheads="1"/>
          </p:cNvSpPr>
          <p:nvPr/>
        </p:nvSpPr>
        <p:spPr>
          <a:xfrm>
            <a:off x="396180" y="83671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基本路径测试</a:t>
            </a:r>
          </a:p>
        </p:txBody>
      </p:sp>
      <p:sp>
        <p:nvSpPr>
          <p:cNvPr id="5"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1900" dirty="0" smtClean="0"/>
              <a:t>在程序控制流图的基础上，通过分析控制构造的环路复杂性，导出基本可执行路径集合，从而设计测试用例</a:t>
            </a:r>
            <a:endParaRPr lang="en-US" altLang="zh-CN" sz="1900" dirty="0" smtClean="0"/>
          </a:p>
          <a:p>
            <a:pPr eaLnBrk="1" hangingPunct="1"/>
            <a:r>
              <a:rPr lang="zh-CN" altLang="en-US" sz="1900" dirty="0" smtClean="0"/>
              <a:t>包括以下</a:t>
            </a:r>
            <a:r>
              <a:rPr lang="en-US" altLang="zh-CN" sz="1900" dirty="0" smtClean="0"/>
              <a:t>4</a:t>
            </a:r>
            <a:r>
              <a:rPr lang="zh-CN" altLang="en-US" sz="1900" dirty="0" smtClean="0"/>
              <a:t>个步骤和一个工具方法：</a:t>
            </a:r>
          </a:p>
          <a:p>
            <a:pPr marL="685800" lvl="1" indent="-327025" eaLnBrk="1" hangingPunct="1">
              <a:buFont typeface="+mj-ea"/>
              <a:buAutoNum type="circleNumDbPlain"/>
            </a:pP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程序的控制流图：</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描述程序控制流的一种图示</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方法</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685800" lvl="1" indent="-327025" eaLnBrk="1" hangingPunct="1">
              <a:buFont typeface="+mj-ea"/>
              <a:buAutoNum type="circleNumDbPlain"/>
            </a:pP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程序圈复杂度：</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McCabe</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复杂性度量。从程序的环路复杂性可导出程序基本路径集合中的独立路径条数，这是确定程序中每个可执行语句至少执行一次所必须的测试用例数目的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上界</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685800" lvl="1" indent="-327025" eaLnBrk="1" hangingPunct="1">
              <a:buFont typeface="+mj-ea"/>
              <a:buAutoNum type="circleNumDbPlain"/>
            </a:pP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导出测试用例：</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根据圈复杂度和程序结构设计用例数据输入和预期</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结果</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685800" lvl="1" indent="-327025" eaLnBrk="1" hangingPunct="1">
              <a:buFont typeface="+mj-ea"/>
              <a:buAutoNum type="circleNumDbPlain"/>
            </a:pP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准备测试用例：</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确保基本路径集中的每一条路径的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689713815"/>
      </p:ext>
    </p:extLst>
  </p:cSld>
  <p:clrMapOvr>
    <a:masterClrMapping/>
  </p:clrMapOvr>
  <p:transition spd="med">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a:t>
            </a:r>
            <a:r>
              <a:rPr lang="zh-CN" altLang="en-US" sz="2000" b="1" dirty="0" smtClean="0">
                <a:solidFill>
                  <a:srgbClr val="0000FF"/>
                </a:solidFill>
                <a:cs typeface="Times New Roman" panose="02020603050405020304" pitchFamily="18" charset="0"/>
              </a:rPr>
              <a:t>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控制流图的符号</a:t>
            </a:r>
          </a:p>
        </p:txBody>
      </p:sp>
      <p:grpSp>
        <p:nvGrpSpPr>
          <p:cNvPr id="4" name="Group 3"/>
          <p:cNvGrpSpPr>
            <a:grpSpLocks/>
          </p:cNvGrpSpPr>
          <p:nvPr/>
        </p:nvGrpSpPr>
        <p:grpSpPr bwMode="auto">
          <a:xfrm>
            <a:off x="684213" y="3698181"/>
            <a:ext cx="914400" cy="304800"/>
            <a:chOff x="1111" y="2552"/>
            <a:chExt cx="576" cy="192"/>
          </a:xfrm>
        </p:grpSpPr>
        <p:sp>
          <p:nvSpPr>
            <p:cNvPr id="5" name="Oval 4"/>
            <p:cNvSpPr>
              <a:spLocks noChangeArrowheads="1"/>
            </p:cNvSpPr>
            <p:nvPr/>
          </p:nvSpPr>
          <p:spPr bwMode="auto">
            <a:xfrm>
              <a:off x="1111" y="2552"/>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6" name="Line 5"/>
            <p:cNvSpPr>
              <a:spLocks noChangeShapeType="1"/>
            </p:cNvSpPr>
            <p:nvPr/>
          </p:nvSpPr>
          <p:spPr bwMode="auto">
            <a:xfrm>
              <a:off x="1303" y="2648"/>
              <a:ext cx="19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7" name="Oval 6"/>
            <p:cNvSpPr>
              <a:spLocks noChangeArrowheads="1"/>
            </p:cNvSpPr>
            <p:nvPr/>
          </p:nvSpPr>
          <p:spPr bwMode="auto">
            <a:xfrm>
              <a:off x="1495" y="2552"/>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9" name="Group 7"/>
          <p:cNvGrpSpPr>
            <a:grpSpLocks/>
          </p:cNvGrpSpPr>
          <p:nvPr/>
        </p:nvGrpSpPr>
        <p:grpSpPr bwMode="auto">
          <a:xfrm>
            <a:off x="2195513" y="3393381"/>
            <a:ext cx="1187450" cy="914400"/>
            <a:chOff x="2551" y="2360"/>
            <a:chExt cx="748" cy="576"/>
          </a:xfrm>
        </p:grpSpPr>
        <p:sp>
          <p:nvSpPr>
            <p:cNvPr id="10" name="Oval 8"/>
            <p:cNvSpPr>
              <a:spLocks noChangeArrowheads="1"/>
            </p:cNvSpPr>
            <p:nvPr/>
          </p:nvSpPr>
          <p:spPr bwMode="auto">
            <a:xfrm>
              <a:off x="2839" y="2360"/>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11" name="Oval 9"/>
            <p:cNvSpPr>
              <a:spLocks noChangeArrowheads="1"/>
            </p:cNvSpPr>
            <p:nvPr/>
          </p:nvSpPr>
          <p:spPr bwMode="auto">
            <a:xfrm>
              <a:off x="2551" y="2552"/>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12" name="Oval 10"/>
            <p:cNvSpPr>
              <a:spLocks noChangeArrowheads="1"/>
            </p:cNvSpPr>
            <p:nvPr/>
          </p:nvSpPr>
          <p:spPr bwMode="auto">
            <a:xfrm>
              <a:off x="2839" y="2744"/>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13" name="Oval 11"/>
            <p:cNvSpPr>
              <a:spLocks noChangeArrowheads="1"/>
            </p:cNvSpPr>
            <p:nvPr/>
          </p:nvSpPr>
          <p:spPr bwMode="auto">
            <a:xfrm>
              <a:off x="3107" y="2552"/>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14" name="Line 12"/>
            <p:cNvSpPr>
              <a:spLocks noChangeShapeType="1"/>
            </p:cNvSpPr>
            <p:nvPr/>
          </p:nvSpPr>
          <p:spPr bwMode="auto">
            <a:xfrm flipV="1">
              <a:off x="2743" y="2504"/>
              <a:ext cx="96" cy="9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15" name="Line 13"/>
            <p:cNvSpPr>
              <a:spLocks noChangeShapeType="1"/>
            </p:cNvSpPr>
            <p:nvPr/>
          </p:nvSpPr>
          <p:spPr bwMode="auto">
            <a:xfrm>
              <a:off x="3031" y="2456"/>
              <a:ext cx="144" cy="9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16" name="Line 14"/>
            <p:cNvSpPr>
              <a:spLocks noChangeShapeType="1"/>
            </p:cNvSpPr>
            <p:nvPr/>
          </p:nvSpPr>
          <p:spPr bwMode="auto">
            <a:xfrm>
              <a:off x="2743" y="2696"/>
              <a:ext cx="96" cy="9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17" name="Line 15"/>
            <p:cNvSpPr>
              <a:spLocks noChangeShapeType="1"/>
            </p:cNvSpPr>
            <p:nvPr/>
          </p:nvSpPr>
          <p:spPr bwMode="auto">
            <a:xfrm flipV="1">
              <a:off x="3031" y="2744"/>
              <a:ext cx="144" cy="9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grpSp>
      <p:grpSp>
        <p:nvGrpSpPr>
          <p:cNvPr id="18" name="Group 16"/>
          <p:cNvGrpSpPr>
            <a:grpSpLocks/>
          </p:cNvGrpSpPr>
          <p:nvPr/>
        </p:nvGrpSpPr>
        <p:grpSpPr bwMode="auto">
          <a:xfrm>
            <a:off x="7524750" y="3140968"/>
            <a:ext cx="1219200" cy="1417638"/>
            <a:chOff x="4039" y="2523"/>
            <a:chExt cx="768" cy="893"/>
          </a:xfrm>
        </p:grpSpPr>
        <p:sp>
          <p:nvSpPr>
            <p:cNvPr id="19" name="Oval 17"/>
            <p:cNvSpPr>
              <a:spLocks noChangeArrowheads="1"/>
            </p:cNvSpPr>
            <p:nvPr/>
          </p:nvSpPr>
          <p:spPr bwMode="auto">
            <a:xfrm>
              <a:off x="4327" y="2523"/>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20" name="Oval 18"/>
            <p:cNvSpPr>
              <a:spLocks noChangeArrowheads="1"/>
            </p:cNvSpPr>
            <p:nvPr/>
          </p:nvSpPr>
          <p:spPr bwMode="auto">
            <a:xfrm>
              <a:off x="4327" y="2840"/>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21" name="Oval 19"/>
            <p:cNvSpPr>
              <a:spLocks noChangeArrowheads="1"/>
            </p:cNvSpPr>
            <p:nvPr/>
          </p:nvSpPr>
          <p:spPr bwMode="auto">
            <a:xfrm>
              <a:off x="4039" y="3032"/>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22" name="Oval 20"/>
            <p:cNvSpPr>
              <a:spLocks noChangeArrowheads="1"/>
            </p:cNvSpPr>
            <p:nvPr/>
          </p:nvSpPr>
          <p:spPr bwMode="auto">
            <a:xfrm>
              <a:off x="4327" y="3224"/>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23" name="Oval 21"/>
            <p:cNvSpPr>
              <a:spLocks noChangeArrowheads="1"/>
            </p:cNvSpPr>
            <p:nvPr/>
          </p:nvSpPr>
          <p:spPr bwMode="auto">
            <a:xfrm>
              <a:off x="4615" y="3032"/>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24" name="Line 22"/>
            <p:cNvSpPr>
              <a:spLocks noChangeShapeType="1"/>
            </p:cNvSpPr>
            <p:nvPr/>
          </p:nvSpPr>
          <p:spPr bwMode="auto">
            <a:xfrm flipV="1">
              <a:off x="4231" y="2984"/>
              <a:ext cx="96" cy="9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25" name="Line 23"/>
            <p:cNvSpPr>
              <a:spLocks noChangeShapeType="1"/>
            </p:cNvSpPr>
            <p:nvPr/>
          </p:nvSpPr>
          <p:spPr bwMode="auto">
            <a:xfrm>
              <a:off x="4519" y="2936"/>
              <a:ext cx="144" cy="9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26" name="Line 24"/>
            <p:cNvSpPr>
              <a:spLocks noChangeShapeType="1"/>
            </p:cNvSpPr>
            <p:nvPr/>
          </p:nvSpPr>
          <p:spPr bwMode="auto">
            <a:xfrm>
              <a:off x="4231" y="3176"/>
              <a:ext cx="96" cy="9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27" name="Line 25"/>
            <p:cNvSpPr>
              <a:spLocks noChangeShapeType="1"/>
            </p:cNvSpPr>
            <p:nvPr/>
          </p:nvSpPr>
          <p:spPr bwMode="auto">
            <a:xfrm flipV="1">
              <a:off x="4519" y="3224"/>
              <a:ext cx="144" cy="9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28" name="Line 26"/>
            <p:cNvSpPr>
              <a:spLocks noChangeShapeType="1"/>
            </p:cNvSpPr>
            <p:nvPr/>
          </p:nvSpPr>
          <p:spPr bwMode="auto">
            <a:xfrm flipV="1">
              <a:off x="4135" y="2648"/>
              <a:ext cx="192" cy="38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29" name="Line 27"/>
            <p:cNvSpPr>
              <a:spLocks noChangeShapeType="1"/>
            </p:cNvSpPr>
            <p:nvPr/>
          </p:nvSpPr>
          <p:spPr bwMode="auto">
            <a:xfrm>
              <a:off x="4519" y="2648"/>
              <a:ext cx="192" cy="38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grpSp>
      <p:sp>
        <p:nvSpPr>
          <p:cNvPr id="30" name="Text Box 28"/>
          <p:cNvSpPr txBox="1">
            <a:spLocks noChangeArrowheads="1"/>
          </p:cNvSpPr>
          <p:nvPr/>
        </p:nvSpPr>
        <p:spPr bwMode="auto">
          <a:xfrm>
            <a:off x="608013" y="4604618"/>
            <a:ext cx="106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600" b="1">
                <a:latin typeface="Times New Roman" panose="02020603050405020304" pitchFamily="18" charset="0"/>
                <a:cs typeface="Times New Roman" panose="02020603050405020304" pitchFamily="18" charset="0"/>
              </a:rPr>
              <a:t>顺序结构</a:t>
            </a:r>
          </a:p>
        </p:txBody>
      </p:sp>
      <p:sp>
        <p:nvSpPr>
          <p:cNvPr id="31" name="Text Box 29"/>
          <p:cNvSpPr txBox="1">
            <a:spLocks noChangeArrowheads="1"/>
          </p:cNvSpPr>
          <p:nvPr/>
        </p:nvSpPr>
        <p:spPr bwMode="auto">
          <a:xfrm>
            <a:off x="2370138" y="4604618"/>
            <a:ext cx="838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b="1">
                <a:latin typeface="Times New Roman" panose="02020603050405020304" pitchFamily="18" charset="0"/>
                <a:cs typeface="Times New Roman" panose="02020603050405020304" pitchFamily="18" charset="0"/>
              </a:rPr>
              <a:t>if </a:t>
            </a:r>
            <a:r>
              <a:rPr kumimoji="1" lang="zh-CN" altLang="en-US" sz="1600" b="1">
                <a:latin typeface="Times New Roman" panose="02020603050405020304" pitchFamily="18" charset="0"/>
                <a:cs typeface="Times New Roman" panose="02020603050405020304" pitchFamily="18" charset="0"/>
              </a:rPr>
              <a:t>结构</a:t>
            </a:r>
          </a:p>
        </p:txBody>
      </p:sp>
      <p:sp>
        <p:nvSpPr>
          <p:cNvPr id="32" name="Text Box 30"/>
          <p:cNvSpPr txBox="1">
            <a:spLocks noChangeArrowheads="1"/>
          </p:cNvSpPr>
          <p:nvPr/>
        </p:nvSpPr>
        <p:spPr bwMode="auto">
          <a:xfrm>
            <a:off x="7486650" y="4604618"/>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b="1" dirty="0">
                <a:latin typeface="Times New Roman" panose="02020603050405020304" pitchFamily="18" charset="0"/>
                <a:cs typeface="Times New Roman" panose="02020603050405020304" pitchFamily="18" charset="0"/>
              </a:rPr>
              <a:t>case </a:t>
            </a:r>
            <a:r>
              <a:rPr kumimoji="1" lang="zh-CN" altLang="en-US" sz="1600" b="1" dirty="0">
                <a:latin typeface="Times New Roman" panose="02020603050405020304" pitchFamily="18" charset="0"/>
                <a:cs typeface="Times New Roman" panose="02020603050405020304" pitchFamily="18" charset="0"/>
              </a:rPr>
              <a:t>结构</a:t>
            </a:r>
          </a:p>
        </p:txBody>
      </p:sp>
      <p:sp>
        <p:nvSpPr>
          <p:cNvPr id="33" name="Text Box 31"/>
          <p:cNvSpPr txBox="1">
            <a:spLocks noChangeArrowheads="1"/>
          </p:cNvSpPr>
          <p:nvPr/>
        </p:nvSpPr>
        <p:spPr bwMode="auto">
          <a:xfrm>
            <a:off x="3894138" y="4604618"/>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b="1">
                <a:latin typeface="Times New Roman" panose="02020603050405020304" pitchFamily="18" charset="0"/>
                <a:cs typeface="Times New Roman" panose="02020603050405020304" pitchFamily="18" charset="0"/>
              </a:rPr>
              <a:t>while </a:t>
            </a:r>
            <a:r>
              <a:rPr kumimoji="1" lang="zh-CN" altLang="en-US" sz="1600" b="1">
                <a:latin typeface="Times New Roman" panose="02020603050405020304" pitchFamily="18" charset="0"/>
                <a:cs typeface="Times New Roman" panose="02020603050405020304" pitchFamily="18" charset="0"/>
              </a:rPr>
              <a:t>结构</a:t>
            </a:r>
          </a:p>
        </p:txBody>
      </p:sp>
      <p:sp>
        <p:nvSpPr>
          <p:cNvPr id="34" name="Text Box 32"/>
          <p:cNvSpPr txBox="1">
            <a:spLocks noChangeArrowheads="1"/>
          </p:cNvSpPr>
          <p:nvPr/>
        </p:nvSpPr>
        <p:spPr bwMode="auto">
          <a:xfrm>
            <a:off x="5765800" y="4604618"/>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b="1">
                <a:latin typeface="Times New Roman" panose="02020603050405020304" pitchFamily="18" charset="0"/>
                <a:cs typeface="Times New Roman" panose="02020603050405020304" pitchFamily="18" charset="0"/>
              </a:rPr>
              <a:t>until </a:t>
            </a:r>
            <a:r>
              <a:rPr kumimoji="1" lang="zh-CN" altLang="en-US" sz="1600" b="1">
                <a:latin typeface="Times New Roman" panose="02020603050405020304" pitchFamily="18" charset="0"/>
                <a:cs typeface="Times New Roman" panose="02020603050405020304" pitchFamily="18" charset="0"/>
              </a:rPr>
              <a:t>结构</a:t>
            </a:r>
          </a:p>
        </p:txBody>
      </p:sp>
      <p:sp>
        <p:nvSpPr>
          <p:cNvPr id="35" name="Rectangle 33"/>
          <p:cNvSpPr txBox="1">
            <a:spLocks noChangeArrowheads="1"/>
          </p:cNvSpPr>
          <p:nvPr/>
        </p:nvSpPr>
        <p:spPr>
          <a:xfrm>
            <a:off x="395288" y="1484313"/>
            <a:ext cx="8208962" cy="1789112"/>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流图只有</a:t>
            </a:r>
            <a:r>
              <a:rPr lang="en-US" altLang="zh-CN" dirty="0" smtClean="0"/>
              <a:t>2</a:t>
            </a:r>
            <a:r>
              <a:rPr lang="zh-CN" altLang="en-US" dirty="0" smtClean="0"/>
              <a:t>种图形符号</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图中的每一个圆称为流图的结点，代表一条或多条</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语句</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流图中的箭头称为边或连接，代表</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控制流</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36" name="Group 34"/>
          <p:cNvGrpSpPr>
            <a:grpSpLocks/>
          </p:cNvGrpSpPr>
          <p:nvPr/>
        </p:nvGrpSpPr>
        <p:grpSpPr bwMode="auto">
          <a:xfrm>
            <a:off x="3779838" y="3620393"/>
            <a:ext cx="1524000" cy="458788"/>
            <a:chOff x="1111" y="3416"/>
            <a:chExt cx="960" cy="289"/>
          </a:xfrm>
        </p:grpSpPr>
        <p:sp>
          <p:nvSpPr>
            <p:cNvPr id="37" name="Oval 35"/>
            <p:cNvSpPr>
              <a:spLocks noChangeArrowheads="1"/>
            </p:cNvSpPr>
            <p:nvPr/>
          </p:nvSpPr>
          <p:spPr bwMode="auto">
            <a:xfrm>
              <a:off x="1111" y="3512"/>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38" name="Oval 36"/>
            <p:cNvSpPr>
              <a:spLocks noChangeArrowheads="1"/>
            </p:cNvSpPr>
            <p:nvPr/>
          </p:nvSpPr>
          <p:spPr bwMode="auto">
            <a:xfrm>
              <a:off x="1495" y="3512"/>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39" name="Oval 37"/>
            <p:cNvSpPr>
              <a:spLocks noChangeArrowheads="1"/>
            </p:cNvSpPr>
            <p:nvPr/>
          </p:nvSpPr>
          <p:spPr bwMode="auto">
            <a:xfrm>
              <a:off x="1879" y="3512"/>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40" name="Line 38"/>
            <p:cNvSpPr>
              <a:spLocks noChangeShapeType="1"/>
            </p:cNvSpPr>
            <p:nvPr/>
          </p:nvSpPr>
          <p:spPr bwMode="auto">
            <a:xfrm>
              <a:off x="1303" y="3608"/>
              <a:ext cx="19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41" name="Freeform 39"/>
            <p:cNvSpPr>
              <a:spLocks/>
            </p:cNvSpPr>
            <p:nvPr/>
          </p:nvSpPr>
          <p:spPr bwMode="auto">
            <a:xfrm>
              <a:off x="1207" y="3416"/>
              <a:ext cx="336" cy="96"/>
            </a:xfrm>
            <a:custGeom>
              <a:avLst/>
              <a:gdLst>
                <a:gd name="T0" fmla="*/ 336 w 336"/>
                <a:gd name="T1" fmla="*/ 43 h 144"/>
                <a:gd name="T2" fmla="*/ 288 w 336"/>
                <a:gd name="T3" fmla="*/ 14 h 144"/>
                <a:gd name="T4" fmla="*/ 192 w 336"/>
                <a:gd name="T5" fmla="*/ 0 h 144"/>
                <a:gd name="T6" fmla="*/ 48 w 336"/>
                <a:gd name="T7" fmla="*/ 14 h 144"/>
                <a:gd name="T8" fmla="*/ 0 w 336"/>
                <a:gd name="T9" fmla="*/ 43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6" h="144">
                  <a:moveTo>
                    <a:pt x="336" y="144"/>
                  </a:moveTo>
                  <a:cubicBezTo>
                    <a:pt x="324" y="108"/>
                    <a:pt x="312" y="72"/>
                    <a:pt x="288" y="48"/>
                  </a:cubicBezTo>
                  <a:cubicBezTo>
                    <a:pt x="264" y="24"/>
                    <a:pt x="232" y="0"/>
                    <a:pt x="192" y="0"/>
                  </a:cubicBezTo>
                  <a:cubicBezTo>
                    <a:pt x="152" y="0"/>
                    <a:pt x="80" y="24"/>
                    <a:pt x="48" y="48"/>
                  </a:cubicBezTo>
                  <a:cubicBezTo>
                    <a:pt x="16" y="72"/>
                    <a:pt x="8" y="128"/>
                    <a:pt x="0" y="144"/>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cxnSp>
          <p:nvCxnSpPr>
            <p:cNvPr id="42" name="AutoShape 40"/>
            <p:cNvCxnSpPr>
              <a:cxnSpLocks noChangeShapeType="1"/>
              <a:stCxn id="37" idx="4"/>
              <a:endCxn id="39" idx="4"/>
            </p:cNvCxnSpPr>
            <p:nvPr/>
          </p:nvCxnSpPr>
          <p:spPr bwMode="auto">
            <a:xfrm rot="16200000" flipH="1">
              <a:off x="1590" y="3321"/>
              <a:ext cx="1" cy="768"/>
            </a:xfrm>
            <a:prstGeom prst="curvedConnector3">
              <a:avLst>
                <a:gd name="adj1" fmla="val 144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3" name="Group 41"/>
          <p:cNvGrpSpPr>
            <a:grpSpLocks/>
          </p:cNvGrpSpPr>
          <p:nvPr/>
        </p:nvGrpSpPr>
        <p:grpSpPr bwMode="auto">
          <a:xfrm>
            <a:off x="5651500" y="3698181"/>
            <a:ext cx="1524000" cy="304800"/>
            <a:chOff x="2599" y="3512"/>
            <a:chExt cx="960" cy="192"/>
          </a:xfrm>
        </p:grpSpPr>
        <p:sp>
          <p:nvSpPr>
            <p:cNvPr id="44" name="Oval 42"/>
            <p:cNvSpPr>
              <a:spLocks noChangeArrowheads="1"/>
            </p:cNvSpPr>
            <p:nvPr/>
          </p:nvSpPr>
          <p:spPr bwMode="auto">
            <a:xfrm>
              <a:off x="2599" y="3512"/>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45" name="Oval 43"/>
            <p:cNvSpPr>
              <a:spLocks noChangeArrowheads="1"/>
            </p:cNvSpPr>
            <p:nvPr/>
          </p:nvSpPr>
          <p:spPr bwMode="auto">
            <a:xfrm>
              <a:off x="3367" y="3512"/>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46" name="Oval 44"/>
            <p:cNvSpPr>
              <a:spLocks noChangeArrowheads="1"/>
            </p:cNvSpPr>
            <p:nvPr/>
          </p:nvSpPr>
          <p:spPr bwMode="auto">
            <a:xfrm>
              <a:off x="2983" y="3512"/>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47" name="Line 45"/>
            <p:cNvSpPr>
              <a:spLocks noChangeShapeType="1"/>
            </p:cNvSpPr>
            <p:nvPr/>
          </p:nvSpPr>
          <p:spPr bwMode="auto">
            <a:xfrm>
              <a:off x="2791" y="3608"/>
              <a:ext cx="19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48" name="Line 46"/>
            <p:cNvSpPr>
              <a:spLocks noChangeShapeType="1"/>
            </p:cNvSpPr>
            <p:nvPr/>
          </p:nvSpPr>
          <p:spPr bwMode="auto">
            <a:xfrm>
              <a:off x="3175" y="3608"/>
              <a:ext cx="19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cxnSp>
          <p:nvCxnSpPr>
            <p:cNvPr id="49" name="AutoShape 47"/>
            <p:cNvCxnSpPr>
              <a:cxnSpLocks noChangeShapeType="1"/>
              <a:stCxn id="46" idx="0"/>
              <a:endCxn id="44" idx="0"/>
            </p:cNvCxnSpPr>
            <p:nvPr/>
          </p:nvCxnSpPr>
          <p:spPr bwMode="auto">
            <a:xfrm rot="-5400000" flipH="1" flipV="1">
              <a:off x="2886" y="3321"/>
              <a:ext cx="1" cy="384"/>
            </a:xfrm>
            <a:prstGeom prst="curvedConnector3">
              <a:avLst>
                <a:gd name="adj1" fmla="val -144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189583046"/>
      </p:ext>
    </p:extLst>
  </p:cSld>
  <p:clrMapOvr>
    <a:masterClrMapping/>
  </p:clrMapOvr>
  <p:transition spd="med">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a:t>
            </a:r>
            <a:r>
              <a:rPr lang="zh-CN" altLang="en-US" sz="2000" b="1" dirty="0" smtClean="0">
                <a:solidFill>
                  <a:srgbClr val="0000FF"/>
                </a:solidFill>
                <a:cs typeface="Times New Roman" panose="02020603050405020304" pitchFamily="18" charset="0"/>
              </a:rPr>
              <a:t>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程序流程图</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sym typeface="Wingdings" panose="05000000000000000000" pitchFamily="2" charset="2"/>
              </a:rPr>
              <a:t>控制流图</a:t>
            </a:r>
            <a:endPar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endParaRPr>
          </a:p>
        </p:txBody>
      </p:sp>
      <p:grpSp>
        <p:nvGrpSpPr>
          <p:cNvPr id="4" name="Group 3"/>
          <p:cNvGrpSpPr>
            <a:grpSpLocks/>
          </p:cNvGrpSpPr>
          <p:nvPr/>
        </p:nvGrpSpPr>
        <p:grpSpPr bwMode="auto">
          <a:xfrm>
            <a:off x="755650" y="1845717"/>
            <a:ext cx="863600" cy="1582737"/>
            <a:chOff x="476" y="1435"/>
            <a:chExt cx="544" cy="997"/>
          </a:xfrm>
        </p:grpSpPr>
        <p:sp>
          <p:nvSpPr>
            <p:cNvPr id="5" name="Rectangle 4"/>
            <p:cNvSpPr>
              <a:spLocks noChangeArrowheads="1"/>
            </p:cNvSpPr>
            <p:nvPr/>
          </p:nvSpPr>
          <p:spPr bwMode="auto">
            <a:xfrm>
              <a:off x="476" y="1616"/>
              <a:ext cx="544"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 name="Rectangle 5"/>
            <p:cNvSpPr>
              <a:spLocks noChangeArrowheads="1"/>
            </p:cNvSpPr>
            <p:nvPr/>
          </p:nvSpPr>
          <p:spPr bwMode="auto">
            <a:xfrm>
              <a:off x="476" y="2024"/>
              <a:ext cx="544"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cxnSp>
          <p:nvCxnSpPr>
            <p:cNvPr id="7" name="AutoShape 6"/>
            <p:cNvCxnSpPr>
              <a:cxnSpLocks noChangeShapeType="1"/>
              <a:endCxn id="5" idx="0"/>
            </p:cNvCxnSpPr>
            <p:nvPr/>
          </p:nvCxnSpPr>
          <p:spPr bwMode="auto">
            <a:xfrm>
              <a:off x="748" y="1435"/>
              <a:ext cx="0" cy="18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AutoShape 7"/>
            <p:cNvCxnSpPr>
              <a:cxnSpLocks noChangeShapeType="1"/>
              <a:stCxn id="5" idx="2"/>
              <a:endCxn id="6" idx="0"/>
            </p:cNvCxnSpPr>
            <p:nvPr/>
          </p:nvCxnSpPr>
          <p:spPr bwMode="auto">
            <a:xfrm>
              <a:off x="748" y="1843"/>
              <a:ext cx="0" cy="18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AutoShape 8"/>
            <p:cNvCxnSpPr>
              <a:cxnSpLocks noChangeShapeType="1"/>
              <a:stCxn id="6" idx="2"/>
            </p:cNvCxnSpPr>
            <p:nvPr/>
          </p:nvCxnSpPr>
          <p:spPr bwMode="auto">
            <a:xfrm>
              <a:off x="748" y="2251"/>
              <a:ext cx="1" cy="18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 name="Group 9"/>
          <p:cNvGrpSpPr>
            <a:grpSpLocks/>
          </p:cNvGrpSpPr>
          <p:nvPr/>
        </p:nvGrpSpPr>
        <p:grpSpPr bwMode="auto">
          <a:xfrm>
            <a:off x="2146300" y="1556792"/>
            <a:ext cx="2232025" cy="2017712"/>
            <a:chOff x="1429" y="1253"/>
            <a:chExt cx="1406" cy="1271"/>
          </a:xfrm>
        </p:grpSpPr>
        <p:sp>
          <p:nvSpPr>
            <p:cNvPr id="12" name="AutoShape 10"/>
            <p:cNvSpPr>
              <a:spLocks noChangeArrowheads="1"/>
            </p:cNvSpPr>
            <p:nvPr/>
          </p:nvSpPr>
          <p:spPr bwMode="auto">
            <a:xfrm>
              <a:off x="1792" y="1434"/>
              <a:ext cx="680" cy="272"/>
            </a:xfrm>
            <a:prstGeom prst="flowChartDecision">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3" name="Rectangle 11"/>
            <p:cNvSpPr>
              <a:spLocks noChangeArrowheads="1"/>
            </p:cNvSpPr>
            <p:nvPr/>
          </p:nvSpPr>
          <p:spPr bwMode="auto">
            <a:xfrm>
              <a:off x="1429" y="1888"/>
              <a:ext cx="544"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4" name="Rectangle 12"/>
            <p:cNvSpPr>
              <a:spLocks noChangeArrowheads="1"/>
            </p:cNvSpPr>
            <p:nvPr/>
          </p:nvSpPr>
          <p:spPr bwMode="auto">
            <a:xfrm>
              <a:off x="2291" y="1888"/>
              <a:ext cx="544"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cxnSp>
          <p:nvCxnSpPr>
            <p:cNvPr id="15" name="AutoShape 13"/>
            <p:cNvCxnSpPr>
              <a:cxnSpLocks noChangeShapeType="1"/>
              <a:stCxn id="12" idx="1"/>
              <a:endCxn id="13" idx="0"/>
            </p:cNvCxnSpPr>
            <p:nvPr/>
          </p:nvCxnSpPr>
          <p:spPr bwMode="auto">
            <a:xfrm rot="10800000" flipV="1">
              <a:off x="1701" y="1570"/>
              <a:ext cx="91" cy="318"/>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4"/>
            <p:cNvCxnSpPr>
              <a:cxnSpLocks noChangeShapeType="1"/>
              <a:stCxn id="12" idx="3"/>
              <a:endCxn id="14" idx="0"/>
            </p:cNvCxnSpPr>
            <p:nvPr/>
          </p:nvCxnSpPr>
          <p:spPr bwMode="auto">
            <a:xfrm>
              <a:off x="2472" y="1570"/>
              <a:ext cx="91" cy="318"/>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Oval 15"/>
            <p:cNvSpPr>
              <a:spLocks noChangeArrowheads="1"/>
            </p:cNvSpPr>
            <p:nvPr/>
          </p:nvSpPr>
          <p:spPr bwMode="auto">
            <a:xfrm>
              <a:off x="2131" y="2341"/>
              <a:ext cx="2" cy="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cxnSp>
          <p:nvCxnSpPr>
            <p:cNvPr id="18" name="AutoShape 16"/>
            <p:cNvCxnSpPr>
              <a:cxnSpLocks noChangeShapeType="1"/>
              <a:stCxn id="13" idx="2"/>
              <a:endCxn id="17" idx="2"/>
            </p:cNvCxnSpPr>
            <p:nvPr/>
          </p:nvCxnSpPr>
          <p:spPr bwMode="auto">
            <a:xfrm rot="16200000" flipH="1">
              <a:off x="1802" y="2014"/>
              <a:ext cx="227" cy="430"/>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7"/>
            <p:cNvCxnSpPr>
              <a:cxnSpLocks noChangeShapeType="1"/>
              <a:stCxn id="14" idx="2"/>
              <a:endCxn id="17" idx="6"/>
            </p:cNvCxnSpPr>
            <p:nvPr/>
          </p:nvCxnSpPr>
          <p:spPr bwMode="auto">
            <a:xfrm rot="5400000">
              <a:off x="2234" y="2014"/>
              <a:ext cx="227" cy="430"/>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8"/>
            <p:cNvCxnSpPr>
              <a:cxnSpLocks noChangeShapeType="1"/>
              <a:stCxn id="17" idx="4"/>
            </p:cNvCxnSpPr>
            <p:nvPr/>
          </p:nvCxnSpPr>
          <p:spPr bwMode="auto">
            <a:xfrm flipH="1">
              <a:off x="2131" y="2343"/>
              <a:ext cx="1" cy="18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19"/>
            <p:cNvCxnSpPr>
              <a:cxnSpLocks noChangeShapeType="1"/>
              <a:endCxn id="12" idx="0"/>
            </p:cNvCxnSpPr>
            <p:nvPr/>
          </p:nvCxnSpPr>
          <p:spPr bwMode="auto">
            <a:xfrm>
              <a:off x="2132" y="1253"/>
              <a:ext cx="0" cy="18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2" name="Group 20"/>
          <p:cNvGrpSpPr>
            <a:grpSpLocks/>
          </p:cNvGrpSpPr>
          <p:nvPr/>
        </p:nvGrpSpPr>
        <p:grpSpPr bwMode="auto">
          <a:xfrm>
            <a:off x="4906963" y="1556792"/>
            <a:ext cx="1655762" cy="2017712"/>
            <a:chOff x="2971" y="1253"/>
            <a:chExt cx="1043" cy="1271"/>
          </a:xfrm>
        </p:grpSpPr>
        <p:sp>
          <p:nvSpPr>
            <p:cNvPr id="23" name="AutoShape 21"/>
            <p:cNvSpPr>
              <a:spLocks noChangeArrowheads="1"/>
            </p:cNvSpPr>
            <p:nvPr/>
          </p:nvSpPr>
          <p:spPr bwMode="auto">
            <a:xfrm>
              <a:off x="3334" y="1434"/>
              <a:ext cx="680" cy="272"/>
            </a:xfrm>
            <a:prstGeom prst="flowChartDecision">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4" name="Rectangle 22"/>
            <p:cNvSpPr>
              <a:spLocks noChangeArrowheads="1"/>
            </p:cNvSpPr>
            <p:nvPr/>
          </p:nvSpPr>
          <p:spPr bwMode="auto">
            <a:xfrm>
              <a:off x="2971" y="1888"/>
              <a:ext cx="544"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cxnSp>
          <p:nvCxnSpPr>
            <p:cNvPr id="25" name="AutoShape 23"/>
            <p:cNvCxnSpPr>
              <a:cxnSpLocks noChangeShapeType="1"/>
              <a:stCxn id="23" idx="1"/>
              <a:endCxn id="24" idx="0"/>
            </p:cNvCxnSpPr>
            <p:nvPr/>
          </p:nvCxnSpPr>
          <p:spPr bwMode="auto">
            <a:xfrm rot="10800000" flipV="1">
              <a:off x="3243" y="1570"/>
              <a:ext cx="91" cy="318"/>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Oval 24"/>
            <p:cNvSpPr>
              <a:spLocks noChangeArrowheads="1"/>
            </p:cNvSpPr>
            <p:nvPr/>
          </p:nvSpPr>
          <p:spPr bwMode="auto">
            <a:xfrm>
              <a:off x="3673" y="2341"/>
              <a:ext cx="2" cy="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cxnSp>
          <p:nvCxnSpPr>
            <p:cNvPr id="27" name="AutoShape 25"/>
            <p:cNvCxnSpPr>
              <a:cxnSpLocks noChangeShapeType="1"/>
              <a:stCxn id="24" idx="2"/>
              <a:endCxn id="26" idx="2"/>
            </p:cNvCxnSpPr>
            <p:nvPr/>
          </p:nvCxnSpPr>
          <p:spPr bwMode="auto">
            <a:xfrm rot="16200000" flipH="1">
              <a:off x="3344" y="2014"/>
              <a:ext cx="227" cy="430"/>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26"/>
            <p:cNvCxnSpPr>
              <a:cxnSpLocks noChangeShapeType="1"/>
              <a:stCxn id="23" idx="3"/>
              <a:endCxn id="26" idx="6"/>
            </p:cNvCxnSpPr>
            <p:nvPr/>
          </p:nvCxnSpPr>
          <p:spPr bwMode="auto">
            <a:xfrm flipH="1">
              <a:off x="3675" y="1570"/>
              <a:ext cx="339" cy="772"/>
            </a:xfrm>
            <a:prstGeom prst="bentConnector3">
              <a:avLst>
                <a:gd name="adj1" fmla="val -27435"/>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27"/>
            <p:cNvCxnSpPr>
              <a:cxnSpLocks noChangeShapeType="1"/>
              <a:stCxn id="26" idx="4"/>
            </p:cNvCxnSpPr>
            <p:nvPr/>
          </p:nvCxnSpPr>
          <p:spPr bwMode="auto">
            <a:xfrm flipH="1">
              <a:off x="3673" y="2343"/>
              <a:ext cx="1" cy="18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28"/>
            <p:cNvCxnSpPr>
              <a:cxnSpLocks noChangeShapeType="1"/>
              <a:endCxn id="23" idx="0"/>
            </p:cNvCxnSpPr>
            <p:nvPr/>
          </p:nvCxnSpPr>
          <p:spPr bwMode="auto">
            <a:xfrm>
              <a:off x="3674" y="1253"/>
              <a:ext cx="0" cy="18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1" name="Group 29"/>
          <p:cNvGrpSpPr>
            <a:grpSpLocks/>
          </p:cNvGrpSpPr>
          <p:nvPr/>
        </p:nvGrpSpPr>
        <p:grpSpPr bwMode="auto">
          <a:xfrm>
            <a:off x="7091363" y="1591717"/>
            <a:ext cx="1368425" cy="1692275"/>
            <a:chOff x="4467" y="1321"/>
            <a:chExt cx="862" cy="1066"/>
          </a:xfrm>
        </p:grpSpPr>
        <p:sp>
          <p:nvSpPr>
            <p:cNvPr id="32" name="AutoShape 30"/>
            <p:cNvSpPr>
              <a:spLocks noChangeArrowheads="1"/>
            </p:cNvSpPr>
            <p:nvPr/>
          </p:nvSpPr>
          <p:spPr bwMode="auto">
            <a:xfrm>
              <a:off x="4649" y="1661"/>
              <a:ext cx="680" cy="272"/>
            </a:xfrm>
            <a:prstGeom prst="flowChartDecision">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33" name="Rectangle 31"/>
            <p:cNvSpPr>
              <a:spLocks noChangeArrowheads="1"/>
            </p:cNvSpPr>
            <p:nvPr/>
          </p:nvSpPr>
          <p:spPr bwMode="auto">
            <a:xfrm>
              <a:off x="4717" y="2115"/>
              <a:ext cx="544"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cxnSp>
          <p:nvCxnSpPr>
            <p:cNvPr id="34" name="AutoShape 32"/>
            <p:cNvCxnSpPr>
              <a:cxnSpLocks noChangeShapeType="1"/>
              <a:stCxn id="32" idx="2"/>
              <a:endCxn id="33" idx="0"/>
            </p:cNvCxnSpPr>
            <p:nvPr/>
          </p:nvCxnSpPr>
          <p:spPr bwMode="auto">
            <a:xfrm rot="5400000">
              <a:off x="4898" y="2024"/>
              <a:ext cx="18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33"/>
            <p:cNvCxnSpPr>
              <a:cxnSpLocks noChangeShapeType="1"/>
              <a:stCxn id="32" idx="1"/>
            </p:cNvCxnSpPr>
            <p:nvPr/>
          </p:nvCxnSpPr>
          <p:spPr bwMode="auto">
            <a:xfrm rot="10800000" flipV="1">
              <a:off x="4467" y="1797"/>
              <a:ext cx="182" cy="590"/>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Oval 34"/>
            <p:cNvSpPr>
              <a:spLocks noChangeArrowheads="1"/>
            </p:cNvSpPr>
            <p:nvPr/>
          </p:nvSpPr>
          <p:spPr bwMode="auto">
            <a:xfrm>
              <a:off x="4988" y="1480"/>
              <a:ext cx="2" cy="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cxnSp>
          <p:nvCxnSpPr>
            <p:cNvPr id="37" name="AutoShape 35"/>
            <p:cNvCxnSpPr>
              <a:cxnSpLocks noChangeShapeType="1"/>
              <a:stCxn id="36" idx="4"/>
              <a:endCxn id="32" idx="0"/>
            </p:cNvCxnSpPr>
            <p:nvPr/>
          </p:nvCxnSpPr>
          <p:spPr bwMode="auto">
            <a:xfrm>
              <a:off x="4989" y="1482"/>
              <a:ext cx="0" cy="17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36"/>
            <p:cNvCxnSpPr>
              <a:cxnSpLocks noChangeShapeType="1"/>
              <a:stCxn id="33" idx="2"/>
              <a:endCxn id="36" idx="6"/>
            </p:cNvCxnSpPr>
            <p:nvPr/>
          </p:nvCxnSpPr>
          <p:spPr bwMode="auto">
            <a:xfrm rot="5400000" flipH="1" flipV="1">
              <a:off x="4559" y="1911"/>
              <a:ext cx="861" cy="1"/>
            </a:xfrm>
            <a:prstGeom prst="bentConnector4">
              <a:avLst>
                <a:gd name="adj1" fmla="val -16606"/>
                <a:gd name="adj2" fmla="val 5040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Line 37"/>
            <p:cNvSpPr>
              <a:spLocks noChangeShapeType="1"/>
            </p:cNvSpPr>
            <p:nvPr/>
          </p:nvSpPr>
          <p:spPr bwMode="auto">
            <a:xfrm>
              <a:off x="4989" y="1321"/>
              <a:ext cx="0" cy="2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40" name="Group 38"/>
          <p:cNvGrpSpPr>
            <a:grpSpLocks/>
          </p:cNvGrpSpPr>
          <p:nvPr/>
        </p:nvGrpSpPr>
        <p:grpSpPr bwMode="auto">
          <a:xfrm>
            <a:off x="971550" y="4292054"/>
            <a:ext cx="433388" cy="1727200"/>
            <a:chOff x="612" y="2841"/>
            <a:chExt cx="273" cy="1088"/>
          </a:xfrm>
        </p:grpSpPr>
        <p:sp>
          <p:nvSpPr>
            <p:cNvPr id="41" name="Oval 39"/>
            <p:cNvSpPr>
              <a:spLocks noChangeArrowheads="1"/>
            </p:cNvSpPr>
            <p:nvPr/>
          </p:nvSpPr>
          <p:spPr bwMode="auto">
            <a:xfrm>
              <a:off x="612" y="3022"/>
              <a:ext cx="273" cy="27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42" name="Oval 40"/>
            <p:cNvSpPr>
              <a:spLocks noChangeArrowheads="1"/>
            </p:cNvSpPr>
            <p:nvPr/>
          </p:nvSpPr>
          <p:spPr bwMode="auto">
            <a:xfrm>
              <a:off x="612" y="3476"/>
              <a:ext cx="273" cy="27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43" name="Line 41"/>
            <p:cNvSpPr>
              <a:spLocks noChangeShapeType="1"/>
            </p:cNvSpPr>
            <p:nvPr/>
          </p:nvSpPr>
          <p:spPr bwMode="auto">
            <a:xfrm>
              <a:off x="748" y="2841"/>
              <a:ext cx="0"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cxnSp>
          <p:nvCxnSpPr>
            <p:cNvPr id="44" name="AutoShape 42"/>
            <p:cNvCxnSpPr>
              <a:cxnSpLocks noChangeShapeType="1"/>
              <a:stCxn id="41" idx="4"/>
              <a:endCxn id="42" idx="0"/>
            </p:cNvCxnSpPr>
            <p:nvPr/>
          </p:nvCxnSpPr>
          <p:spPr bwMode="auto">
            <a:xfrm>
              <a:off x="749" y="3294"/>
              <a:ext cx="0" cy="18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Line 43"/>
            <p:cNvSpPr>
              <a:spLocks noChangeShapeType="1"/>
            </p:cNvSpPr>
            <p:nvPr/>
          </p:nvSpPr>
          <p:spPr bwMode="auto">
            <a:xfrm>
              <a:off x="748" y="3748"/>
              <a:ext cx="0"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46" name="Group 44"/>
          <p:cNvGrpSpPr>
            <a:grpSpLocks/>
          </p:cNvGrpSpPr>
          <p:nvPr/>
        </p:nvGrpSpPr>
        <p:grpSpPr bwMode="auto">
          <a:xfrm>
            <a:off x="2470150" y="4147592"/>
            <a:ext cx="1585913" cy="2016125"/>
            <a:chOff x="1564" y="2750"/>
            <a:chExt cx="999" cy="1270"/>
          </a:xfrm>
        </p:grpSpPr>
        <p:sp>
          <p:nvSpPr>
            <p:cNvPr id="47" name="Oval 45"/>
            <p:cNvSpPr>
              <a:spLocks noChangeArrowheads="1"/>
            </p:cNvSpPr>
            <p:nvPr/>
          </p:nvSpPr>
          <p:spPr bwMode="auto">
            <a:xfrm>
              <a:off x="1927" y="2931"/>
              <a:ext cx="273" cy="27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48" name="Line 46"/>
            <p:cNvSpPr>
              <a:spLocks noChangeShapeType="1"/>
            </p:cNvSpPr>
            <p:nvPr/>
          </p:nvSpPr>
          <p:spPr bwMode="auto">
            <a:xfrm>
              <a:off x="2063" y="2750"/>
              <a:ext cx="0"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9" name="Oval 47"/>
            <p:cNvSpPr>
              <a:spLocks noChangeArrowheads="1"/>
            </p:cNvSpPr>
            <p:nvPr/>
          </p:nvSpPr>
          <p:spPr bwMode="auto">
            <a:xfrm>
              <a:off x="1564" y="3325"/>
              <a:ext cx="273" cy="27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50" name="Oval 48"/>
            <p:cNvSpPr>
              <a:spLocks noChangeArrowheads="1"/>
            </p:cNvSpPr>
            <p:nvPr/>
          </p:nvSpPr>
          <p:spPr bwMode="auto">
            <a:xfrm>
              <a:off x="2290" y="3326"/>
              <a:ext cx="273" cy="27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cxnSp>
          <p:nvCxnSpPr>
            <p:cNvPr id="51" name="AutoShape 49"/>
            <p:cNvCxnSpPr>
              <a:cxnSpLocks noChangeShapeType="1"/>
              <a:stCxn id="47" idx="2"/>
              <a:endCxn id="49" idx="0"/>
            </p:cNvCxnSpPr>
            <p:nvPr/>
          </p:nvCxnSpPr>
          <p:spPr bwMode="auto">
            <a:xfrm rot="10800000" flipV="1">
              <a:off x="1701" y="3067"/>
              <a:ext cx="226" cy="258"/>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AutoShape 50"/>
            <p:cNvCxnSpPr>
              <a:cxnSpLocks noChangeShapeType="1"/>
              <a:stCxn id="47" idx="6"/>
              <a:endCxn id="50" idx="0"/>
            </p:cNvCxnSpPr>
            <p:nvPr/>
          </p:nvCxnSpPr>
          <p:spPr bwMode="auto">
            <a:xfrm>
              <a:off x="2200" y="3067"/>
              <a:ext cx="227" cy="259"/>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Oval 51"/>
            <p:cNvSpPr>
              <a:spLocks noChangeArrowheads="1"/>
            </p:cNvSpPr>
            <p:nvPr/>
          </p:nvSpPr>
          <p:spPr bwMode="auto">
            <a:xfrm>
              <a:off x="2062" y="3836"/>
              <a:ext cx="2" cy="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cxnSp>
          <p:nvCxnSpPr>
            <p:cNvPr id="54" name="AutoShape 52"/>
            <p:cNvCxnSpPr>
              <a:cxnSpLocks noChangeShapeType="1"/>
              <a:stCxn id="49" idx="4"/>
              <a:endCxn id="53" idx="2"/>
            </p:cNvCxnSpPr>
            <p:nvPr/>
          </p:nvCxnSpPr>
          <p:spPr bwMode="auto">
            <a:xfrm rot="16200000" flipH="1">
              <a:off x="1762" y="3536"/>
              <a:ext cx="240" cy="361"/>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AutoShape 53"/>
            <p:cNvCxnSpPr>
              <a:cxnSpLocks noChangeShapeType="1"/>
              <a:stCxn id="50" idx="4"/>
              <a:endCxn id="53" idx="6"/>
            </p:cNvCxnSpPr>
            <p:nvPr/>
          </p:nvCxnSpPr>
          <p:spPr bwMode="auto">
            <a:xfrm rot="5400000">
              <a:off x="2126" y="3536"/>
              <a:ext cx="239" cy="363"/>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Line 54"/>
            <p:cNvSpPr>
              <a:spLocks noChangeShapeType="1"/>
            </p:cNvSpPr>
            <p:nvPr/>
          </p:nvSpPr>
          <p:spPr bwMode="auto">
            <a:xfrm>
              <a:off x="2064" y="3838"/>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57" name="Group 55"/>
          <p:cNvGrpSpPr>
            <a:grpSpLocks/>
          </p:cNvGrpSpPr>
          <p:nvPr/>
        </p:nvGrpSpPr>
        <p:grpSpPr bwMode="auto">
          <a:xfrm>
            <a:off x="5229225" y="4147592"/>
            <a:ext cx="1009650" cy="2016125"/>
            <a:chOff x="3287" y="2750"/>
            <a:chExt cx="636" cy="1270"/>
          </a:xfrm>
        </p:grpSpPr>
        <p:sp>
          <p:nvSpPr>
            <p:cNvPr id="58" name="Oval 56"/>
            <p:cNvSpPr>
              <a:spLocks noChangeArrowheads="1"/>
            </p:cNvSpPr>
            <p:nvPr/>
          </p:nvSpPr>
          <p:spPr bwMode="auto">
            <a:xfrm>
              <a:off x="3650" y="2931"/>
              <a:ext cx="273" cy="27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59" name="Line 57"/>
            <p:cNvSpPr>
              <a:spLocks noChangeShapeType="1"/>
            </p:cNvSpPr>
            <p:nvPr/>
          </p:nvSpPr>
          <p:spPr bwMode="auto">
            <a:xfrm>
              <a:off x="3786" y="2750"/>
              <a:ext cx="0"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60" name="Oval 58"/>
            <p:cNvSpPr>
              <a:spLocks noChangeArrowheads="1"/>
            </p:cNvSpPr>
            <p:nvPr/>
          </p:nvSpPr>
          <p:spPr bwMode="auto">
            <a:xfrm>
              <a:off x="3287" y="3325"/>
              <a:ext cx="273" cy="27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cxnSp>
          <p:nvCxnSpPr>
            <p:cNvPr id="61" name="AutoShape 59"/>
            <p:cNvCxnSpPr>
              <a:cxnSpLocks noChangeShapeType="1"/>
              <a:stCxn id="58" idx="2"/>
              <a:endCxn id="60" idx="0"/>
            </p:cNvCxnSpPr>
            <p:nvPr/>
          </p:nvCxnSpPr>
          <p:spPr bwMode="auto">
            <a:xfrm rot="10800000" flipV="1">
              <a:off x="3424" y="3067"/>
              <a:ext cx="226" cy="258"/>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Oval 60"/>
            <p:cNvSpPr>
              <a:spLocks noChangeArrowheads="1"/>
            </p:cNvSpPr>
            <p:nvPr/>
          </p:nvSpPr>
          <p:spPr bwMode="auto">
            <a:xfrm>
              <a:off x="3785" y="3836"/>
              <a:ext cx="2" cy="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cxnSp>
          <p:nvCxnSpPr>
            <p:cNvPr id="63" name="AutoShape 61"/>
            <p:cNvCxnSpPr>
              <a:cxnSpLocks noChangeShapeType="1"/>
              <a:stCxn id="60" idx="4"/>
              <a:endCxn id="62" idx="2"/>
            </p:cNvCxnSpPr>
            <p:nvPr/>
          </p:nvCxnSpPr>
          <p:spPr bwMode="auto">
            <a:xfrm rot="16200000" flipH="1">
              <a:off x="3485" y="3536"/>
              <a:ext cx="240" cy="361"/>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AutoShape 62"/>
            <p:cNvCxnSpPr>
              <a:cxnSpLocks noChangeShapeType="1"/>
              <a:stCxn id="58" idx="6"/>
              <a:endCxn id="62" idx="6"/>
            </p:cNvCxnSpPr>
            <p:nvPr/>
          </p:nvCxnSpPr>
          <p:spPr bwMode="auto">
            <a:xfrm flipH="1">
              <a:off x="3787" y="3067"/>
              <a:ext cx="136" cy="770"/>
            </a:xfrm>
            <a:prstGeom prst="curvedConnector3">
              <a:avLst>
                <a:gd name="adj1" fmla="val -19118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Line 63"/>
            <p:cNvSpPr>
              <a:spLocks noChangeShapeType="1"/>
            </p:cNvSpPr>
            <p:nvPr/>
          </p:nvSpPr>
          <p:spPr bwMode="auto">
            <a:xfrm>
              <a:off x="3787" y="3838"/>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66" name="Group 64"/>
          <p:cNvGrpSpPr>
            <a:grpSpLocks/>
          </p:cNvGrpSpPr>
          <p:nvPr/>
        </p:nvGrpSpPr>
        <p:grpSpPr bwMode="auto">
          <a:xfrm>
            <a:off x="7269163" y="4290467"/>
            <a:ext cx="1011237" cy="1657350"/>
            <a:chOff x="4513" y="2840"/>
            <a:chExt cx="637" cy="1044"/>
          </a:xfrm>
        </p:grpSpPr>
        <p:sp>
          <p:nvSpPr>
            <p:cNvPr id="67" name="Oval 65"/>
            <p:cNvSpPr>
              <a:spLocks noChangeArrowheads="1"/>
            </p:cNvSpPr>
            <p:nvPr/>
          </p:nvSpPr>
          <p:spPr bwMode="auto">
            <a:xfrm>
              <a:off x="4876" y="3021"/>
              <a:ext cx="273" cy="27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8" name="Oval 66"/>
            <p:cNvSpPr>
              <a:spLocks noChangeArrowheads="1"/>
            </p:cNvSpPr>
            <p:nvPr/>
          </p:nvSpPr>
          <p:spPr bwMode="auto">
            <a:xfrm>
              <a:off x="4876" y="3475"/>
              <a:ext cx="273" cy="27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9" name="Line 67"/>
            <p:cNvSpPr>
              <a:spLocks noChangeShapeType="1"/>
            </p:cNvSpPr>
            <p:nvPr/>
          </p:nvSpPr>
          <p:spPr bwMode="auto">
            <a:xfrm>
              <a:off x="5012" y="2840"/>
              <a:ext cx="0"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cxnSp>
          <p:nvCxnSpPr>
            <p:cNvPr id="70" name="AutoShape 68"/>
            <p:cNvCxnSpPr>
              <a:cxnSpLocks noChangeShapeType="1"/>
              <a:stCxn id="67" idx="4"/>
              <a:endCxn id="68" idx="0"/>
            </p:cNvCxnSpPr>
            <p:nvPr/>
          </p:nvCxnSpPr>
          <p:spPr bwMode="auto">
            <a:xfrm>
              <a:off x="5013" y="3293"/>
              <a:ext cx="0" cy="18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AutoShape 69"/>
            <p:cNvCxnSpPr>
              <a:cxnSpLocks noChangeShapeType="1"/>
              <a:stCxn id="67" idx="6"/>
              <a:endCxn id="68" idx="6"/>
            </p:cNvCxnSpPr>
            <p:nvPr/>
          </p:nvCxnSpPr>
          <p:spPr bwMode="auto">
            <a:xfrm>
              <a:off x="5149" y="3157"/>
              <a:ext cx="1" cy="454"/>
            </a:xfrm>
            <a:prstGeom prst="curvedConnector3">
              <a:avLst>
                <a:gd name="adj1" fmla="val 14300000"/>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Oval 70"/>
            <p:cNvSpPr>
              <a:spLocks noChangeArrowheads="1"/>
            </p:cNvSpPr>
            <p:nvPr/>
          </p:nvSpPr>
          <p:spPr bwMode="auto">
            <a:xfrm>
              <a:off x="4513" y="3612"/>
              <a:ext cx="273" cy="272"/>
            </a:xfrm>
            <a:prstGeom prst="ellipse">
              <a:avLst/>
            </a:prstGeom>
            <a:solidFill>
              <a:schemeClr val="bg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cxnSp>
          <p:nvCxnSpPr>
            <p:cNvPr id="73" name="AutoShape 71"/>
            <p:cNvCxnSpPr>
              <a:cxnSpLocks noChangeShapeType="1"/>
              <a:stCxn id="67" idx="2"/>
              <a:endCxn id="72" idx="0"/>
            </p:cNvCxnSpPr>
            <p:nvPr/>
          </p:nvCxnSpPr>
          <p:spPr bwMode="auto">
            <a:xfrm rot="10800000" flipV="1">
              <a:off x="4650" y="3157"/>
              <a:ext cx="226" cy="455"/>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4" name="Line 72"/>
          <p:cNvSpPr>
            <a:spLocks noChangeShapeType="1"/>
          </p:cNvSpPr>
          <p:nvPr/>
        </p:nvSpPr>
        <p:spPr bwMode="auto">
          <a:xfrm>
            <a:off x="684213" y="3931692"/>
            <a:ext cx="806450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75" name="Text Box 73"/>
          <p:cNvSpPr txBox="1">
            <a:spLocks noChangeArrowheads="1"/>
          </p:cNvSpPr>
          <p:nvPr/>
        </p:nvSpPr>
        <p:spPr bwMode="auto">
          <a:xfrm>
            <a:off x="4089400" y="3479254"/>
            <a:ext cx="1475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C00000"/>
                </a:solidFill>
                <a:latin typeface="Times New Roman" panose="02020603050405020304" pitchFamily="18" charset="0"/>
                <a:ea typeface="楷体_GB2312" pitchFamily="49" charset="-122"/>
              </a:rPr>
              <a:t>程序流程图</a:t>
            </a:r>
          </a:p>
        </p:txBody>
      </p:sp>
      <p:sp>
        <p:nvSpPr>
          <p:cNvPr id="76" name="Text Box 74"/>
          <p:cNvSpPr txBox="1">
            <a:spLocks noChangeArrowheads="1"/>
          </p:cNvSpPr>
          <p:nvPr/>
        </p:nvSpPr>
        <p:spPr bwMode="auto">
          <a:xfrm>
            <a:off x="4203700" y="3966617"/>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rgbClr val="C00000"/>
                </a:solidFill>
                <a:latin typeface="Times New Roman" panose="02020603050405020304" pitchFamily="18" charset="0"/>
                <a:ea typeface="楷体_GB2312" pitchFamily="49" charset="-122"/>
              </a:rPr>
              <a:t>控制流图</a:t>
            </a:r>
          </a:p>
        </p:txBody>
      </p:sp>
    </p:spTree>
    <p:extLst>
      <p:ext uri="{BB962C8B-B14F-4D97-AF65-F5344CB8AC3E}">
        <p14:creationId xmlns:p14="http://schemas.microsoft.com/office/powerpoint/2010/main" val="2535264642"/>
      </p:ext>
    </p:extLst>
  </p:cSld>
  <p:clrMapOvr>
    <a:masterClrMapping/>
  </p:clrMapOvr>
  <p:transition spd="med">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a:t>
            </a:r>
            <a:r>
              <a:rPr lang="zh-CN" altLang="en-US" sz="2000" b="1" dirty="0" smtClean="0">
                <a:solidFill>
                  <a:srgbClr val="0000FF"/>
                </a:solidFill>
                <a:cs typeface="Times New Roman" panose="02020603050405020304" pitchFamily="18" charset="0"/>
              </a:rPr>
              <a:t>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控制流图</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如果判断中的条件表达式是由一个或多个逻辑运算符 </a:t>
            </a:r>
            <a:r>
              <a:rPr lang="en-US" altLang="zh-CN" dirty="0" smtClean="0"/>
              <a:t>(OR,  AND, NAND,  NOR)  </a:t>
            </a:r>
            <a:r>
              <a:rPr lang="zh-CN" altLang="en-US" dirty="0" smtClean="0"/>
              <a:t>连接的复合条件表达式，则需要改为一系列只有单条件的嵌套的判断</a:t>
            </a:r>
          </a:p>
          <a:p>
            <a:pPr eaLnBrk="1" hangingPunct="1"/>
            <a:r>
              <a:rPr lang="zh-CN" altLang="en-US" sz="1900" dirty="0" smtClean="0">
                <a:solidFill>
                  <a:srgbClr val="C00000"/>
                </a:solidFill>
              </a:rPr>
              <a:t>例如：</a:t>
            </a:r>
          </a:p>
          <a:p>
            <a:pPr lvl="1" eaLnBrk="1" hangingPunct="1">
              <a:buFont typeface="Arial" panose="020B0604020202020204" pitchFamily="34" charset="0"/>
              <a:buNone/>
            </a:pPr>
            <a:r>
              <a:rPr lang="zh-CN" altLang="en-US" sz="1800" dirty="0" smtClean="0"/>
              <a:t>    </a:t>
            </a:r>
            <a:r>
              <a:rPr lang="en-US" altLang="zh-CN" sz="1800" b="1" dirty="0" smtClean="0">
                <a:solidFill>
                  <a:srgbClr val="0000FF"/>
                </a:solidFill>
              </a:rPr>
              <a:t>1 if a or b</a:t>
            </a:r>
          </a:p>
          <a:p>
            <a:pPr lvl="1" eaLnBrk="1" hangingPunct="1">
              <a:buFont typeface="Arial" panose="020B0604020202020204" pitchFamily="34" charset="0"/>
              <a:buNone/>
            </a:pPr>
            <a:r>
              <a:rPr lang="en-US" altLang="zh-CN" sz="1800" b="1" dirty="0" smtClean="0">
                <a:solidFill>
                  <a:srgbClr val="0000FF"/>
                </a:solidFill>
              </a:rPr>
              <a:t>    2    x</a:t>
            </a:r>
          </a:p>
          <a:p>
            <a:pPr lvl="1" eaLnBrk="1" hangingPunct="1">
              <a:buFont typeface="Arial" panose="020B0604020202020204" pitchFamily="34" charset="0"/>
              <a:buNone/>
            </a:pPr>
            <a:r>
              <a:rPr lang="en-US" altLang="zh-CN" sz="1800" b="1" dirty="0" smtClean="0">
                <a:solidFill>
                  <a:srgbClr val="0000FF"/>
                </a:solidFill>
              </a:rPr>
              <a:t>    3 else</a:t>
            </a:r>
          </a:p>
          <a:p>
            <a:pPr lvl="1" eaLnBrk="1" hangingPunct="1">
              <a:buFont typeface="Arial" panose="020B0604020202020204" pitchFamily="34" charset="0"/>
              <a:buNone/>
            </a:pPr>
            <a:r>
              <a:rPr lang="en-US" altLang="zh-CN" sz="1800" b="1" dirty="0" smtClean="0">
                <a:solidFill>
                  <a:srgbClr val="0000FF"/>
                </a:solidFill>
              </a:rPr>
              <a:t>    4    y</a:t>
            </a:r>
          </a:p>
          <a:p>
            <a:pPr lvl="1" eaLnBrk="1" hangingPunct="1">
              <a:buFont typeface="Arial" panose="020B0604020202020204" pitchFamily="34" charset="0"/>
              <a:buNone/>
            </a:pPr>
            <a:r>
              <a:rPr lang="zh-CN" altLang="en-US" sz="1900" b="1" dirty="0" smtClean="0"/>
              <a:t>对应的逻辑为：</a:t>
            </a:r>
          </a:p>
          <a:p>
            <a:pPr eaLnBrk="1" hangingPunct="1"/>
            <a:endParaRPr lang="en-US" altLang="zh-CN" sz="1900" dirty="0" smtClean="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271292"/>
            <a:ext cx="4152900" cy="289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2824206"/>
      </p:ext>
    </p:extLst>
  </p:cSld>
  <p:clrMapOvr>
    <a:masterClrMapping/>
  </p:clrMapOvr>
  <p:transition spd="med">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a:t>
            </a:r>
            <a:r>
              <a:rPr lang="zh-CN" altLang="en-US" sz="2000" b="1" dirty="0" smtClean="0">
                <a:solidFill>
                  <a:srgbClr val="0000FF"/>
                </a:solidFill>
                <a:cs typeface="Times New Roman" panose="02020603050405020304" pitchFamily="18" charset="0"/>
              </a:rPr>
              <a:t>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Text Box 2"/>
          <p:cNvSpPr txBox="1">
            <a:spLocks noChangeArrowheads="1"/>
          </p:cNvSpPr>
          <p:nvPr/>
        </p:nvSpPr>
        <p:spPr bwMode="auto">
          <a:xfrm>
            <a:off x="1295400" y="4794399"/>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400" b="1">
                <a:latin typeface="Times New Roman" panose="02020603050405020304" pitchFamily="18" charset="0"/>
                <a:cs typeface="Times New Roman" panose="02020603050405020304" pitchFamily="18" charset="0"/>
              </a:rPr>
              <a:t> 9</a:t>
            </a:r>
          </a:p>
        </p:txBody>
      </p:sp>
      <p:sp>
        <p:nvSpPr>
          <p:cNvPr id="4" name="Rectangle 3"/>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控制流图</a:t>
            </a:r>
          </a:p>
        </p:txBody>
      </p:sp>
      <p:sp>
        <p:nvSpPr>
          <p:cNvPr id="5" name="Oval 4"/>
          <p:cNvSpPr>
            <a:spLocks noChangeArrowheads="1"/>
          </p:cNvSpPr>
          <p:nvPr/>
        </p:nvSpPr>
        <p:spPr bwMode="auto">
          <a:xfrm>
            <a:off x="6540500" y="1974999"/>
            <a:ext cx="304800" cy="30480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latin typeface="Times New Roman" panose="02020603050405020304" pitchFamily="18" charset="0"/>
                <a:cs typeface="Times New Roman" panose="02020603050405020304" pitchFamily="18" charset="0"/>
              </a:rPr>
              <a:t>1</a:t>
            </a:r>
          </a:p>
        </p:txBody>
      </p:sp>
      <p:sp>
        <p:nvSpPr>
          <p:cNvPr id="6" name="Oval 5"/>
          <p:cNvSpPr>
            <a:spLocks noChangeArrowheads="1"/>
          </p:cNvSpPr>
          <p:nvPr/>
        </p:nvSpPr>
        <p:spPr bwMode="auto">
          <a:xfrm>
            <a:off x="5092700" y="3422799"/>
            <a:ext cx="304800" cy="30480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latin typeface="Times New Roman" panose="02020603050405020304" pitchFamily="18" charset="0"/>
                <a:cs typeface="Times New Roman" panose="02020603050405020304" pitchFamily="18" charset="0"/>
              </a:rPr>
              <a:t>7</a:t>
            </a:r>
          </a:p>
        </p:txBody>
      </p:sp>
      <p:sp>
        <p:nvSpPr>
          <p:cNvPr id="7" name="Oval 6"/>
          <p:cNvSpPr>
            <a:spLocks noChangeArrowheads="1"/>
          </p:cNvSpPr>
          <p:nvPr/>
        </p:nvSpPr>
        <p:spPr bwMode="auto">
          <a:xfrm>
            <a:off x="5626100" y="2965599"/>
            <a:ext cx="304800" cy="30480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latin typeface="Times New Roman" panose="02020603050405020304" pitchFamily="18" charset="0"/>
                <a:cs typeface="Times New Roman" panose="02020603050405020304" pitchFamily="18" charset="0"/>
              </a:rPr>
              <a:t>6</a:t>
            </a:r>
          </a:p>
        </p:txBody>
      </p:sp>
      <p:sp>
        <p:nvSpPr>
          <p:cNvPr id="9" name="Oval 7"/>
          <p:cNvSpPr>
            <a:spLocks noChangeArrowheads="1"/>
          </p:cNvSpPr>
          <p:nvPr/>
        </p:nvSpPr>
        <p:spPr bwMode="auto">
          <a:xfrm>
            <a:off x="6540500" y="2508399"/>
            <a:ext cx="304800" cy="30480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latin typeface="Times New Roman" panose="02020603050405020304" pitchFamily="18" charset="0"/>
                <a:cs typeface="Times New Roman" panose="02020603050405020304" pitchFamily="18" charset="0"/>
              </a:rPr>
              <a:t>2,3</a:t>
            </a:r>
          </a:p>
        </p:txBody>
      </p:sp>
      <p:sp>
        <p:nvSpPr>
          <p:cNvPr id="10" name="Oval 8"/>
          <p:cNvSpPr>
            <a:spLocks noChangeArrowheads="1"/>
          </p:cNvSpPr>
          <p:nvPr/>
        </p:nvSpPr>
        <p:spPr bwMode="auto">
          <a:xfrm>
            <a:off x="6159500" y="3422799"/>
            <a:ext cx="304800" cy="30480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latin typeface="Times New Roman" panose="02020603050405020304" pitchFamily="18" charset="0"/>
                <a:cs typeface="Times New Roman" panose="02020603050405020304" pitchFamily="18" charset="0"/>
              </a:rPr>
              <a:t>8</a:t>
            </a:r>
          </a:p>
        </p:txBody>
      </p:sp>
      <p:sp>
        <p:nvSpPr>
          <p:cNvPr id="11" name="Oval 9"/>
          <p:cNvSpPr>
            <a:spLocks noChangeArrowheads="1"/>
          </p:cNvSpPr>
          <p:nvPr/>
        </p:nvSpPr>
        <p:spPr bwMode="auto">
          <a:xfrm>
            <a:off x="5626100" y="3879999"/>
            <a:ext cx="304800" cy="30480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latin typeface="Times New Roman" panose="02020603050405020304" pitchFamily="18" charset="0"/>
                <a:cs typeface="Times New Roman" panose="02020603050405020304" pitchFamily="18" charset="0"/>
              </a:rPr>
              <a:t>9</a:t>
            </a:r>
          </a:p>
        </p:txBody>
      </p:sp>
      <p:sp>
        <p:nvSpPr>
          <p:cNvPr id="12" name="Oval 10"/>
          <p:cNvSpPr>
            <a:spLocks noChangeArrowheads="1"/>
          </p:cNvSpPr>
          <p:nvPr/>
        </p:nvSpPr>
        <p:spPr bwMode="auto">
          <a:xfrm>
            <a:off x="6616700" y="4489599"/>
            <a:ext cx="304800" cy="30480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latin typeface="Times New Roman" panose="02020603050405020304" pitchFamily="18" charset="0"/>
                <a:cs typeface="Times New Roman" panose="02020603050405020304" pitchFamily="18" charset="0"/>
              </a:rPr>
              <a:t>10</a:t>
            </a:r>
          </a:p>
        </p:txBody>
      </p:sp>
      <p:sp>
        <p:nvSpPr>
          <p:cNvPr id="13" name="Oval 11"/>
          <p:cNvSpPr>
            <a:spLocks noChangeArrowheads="1"/>
          </p:cNvSpPr>
          <p:nvPr/>
        </p:nvSpPr>
        <p:spPr bwMode="auto">
          <a:xfrm>
            <a:off x="6540500" y="4946799"/>
            <a:ext cx="304800" cy="30480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dirty="0">
                <a:latin typeface="Times New Roman" panose="02020603050405020304" pitchFamily="18" charset="0"/>
                <a:cs typeface="Times New Roman" panose="02020603050405020304" pitchFamily="18" charset="0"/>
              </a:rPr>
              <a:t>11</a:t>
            </a:r>
          </a:p>
        </p:txBody>
      </p:sp>
      <p:sp>
        <p:nvSpPr>
          <p:cNvPr id="14" name="Oval 12"/>
          <p:cNvSpPr>
            <a:spLocks noChangeArrowheads="1"/>
          </p:cNvSpPr>
          <p:nvPr/>
        </p:nvSpPr>
        <p:spPr bwMode="auto">
          <a:xfrm>
            <a:off x="7378700" y="3041799"/>
            <a:ext cx="304800" cy="30480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latin typeface="Times New Roman" panose="02020603050405020304" pitchFamily="18" charset="0"/>
                <a:cs typeface="Times New Roman" panose="02020603050405020304" pitchFamily="18" charset="0"/>
              </a:rPr>
              <a:t>4,5</a:t>
            </a:r>
          </a:p>
        </p:txBody>
      </p:sp>
      <p:sp>
        <p:nvSpPr>
          <p:cNvPr id="15" name="Text Box 13"/>
          <p:cNvSpPr txBox="1">
            <a:spLocks noChangeArrowheads="1"/>
          </p:cNvSpPr>
          <p:nvPr/>
        </p:nvSpPr>
        <p:spPr bwMode="auto">
          <a:xfrm>
            <a:off x="762000" y="4448324"/>
            <a:ext cx="685800"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b="1">
                <a:latin typeface="Times New Roman" panose="02020603050405020304" pitchFamily="18" charset="0"/>
                <a:cs typeface="Times New Roman" panose="02020603050405020304" pitchFamily="18" charset="0"/>
              </a:rPr>
              <a:t>  7</a:t>
            </a:r>
          </a:p>
        </p:txBody>
      </p:sp>
      <p:sp>
        <p:nvSpPr>
          <p:cNvPr id="16" name="AutoShape 14"/>
          <p:cNvSpPr>
            <a:spLocks noChangeArrowheads="1"/>
          </p:cNvSpPr>
          <p:nvPr/>
        </p:nvSpPr>
        <p:spPr bwMode="auto">
          <a:xfrm>
            <a:off x="1187450" y="3762524"/>
            <a:ext cx="762000" cy="381000"/>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latin typeface="Times New Roman" panose="02020603050405020304" pitchFamily="18" charset="0"/>
                <a:cs typeface="Times New Roman" panose="02020603050405020304" pitchFamily="18" charset="0"/>
              </a:rPr>
              <a:t>6</a:t>
            </a:r>
          </a:p>
        </p:txBody>
      </p:sp>
      <p:sp>
        <p:nvSpPr>
          <p:cNvPr id="17" name="Text Box 15"/>
          <p:cNvSpPr txBox="1">
            <a:spLocks noChangeArrowheads="1"/>
          </p:cNvSpPr>
          <p:nvPr/>
        </p:nvSpPr>
        <p:spPr bwMode="auto">
          <a:xfrm>
            <a:off x="2171700" y="2508399"/>
            <a:ext cx="685800"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b="1">
                <a:latin typeface="Times New Roman" panose="02020603050405020304" pitchFamily="18" charset="0"/>
                <a:cs typeface="Times New Roman" panose="02020603050405020304" pitchFamily="18" charset="0"/>
              </a:rPr>
              <a:t>   2</a:t>
            </a:r>
          </a:p>
        </p:txBody>
      </p:sp>
      <p:sp>
        <p:nvSpPr>
          <p:cNvPr id="18" name="AutoShape 16"/>
          <p:cNvSpPr>
            <a:spLocks noChangeArrowheads="1"/>
          </p:cNvSpPr>
          <p:nvPr/>
        </p:nvSpPr>
        <p:spPr bwMode="auto">
          <a:xfrm>
            <a:off x="2133600" y="3117999"/>
            <a:ext cx="762000" cy="381000"/>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latin typeface="Times New Roman" panose="02020603050405020304" pitchFamily="18" charset="0"/>
                <a:cs typeface="Times New Roman" panose="02020603050405020304" pitchFamily="18" charset="0"/>
              </a:rPr>
              <a:t>3</a:t>
            </a:r>
          </a:p>
        </p:txBody>
      </p:sp>
      <p:sp>
        <p:nvSpPr>
          <p:cNvPr id="19" name="AutoShape 17"/>
          <p:cNvSpPr>
            <a:spLocks noChangeArrowheads="1"/>
          </p:cNvSpPr>
          <p:nvPr/>
        </p:nvSpPr>
        <p:spPr bwMode="auto">
          <a:xfrm>
            <a:off x="2133600" y="1898799"/>
            <a:ext cx="762000" cy="381000"/>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latin typeface="Times New Roman" panose="02020603050405020304" pitchFamily="18" charset="0"/>
                <a:cs typeface="Times New Roman" panose="02020603050405020304" pitchFamily="18" charset="0"/>
              </a:rPr>
              <a:t>1</a:t>
            </a:r>
          </a:p>
        </p:txBody>
      </p:sp>
      <p:sp>
        <p:nvSpPr>
          <p:cNvPr id="20" name="Text Box 18"/>
          <p:cNvSpPr txBox="1">
            <a:spLocks noChangeArrowheads="1"/>
          </p:cNvSpPr>
          <p:nvPr/>
        </p:nvSpPr>
        <p:spPr bwMode="auto">
          <a:xfrm>
            <a:off x="1676400" y="4448324"/>
            <a:ext cx="685800"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b="1" dirty="0">
                <a:latin typeface="Times New Roman" panose="02020603050405020304" pitchFamily="18" charset="0"/>
                <a:cs typeface="Times New Roman" panose="02020603050405020304" pitchFamily="18" charset="0"/>
              </a:rPr>
              <a:t>   8</a:t>
            </a:r>
          </a:p>
        </p:txBody>
      </p:sp>
      <p:sp>
        <p:nvSpPr>
          <p:cNvPr id="21" name="Text Box 19"/>
          <p:cNvSpPr txBox="1">
            <a:spLocks noChangeArrowheads="1"/>
          </p:cNvSpPr>
          <p:nvPr/>
        </p:nvSpPr>
        <p:spPr bwMode="auto">
          <a:xfrm>
            <a:off x="2819400" y="3803799"/>
            <a:ext cx="685800"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b="1">
                <a:latin typeface="Times New Roman" panose="02020603050405020304" pitchFamily="18" charset="0"/>
                <a:cs typeface="Times New Roman" panose="02020603050405020304" pitchFamily="18" charset="0"/>
              </a:rPr>
              <a:t>   4</a:t>
            </a:r>
          </a:p>
        </p:txBody>
      </p:sp>
      <p:sp>
        <p:nvSpPr>
          <p:cNvPr id="22" name="Line 20"/>
          <p:cNvSpPr>
            <a:spLocks noChangeShapeType="1"/>
          </p:cNvSpPr>
          <p:nvPr/>
        </p:nvSpPr>
        <p:spPr bwMode="auto">
          <a:xfrm>
            <a:off x="6692900" y="2279799"/>
            <a:ext cx="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23" name="Line 21"/>
          <p:cNvSpPr>
            <a:spLocks noChangeShapeType="1"/>
          </p:cNvSpPr>
          <p:nvPr/>
        </p:nvSpPr>
        <p:spPr bwMode="auto">
          <a:xfrm flipH="1">
            <a:off x="5930900" y="2660799"/>
            <a:ext cx="60960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24" name="Line 22"/>
          <p:cNvSpPr>
            <a:spLocks noChangeShapeType="1"/>
          </p:cNvSpPr>
          <p:nvPr/>
        </p:nvSpPr>
        <p:spPr bwMode="auto">
          <a:xfrm>
            <a:off x="6845300" y="2660799"/>
            <a:ext cx="60960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25" name="Line 23"/>
          <p:cNvSpPr>
            <a:spLocks noChangeShapeType="1"/>
          </p:cNvSpPr>
          <p:nvPr/>
        </p:nvSpPr>
        <p:spPr bwMode="auto">
          <a:xfrm flipH="1">
            <a:off x="5397500" y="3194199"/>
            <a:ext cx="22860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26" name="Line 24"/>
          <p:cNvSpPr>
            <a:spLocks noChangeShapeType="1"/>
          </p:cNvSpPr>
          <p:nvPr/>
        </p:nvSpPr>
        <p:spPr bwMode="auto">
          <a:xfrm>
            <a:off x="5334000" y="3727599"/>
            <a:ext cx="29210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27" name="Line 25"/>
          <p:cNvSpPr>
            <a:spLocks noChangeShapeType="1"/>
          </p:cNvSpPr>
          <p:nvPr/>
        </p:nvSpPr>
        <p:spPr bwMode="auto">
          <a:xfrm flipH="1">
            <a:off x="5930900" y="3727599"/>
            <a:ext cx="30480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28" name="Line 26"/>
          <p:cNvSpPr>
            <a:spLocks noChangeShapeType="1"/>
          </p:cNvSpPr>
          <p:nvPr/>
        </p:nvSpPr>
        <p:spPr bwMode="auto">
          <a:xfrm>
            <a:off x="5930900" y="3194199"/>
            <a:ext cx="22860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29" name="Line 27"/>
          <p:cNvSpPr>
            <a:spLocks noChangeShapeType="1"/>
          </p:cNvSpPr>
          <p:nvPr/>
        </p:nvSpPr>
        <p:spPr bwMode="auto">
          <a:xfrm>
            <a:off x="5943600" y="4108599"/>
            <a:ext cx="67310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30" name="Line 28"/>
          <p:cNvSpPr>
            <a:spLocks noChangeShapeType="1"/>
          </p:cNvSpPr>
          <p:nvPr/>
        </p:nvSpPr>
        <p:spPr bwMode="auto">
          <a:xfrm flipH="1">
            <a:off x="6845300" y="3346599"/>
            <a:ext cx="609600" cy="1143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31" name="Freeform 29"/>
          <p:cNvSpPr>
            <a:spLocks/>
          </p:cNvSpPr>
          <p:nvPr/>
        </p:nvSpPr>
        <p:spPr bwMode="auto">
          <a:xfrm>
            <a:off x="6845300" y="2127399"/>
            <a:ext cx="1308100" cy="2527300"/>
          </a:xfrm>
          <a:custGeom>
            <a:avLst/>
            <a:gdLst>
              <a:gd name="T0" fmla="*/ 0 w 824"/>
              <a:gd name="T1" fmla="*/ 0 h 1592"/>
              <a:gd name="T2" fmla="*/ 2147483646 w 824"/>
              <a:gd name="T3" fmla="*/ 2147483646 h 1592"/>
              <a:gd name="T4" fmla="*/ 2147483646 w 824"/>
              <a:gd name="T5" fmla="*/ 2147483646 h 1592"/>
              <a:gd name="T6" fmla="*/ 2147483646 w 824"/>
              <a:gd name="T7" fmla="*/ 2147483646 h 1592"/>
              <a:gd name="T8" fmla="*/ 2147483646 w 824"/>
              <a:gd name="T9" fmla="*/ 2147483646 h 1592"/>
              <a:gd name="T10" fmla="*/ 2147483646 w 824"/>
              <a:gd name="T11" fmla="*/ 2147483646 h 1592"/>
              <a:gd name="T12" fmla="*/ 2147483646 w 824"/>
              <a:gd name="T13" fmla="*/ 2147483646 h 1592"/>
              <a:gd name="T14" fmla="*/ 2147483646 w 824"/>
              <a:gd name="T15" fmla="*/ 2147483646 h 15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24" h="1592">
                <a:moveTo>
                  <a:pt x="0" y="0"/>
                </a:moveTo>
                <a:cubicBezTo>
                  <a:pt x="180" y="76"/>
                  <a:pt x="360" y="152"/>
                  <a:pt x="480" y="240"/>
                </a:cubicBezTo>
                <a:cubicBezTo>
                  <a:pt x="600" y="328"/>
                  <a:pt x="664" y="408"/>
                  <a:pt x="720" y="528"/>
                </a:cubicBezTo>
                <a:cubicBezTo>
                  <a:pt x="776" y="648"/>
                  <a:pt x="824" y="824"/>
                  <a:pt x="816" y="960"/>
                </a:cubicBezTo>
                <a:cubicBezTo>
                  <a:pt x="808" y="1096"/>
                  <a:pt x="736" y="1248"/>
                  <a:pt x="672" y="1344"/>
                </a:cubicBezTo>
                <a:cubicBezTo>
                  <a:pt x="608" y="1440"/>
                  <a:pt x="504" y="1496"/>
                  <a:pt x="432" y="1536"/>
                </a:cubicBezTo>
                <a:cubicBezTo>
                  <a:pt x="360" y="1576"/>
                  <a:pt x="304" y="1576"/>
                  <a:pt x="240" y="1584"/>
                </a:cubicBezTo>
                <a:cubicBezTo>
                  <a:pt x="176" y="1592"/>
                  <a:pt x="80" y="1584"/>
                  <a:pt x="48" y="1584"/>
                </a:cubicBezTo>
              </a:path>
            </a:pathLst>
          </a:custGeom>
          <a:noFill/>
          <a:ln w="9525" cap="flat" cmpd="sng">
            <a:solidFill>
              <a:schemeClr val="tx1"/>
            </a:solidFill>
            <a:prstDash val="solid"/>
            <a:miter lim="800000"/>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32" name="Freeform 30"/>
          <p:cNvSpPr>
            <a:spLocks/>
          </p:cNvSpPr>
          <p:nvPr/>
        </p:nvSpPr>
        <p:spPr bwMode="auto">
          <a:xfrm>
            <a:off x="4889500" y="2127399"/>
            <a:ext cx="1651000" cy="2895600"/>
          </a:xfrm>
          <a:custGeom>
            <a:avLst/>
            <a:gdLst>
              <a:gd name="T0" fmla="*/ 2147483646 w 1040"/>
              <a:gd name="T1" fmla="*/ 0 h 1824"/>
              <a:gd name="T2" fmla="*/ 2147483646 w 1040"/>
              <a:gd name="T3" fmla="*/ 2147483646 h 1824"/>
              <a:gd name="T4" fmla="*/ 2147483646 w 1040"/>
              <a:gd name="T5" fmla="*/ 2147483646 h 1824"/>
              <a:gd name="T6" fmla="*/ 2147483646 w 1040"/>
              <a:gd name="T7" fmla="*/ 2147483646 h 1824"/>
              <a:gd name="T8" fmla="*/ 2147483646 w 1040"/>
              <a:gd name="T9" fmla="*/ 2147483646 h 1824"/>
              <a:gd name="T10" fmla="*/ 2147483646 w 1040"/>
              <a:gd name="T11" fmla="*/ 2147483646 h 1824"/>
              <a:gd name="T12" fmla="*/ 2147483646 w 1040"/>
              <a:gd name="T13" fmla="*/ 2147483646 h 1824"/>
              <a:gd name="T14" fmla="*/ 2147483646 w 1040"/>
              <a:gd name="T15" fmla="*/ 2147483646 h 1824"/>
              <a:gd name="T16" fmla="*/ 2147483646 w 1040"/>
              <a:gd name="T17" fmla="*/ 2147483646 h 1824"/>
              <a:gd name="T18" fmla="*/ 2147483646 w 1040"/>
              <a:gd name="T19" fmla="*/ 2147483646 h 1824"/>
              <a:gd name="T20" fmla="*/ 2147483646 w 1040"/>
              <a:gd name="T21" fmla="*/ 2147483646 h 18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40" h="1824">
                <a:moveTo>
                  <a:pt x="1040" y="0"/>
                </a:moveTo>
                <a:cubicBezTo>
                  <a:pt x="876" y="68"/>
                  <a:pt x="712" y="136"/>
                  <a:pt x="608" y="192"/>
                </a:cubicBezTo>
                <a:cubicBezTo>
                  <a:pt x="504" y="248"/>
                  <a:pt x="480" y="280"/>
                  <a:pt x="416" y="336"/>
                </a:cubicBezTo>
                <a:cubicBezTo>
                  <a:pt x="352" y="392"/>
                  <a:pt x="288" y="456"/>
                  <a:pt x="224" y="528"/>
                </a:cubicBezTo>
                <a:cubicBezTo>
                  <a:pt x="160" y="600"/>
                  <a:pt x="64" y="680"/>
                  <a:pt x="32" y="768"/>
                </a:cubicBezTo>
                <a:cubicBezTo>
                  <a:pt x="0" y="856"/>
                  <a:pt x="8" y="976"/>
                  <a:pt x="32" y="1056"/>
                </a:cubicBezTo>
                <a:cubicBezTo>
                  <a:pt x="56" y="1136"/>
                  <a:pt x="128" y="1192"/>
                  <a:pt x="176" y="1248"/>
                </a:cubicBezTo>
                <a:cubicBezTo>
                  <a:pt x="224" y="1304"/>
                  <a:pt x="264" y="1344"/>
                  <a:pt x="320" y="1392"/>
                </a:cubicBezTo>
                <a:cubicBezTo>
                  <a:pt x="376" y="1440"/>
                  <a:pt x="440" y="1488"/>
                  <a:pt x="512" y="1536"/>
                </a:cubicBezTo>
                <a:cubicBezTo>
                  <a:pt x="584" y="1584"/>
                  <a:pt x="664" y="1632"/>
                  <a:pt x="752" y="1680"/>
                </a:cubicBezTo>
                <a:cubicBezTo>
                  <a:pt x="840" y="1728"/>
                  <a:pt x="984" y="1800"/>
                  <a:pt x="1040" y="1824"/>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33" name="Line 31"/>
          <p:cNvSpPr>
            <a:spLocks noChangeShapeType="1"/>
          </p:cNvSpPr>
          <p:nvPr/>
        </p:nvSpPr>
        <p:spPr bwMode="auto">
          <a:xfrm>
            <a:off x="1555750" y="5099199"/>
            <a:ext cx="0" cy="304800"/>
          </a:xfrm>
          <a:prstGeom prst="line">
            <a:avLst/>
          </a:prstGeom>
          <a:noFill/>
          <a:ln w="952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34" name="Line 32"/>
          <p:cNvSpPr>
            <a:spLocks noChangeShapeType="1"/>
          </p:cNvSpPr>
          <p:nvPr/>
        </p:nvSpPr>
        <p:spPr bwMode="auto">
          <a:xfrm>
            <a:off x="1555750" y="5403999"/>
            <a:ext cx="10668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35" name="Line 33"/>
          <p:cNvSpPr>
            <a:spLocks noChangeShapeType="1"/>
          </p:cNvSpPr>
          <p:nvPr/>
        </p:nvSpPr>
        <p:spPr bwMode="auto">
          <a:xfrm>
            <a:off x="3200400" y="4718199"/>
            <a:ext cx="0" cy="685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36" name="Line 34"/>
          <p:cNvSpPr>
            <a:spLocks noChangeShapeType="1"/>
          </p:cNvSpPr>
          <p:nvPr/>
        </p:nvSpPr>
        <p:spPr bwMode="auto">
          <a:xfrm flipH="1">
            <a:off x="2743200" y="5403999"/>
            <a:ext cx="4572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37" name="Line 35"/>
          <p:cNvSpPr>
            <a:spLocks noChangeShapeType="1"/>
          </p:cNvSpPr>
          <p:nvPr/>
        </p:nvSpPr>
        <p:spPr bwMode="auto">
          <a:xfrm>
            <a:off x="2667000" y="5403999"/>
            <a:ext cx="0" cy="228600"/>
          </a:xfrm>
          <a:prstGeom prst="line">
            <a:avLst/>
          </a:prstGeom>
          <a:noFill/>
          <a:ln w="952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38" name="Line 36"/>
          <p:cNvSpPr>
            <a:spLocks noChangeShapeType="1"/>
          </p:cNvSpPr>
          <p:nvPr/>
        </p:nvSpPr>
        <p:spPr bwMode="auto">
          <a:xfrm flipH="1">
            <a:off x="609600" y="2082949"/>
            <a:ext cx="1524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39" name="Line 37"/>
          <p:cNvSpPr>
            <a:spLocks noChangeShapeType="1"/>
          </p:cNvSpPr>
          <p:nvPr/>
        </p:nvSpPr>
        <p:spPr bwMode="auto">
          <a:xfrm>
            <a:off x="609600" y="2082949"/>
            <a:ext cx="0" cy="3276600"/>
          </a:xfrm>
          <a:prstGeom prst="line">
            <a:avLst/>
          </a:prstGeom>
          <a:noFill/>
          <a:ln w="952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40" name="Line 38"/>
          <p:cNvSpPr>
            <a:spLocks noChangeShapeType="1"/>
          </p:cNvSpPr>
          <p:nvPr/>
        </p:nvSpPr>
        <p:spPr bwMode="auto">
          <a:xfrm>
            <a:off x="2514600" y="1593999"/>
            <a:ext cx="0" cy="304800"/>
          </a:xfrm>
          <a:prstGeom prst="line">
            <a:avLst/>
          </a:prstGeom>
          <a:noFill/>
          <a:ln w="9525">
            <a:solidFill>
              <a:schemeClr val="tx1"/>
            </a:solidFill>
            <a:miter lim="800000"/>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41" name="Text Box 39"/>
          <p:cNvSpPr txBox="1">
            <a:spLocks noChangeArrowheads="1"/>
          </p:cNvSpPr>
          <p:nvPr/>
        </p:nvSpPr>
        <p:spPr bwMode="auto">
          <a:xfrm>
            <a:off x="457200" y="5480199"/>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400" b="1">
                <a:latin typeface="Times New Roman" panose="02020603050405020304" pitchFamily="18" charset="0"/>
                <a:cs typeface="Times New Roman" panose="02020603050405020304" pitchFamily="18" charset="0"/>
              </a:rPr>
              <a:t>11</a:t>
            </a:r>
          </a:p>
        </p:txBody>
      </p:sp>
      <p:sp>
        <p:nvSpPr>
          <p:cNvPr id="42" name="Text Box 40"/>
          <p:cNvSpPr txBox="1">
            <a:spLocks noChangeArrowheads="1"/>
          </p:cNvSpPr>
          <p:nvPr/>
        </p:nvSpPr>
        <p:spPr bwMode="auto">
          <a:xfrm>
            <a:off x="2514600" y="5099199"/>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400" b="1">
                <a:latin typeface="Times New Roman" panose="02020603050405020304" pitchFamily="18" charset="0"/>
                <a:cs typeface="Times New Roman" panose="02020603050405020304" pitchFamily="18" charset="0"/>
              </a:rPr>
              <a:t>10</a:t>
            </a:r>
          </a:p>
        </p:txBody>
      </p:sp>
      <p:sp>
        <p:nvSpPr>
          <p:cNvPr id="43" name="AutoShape 41"/>
          <p:cNvSpPr>
            <a:spLocks noChangeArrowheads="1"/>
          </p:cNvSpPr>
          <p:nvPr/>
        </p:nvSpPr>
        <p:spPr bwMode="auto">
          <a:xfrm>
            <a:off x="4038600" y="3270399"/>
            <a:ext cx="457200" cy="485775"/>
          </a:xfrm>
          <a:prstGeom prst="right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44" name="AutoShape 42"/>
          <p:cNvSpPr>
            <a:spLocks noChangeArrowheads="1"/>
          </p:cNvSpPr>
          <p:nvPr/>
        </p:nvSpPr>
        <p:spPr bwMode="auto">
          <a:xfrm>
            <a:off x="7543800" y="1060599"/>
            <a:ext cx="762000" cy="381000"/>
          </a:xfrm>
          <a:prstGeom prst="wedgeRoundRectCallout">
            <a:avLst>
              <a:gd name="adj1" fmla="val -143542"/>
              <a:gd name="adj2" fmla="val 192500"/>
              <a:gd name="adj3" fmla="val 16667"/>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a:latin typeface="Verdana" panose="020B0604030504040204" pitchFamily="34" charset="0"/>
              </a:rPr>
              <a:t>节点</a:t>
            </a:r>
          </a:p>
        </p:txBody>
      </p:sp>
      <p:sp>
        <p:nvSpPr>
          <p:cNvPr id="45" name="AutoShape 43"/>
          <p:cNvSpPr>
            <a:spLocks noChangeArrowheads="1"/>
          </p:cNvSpPr>
          <p:nvPr/>
        </p:nvSpPr>
        <p:spPr bwMode="auto">
          <a:xfrm>
            <a:off x="7848600" y="1898799"/>
            <a:ext cx="762000" cy="381000"/>
          </a:xfrm>
          <a:prstGeom prst="wedgeRoundRectCallout">
            <a:avLst>
              <a:gd name="adj1" fmla="val -143542"/>
              <a:gd name="adj2" fmla="val 192500"/>
              <a:gd name="adj3" fmla="val 16667"/>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a:latin typeface="Times New Roman" panose="02020603050405020304" pitchFamily="18" charset="0"/>
                <a:cs typeface="Times New Roman" panose="02020603050405020304" pitchFamily="18" charset="0"/>
              </a:rPr>
              <a:t>边</a:t>
            </a:r>
          </a:p>
        </p:txBody>
      </p:sp>
      <p:sp>
        <p:nvSpPr>
          <p:cNvPr id="46" name="AutoShape 44"/>
          <p:cNvSpPr>
            <a:spLocks noChangeArrowheads="1"/>
          </p:cNvSpPr>
          <p:nvPr/>
        </p:nvSpPr>
        <p:spPr bwMode="auto">
          <a:xfrm>
            <a:off x="7924800" y="4946799"/>
            <a:ext cx="762000" cy="381000"/>
          </a:xfrm>
          <a:prstGeom prst="wedgeRoundRectCallout">
            <a:avLst>
              <a:gd name="adj1" fmla="val -114583"/>
              <a:gd name="adj2" fmla="val -243750"/>
              <a:gd name="adj3" fmla="val 16667"/>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a:latin typeface="Times New Roman" panose="02020603050405020304" pitchFamily="18" charset="0"/>
                <a:cs typeface="Times New Roman" panose="02020603050405020304" pitchFamily="18" charset="0"/>
              </a:rPr>
              <a:t>区域</a:t>
            </a:r>
          </a:p>
        </p:txBody>
      </p:sp>
      <p:sp>
        <p:nvSpPr>
          <p:cNvPr id="47" name="Text Box 45"/>
          <p:cNvSpPr txBox="1">
            <a:spLocks noChangeArrowheads="1"/>
          </p:cNvSpPr>
          <p:nvPr/>
        </p:nvSpPr>
        <p:spPr bwMode="auto">
          <a:xfrm>
            <a:off x="4891088" y="5740549"/>
            <a:ext cx="3352800" cy="7127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600" b="1" dirty="0">
                <a:solidFill>
                  <a:srgbClr val="C00000"/>
                </a:solidFill>
                <a:latin typeface="Verdana" panose="020B0604030504040204" pitchFamily="34" charset="0"/>
              </a:rPr>
              <a:t>区域：</a:t>
            </a:r>
            <a:r>
              <a:rPr kumimoji="1" lang="zh-CN" altLang="en-US" sz="1600" b="1" dirty="0">
                <a:latin typeface="楷体" panose="02010609060101010101" pitchFamily="49" charset="-122"/>
                <a:ea typeface="楷体" panose="02010609060101010101" pitchFamily="49" charset="-122"/>
              </a:rPr>
              <a:t>由边和解点封闭起来的区域</a:t>
            </a:r>
          </a:p>
          <a:p>
            <a:pPr eaLnBrk="1" hangingPunct="1">
              <a:spcBef>
                <a:spcPct val="50000"/>
              </a:spcBef>
            </a:pPr>
            <a:r>
              <a:rPr kumimoji="1" lang="zh-CN" altLang="en-US" sz="1600" b="1" dirty="0">
                <a:latin typeface="楷体" panose="02010609060101010101" pitchFamily="49" charset="-122"/>
                <a:ea typeface="楷体" panose="02010609060101010101" pitchFamily="49" charset="-122"/>
              </a:rPr>
              <a:t>不要忘记区域外的部分</a:t>
            </a:r>
          </a:p>
        </p:txBody>
      </p:sp>
      <p:sp>
        <p:nvSpPr>
          <p:cNvPr id="48" name="Text Box 46"/>
          <p:cNvSpPr txBox="1">
            <a:spLocks noChangeArrowheads="1"/>
          </p:cNvSpPr>
          <p:nvPr/>
        </p:nvSpPr>
        <p:spPr bwMode="auto">
          <a:xfrm>
            <a:off x="609600" y="1593999"/>
            <a:ext cx="1219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600" b="1" dirty="0">
                <a:latin typeface="Times New Roman" panose="02020603050405020304" pitchFamily="18" charset="0"/>
                <a:cs typeface="Times New Roman" panose="02020603050405020304" pitchFamily="18" charset="0"/>
              </a:rPr>
              <a:t>待测试程序</a:t>
            </a:r>
          </a:p>
        </p:txBody>
      </p:sp>
      <p:sp>
        <p:nvSpPr>
          <p:cNvPr id="49" name="Text Box 47"/>
          <p:cNvSpPr txBox="1">
            <a:spLocks noChangeArrowheads="1"/>
          </p:cNvSpPr>
          <p:nvPr/>
        </p:nvSpPr>
        <p:spPr bwMode="auto">
          <a:xfrm>
            <a:off x="4343400" y="1593999"/>
            <a:ext cx="2514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600" b="1" dirty="0">
                <a:latin typeface="Times New Roman" panose="02020603050405020304" pitchFamily="18" charset="0"/>
                <a:cs typeface="Times New Roman" panose="02020603050405020304" pitchFamily="18" charset="0"/>
              </a:rPr>
              <a:t>用流图表示的待测试程序</a:t>
            </a:r>
          </a:p>
        </p:txBody>
      </p:sp>
      <p:sp>
        <p:nvSpPr>
          <p:cNvPr id="50" name="Line 48"/>
          <p:cNvSpPr>
            <a:spLocks noChangeShapeType="1"/>
          </p:cNvSpPr>
          <p:nvPr/>
        </p:nvSpPr>
        <p:spPr bwMode="auto">
          <a:xfrm>
            <a:off x="4191000" y="1517799"/>
            <a:ext cx="0" cy="45720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Times New Roman" panose="02020603050405020304" pitchFamily="18" charset="0"/>
              <a:cs typeface="Times New Roman" panose="02020603050405020304" pitchFamily="18" charset="0"/>
            </a:endParaRPr>
          </a:p>
        </p:txBody>
      </p:sp>
      <p:cxnSp>
        <p:nvCxnSpPr>
          <p:cNvPr id="51" name="AutoShape 49"/>
          <p:cNvCxnSpPr>
            <a:cxnSpLocks noChangeShapeType="1"/>
            <a:stCxn id="19" idx="2"/>
            <a:endCxn id="17" idx="0"/>
          </p:cNvCxnSpPr>
          <p:nvPr/>
        </p:nvCxnSpPr>
        <p:spPr bwMode="auto">
          <a:xfrm>
            <a:off x="2514600" y="2279799"/>
            <a:ext cx="0" cy="228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AutoShape 50"/>
          <p:cNvCxnSpPr>
            <a:cxnSpLocks noChangeShapeType="1"/>
            <a:stCxn id="17" idx="2"/>
            <a:endCxn id="18" idx="0"/>
          </p:cNvCxnSpPr>
          <p:nvPr/>
        </p:nvCxnSpPr>
        <p:spPr bwMode="auto">
          <a:xfrm>
            <a:off x="2514600" y="2854474"/>
            <a:ext cx="0" cy="2635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AutoShape 51"/>
          <p:cNvCxnSpPr>
            <a:cxnSpLocks noChangeShapeType="1"/>
            <a:stCxn id="18" idx="1"/>
            <a:endCxn id="16" idx="0"/>
          </p:cNvCxnSpPr>
          <p:nvPr/>
        </p:nvCxnSpPr>
        <p:spPr bwMode="auto">
          <a:xfrm rot="10800000" flipV="1">
            <a:off x="1568450" y="3308499"/>
            <a:ext cx="565150" cy="454025"/>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AutoShape 52"/>
          <p:cNvCxnSpPr>
            <a:cxnSpLocks noChangeShapeType="1"/>
            <a:stCxn id="18" idx="3"/>
            <a:endCxn id="21" idx="0"/>
          </p:cNvCxnSpPr>
          <p:nvPr/>
        </p:nvCxnSpPr>
        <p:spPr bwMode="auto">
          <a:xfrm>
            <a:off x="2895600" y="3308499"/>
            <a:ext cx="266700" cy="495300"/>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AutoShape 53"/>
          <p:cNvCxnSpPr>
            <a:cxnSpLocks noChangeShapeType="1"/>
            <a:stCxn id="21" idx="2"/>
            <a:endCxn id="61" idx="0"/>
          </p:cNvCxnSpPr>
          <p:nvPr/>
        </p:nvCxnSpPr>
        <p:spPr bwMode="auto">
          <a:xfrm rot="5400000">
            <a:off x="3030537" y="4281637"/>
            <a:ext cx="26352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AutoShape 54"/>
          <p:cNvCxnSpPr>
            <a:cxnSpLocks noChangeShapeType="1"/>
            <a:stCxn id="16" idx="3"/>
            <a:endCxn id="20" idx="0"/>
          </p:cNvCxnSpPr>
          <p:nvPr/>
        </p:nvCxnSpPr>
        <p:spPr bwMode="auto">
          <a:xfrm>
            <a:off x="1949450" y="3953024"/>
            <a:ext cx="69850" cy="495300"/>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AutoShape 55"/>
          <p:cNvCxnSpPr>
            <a:cxnSpLocks noChangeShapeType="1"/>
            <a:stCxn id="16" idx="1"/>
            <a:endCxn id="15" idx="0"/>
          </p:cNvCxnSpPr>
          <p:nvPr/>
        </p:nvCxnSpPr>
        <p:spPr bwMode="auto">
          <a:xfrm rot="10800000" flipV="1">
            <a:off x="1104900" y="3953024"/>
            <a:ext cx="82550" cy="495300"/>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Freeform 56"/>
          <p:cNvSpPr>
            <a:spLocks/>
          </p:cNvSpPr>
          <p:nvPr/>
        </p:nvSpPr>
        <p:spPr bwMode="auto">
          <a:xfrm>
            <a:off x="1100138" y="4808686"/>
            <a:ext cx="360362" cy="288925"/>
          </a:xfrm>
          <a:custGeom>
            <a:avLst/>
            <a:gdLst>
              <a:gd name="T0" fmla="*/ 0 w 227"/>
              <a:gd name="T1" fmla="*/ 0 h 182"/>
              <a:gd name="T2" fmla="*/ 0 w 227"/>
              <a:gd name="T3" fmla="*/ 2147483646 h 182"/>
              <a:gd name="T4" fmla="*/ 2147483646 w 227"/>
              <a:gd name="T5" fmla="*/ 2147483646 h 182"/>
              <a:gd name="T6" fmla="*/ 0 60000 65536"/>
              <a:gd name="T7" fmla="*/ 0 60000 65536"/>
              <a:gd name="T8" fmla="*/ 0 60000 65536"/>
            </a:gdLst>
            <a:ahLst/>
            <a:cxnLst>
              <a:cxn ang="T6">
                <a:pos x="T0" y="T1"/>
              </a:cxn>
              <a:cxn ang="T7">
                <a:pos x="T2" y="T3"/>
              </a:cxn>
              <a:cxn ang="T8">
                <a:pos x="T4" y="T5"/>
              </a:cxn>
            </a:cxnLst>
            <a:rect l="0" t="0" r="r" b="b"/>
            <a:pathLst>
              <a:path w="227" h="182">
                <a:moveTo>
                  <a:pt x="0" y="0"/>
                </a:moveTo>
                <a:lnTo>
                  <a:pt x="0" y="182"/>
                </a:lnTo>
                <a:lnTo>
                  <a:pt x="227" y="182"/>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59" name="Freeform 57"/>
          <p:cNvSpPr>
            <a:spLocks/>
          </p:cNvSpPr>
          <p:nvPr/>
        </p:nvSpPr>
        <p:spPr bwMode="auto">
          <a:xfrm flipH="1">
            <a:off x="1651000" y="4824561"/>
            <a:ext cx="360363" cy="288925"/>
          </a:xfrm>
          <a:custGeom>
            <a:avLst/>
            <a:gdLst>
              <a:gd name="T0" fmla="*/ 0 w 227"/>
              <a:gd name="T1" fmla="*/ 0 h 182"/>
              <a:gd name="T2" fmla="*/ 0 w 227"/>
              <a:gd name="T3" fmla="*/ 2147483646 h 182"/>
              <a:gd name="T4" fmla="*/ 2147483646 w 227"/>
              <a:gd name="T5" fmla="*/ 2147483646 h 182"/>
              <a:gd name="T6" fmla="*/ 0 60000 65536"/>
              <a:gd name="T7" fmla="*/ 0 60000 65536"/>
              <a:gd name="T8" fmla="*/ 0 60000 65536"/>
            </a:gdLst>
            <a:ahLst/>
            <a:cxnLst>
              <a:cxn ang="T6">
                <a:pos x="T0" y="T1"/>
              </a:cxn>
              <a:cxn ang="T7">
                <a:pos x="T2" y="T3"/>
              </a:cxn>
              <a:cxn ang="T8">
                <a:pos x="T4" y="T5"/>
              </a:cxn>
            </a:cxnLst>
            <a:rect l="0" t="0" r="r" b="b"/>
            <a:pathLst>
              <a:path w="227" h="182">
                <a:moveTo>
                  <a:pt x="0" y="0"/>
                </a:moveTo>
                <a:lnTo>
                  <a:pt x="0" y="182"/>
                </a:lnTo>
                <a:lnTo>
                  <a:pt x="227" y="182"/>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60" name="Freeform 58"/>
          <p:cNvSpPr>
            <a:spLocks/>
          </p:cNvSpPr>
          <p:nvPr/>
        </p:nvSpPr>
        <p:spPr bwMode="auto">
          <a:xfrm>
            <a:off x="2684463" y="2103586"/>
            <a:ext cx="1079500" cy="3529013"/>
          </a:xfrm>
          <a:custGeom>
            <a:avLst/>
            <a:gdLst>
              <a:gd name="T0" fmla="*/ 0 w 680"/>
              <a:gd name="T1" fmla="*/ 2147483646 h 2223"/>
              <a:gd name="T2" fmla="*/ 2147483646 w 680"/>
              <a:gd name="T3" fmla="*/ 2147483646 h 2223"/>
              <a:gd name="T4" fmla="*/ 2147483646 w 680"/>
              <a:gd name="T5" fmla="*/ 0 h 2223"/>
              <a:gd name="T6" fmla="*/ 2147483646 w 680"/>
              <a:gd name="T7" fmla="*/ 0 h 22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80" h="2223">
                <a:moveTo>
                  <a:pt x="0" y="2223"/>
                </a:moveTo>
                <a:lnTo>
                  <a:pt x="680" y="2223"/>
                </a:lnTo>
                <a:lnTo>
                  <a:pt x="680" y="0"/>
                </a:lnTo>
                <a:lnTo>
                  <a:pt x="136"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61" name="Text Box 59"/>
          <p:cNvSpPr txBox="1">
            <a:spLocks noChangeArrowheads="1"/>
          </p:cNvSpPr>
          <p:nvPr/>
        </p:nvSpPr>
        <p:spPr bwMode="auto">
          <a:xfrm>
            <a:off x="2819400" y="4413399"/>
            <a:ext cx="685800" cy="3460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b="1">
                <a:latin typeface="Times New Roman" panose="02020603050405020304" pitchFamily="18" charset="0"/>
                <a:cs typeface="Times New Roman" panose="02020603050405020304" pitchFamily="18" charset="0"/>
              </a:rPr>
              <a:t>   5</a:t>
            </a:r>
          </a:p>
        </p:txBody>
      </p:sp>
    </p:spTree>
    <p:extLst>
      <p:ext uri="{BB962C8B-B14F-4D97-AF65-F5344CB8AC3E}">
        <p14:creationId xmlns:p14="http://schemas.microsoft.com/office/powerpoint/2010/main" val="3794975968"/>
      </p:ext>
    </p:extLst>
  </p:cSld>
  <p:clrMapOvr>
    <a:masterClrMapping/>
  </p:clrMapOvr>
  <p:transition spd="med">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a:t>
            </a:r>
            <a:r>
              <a:rPr lang="zh-CN" altLang="en-US" sz="2000" b="1" dirty="0" smtClean="0">
                <a:solidFill>
                  <a:srgbClr val="0000FF"/>
                </a:solidFill>
                <a:cs typeface="Times New Roman" panose="02020603050405020304" pitchFamily="18" charset="0"/>
              </a:rPr>
              <a:t>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独立路径</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r>
              <a:rPr lang="zh-CN" altLang="en-US" dirty="0" smtClean="0"/>
              <a:t>独立路径</a:t>
            </a:r>
            <a:r>
              <a:rPr lang="en-US" altLang="zh-CN" dirty="0" smtClean="0"/>
              <a:t>(</a:t>
            </a:r>
            <a:r>
              <a:rPr lang="zh-CN" altLang="en-US" dirty="0" smtClean="0"/>
              <a:t>基本路径</a:t>
            </a:r>
            <a:r>
              <a:rPr lang="en-US" altLang="zh-CN" dirty="0" smtClean="0"/>
              <a:t>)</a:t>
            </a:r>
            <a:r>
              <a:rPr lang="zh-CN" altLang="en-US" dirty="0" smtClean="0"/>
              <a:t>：一条程序执行的路径，至少包含一条在定义该路径之前的其他基本路径中所不曾用过的边</a:t>
            </a:r>
            <a:r>
              <a:rPr lang="en-US" altLang="zh-CN" dirty="0" smtClean="0"/>
              <a:t>(</a:t>
            </a:r>
            <a:r>
              <a:rPr lang="zh-CN" altLang="en-US" dirty="0" smtClean="0"/>
              <a:t>即：至少引入程序的一个新处理语句集合或一个新条件</a:t>
            </a:r>
            <a:r>
              <a:rPr lang="en-US" altLang="zh-CN" dirty="0" smtClean="0"/>
              <a:t>)</a:t>
            </a:r>
            <a:endParaRPr lang="zh-CN" altLang="en-US" dirty="0" smtClean="0"/>
          </a:p>
        </p:txBody>
      </p:sp>
      <p:sp>
        <p:nvSpPr>
          <p:cNvPr id="5" name="Oval 4"/>
          <p:cNvSpPr>
            <a:spLocks noChangeArrowheads="1"/>
          </p:cNvSpPr>
          <p:nvPr/>
        </p:nvSpPr>
        <p:spPr bwMode="auto">
          <a:xfrm>
            <a:off x="2942208" y="2636912"/>
            <a:ext cx="304800" cy="30480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latin typeface="Times New Roman" panose="02020603050405020304" pitchFamily="18" charset="0"/>
                <a:cs typeface="Times New Roman" panose="02020603050405020304" pitchFamily="18" charset="0"/>
              </a:rPr>
              <a:t>1</a:t>
            </a:r>
          </a:p>
        </p:txBody>
      </p:sp>
      <p:sp>
        <p:nvSpPr>
          <p:cNvPr id="6" name="Oval 5"/>
          <p:cNvSpPr>
            <a:spLocks noChangeArrowheads="1"/>
          </p:cNvSpPr>
          <p:nvPr/>
        </p:nvSpPr>
        <p:spPr bwMode="auto">
          <a:xfrm>
            <a:off x="1494408" y="4084712"/>
            <a:ext cx="304800" cy="30480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latin typeface="Times New Roman" panose="02020603050405020304" pitchFamily="18" charset="0"/>
                <a:cs typeface="Times New Roman" panose="02020603050405020304" pitchFamily="18" charset="0"/>
              </a:rPr>
              <a:t>7</a:t>
            </a:r>
          </a:p>
        </p:txBody>
      </p:sp>
      <p:sp>
        <p:nvSpPr>
          <p:cNvPr id="7" name="Oval 6"/>
          <p:cNvSpPr>
            <a:spLocks noChangeArrowheads="1"/>
          </p:cNvSpPr>
          <p:nvPr/>
        </p:nvSpPr>
        <p:spPr bwMode="auto">
          <a:xfrm>
            <a:off x="2027808" y="3627512"/>
            <a:ext cx="304800" cy="30480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latin typeface="Times New Roman" panose="02020603050405020304" pitchFamily="18" charset="0"/>
                <a:cs typeface="Times New Roman" panose="02020603050405020304" pitchFamily="18" charset="0"/>
              </a:rPr>
              <a:t>6</a:t>
            </a:r>
          </a:p>
        </p:txBody>
      </p:sp>
      <p:sp>
        <p:nvSpPr>
          <p:cNvPr id="9" name="Oval 7"/>
          <p:cNvSpPr>
            <a:spLocks noChangeArrowheads="1"/>
          </p:cNvSpPr>
          <p:nvPr/>
        </p:nvSpPr>
        <p:spPr bwMode="auto">
          <a:xfrm>
            <a:off x="2942208" y="3170312"/>
            <a:ext cx="304800" cy="30480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latin typeface="Times New Roman" panose="02020603050405020304" pitchFamily="18" charset="0"/>
                <a:cs typeface="Times New Roman" panose="02020603050405020304" pitchFamily="18" charset="0"/>
              </a:rPr>
              <a:t>2,3</a:t>
            </a:r>
          </a:p>
        </p:txBody>
      </p:sp>
      <p:sp>
        <p:nvSpPr>
          <p:cNvPr id="10" name="Oval 8"/>
          <p:cNvSpPr>
            <a:spLocks noChangeArrowheads="1"/>
          </p:cNvSpPr>
          <p:nvPr/>
        </p:nvSpPr>
        <p:spPr bwMode="auto">
          <a:xfrm>
            <a:off x="2561208" y="4084712"/>
            <a:ext cx="304800" cy="30480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latin typeface="Times New Roman" panose="02020603050405020304" pitchFamily="18" charset="0"/>
                <a:cs typeface="Times New Roman" panose="02020603050405020304" pitchFamily="18" charset="0"/>
              </a:rPr>
              <a:t>8</a:t>
            </a:r>
          </a:p>
        </p:txBody>
      </p:sp>
      <p:sp>
        <p:nvSpPr>
          <p:cNvPr id="11" name="Oval 9"/>
          <p:cNvSpPr>
            <a:spLocks noChangeArrowheads="1"/>
          </p:cNvSpPr>
          <p:nvPr/>
        </p:nvSpPr>
        <p:spPr bwMode="auto">
          <a:xfrm>
            <a:off x="2027808" y="4541912"/>
            <a:ext cx="304800" cy="30480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latin typeface="Times New Roman" panose="02020603050405020304" pitchFamily="18" charset="0"/>
                <a:cs typeface="Times New Roman" panose="02020603050405020304" pitchFamily="18" charset="0"/>
              </a:rPr>
              <a:t>9</a:t>
            </a:r>
          </a:p>
        </p:txBody>
      </p:sp>
      <p:sp>
        <p:nvSpPr>
          <p:cNvPr id="12" name="Oval 10"/>
          <p:cNvSpPr>
            <a:spLocks noChangeArrowheads="1"/>
          </p:cNvSpPr>
          <p:nvPr/>
        </p:nvSpPr>
        <p:spPr bwMode="auto">
          <a:xfrm>
            <a:off x="3018408" y="5151512"/>
            <a:ext cx="304800" cy="30480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latin typeface="Times New Roman" panose="02020603050405020304" pitchFamily="18" charset="0"/>
                <a:cs typeface="Times New Roman" panose="02020603050405020304" pitchFamily="18" charset="0"/>
              </a:rPr>
              <a:t>10</a:t>
            </a:r>
          </a:p>
        </p:txBody>
      </p:sp>
      <p:sp>
        <p:nvSpPr>
          <p:cNvPr id="13" name="Oval 11"/>
          <p:cNvSpPr>
            <a:spLocks noChangeArrowheads="1"/>
          </p:cNvSpPr>
          <p:nvPr/>
        </p:nvSpPr>
        <p:spPr bwMode="auto">
          <a:xfrm>
            <a:off x="2942208" y="5608712"/>
            <a:ext cx="304800" cy="30480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latin typeface="Times New Roman" panose="02020603050405020304" pitchFamily="18" charset="0"/>
                <a:cs typeface="Times New Roman" panose="02020603050405020304" pitchFamily="18" charset="0"/>
              </a:rPr>
              <a:t>11</a:t>
            </a:r>
          </a:p>
        </p:txBody>
      </p:sp>
      <p:sp>
        <p:nvSpPr>
          <p:cNvPr id="14" name="Oval 12"/>
          <p:cNvSpPr>
            <a:spLocks noChangeArrowheads="1"/>
          </p:cNvSpPr>
          <p:nvPr/>
        </p:nvSpPr>
        <p:spPr bwMode="auto">
          <a:xfrm>
            <a:off x="3780408" y="3703712"/>
            <a:ext cx="304800" cy="30480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latin typeface="Times New Roman" panose="02020603050405020304" pitchFamily="18" charset="0"/>
                <a:cs typeface="Times New Roman" panose="02020603050405020304" pitchFamily="18" charset="0"/>
              </a:rPr>
              <a:t>4,5</a:t>
            </a:r>
          </a:p>
        </p:txBody>
      </p:sp>
      <p:sp>
        <p:nvSpPr>
          <p:cNvPr id="15" name="Line 13"/>
          <p:cNvSpPr>
            <a:spLocks noChangeShapeType="1"/>
          </p:cNvSpPr>
          <p:nvPr/>
        </p:nvSpPr>
        <p:spPr bwMode="auto">
          <a:xfrm>
            <a:off x="3094608" y="2941712"/>
            <a:ext cx="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16" name="Line 14"/>
          <p:cNvSpPr>
            <a:spLocks noChangeShapeType="1"/>
          </p:cNvSpPr>
          <p:nvPr/>
        </p:nvSpPr>
        <p:spPr bwMode="auto">
          <a:xfrm flipH="1">
            <a:off x="2332608" y="3398912"/>
            <a:ext cx="609600" cy="381000"/>
          </a:xfrm>
          <a:prstGeom prst="line">
            <a:avLst/>
          </a:prstGeom>
          <a:noFill/>
          <a:ln w="9525">
            <a:solidFill>
              <a:srgbClr val="008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17" name="Line 15"/>
          <p:cNvSpPr>
            <a:spLocks noChangeShapeType="1"/>
          </p:cNvSpPr>
          <p:nvPr/>
        </p:nvSpPr>
        <p:spPr bwMode="auto">
          <a:xfrm>
            <a:off x="3247008" y="3322712"/>
            <a:ext cx="609600" cy="381000"/>
          </a:xfrm>
          <a:prstGeom prst="line">
            <a:avLst/>
          </a:prstGeom>
          <a:noFill/>
          <a:ln w="95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18" name="Line 16"/>
          <p:cNvSpPr>
            <a:spLocks noChangeShapeType="1"/>
          </p:cNvSpPr>
          <p:nvPr/>
        </p:nvSpPr>
        <p:spPr bwMode="auto">
          <a:xfrm flipH="1">
            <a:off x="1799208" y="3856112"/>
            <a:ext cx="22860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19" name="Line 17"/>
          <p:cNvSpPr>
            <a:spLocks noChangeShapeType="1"/>
          </p:cNvSpPr>
          <p:nvPr/>
        </p:nvSpPr>
        <p:spPr bwMode="auto">
          <a:xfrm>
            <a:off x="1735708" y="4389512"/>
            <a:ext cx="29210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20" name="Line 18"/>
          <p:cNvSpPr>
            <a:spLocks noChangeShapeType="1"/>
          </p:cNvSpPr>
          <p:nvPr/>
        </p:nvSpPr>
        <p:spPr bwMode="auto">
          <a:xfrm flipH="1">
            <a:off x="2332608" y="4389512"/>
            <a:ext cx="304800" cy="228600"/>
          </a:xfrm>
          <a:prstGeom prst="line">
            <a:avLst/>
          </a:prstGeom>
          <a:noFill/>
          <a:ln w="9525">
            <a:solidFill>
              <a:srgbClr val="008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21" name="Line 19"/>
          <p:cNvSpPr>
            <a:spLocks noChangeShapeType="1"/>
          </p:cNvSpPr>
          <p:nvPr/>
        </p:nvSpPr>
        <p:spPr bwMode="auto">
          <a:xfrm>
            <a:off x="2332608" y="3856112"/>
            <a:ext cx="254000" cy="228600"/>
          </a:xfrm>
          <a:prstGeom prst="line">
            <a:avLst/>
          </a:prstGeom>
          <a:noFill/>
          <a:ln w="9525">
            <a:solidFill>
              <a:srgbClr val="008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22" name="Line 20"/>
          <p:cNvSpPr>
            <a:spLocks noChangeShapeType="1"/>
          </p:cNvSpPr>
          <p:nvPr/>
        </p:nvSpPr>
        <p:spPr bwMode="auto">
          <a:xfrm>
            <a:off x="2345308" y="4770512"/>
            <a:ext cx="673100" cy="457200"/>
          </a:xfrm>
          <a:prstGeom prst="line">
            <a:avLst/>
          </a:prstGeom>
          <a:noFill/>
          <a:ln w="9525">
            <a:solidFill>
              <a:srgbClr val="008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23" name="Line 21"/>
          <p:cNvSpPr>
            <a:spLocks noChangeShapeType="1"/>
          </p:cNvSpPr>
          <p:nvPr/>
        </p:nvSpPr>
        <p:spPr bwMode="auto">
          <a:xfrm flipH="1">
            <a:off x="3247008" y="4008512"/>
            <a:ext cx="609600" cy="1143000"/>
          </a:xfrm>
          <a:prstGeom prst="line">
            <a:avLst/>
          </a:prstGeom>
          <a:noFill/>
          <a:ln w="95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24" name="Freeform 22"/>
          <p:cNvSpPr>
            <a:spLocks/>
          </p:cNvSpPr>
          <p:nvPr/>
        </p:nvSpPr>
        <p:spPr bwMode="auto">
          <a:xfrm>
            <a:off x="3247008" y="2789312"/>
            <a:ext cx="1308100" cy="2527300"/>
          </a:xfrm>
          <a:custGeom>
            <a:avLst/>
            <a:gdLst>
              <a:gd name="T0" fmla="*/ 0 w 824"/>
              <a:gd name="T1" fmla="*/ 0 h 1592"/>
              <a:gd name="T2" fmla="*/ 2147483646 w 824"/>
              <a:gd name="T3" fmla="*/ 2147483646 h 1592"/>
              <a:gd name="T4" fmla="*/ 2147483646 w 824"/>
              <a:gd name="T5" fmla="*/ 2147483646 h 1592"/>
              <a:gd name="T6" fmla="*/ 2147483646 w 824"/>
              <a:gd name="T7" fmla="*/ 2147483646 h 1592"/>
              <a:gd name="T8" fmla="*/ 2147483646 w 824"/>
              <a:gd name="T9" fmla="*/ 2147483646 h 1592"/>
              <a:gd name="T10" fmla="*/ 2147483646 w 824"/>
              <a:gd name="T11" fmla="*/ 2147483646 h 1592"/>
              <a:gd name="T12" fmla="*/ 2147483646 w 824"/>
              <a:gd name="T13" fmla="*/ 2147483646 h 1592"/>
              <a:gd name="T14" fmla="*/ 2147483646 w 824"/>
              <a:gd name="T15" fmla="*/ 2147483646 h 15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24" h="1592">
                <a:moveTo>
                  <a:pt x="0" y="0"/>
                </a:moveTo>
                <a:cubicBezTo>
                  <a:pt x="180" y="76"/>
                  <a:pt x="360" y="152"/>
                  <a:pt x="480" y="240"/>
                </a:cubicBezTo>
                <a:cubicBezTo>
                  <a:pt x="600" y="328"/>
                  <a:pt x="664" y="408"/>
                  <a:pt x="720" y="528"/>
                </a:cubicBezTo>
                <a:cubicBezTo>
                  <a:pt x="776" y="648"/>
                  <a:pt x="824" y="824"/>
                  <a:pt x="816" y="960"/>
                </a:cubicBezTo>
                <a:cubicBezTo>
                  <a:pt x="808" y="1096"/>
                  <a:pt x="736" y="1248"/>
                  <a:pt x="672" y="1344"/>
                </a:cubicBezTo>
                <a:cubicBezTo>
                  <a:pt x="608" y="1440"/>
                  <a:pt x="504" y="1496"/>
                  <a:pt x="432" y="1536"/>
                </a:cubicBezTo>
                <a:cubicBezTo>
                  <a:pt x="360" y="1576"/>
                  <a:pt x="304" y="1576"/>
                  <a:pt x="240" y="1584"/>
                </a:cubicBezTo>
                <a:cubicBezTo>
                  <a:pt x="176" y="1592"/>
                  <a:pt x="80" y="1584"/>
                  <a:pt x="48" y="1584"/>
                </a:cubicBezTo>
              </a:path>
            </a:pathLst>
          </a:custGeom>
          <a:noFill/>
          <a:ln w="9525" cap="flat" cmpd="sng">
            <a:solidFill>
              <a:srgbClr val="0000FF"/>
            </a:solidFill>
            <a:prstDash val="solid"/>
            <a:miter lim="800000"/>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25" name="Freeform 23"/>
          <p:cNvSpPr>
            <a:spLocks/>
          </p:cNvSpPr>
          <p:nvPr/>
        </p:nvSpPr>
        <p:spPr bwMode="auto">
          <a:xfrm>
            <a:off x="1291208" y="2865512"/>
            <a:ext cx="1600200" cy="2819400"/>
          </a:xfrm>
          <a:custGeom>
            <a:avLst/>
            <a:gdLst>
              <a:gd name="T0" fmla="*/ 2147483646 w 1040"/>
              <a:gd name="T1" fmla="*/ 0 h 1824"/>
              <a:gd name="T2" fmla="*/ 2147483646 w 1040"/>
              <a:gd name="T3" fmla="*/ 2147483646 h 1824"/>
              <a:gd name="T4" fmla="*/ 2147483646 w 1040"/>
              <a:gd name="T5" fmla="*/ 2147483646 h 1824"/>
              <a:gd name="T6" fmla="*/ 2147483646 w 1040"/>
              <a:gd name="T7" fmla="*/ 2147483646 h 1824"/>
              <a:gd name="T8" fmla="*/ 2147483646 w 1040"/>
              <a:gd name="T9" fmla="*/ 2147483646 h 1824"/>
              <a:gd name="T10" fmla="*/ 2147483646 w 1040"/>
              <a:gd name="T11" fmla="*/ 2147483646 h 1824"/>
              <a:gd name="T12" fmla="*/ 2147483646 w 1040"/>
              <a:gd name="T13" fmla="*/ 2147483646 h 1824"/>
              <a:gd name="T14" fmla="*/ 2147483646 w 1040"/>
              <a:gd name="T15" fmla="*/ 2147483646 h 1824"/>
              <a:gd name="T16" fmla="*/ 2147483646 w 1040"/>
              <a:gd name="T17" fmla="*/ 2147483646 h 1824"/>
              <a:gd name="T18" fmla="*/ 2147483646 w 1040"/>
              <a:gd name="T19" fmla="*/ 2147483646 h 1824"/>
              <a:gd name="T20" fmla="*/ 2147483646 w 1040"/>
              <a:gd name="T21" fmla="*/ 2147483646 h 18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40" h="1824">
                <a:moveTo>
                  <a:pt x="1040" y="0"/>
                </a:moveTo>
                <a:cubicBezTo>
                  <a:pt x="876" y="68"/>
                  <a:pt x="712" y="136"/>
                  <a:pt x="608" y="192"/>
                </a:cubicBezTo>
                <a:cubicBezTo>
                  <a:pt x="504" y="248"/>
                  <a:pt x="480" y="280"/>
                  <a:pt x="416" y="336"/>
                </a:cubicBezTo>
                <a:cubicBezTo>
                  <a:pt x="352" y="392"/>
                  <a:pt x="288" y="456"/>
                  <a:pt x="224" y="528"/>
                </a:cubicBezTo>
                <a:cubicBezTo>
                  <a:pt x="160" y="600"/>
                  <a:pt x="64" y="680"/>
                  <a:pt x="32" y="768"/>
                </a:cubicBezTo>
                <a:cubicBezTo>
                  <a:pt x="0" y="856"/>
                  <a:pt x="8" y="976"/>
                  <a:pt x="32" y="1056"/>
                </a:cubicBezTo>
                <a:cubicBezTo>
                  <a:pt x="56" y="1136"/>
                  <a:pt x="128" y="1192"/>
                  <a:pt x="176" y="1248"/>
                </a:cubicBezTo>
                <a:cubicBezTo>
                  <a:pt x="224" y="1304"/>
                  <a:pt x="264" y="1344"/>
                  <a:pt x="320" y="1392"/>
                </a:cubicBezTo>
                <a:cubicBezTo>
                  <a:pt x="376" y="1440"/>
                  <a:pt x="440" y="1488"/>
                  <a:pt x="512" y="1536"/>
                </a:cubicBezTo>
                <a:cubicBezTo>
                  <a:pt x="584" y="1584"/>
                  <a:pt x="664" y="1632"/>
                  <a:pt x="752" y="1680"/>
                </a:cubicBezTo>
                <a:cubicBezTo>
                  <a:pt x="840" y="1728"/>
                  <a:pt x="984" y="1800"/>
                  <a:pt x="1040" y="1824"/>
                </a:cubicBezTo>
              </a:path>
            </a:pathLst>
          </a:custGeom>
          <a:noFill/>
          <a:ln w="9525" cap="flat" cmpd="sng">
            <a:solidFill>
              <a:srgbClr val="FF0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26" name="Text Box 24"/>
          <p:cNvSpPr txBox="1">
            <a:spLocks noChangeArrowheads="1"/>
          </p:cNvSpPr>
          <p:nvPr/>
        </p:nvSpPr>
        <p:spPr bwMode="auto">
          <a:xfrm>
            <a:off x="5025652" y="2636912"/>
            <a:ext cx="3505200" cy="17851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a:solidFill>
                  <a:srgbClr val="D80000"/>
                </a:solidFill>
                <a:latin typeface="Times New Roman" panose="02020603050405020304" pitchFamily="18" charset="0"/>
                <a:cs typeface="Times New Roman" panose="02020603050405020304" pitchFamily="18" charset="0"/>
              </a:rPr>
              <a:t>路径</a:t>
            </a:r>
            <a:r>
              <a:rPr lang="en-US" altLang="zh-CN" sz="2000" b="1">
                <a:solidFill>
                  <a:srgbClr val="D80000"/>
                </a:solidFill>
                <a:latin typeface="Times New Roman" panose="02020603050405020304" pitchFamily="18" charset="0"/>
                <a:cs typeface="Times New Roman" panose="02020603050405020304" pitchFamily="18" charset="0"/>
              </a:rPr>
              <a:t>1</a:t>
            </a:r>
            <a:r>
              <a:rPr lang="zh-CN" altLang="en-US" sz="2000" b="1">
                <a:solidFill>
                  <a:srgbClr val="D80000"/>
                </a:solidFill>
                <a:latin typeface="Times New Roman" panose="02020603050405020304" pitchFamily="18" charset="0"/>
                <a:cs typeface="Times New Roman" panose="02020603050405020304" pitchFamily="18" charset="0"/>
              </a:rPr>
              <a:t>：</a:t>
            </a:r>
            <a:r>
              <a:rPr lang="en-US" altLang="zh-CN" sz="2000" b="1">
                <a:solidFill>
                  <a:srgbClr val="D80000"/>
                </a:solidFill>
                <a:latin typeface="Times New Roman" panose="02020603050405020304" pitchFamily="18" charset="0"/>
                <a:cs typeface="Times New Roman" panose="02020603050405020304" pitchFamily="18" charset="0"/>
              </a:rPr>
              <a:t>1-11</a:t>
            </a:r>
          </a:p>
          <a:p>
            <a:pPr eaLnBrk="1" hangingPunct="1">
              <a:spcBef>
                <a:spcPct val="50000"/>
              </a:spcBef>
            </a:pPr>
            <a:r>
              <a:rPr lang="zh-CN" altLang="en-US" sz="2000" b="1">
                <a:solidFill>
                  <a:srgbClr val="3333FF"/>
                </a:solidFill>
                <a:latin typeface="Times New Roman" panose="02020603050405020304" pitchFamily="18" charset="0"/>
                <a:cs typeface="Times New Roman" panose="02020603050405020304" pitchFamily="18" charset="0"/>
              </a:rPr>
              <a:t>路径</a:t>
            </a:r>
            <a:r>
              <a:rPr lang="en-US" altLang="zh-CN" sz="2000" b="1">
                <a:solidFill>
                  <a:srgbClr val="3333FF"/>
                </a:solidFill>
                <a:latin typeface="Times New Roman" panose="02020603050405020304" pitchFamily="18" charset="0"/>
                <a:cs typeface="Times New Roman" panose="02020603050405020304" pitchFamily="18" charset="0"/>
              </a:rPr>
              <a:t>2</a:t>
            </a:r>
            <a:r>
              <a:rPr lang="zh-CN" altLang="en-US" sz="2000" b="1">
                <a:solidFill>
                  <a:srgbClr val="3333FF"/>
                </a:solidFill>
                <a:latin typeface="Times New Roman" panose="02020603050405020304" pitchFamily="18" charset="0"/>
                <a:cs typeface="Times New Roman" panose="02020603050405020304" pitchFamily="18" charset="0"/>
              </a:rPr>
              <a:t>：</a:t>
            </a:r>
            <a:r>
              <a:rPr lang="en-US" altLang="zh-CN" sz="2000" b="1">
                <a:solidFill>
                  <a:srgbClr val="3333FF"/>
                </a:solidFill>
                <a:latin typeface="Times New Roman" panose="02020603050405020304" pitchFamily="18" charset="0"/>
                <a:cs typeface="Times New Roman" panose="02020603050405020304" pitchFamily="18" charset="0"/>
              </a:rPr>
              <a:t>1-2-3-4-5-10-1-11</a:t>
            </a:r>
            <a:endParaRPr kumimoji="1" lang="en-US" altLang="zh-CN" sz="2000" b="1">
              <a:solidFill>
                <a:srgbClr val="3333FF"/>
              </a:solidFill>
              <a:latin typeface="Times New Roman" panose="02020603050405020304" pitchFamily="18" charset="0"/>
              <a:cs typeface="Times New Roman" panose="02020603050405020304" pitchFamily="18" charset="0"/>
            </a:endParaRPr>
          </a:p>
          <a:p>
            <a:pPr eaLnBrk="1" hangingPunct="1">
              <a:spcBef>
                <a:spcPct val="50000"/>
              </a:spcBef>
            </a:pPr>
            <a:r>
              <a:rPr lang="zh-CN" altLang="en-US" sz="2000" b="1">
                <a:solidFill>
                  <a:srgbClr val="009900"/>
                </a:solidFill>
                <a:latin typeface="Times New Roman" panose="02020603050405020304" pitchFamily="18" charset="0"/>
                <a:cs typeface="Times New Roman" panose="02020603050405020304" pitchFamily="18" charset="0"/>
              </a:rPr>
              <a:t>路径</a:t>
            </a:r>
            <a:r>
              <a:rPr lang="en-US" altLang="zh-CN" sz="2000" b="1">
                <a:solidFill>
                  <a:srgbClr val="009900"/>
                </a:solidFill>
                <a:latin typeface="Times New Roman" panose="02020603050405020304" pitchFamily="18" charset="0"/>
                <a:cs typeface="Times New Roman" panose="02020603050405020304" pitchFamily="18" charset="0"/>
              </a:rPr>
              <a:t>3</a:t>
            </a:r>
            <a:r>
              <a:rPr lang="zh-CN" altLang="en-US" sz="2000" b="1">
                <a:solidFill>
                  <a:srgbClr val="009900"/>
                </a:solidFill>
                <a:latin typeface="Times New Roman" panose="02020603050405020304" pitchFamily="18" charset="0"/>
                <a:cs typeface="Times New Roman" panose="02020603050405020304" pitchFamily="18" charset="0"/>
              </a:rPr>
              <a:t>：</a:t>
            </a:r>
            <a:r>
              <a:rPr lang="en-US" altLang="zh-CN" sz="2000" b="1">
                <a:solidFill>
                  <a:srgbClr val="009900"/>
                </a:solidFill>
                <a:latin typeface="Times New Roman" panose="02020603050405020304" pitchFamily="18" charset="0"/>
                <a:cs typeface="Times New Roman" panose="02020603050405020304" pitchFamily="18" charset="0"/>
              </a:rPr>
              <a:t>1-2-3-6-8-9-10-1-11</a:t>
            </a:r>
          </a:p>
          <a:p>
            <a:pPr eaLnBrk="1" hangingPunct="1">
              <a:spcBef>
                <a:spcPct val="50000"/>
              </a:spcBef>
            </a:pPr>
            <a:r>
              <a:rPr lang="zh-CN" altLang="en-US" sz="2000" b="1">
                <a:latin typeface="Times New Roman" panose="02020603050405020304" pitchFamily="18" charset="0"/>
                <a:cs typeface="Times New Roman" panose="02020603050405020304" pitchFamily="18" charset="0"/>
              </a:rPr>
              <a:t>路径</a:t>
            </a:r>
            <a:r>
              <a:rPr lang="en-US" altLang="zh-CN" sz="2000" b="1">
                <a:latin typeface="Times New Roman" panose="02020603050405020304" pitchFamily="18" charset="0"/>
                <a:cs typeface="Times New Roman" panose="02020603050405020304" pitchFamily="18" charset="0"/>
              </a:rPr>
              <a:t>4</a:t>
            </a:r>
            <a:r>
              <a:rPr lang="zh-CN" altLang="en-US" sz="2000" b="1">
                <a:latin typeface="Times New Roman" panose="02020603050405020304" pitchFamily="18" charset="0"/>
                <a:cs typeface="Times New Roman" panose="02020603050405020304" pitchFamily="18" charset="0"/>
              </a:rPr>
              <a:t>：</a:t>
            </a:r>
            <a:r>
              <a:rPr lang="en-US" altLang="zh-CN" sz="2000" b="1">
                <a:latin typeface="Times New Roman" panose="02020603050405020304" pitchFamily="18" charset="0"/>
                <a:cs typeface="Times New Roman" panose="02020603050405020304" pitchFamily="18" charset="0"/>
              </a:rPr>
              <a:t>1-2-3-6-7-9-10-1-11</a:t>
            </a:r>
          </a:p>
        </p:txBody>
      </p:sp>
      <p:sp>
        <p:nvSpPr>
          <p:cNvPr id="27" name="Freeform 25"/>
          <p:cNvSpPr>
            <a:spLocks/>
          </p:cNvSpPr>
          <p:nvPr/>
        </p:nvSpPr>
        <p:spPr bwMode="auto">
          <a:xfrm>
            <a:off x="910208" y="2713112"/>
            <a:ext cx="1981200" cy="3124200"/>
          </a:xfrm>
          <a:custGeom>
            <a:avLst/>
            <a:gdLst>
              <a:gd name="T0" fmla="*/ 2147483646 w 1040"/>
              <a:gd name="T1" fmla="*/ 0 h 1824"/>
              <a:gd name="T2" fmla="*/ 2147483646 w 1040"/>
              <a:gd name="T3" fmla="*/ 2147483646 h 1824"/>
              <a:gd name="T4" fmla="*/ 2147483646 w 1040"/>
              <a:gd name="T5" fmla="*/ 2147483646 h 1824"/>
              <a:gd name="T6" fmla="*/ 2147483646 w 1040"/>
              <a:gd name="T7" fmla="*/ 2147483646 h 1824"/>
              <a:gd name="T8" fmla="*/ 2147483646 w 1040"/>
              <a:gd name="T9" fmla="*/ 2147483646 h 1824"/>
              <a:gd name="T10" fmla="*/ 2147483646 w 1040"/>
              <a:gd name="T11" fmla="*/ 2147483646 h 1824"/>
              <a:gd name="T12" fmla="*/ 2147483646 w 1040"/>
              <a:gd name="T13" fmla="*/ 2147483646 h 1824"/>
              <a:gd name="T14" fmla="*/ 2147483646 w 1040"/>
              <a:gd name="T15" fmla="*/ 2147483646 h 1824"/>
              <a:gd name="T16" fmla="*/ 2147483646 w 1040"/>
              <a:gd name="T17" fmla="*/ 2147483646 h 1824"/>
              <a:gd name="T18" fmla="*/ 2147483646 w 1040"/>
              <a:gd name="T19" fmla="*/ 2147483646 h 1824"/>
              <a:gd name="T20" fmla="*/ 2147483646 w 1040"/>
              <a:gd name="T21" fmla="*/ 2147483646 h 18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40" h="1824">
                <a:moveTo>
                  <a:pt x="1040" y="0"/>
                </a:moveTo>
                <a:cubicBezTo>
                  <a:pt x="876" y="68"/>
                  <a:pt x="712" y="136"/>
                  <a:pt x="608" y="192"/>
                </a:cubicBezTo>
                <a:cubicBezTo>
                  <a:pt x="504" y="248"/>
                  <a:pt x="480" y="280"/>
                  <a:pt x="416" y="336"/>
                </a:cubicBezTo>
                <a:cubicBezTo>
                  <a:pt x="352" y="392"/>
                  <a:pt x="288" y="456"/>
                  <a:pt x="224" y="528"/>
                </a:cubicBezTo>
                <a:cubicBezTo>
                  <a:pt x="160" y="600"/>
                  <a:pt x="64" y="680"/>
                  <a:pt x="32" y="768"/>
                </a:cubicBezTo>
                <a:cubicBezTo>
                  <a:pt x="0" y="856"/>
                  <a:pt x="8" y="976"/>
                  <a:pt x="32" y="1056"/>
                </a:cubicBezTo>
                <a:cubicBezTo>
                  <a:pt x="56" y="1136"/>
                  <a:pt x="128" y="1192"/>
                  <a:pt x="176" y="1248"/>
                </a:cubicBezTo>
                <a:cubicBezTo>
                  <a:pt x="224" y="1304"/>
                  <a:pt x="264" y="1344"/>
                  <a:pt x="320" y="1392"/>
                </a:cubicBezTo>
                <a:cubicBezTo>
                  <a:pt x="376" y="1440"/>
                  <a:pt x="440" y="1488"/>
                  <a:pt x="512" y="1536"/>
                </a:cubicBezTo>
                <a:cubicBezTo>
                  <a:pt x="584" y="1584"/>
                  <a:pt x="664" y="1632"/>
                  <a:pt x="752" y="1680"/>
                </a:cubicBezTo>
                <a:cubicBezTo>
                  <a:pt x="840" y="1728"/>
                  <a:pt x="984" y="1800"/>
                  <a:pt x="1040" y="1824"/>
                </a:cubicBezTo>
              </a:path>
            </a:pathLst>
          </a:custGeom>
          <a:noFill/>
          <a:ln w="9525" cap="flat" cmpd="sng">
            <a:solidFill>
              <a:srgbClr val="0000FF"/>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28" name="Line 26"/>
          <p:cNvSpPr>
            <a:spLocks noChangeShapeType="1"/>
          </p:cNvSpPr>
          <p:nvPr/>
        </p:nvSpPr>
        <p:spPr bwMode="auto">
          <a:xfrm>
            <a:off x="3196208" y="2941712"/>
            <a:ext cx="0" cy="228600"/>
          </a:xfrm>
          <a:prstGeom prst="line">
            <a:avLst/>
          </a:prstGeom>
          <a:noFill/>
          <a:ln w="95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29" name="Line 27"/>
          <p:cNvSpPr>
            <a:spLocks noChangeShapeType="1"/>
          </p:cNvSpPr>
          <p:nvPr/>
        </p:nvSpPr>
        <p:spPr bwMode="auto">
          <a:xfrm>
            <a:off x="2967608" y="2941712"/>
            <a:ext cx="0" cy="228600"/>
          </a:xfrm>
          <a:prstGeom prst="line">
            <a:avLst/>
          </a:prstGeom>
          <a:noFill/>
          <a:ln w="9525">
            <a:solidFill>
              <a:srgbClr val="008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30" name="Freeform 28"/>
          <p:cNvSpPr>
            <a:spLocks/>
          </p:cNvSpPr>
          <p:nvPr/>
        </p:nvSpPr>
        <p:spPr bwMode="auto">
          <a:xfrm>
            <a:off x="3348608" y="2713112"/>
            <a:ext cx="1295400" cy="2755900"/>
          </a:xfrm>
          <a:custGeom>
            <a:avLst/>
            <a:gdLst>
              <a:gd name="T0" fmla="*/ 0 w 824"/>
              <a:gd name="T1" fmla="*/ 0 h 1592"/>
              <a:gd name="T2" fmla="*/ 2147483646 w 824"/>
              <a:gd name="T3" fmla="*/ 2147483646 h 1592"/>
              <a:gd name="T4" fmla="*/ 2147483646 w 824"/>
              <a:gd name="T5" fmla="*/ 2147483646 h 1592"/>
              <a:gd name="T6" fmla="*/ 2147483646 w 824"/>
              <a:gd name="T7" fmla="*/ 2147483646 h 1592"/>
              <a:gd name="T8" fmla="*/ 2147483646 w 824"/>
              <a:gd name="T9" fmla="*/ 2147483646 h 1592"/>
              <a:gd name="T10" fmla="*/ 2147483646 w 824"/>
              <a:gd name="T11" fmla="*/ 2147483646 h 1592"/>
              <a:gd name="T12" fmla="*/ 2147483646 w 824"/>
              <a:gd name="T13" fmla="*/ 2147483646 h 1592"/>
              <a:gd name="T14" fmla="*/ 2147483646 w 824"/>
              <a:gd name="T15" fmla="*/ 2147483646 h 15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24" h="1592">
                <a:moveTo>
                  <a:pt x="0" y="0"/>
                </a:moveTo>
                <a:cubicBezTo>
                  <a:pt x="180" y="76"/>
                  <a:pt x="360" y="152"/>
                  <a:pt x="480" y="240"/>
                </a:cubicBezTo>
                <a:cubicBezTo>
                  <a:pt x="600" y="328"/>
                  <a:pt x="664" y="408"/>
                  <a:pt x="720" y="528"/>
                </a:cubicBezTo>
                <a:cubicBezTo>
                  <a:pt x="776" y="648"/>
                  <a:pt x="824" y="824"/>
                  <a:pt x="816" y="960"/>
                </a:cubicBezTo>
                <a:cubicBezTo>
                  <a:pt x="808" y="1096"/>
                  <a:pt x="736" y="1248"/>
                  <a:pt x="672" y="1344"/>
                </a:cubicBezTo>
                <a:cubicBezTo>
                  <a:pt x="608" y="1440"/>
                  <a:pt x="504" y="1496"/>
                  <a:pt x="432" y="1536"/>
                </a:cubicBezTo>
                <a:cubicBezTo>
                  <a:pt x="360" y="1576"/>
                  <a:pt x="304" y="1576"/>
                  <a:pt x="240" y="1584"/>
                </a:cubicBezTo>
                <a:cubicBezTo>
                  <a:pt x="176" y="1592"/>
                  <a:pt x="80" y="1584"/>
                  <a:pt x="48" y="1584"/>
                </a:cubicBezTo>
              </a:path>
            </a:pathLst>
          </a:custGeom>
          <a:noFill/>
          <a:ln w="9525" cap="flat" cmpd="sng">
            <a:solidFill>
              <a:srgbClr val="008000"/>
            </a:solidFill>
            <a:prstDash val="solid"/>
            <a:miter lim="800000"/>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31" name="Freeform 29"/>
          <p:cNvSpPr>
            <a:spLocks/>
          </p:cNvSpPr>
          <p:nvPr/>
        </p:nvSpPr>
        <p:spPr bwMode="auto">
          <a:xfrm>
            <a:off x="757808" y="2636912"/>
            <a:ext cx="2133600" cy="3276600"/>
          </a:xfrm>
          <a:custGeom>
            <a:avLst/>
            <a:gdLst>
              <a:gd name="T0" fmla="*/ 2147483646 w 1040"/>
              <a:gd name="T1" fmla="*/ 0 h 1824"/>
              <a:gd name="T2" fmla="*/ 2147483646 w 1040"/>
              <a:gd name="T3" fmla="*/ 2147483646 h 1824"/>
              <a:gd name="T4" fmla="*/ 2147483646 w 1040"/>
              <a:gd name="T5" fmla="*/ 2147483646 h 1824"/>
              <a:gd name="T6" fmla="*/ 2147483646 w 1040"/>
              <a:gd name="T7" fmla="*/ 2147483646 h 1824"/>
              <a:gd name="T8" fmla="*/ 2147483646 w 1040"/>
              <a:gd name="T9" fmla="*/ 2147483646 h 1824"/>
              <a:gd name="T10" fmla="*/ 2147483646 w 1040"/>
              <a:gd name="T11" fmla="*/ 2147483646 h 1824"/>
              <a:gd name="T12" fmla="*/ 2147483646 w 1040"/>
              <a:gd name="T13" fmla="*/ 2147483646 h 1824"/>
              <a:gd name="T14" fmla="*/ 2147483646 w 1040"/>
              <a:gd name="T15" fmla="*/ 2147483646 h 1824"/>
              <a:gd name="T16" fmla="*/ 2147483646 w 1040"/>
              <a:gd name="T17" fmla="*/ 2147483646 h 1824"/>
              <a:gd name="T18" fmla="*/ 2147483646 w 1040"/>
              <a:gd name="T19" fmla="*/ 2147483646 h 1824"/>
              <a:gd name="T20" fmla="*/ 2147483646 w 1040"/>
              <a:gd name="T21" fmla="*/ 2147483646 h 18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40" h="1824">
                <a:moveTo>
                  <a:pt x="1040" y="0"/>
                </a:moveTo>
                <a:cubicBezTo>
                  <a:pt x="876" y="68"/>
                  <a:pt x="712" y="136"/>
                  <a:pt x="608" y="192"/>
                </a:cubicBezTo>
                <a:cubicBezTo>
                  <a:pt x="504" y="248"/>
                  <a:pt x="480" y="280"/>
                  <a:pt x="416" y="336"/>
                </a:cubicBezTo>
                <a:cubicBezTo>
                  <a:pt x="352" y="392"/>
                  <a:pt x="288" y="456"/>
                  <a:pt x="224" y="528"/>
                </a:cubicBezTo>
                <a:cubicBezTo>
                  <a:pt x="160" y="600"/>
                  <a:pt x="64" y="680"/>
                  <a:pt x="32" y="768"/>
                </a:cubicBezTo>
                <a:cubicBezTo>
                  <a:pt x="0" y="856"/>
                  <a:pt x="8" y="976"/>
                  <a:pt x="32" y="1056"/>
                </a:cubicBezTo>
                <a:cubicBezTo>
                  <a:pt x="56" y="1136"/>
                  <a:pt x="128" y="1192"/>
                  <a:pt x="176" y="1248"/>
                </a:cubicBezTo>
                <a:cubicBezTo>
                  <a:pt x="224" y="1304"/>
                  <a:pt x="264" y="1344"/>
                  <a:pt x="320" y="1392"/>
                </a:cubicBezTo>
                <a:cubicBezTo>
                  <a:pt x="376" y="1440"/>
                  <a:pt x="440" y="1488"/>
                  <a:pt x="512" y="1536"/>
                </a:cubicBezTo>
                <a:cubicBezTo>
                  <a:pt x="584" y="1584"/>
                  <a:pt x="664" y="1632"/>
                  <a:pt x="752" y="1680"/>
                </a:cubicBezTo>
                <a:cubicBezTo>
                  <a:pt x="840" y="1728"/>
                  <a:pt x="984" y="1800"/>
                  <a:pt x="1040" y="1824"/>
                </a:cubicBezTo>
              </a:path>
            </a:pathLst>
          </a:custGeom>
          <a:noFill/>
          <a:ln w="9525" cap="flat" cmpd="sng">
            <a:solidFill>
              <a:srgbClr val="008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32" name="Line 30"/>
          <p:cNvSpPr>
            <a:spLocks noChangeShapeType="1"/>
          </p:cNvSpPr>
          <p:nvPr/>
        </p:nvSpPr>
        <p:spPr bwMode="auto">
          <a:xfrm flipH="1">
            <a:off x="2281808" y="3322712"/>
            <a:ext cx="60960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33" name="Line 31"/>
          <p:cNvSpPr>
            <a:spLocks noChangeShapeType="1"/>
          </p:cNvSpPr>
          <p:nvPr/>
        </p:nvSpPr>
        <p:spPr bwMode="auto">
          <a:xfrm>
            <a:off x="2281808" y="4846712"/>
            <a:ext cx="67310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34" name="Freeform 32"/>
          <p:cNvSpPr>
            <a:spLocks/>
          </p:cNvSpPr>
          <p:nvPr/>
        </p:nvSpPr>
        <p:spPr bwMode="auto">
          <a:xfrm>
            <a:off x="3272408" y="2865512"/>
            <a:ext cx="1143000" cy="2362200"/>
          </a:xfrm>
          <a:custGeom>
            <a:avLst/>
            <a:gdLst>
              <a:gd name="T0" fmla="*/ 0 w 824"/>
              <a:gd name="T1" fmla="*/ 0 h 1592"/>
              <a:gd name="T2" fmla="*/ 2147483646 w 824"/>
              <a:gd name="T3" fmla="*/ 2147483646 h 1592"/>
              <a:gd name="T4" fmla="*/ 2147483646 w 824"/>
              <a:gd name="T5" fmla="*/ 2147483646 h 1592"/>
              <a:gd name="T6" fmla="*/ 2147483646 w 824"/>
              <a:gd name="T7" fmla="*/ 2147483646 h 1592"/>
              <a:gd name="T8" fmla="*/ 2147483646 w 824"/>
              <a:gd name="T9" fmla="*/ 2147483646 h 1592"/>
              <a:gd name="T10" fmla="*/ 2147483646 w 824"/>
              <a:gd name="T11" fmla="*/ 2147483646 h 1592"/>
              <a:gd name="T12" fmla="*/ 2147483646 w 824"/>
              <a:gd name="T13" fmla="*/ 2147483646 h 1592"/>
              <a:gd name="T14" fmla="*/ 2147483646 w 824"/>
              <a:gd name="T15" fmla="*/ 2147483646 h 15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24" h="1592">
                <a:moveTo>
                  <a:pt x="0" y="0"/>
                </a:moveTo>
                <a:cubicBezTo>
                  <a:pt x="180" y="76"/>
                  <a:pt x="360" y="152"/>
                  <a:pt x="480" y="240"/>
                </a:cubicBezTo>
                <a:cubicBezTo>
                  <a:pt x="600" y="328"/>
                  <a:pt x="664" y="408"/>
                  <a:pt x="720" y="528"/>
                </a:cubicBezTo>
                <a:cubicBezTo>
                  <a:pt x="776" y="648"/>
                  <a:pt x="824" y="824"/>
                  <a:pt x="816" y="960"/>
                </a:cubicBezTo>
                <a:cubicBezTo>
                  <a:pt x="808" y="1096"/>
                  <a:pt x="736" y="1248"/>
                  <a:pt x="672" y="1344"/>
                </a:cubicBezTo>
                <a:cubicBezTo>
                  <a:pt x="608" y="1440"/>
                  <a:pt x="504" y="1496"/>
                  <a:pt x="432" y="1536"/>
                </a:cubicBezTo>
                <a:cubicBezTo>
                  <a:pt x="360" y="1576"/>
                  <a:pt x="304" y="1576"/>
                  <a:pt x="240" y="1584"/>
                </a:cubicBezTo>
                <a:cubicBezTo>
                  <a:pt x="176" y="1592"/>
                  <a:pt x="80" y="1584"/>
                  <a:pt x="48" y="1584"/>
                </a:cubicBezTo>
              </a:path>
            </a:pathLst>
          </a:custGeom>
          <a:noFill/>
          <a:ln w="9525" cap="flat" cmpd="sng">
            <a:solidFill>
              <a:schemeClr val="tx1"/>
            </a:solidFill>
            <a:prstDash val="solid"/>
            <a:miter lim="800000"/>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35" name="Freeform 33"/>
          <p:cNvSpPr>
            <a:spLocks/>
          </p:cNvSpPr>
          <p:nvPr/>
        </p:nvSpPr>
        <p:spPr bwMode="auto">
          <a:xfrm>
            <a:off x="1138808" y="2789312"/>
            <a:ext cx="1752600" cy="2971800"/>
          </a:xfrm>
          <a:custGeom>
            <a:avLst/>
            <a:gdLst>
              <a:gd name="T0" fmla="*/ 2147483646 w 1040"/>
              <a:gd name="T1" fmla="*/ 0 h 1824"/>
              <a:gd name="T2" fmla="*/ 2147483646 w 1040"/>
              <a:gd name="T3" fmla="*/ 2147483646 h 1824"/>
              <a:gd name="T4" fmla="*/ 2147483646 w 1040"/>
              <a:gd name="T5" fmla="*/ 2147483646 h 1824"/>
              <a:gd name="T6" fmla="*/ 2147483646 w 1040"/>
              <a:gd name="T7" fmla="*/ 2147483646 h 1824"/>
              <a:gd name="T8" fmla="*/ 2147483646 w 1040"/>
              <a:gd name="T9" fmla="*/ 2147483646 h 1824"/>
              <a:gd name="T10" fmla="*/ 2147483646 w 1040"/>
              <a:gd name="T11" fmla="*/ 2147483646 h 1824"/>
              <a:gd name="T12" fmla="*/ 2147483646 w 1040"/>
              <a:gd name="T13" fmla="*/ 2147483646 h 1824"/>
              <a:gd name="T14" fmla="*/ 2147483646 w 1040"/>
              <a:gd name="T15" fmla="*/ 2147483646 h 1824"/>
              <a:gd name="T16" fmla="*/ 2147483646 w 1040"/>
              <a:gd name="T17" fmla="*/ 2147483646 h 1824"/>
              <a:gd name="T18" fmla="*/ 2147483646 w 1040"/>
              <a:gd name="T19" fmla="*/ 2147483646 h 1824"/>
              <a:gd name="T20" fmla="*/ 2147483646 w 1040"/>
              <a:gd name="T21" fmla="*/ 2147483646 h 18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40" h="1824">
                <a:moveTo>
                  <a:pt x="1040" y="0"/>
                </a:moveTo>
                <a:cubicBezTo>
                  <a:pt x="876" y="68"/>
                  <a:pt x="712" y="136"/>
                  <a:pt x="608" y="192"/>
                </a:cubicBezTo>
                <a:cubicBezTo>
                  <a:pt x="504" y="248"/>
                  <a:pt x="480" y="280"/>
                  <a:pt x="416" y="336"/>
                </a:cubicBezTo>
                <a:cubicBezTo>
                  <a:pt x="352" y="392"/>
                  <a:pt x="288" y="456"/>
                  <a:pt x="224" y="528"/>
                </a:cubicBezTo>
                <a:cubicBezTo>
                  <a:pt x="160" y="600"/>
                  <a:pt x="64" y="680"/>
                  <a:pt x="32" y="768"/>
                </a:cubicBezTo>
                <a:cubicBezTo>
                  <a:pt x="0" y="856"/>
                  <a:pt x="8" y="976"/>
                  <a:pt x="32" y="1056"/>
                </a:cubicBezTo>
                <a:cubicBezTo>
                  <a:pt x="56" y="1136"/>
                  <a:pt x="128" y="1192"/>
                  <a:pt x="176" y="1248"/>
                </a:cubicBezTo>
                <a:cubicBezTo>
                  <a:pt x="224" y="1304"/>
                  <a:pt x="264" y="1344"/>
                  <a:pt x="320" y="1392"/>
                </a:cubicBezTo>
                <a:cubicBezTo>
                  <a:pt x="376" y="1440"/>
                  <a:pt x="440" y="1488"/>
                  <a:pt x="512" y="1536"/>
                </a:cubicBezTo>
                <a:cubicBezTo>
                  <a:pt x="584" y="1584"/>
                  <a:pt x="664" y="1632"/>
                  <a:pt x="752" y="1680"/>
                </a:cubicBezTo>
                <a:cubicBezTo>
                  <a:pt x="840" y="1728"/>
                  <a:pt x="984" y="1800"/>
                  <a:pt x="1040" y="1824"/>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36" name="Text Box 34"/>
          <p:cNvSpPr txBox="1">
            <a:spLocks noChangeArrowheads="1"/>
          </p:cNvSpPr>
          <p:nvPr/>
        </p:nvSpPr>
        <p:spPr bwMode="auto">
          <a:xfrm>
            <a:off x="5025652" y="4846712"/>
            <a:ext cx="3506788" cy="1016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b="1" dirty="0">
                <a:latin typeface="Times New Roman" panose="02020603050405020304" pitchFamily="18" charset="0"/>
                <a:cs typeface="Times New Roman" panose="02020603050405020304" pitchFamily="18" charset="0"/>
              </a:rPr>
              <a:t>对以上路径的遍历，就是至少一次地执行了程序中的所有</a:t>
            </a:r>
            <a:r>
              <a:rPr kumimoji="1" lang="zh-CN" altLang="en-US" sz="2000" b="1" dirty="0" smtClean="0">
                <a:latin typeface="Times New Roman" panose="02020603050405020304" pitchFamily="18" charset="0"/>
                <a:cs typeface="Times New Roman" panose="02020603050405020304" pitchFamily="18" charset="0"/>
              </a:rPr>
              <a:t>语句</a:t>
            </a:r>
            <a:endParaRPr kumimoji="1" lang="zh-CN"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1174037"/>
      </p:ext>
    </p:extLst>
  </p:cSld>
  <p:clrMapOvr>
    <a:masterClrMapping/>
  </p:clrMapOvr>
  <p:transition spd="med">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a:t>
            </a:r>
            <a:r>
              <a:rPr lang="zh-CN" altLang="en-US" sz="2000" b="1" dirty="0" smtClean="0">
                <a:solidFill>
                  <a:srgbClr val="0000FF"/>
                </a:solidFill>
                <a:cs typeface="Times New Roman" panose="02020603050405020304" pitchFamily="18" charset="0"/>
              </a:rPr>
              <a:t>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第一步：画出控制流图</a:t>
            </a:r>
          </a:p>
        </p:txBody>
      </p:sp>
      <p:sp>
        <p:nvSpPr>
          <p:cNvPr id="4" name="Rectangle 3"/>
          <p:cNvSpPr txBox="1">
            <a:spLocks noChangeArrowheads="1"/>
          </p:cNvSpPr>
          <p:nvPr/>
        </p:nvSpPr>
        <p:spPr>
          <a:xfrm>
            <a:off x="468313" y="1485900"/>
            <a:ext cx="5373687" cy="4464050"/>
          </a:xfrm>
          <a:prstGeom prst="rect">
            <a:avLst/>
          </a:prstGeom>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80000"/>
              </a:lnSpc>
              <a:spcBef>
                <a:spcPts val="500"/>
              </a:spcBef>
              <a:buFont typeface="Wingdings" panose="05000000000000000000" pitchFamily="2" charset="2"/>
              <a:buNone/>
            </a:pPr>
            <a:r>
              <a:rPr lang="en-US" altLang="zh-CN" sz="1800" dirty="0" smtClean="0"/>
              <a:t>void  Sort(</a:t>
            </a:r>
            <a:r>
              <a:rPr lang="en-US" altLang="zh-CN" sz="1800" dirty="0" err="1" smtClean="0"/>
              <a:t>int</a:t>
            </a:r>
            <a:r>
              <a:rPr lang="en-US" altLang="zh-CN" sz="1800" dirty="0" smtClean="0"/>
              <a:t> </a:t>
            </a:r>
            <a:r>
              <a:rPr lang="en-US" altLang="zh-CN" sz="1800" dirty="0" err="1" smtClean="0"/>
              <a:t>iRecordNum,int</a:t>
            </a:r>
            <a:r>
              <a:rPr lang="en-US" altLang="zh-CN" sz="1800" dirty="0" smtClean="0"/>
              <a:t> </a:t>
            </a:r>
            <a:r>
              <a:rPr lang="en-US" altLang="zh-CN" sz="1800" dirty="0" err="1" smtClean="0"/>
              <a:t>iType</a:t>
            </a:r>
            <a:r>
              <a:rPr lang="en-US" altLang="zh-CN" sz="1800" dirty="0" smtClean="0"/>
              <a:t>)</a:t>
            </a:r>
          </a:p>
          <a:p>
            <a:pPr eaLnBrk="1" hangingPunct="1">
              <a:lnSpc>
                <a:spcPct val="80000"/>
              </a:lnSpc>
              <a:spcBef>
                <a:spcPts val="500"/>
              </a:spcBef>
              <a:buFont typeface="Wingdings" panose="05000000000000000000" pitchFamily="2" charset="2"/>
              <a:buAutoNum type="arabicPeriod"/>
            </a:pPr>
            <a:r>
              <a:rPr lang="en-US" altLang="zh-CN" sz="1800" dirty="0" smtClean="0"/>
              <a:t> {  </a:t>
            </a:r>
          </a:p>
          <a:p>
            <a:pPr eaLnBrk="1" hangingPunct="1">
              <a:lnSpc>
                <a:spcPct val="80000"/>
              </a:lnSpc>
              <a:spcBef>
                <a:spcPts val="500"/>
              </a:spcBef>
              <a:buFont typeface="Wingdings" panose="05000000000000000000" pitchFamily="2" charset="2"/>
              <a:buAutoNum type="arabicPeriod"/>
            </a:pPr>
            <a:r>
              <a:rPr lang="en-US" altLang="zh-CN" sz="1800" dirty="0" smtClean="0"/>
              <a:t>   </a:t>
            </a:r>
            <a:r>
              <a:rPr lang="en-US" altLang="zh-CN" sz="1800" dirty="0" err="1" smtClean="0"/>
              <a:t>int</a:t>
            </a:r>
            <a:r>
              <a:rPr lang="en-US" altLang="zh-CN" sz="1800" dirty="0" smtClean="0"/>
              <a:t> x=0;</a:t>
            </a:r>
          </a:p>
          <a:p>
            <a:pPr eaLnBrk="1" hangingPunct="1">
              <a:lnSpc>
                <a:spcPct val="80000"/>
              </a:lnSpc>
              <a:spcBef>
                <a:spcPts val="500"/>
              </a:spcBef>
              <a:buFont typeface="Wingdings" panose="05000000000000000000" pitchFamily="2" charset="2"/>
              <a:buAutoNum type="arabicPeriod"/>
            </a:pPr>
            <a:r>
              <a:rPr lang="en-US" altLang="zh-CN" sz="1800" dirty="0" smtClean="0"/>
              <a:t>   </a:t>
            </a:r>
            <a:r>
              <a:rPr lang="en-US" altLang="zh-CN" sz="1800" dirty="0" err="1" smtClean="0"/>
              <a:t>int</a:t>
            </a:r>
            <a:r>
              <a:rPr lang="en-US" altLang="zh-CN" sz="1800" dirty="0" smtClean="0"/>
              <a:t> y=0;</a:t>
            </a:r>
          </a:p>
          <a:p>
            <a:pPr eaLnBrk="1" hangingPunct="1">
              <a:lnSpc>
                <a:spcPct val="80000"/>
              </a:lnSpc>
              <a:spcBef>
                <a:spcPts val="500"/>
              </a:spcBef>
              <a:buFont typeface="Wingdings" panose="05000000000000000000" pitchFamily="2" charset="2"/>
              <a:buAutoNum type="arabicPeriod"/>
            </a:pPr>
            <a:r>
              <a:rPr lang="en-US" altLang="zh-CN" sz="1800" dirty="0" smtClean="0"/>
              <a:t>   while (</a:t>
            </a:r>
            <a:r>
              <a:rPr lang="en-US" altLang="zh-CN" sz="1800" dirty="0" err="1" smtClean="0"/>
              <a:t>iRecordNum</a:t>
            </a:r>
            <a:r>
              <a:rPr lang="en-US" altLang="zh-CN" sz="1800" dirty="0" smtClean="0"/>
              <a:t>-- &gt; 0)</a:t>
            </a:r>
          </a:p>
          <a:p>
            <a:pPr eaLnBrk="1" hangingPunct="1">
              <a:lnSpc>
                <a:spcPct val="80000"/>
              </a:lnSpc>
              <a:spcBef>
                <a:spcPts val="500"/>
              </a:spcBef>
              <a:buFont typeface="Wingdings" panose="05000000000000000000" pitchFamily="2" charset="2"/>
              <a:buAutoNum type="arabicPeriod"/>
            </a:pPr>
            <a:r>
              <a:rPr lang="en-US" altLang="zh-CN" sz="1800" dirty="0" smtClean="0"/>
              <a:t>   {</a:t>
            </a:r>
          </a:p>
          <a:p>
            <a:pPr eaLnBrk="1" hangingPunct="1">
              <a:lnSpc>
                <a:spcPct val="80000"/>
              </a:lnSpc>
              <a:spcBef>
                <a:spcPts val="500"/>
              </a:spcBef>
              <a:buFont typeface="Wingdings" panose="05000000000000000000" pitchFamily="2" charset="2"/>
              <a:buAutoNum type="arabicPeriod"/>
            </a:pPr>
            <a:r>
              <a:rPr lang="en-US" altLang="zh-CN" sz="1800" dirty="0" smtClean="0"/>
              <a:t>        if(0= =</a:t>
            </a:r>
            <a:r>
              <a:rPr lang="en-US" altLang="zh-CN" sz="1800" dirty="0" err="1" smtClean="0"/>
              <a:t>iType</a:t>
            </a:r>
            <a:r>
              <a:rPr lang="en-US" altLang="zh-CN" sz="1800" dirty="0" smtClean="0"/>
              <a:t>)</a:t>
            </a:r>
          </a:p>
          <a:p>
            <a:pPr eaLnBrk="1" hangingPunct="1">
              <a:lnSpc>
                <a:spcPct val="80000"/>
              </a:lnSpc>
              <a:spcBef>
                <a:spcPts val="500"/>
              </a:spcBef>
              <a:buFont typeface="Wingdings" panose="05000000000000000000" pitchFamily="2" charset="2"/>
              <a:buAutoNum type="arabicPeriod"/>
            </a:pPr>
            <a:r>
              <a:rPr lang="en-US" altLang="zh-CN" sz="1800" dirty="0" smtClean="0"/>
              <a:t>	    { x=y+2; break;}</a:t>
            </a:r>
          </a:p>
          <a:p>
            <a:pPr eaLnBrk="1" hangingPunct="1">
              <a:lnSpc>
                <a:spcPct val="80000"/>
              </a:lnSpc>
              <a:spcBef>
                <a:spcPts val="500"/>
              </a:spcBef>
              <a:buFont typeface="Wingdings" panose="05000000000000000000" pitchFamily="2" charset="2"/>
              <a:buAutoNum type="arabicPeriod"/>
            </a:pPr>
            <a:r>
              <a:rPr lang="en-US" altLang="zh-CN" sz="1800" dirty="0" smtClean="0"/>
              <a:t>        else</a:t>
            </a:r>
          </a:p>
          <a:p>
            <a:pPr eaLnBrk="1" hangingPunct="1">
              <a:lnSpc>
                <a:spcPct val="80000"/>
              </a:lnSpc>
              <a:spcBef>
                <a:spcPts val="500"/>
              </a:spcBef>
              <a:buFont typeface="Wingdings" panose="05000000000000000000" pitchFamily="2" charset="2"/>
              <a:buAutoNum type="arabicPeriod"/>
            </a:pPr>
            <a:r>
              <a:rPr lang="en-US" altLang="zh-CN" sz="1800" dirty="0" smtClean="0"/>
              <a:t>               if (1= =</a:t>
            </a:r>
            <a:r>
              <a:rPr lang="en-US" altLang="zh-CN" sz="1800" dirty="0" err="1" smtClean="0"/>
              <a:t>iType</a:t>
            </a:r>
            <a:r>
              <a:rPr lang="en-US" altLang="zh-CN" sz="1800" dirty="0" smtClean="0"/>
              <a:t>)</a:t>
            </a:r>
          </a:p>
          <a:p>
            <a:pPr eaLnBrk="1" hangingPunct="1">
              <a:lnSpc>
                <a:spcPct val="80000"/>
              </a:lnSpc>
              <a:spcBef>
                <a:spcPts val="500"/>
              </a:spcBef>
              <a:buFont typeface="Wingdings" panose="05000000000000000000" pitchFamily="2" charset="2"/>
              <a:buAutoNum type="arabicPeriod"/>
            </a:pPr>
            <a:r>
              <a:rPr lang="en-US" altLang="zh-CN" sz="1800" dirty="0" smtClean="0"/>
              <a:t>	             x=y+10</a:t>
            </a:r>
          </a:p>
          <a:p>
            <a:pPr eaLnBrk="1" hangingPunct="1">
              <a:lnSpc>
                <a:spcPct val="80000"/>
              </a:lnSpc>
              <a:spcBef>
                <a:spcPts val="500"/>
              </a:spcBef>
              <a:buFont typeface="Wingdings" panose="05000000000000000000" pitchFamily="2" charset="2"/>
              <a:buAutoNum type="arabicPeriod"/>
            </a:pPr>
            <a:r>
              <a:rPr lang="en-US" altLang="zh-CN" sz="1800" dirty="0" smtClean="0"/>
              <a:t>              else</a:t>
            </a:r>
          </a:p>
          <a:p>
            <a:pPr eaLnBrk="1" hangingPunct="1">
              <a:lnSpc>
                <a:spcPct val="80000"/>
              </a:lnSpc>
              <a:spcBef>
                <a:spcPts val="500"/>
              </a:spcBef>
              <a:buFont typeface="Wingdings" panose="05000000000000000000" pitchFamily="2" charset="2"/>
              <a:buAutoNum type="arabicPeriod"/>
            </a:pPr>
            <a:r>
              <a:rPr lang="en-US" altLang="zh-CN" sz="1800" dirty="0" smtClean="0"/>
              <a:t>                        x=y+20;</a:t>
            </a:r>
          </a:p>
          <a:p>
            <a:pPr eaLnBrk="1" hangingPunct="1">
              <a:lnSpc>
                <a:spcPct val="80000"/>
              </a:lnSpc>
              <a:spcBef>
                <a:spcPts val="500"/>
              </a:spcBef>
              <a:buFont typeface="Wingdings" panose="05000000000000000000" pitchFamily="2" charset="2"/>
              <a:buAutoNum type="arabicPeriod"/>
            </a:pPr>
            <a:r>
              <a:rPr lang="en-US" altLang="zh-CN" sz="1800" dirty="0" smtClean="0"/>
              <a:t>    }</a:t>
            </a:r>
          </a:p>
          <a:p>
            <a:pPr eaLnBrk="1" hangingPunct="1">
              <a:lnSpc>
                <a:spcPct val="80000"/>
              </a:lnSpc>
              <a:spcBef>
                <a:spcPts val="500"/>
              </a:spcBef>
              <a:buFont typeface="Wingdings" panose="05000000000000000000" pitchFamily="2" charset="2"/>
              <a:buAutoNum type="arabicPeriod"/>
            </a:pPr>
            <a:r>
              <a:rPr lang="en-US" altLang="zh-CN" sz="1800" dirty="0" smtClean="0"/>
              <a:t> }</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b="6682"/>
          <a:stretch>
            <a:fillRect/>
          </a:stretch>
        </p:blipFill>
        <p:spPr bwMode="auto">
          <a:xfrm>
            <a:off x="4932363" y="1773238"/>
            <a:ext cx="3781425"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8294975"/>
      </p:ext>
    </p:extLst>
  </p:cSld>
  <p:clrMapOvr>
    <a:masterClrMapping/>
  </p:clrMapOvr>
  <p:transition spd="med">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5.1 </a:t>
            </a:r>
            <a:r>
              <a:rPr kumimoji="1" lang="zh-CN" altLang="en-US"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白盒测试</a:t>
            </a:r>
            <a:r>
              <a:rPr kumimoji="1" lang="zh-CN" altLang="en-US" sz="2000" b="1" i="0" u="none" strike="noStrike" kern="120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概述</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白盒测试的目的</a:t>
            </a:r>
          </a:p>
        </p:txBody>
      </p:sp>
      <p:sp>
        <p:nvSpPr>
          <p:cNvPr id="13"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白盒测试主要对程序模块进行如下的检查：</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对模块的每一个独立的执行路径至少测试一</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对所有的逻辑判定的每一个分支</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真与假</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都至少测试一</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在循环的边界和运行界限内执行</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循环体</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测试内部数据结构的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有效性</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endParaRPr lang="zh-CN" altLang="en-US" sz="800" dirty="0" smtClean="0"/>
          </a:p>
          <a:p>
            <a:pPr eaLnBrk="1" hangingPunct="1"/>
            <a:r>
              <a:rPr lang="zh-CN" altLang="en-US" dirty="0" smtClean="0"/>
              <a:t>代码评审：</a:t>
            </a:r>
            <a:r>
              <a:rPr lang="zh-CN" altLang="en-US" dirty="0" smtClean="0">
                <a:solidFill>
                  <a:srgbClr val="C00000"/>
                </a:solidFill>
                <a:latin typeface="楷体" panose="02010609060101010101" pitchFamily="49" charset="-122"/>
                <a:ea typeface="楷体" panose="02010609060101010101" pitchFamily="49" charset="-122"/>
              </a:rPr>
              <a:t>靠人发现代码中不符合规范的地方、潜在的错误</a:t>
            </a:r>
          </a:p>
          <a:p>
            <a:pPr eaLnBrk="1" hangingPunct="1"/>
            <a:r>
              <a:rPr lang="zh-CN" altLang="en-US" dirty="0" smtClean="0"/>
              <a:t>代码性能分析：</a:t>
            </a:r>
            <a:r>
              <a:rPr lang="zh-CN" altLang="en-US" dirty="0">
                <a:solidFill>
                  <a:srgbClr val="C00000"/>
                </a:solidFill>
                <a:latin typeface="楷体" panose="02010609060101010101" pitchFamily="49" charset="-122"/>
                <a:ea typeface="楷体" panose="02010609060101010101" pitchFamily="49" charset="-122"/>
              </a:rPr>
              <a:t>发现代码中的性能缺陷</a:t>
            </a:r>
          </a:p>
          <a:p>
            <a:pPr eaLnBrk="1" hangingPunct="1"/>
            <a:r>
              <a:rPr lang="zh-CN" altLang="en-US" dirty="0" smtClean="0"/>
              <a:t>白盒测试：</a:t>
            </a:r>
            <a:r>
              <a:rPr lang="zh-CN" altLang="en-US" dirty="0">
                <a:solidFill>
                  <a:srgbClr val="C00000"/>
                </a:solidFill>
                <a:latin typeface="楷体" panose="02010609060101010101" pitchFamily="49" charset="-122"/>
                <a:ea typeface="楷体" panose="02010609060101010101" pitchFamily="49" charset="-122"/>
              </a:rPr>
              <a:t>发现代码中的错误！</a:t>
            </a:r>
          </a:p>
          <a:p>
            <a:pPr eaLnBrk="1" hangingPunct="1"/>
            <a:endParaRPr lang="zh-CN" altLang="en-US" dirty="0" smtClean="0">
              <a:solidFill>
                <a:srgbClr val="FF0000"/>
              </a:solidFill>
              <a:latin typeface="Times New Roman" panose="02020603050405020304" pitchFamily="18" charset="0"/>
              <a:ea typeface="楷体_GB2312" pitchFamily="49" charset="-122"/>
            </a:endParaRPr>
          </a:p>
          <a:p>
            <a:pPr eaLnBrk="1" hangingPunct="1"/>
            <a:endParaRPr lang="en-US" altLang="zh-CN" dirty="0" smtClean="0"/>
          </a:p>
        </p:txBody>
      </p:sp>
    </p:spTree>
    <p:extLst>
      <p:ext uri="{BB962C8B-B14F-4D97-AF65-F5344CB8AC3E}">
        <p14:creationId xmlns:p14="http://schemas.microsoft.com/office/powerpoint/2010/main" val="3154018839"/>
      </p:ext>
    </p:extLst>
  </p:cSld>
  <p:clrMapOvr>
    <a:masterClrMapping/>
  </p:clrMapOvr>
  <p:transition spd="med">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a:t>
            </a:r>
            <a:r>
              <a:rPr lang="zh-CN" altLang="en-US" sz="2000" b="1" dirty="0" smtClean="0">
                <a:solidFill>
                  <a:srgbClr val="0000FF"/>
                </a:solidFill>
                <a:cs typeface="Times New Roman" panose="02020603050405020304" pitchFamily="18" charset="0"/>
              </a:rPr>
              <a:t>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第一步：画出控制流图</a:t>
            </a:r>
          </a:p>
        </p:txBody>
      </p:sp>
      <p:graphicFrame>
        <p:nvGraphicFramePr>
          <p:cNvPr id="4" name="Object 3"/>
          <p:cNvGraphicFramePr>
            <a:graphicFrameLocks noChangeAspect="1"/>
          </p:cNvGraphicFramePr>
          <p:nvPr>
            <p:extLst>
              <p:ext uri="{D42A27DB-BD31-4B8C-83A1-F6EECF244321}">
                <p14:modId xmlns:p14="http://schemas.microsoft.com/office/powerpoint/2010/main" val="1521911657"/>
              </p:ext>
            </p:extLst>
          </p:nvPr>
        </p:nvGraphicFramePr>
        <p:xfrm>
          <a:off x="612403" y="1521866"/>
          <a:ext cx="7920037" cy="4643438"/>
        </p:xfrm>
        <a:graphic>
          <a:graphicData uri="http://schemas.openxmlformats.org/presentationml/2006/ole">
            <mc:AlternateContent xmlns:mc="http://schemas.openxmlformats.org/markup-compatibility/2006">
              <mc:Choice xmlns:v="urn:schemas-microsoft-com:vml" Requires="v">
                <p:oleObj spid="_x0000_s29761" name="RFFlow Flowchart" r:id="rId4" imgW="6577200" imgH="3704400" progId="RFFlow">
                  <p:embed/>
                </p:oleObj>
              </mc:Choice>
              <mc:Fallback>
                <p:oleObj name="RFFlow Flowchart" r:id="rId4" imgW="6577200" imgH="3704400" progId="RFFlow">
                  <p:embed/>
                  <p:pic>
                    <p:nvPicPr>
                      <p:cNvPr id="79875" name="Object 3"/>
                      <p:cNvPicPr>
                        <a:picLocks noChangeAspect="1" noChangeArrowheads="1"/>
                      </p:cNvPicPr>
                      <p:nvPr/>
                    </p:nvPicPr>
                    <p:blipFill>
                      <a:blip r:embed="rId5">
                        <a:extLst>
                          <a:ext uri="{28A0092B-C50C-407E-A947-70E740481C1C}">
                            <a14:useLocalDpi xmlns:a14="http://schemas.microsoft.com/office/drawing/2010/main" val="0"/>
                          </a:ext>
                        </a:extLst>
                      </a:blip>
                      <a:srcRect t="1651" r="5502"/>
                      <a:stretch>
                        <a:fillRect/>
                      </a:stretch>
                    </p:blipFill>
                    <p:spPr bwMode="auto">
                      <a:xfrm>
                        <a:off x="612403" y="1521866"/>
                        <a:ext cx="7920037" cy="464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88163234"/>
      </p:ext>
    </p:extLst>
  </p:cSld>
  <p:clrMapOvr>
    <a:masterClrMapping/>
  </p:clrMapOvr>
  <p:transition spd="med">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a:t>
            </a:r>
            <a:r>
              <a:rPr lang="zh-CN" altLang="en-US" sz="2000" b="1" dirty="0" smtClean="0">
                <a:solidFill>
                  <a:srgbClr val="0000FF"/>
                </a:solidFill>
                <a:cs typeface="Times New Roman" panose="02020603050405020304" pitchFamily="18" charset="0"/>
              </a:rPr>
              <a:t>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第二步：计算圈复杂度</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solidFill>
                  <a:schemeClr val="tx1"/>
                </a:solidFill>
                <a:latin typeface="Times New Roman" panose="02020603050405020304" pitchFamily="18" charset="0"/>
                <a:ea typeface="楷体_GB2312" pitchFamily="49" charset="-122"/>
              </a:rPr>
              <a:t>第二步：计算圈复杂度</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圈复杂度是一种为程序逻辑复杂性提供定量测度的软件度量，将该度量用于计算程序的基本的独立路径数目，为确保所有语句至少执行一次的测试数量的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上界</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独立路径必须包含一条在定义之前不曾用到的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边</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solidFill>
                  <a:schemeClr val="tx1"/>
                </a:solidFill>
                <a:latin typeface="Times New Roman" panose="02020603050405020304" pitchFamily="18" charset="0"/>
                <a:ea typeface="楷体_GB2312" pitchFamily="49" charset="-122"/>
              </a:rPr>
              <a:t>有以下三种方法计算圈复杂度：</a:t>
            </a:r>
          </a:p>
          <a:p>
            <a:pPr marL="685800" lvl="1" indent="-327025" eaLnBrk="1" hangingPunct="1">
              <a:buFont typeface="+mj-ea"/>
              <a:buAutoNum type="circleNumDbPlain"/>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流图中区域的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数量</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685800" lvl="1" indent="-327025" eaLnBrk="1" hangingPunct="1">
              <a:buFont typeface="+mj-ea"/>
              <a:buAutoNum type="circleNumDbPlain"/>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给定流图</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的圈复杂度</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V(G)</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，定义为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V(G)=E-N+2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是流图中边的数量，</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是流图中结点的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数量</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685800" lvl="1" indent="-327025" eaLnBrk="1" hangingPunct="1">
              <a:buFont typeface="+mj-ea"/>
              <a:buAutoNum type="circleNumDbPlain"/>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给定流图</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的圈复杂度</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V(G)</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，定义为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V(G)=P+1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是流图</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中判定结点的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数量</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722918310"/>
      </p:ext>
    </p:extLst>
  </p:cSld>
  <p:clrMapOvr>
    <a:masterClrMapping/>
  </p:clrMapOvr>
  <p:transition spd="med">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a:t>
            </a:r>
            <a:r>
              <a:rPr lang="zh-CN" altLang="en-US" sz="2000" b="1" dirty="0" smtClean="0">
                <a:solidFill>
                  <a:srgbClr val="0000FF"/>
                </a:solidFill>
                <a:cs typeface="Times New Roman" panose="02020603050405020304" pitchFamily="18" charset="0"/>
              </a:rPr>
              <a:t>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第二步：计算圈复杂度</a:t>
            </a:r>
          </a:p>
        </p:txBody>
      </p:sp>
      <p:sp>
        <p:nvSpPr>
          <p:cNvPr id="4" name="Rectangle 3"/>
          <p:cNvSpPr txBox="1">
            <a:spLocks noChangeArrowheads="1"/>
          </p:cNvSpPr>
          <p:nvPr/>
        </p:nvSpPr>
        <p:spPr>
          <a:xfrm>
            <a:off x="395288" y="1484313"/>
            <a:ext cx="6091237"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对应上图中的圈复杂度，计算如下：</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流图中有</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区域</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V(G)=10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条边</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-8</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结点</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2=4</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V(G)=3</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个判定结点</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1=4</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endParaRPr lang="zh-CN" altLang="en-US" dirty="0" smtClean="0"/>
          </a:p>
          <a:p>
            <a:pPr eaLnBrk="1" hangingPunct="1"/>
            <a:endParaRPr lang="en-US" altLang="zh-CN" dirty="0" smtClean="0"/>
          </a:p>
        </p:txBody>
      </p:sp>
      <p:graphicFrame>
        <p:nvGraphicFramePr>
          <p:cNvPr id="5" name="Object 4"/>
          <p:cNvGraphicFramePr>
            <a:graphicFrameLocks noChangeAspect="1"/>
          </p:cNvGraphicFramePr>
          <p:nvPr>
            <p:extLst>
              <p:ext uri="{D42A27DB-BD31-4B8C-83A1-F6EECF244321}">
                <p14:modId xmlns:p14="http://schemas.microsoft.com/office/powerpoint/2010/main" val="4046216848"/>
              </p:ext>
            </p:extLst>
          </p:nvPr>
        </p:nvGraphicFramePr>
        <p:xfrm>
          <a:off x="4139505" y="1340768"/>
          <a:ext cx="4752975" cy="3898900"/>
        </p:xfrm>
        <a:graphic>
          <a:graphicData uri="http://schemas.openxmlformats.org/presentationml/2006/ole">
            <mc:AlternateContent xmlns:mc="http://schemas.openxmlformats.org/markup-compatibility/2006">
              <mc:Choice xmlns:v="urn:schemas-microsoft-com:vml" Requires="v">
                <p:oleObj spid="_x0000_s30785" name="RFFlow Flowchart" r:id="rId4" imgW="3780000" imgH="3099600" progId="RFFlow">
                  <p:embed/>
                </p:oleObj>
              </mc:Choice>
              <mc:Fallback>
                <p:oleObj name="RFFlow Flowchart" r:id="rId4" imgW="3780000" imgH="3099600" progId="RFFlow">
                  <p:embed/>
                  <p:pic>
                    <p:nvPicPr>
                      <p:cNvPr id="8397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505" y="1340768"/>
                        <a:ext cx="4752975"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47352556"/>
      </p:ext>
    </p:extLst>
  </p:cSld>
  <p:clrMapOvr>
    <a:masterClrMapping/>
  </p:clrMapOvr>
  <p:transition spd="med">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a:t>
            </a:r>
            <a:r>
              <a:rPr lang="zh-CN" altLang="en-US" sz="2000" b="1" dirty="0" smtClean="0">
                <a:solidFill>
                  <a:srgbClr val="0000FF"/>
                </a:solidFill>
                <a:cs typeface="Times New Roman" panose="02020603050405020304" pitchFamily="18" charset="0"/>
              </a:rPr>
              <a:t>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第三步：导出测试用例</a:t>
            </a:r>
          </a:p>
        </p:txBody>
      </p:sp>
      <p:sp>
        <p:nvSpPr>
          <p:cNvPr id="4" name="Rectangle 3"/>
          <p:cNvSpPr txBox="1">
            <a:spLocks noChangeArrowheads="1"/>
          </p:cNvSpPr>
          <p:nvPr/>
        </p:nvSpPr>
        <p:spPr>
          <a:xfrm>
            <a:off x="395288" y="1484313"/>
            <a:ext cx="5557837"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1800" dirty="0" smtClean="0"/>
              <a:t>根据上面的计算方法，可得出四个独立的路径</a:t>
            </a:r>
            <a:endParaRPr lang="en-US" altLang="zh-CN" sz="1800" dirty="0" smtClean="0"/>
          </a:p>
          <a:p>
            <a:pPr eaLnBrk="1" hangingPunct="1"/>
            <a:r>
              <a:rPr lang="zh-CN" altLang="en-US" sz="1800" dirty="0" smtClean="0"/>
              <a:t>一条独立路径是指，和其他的独立路径相比，至少引入一个新处理语句或一个新判断的程序通路</a:t>
            </a:r>
            <a:endParaRPr lang="en-US" altLang="zh-CN" sz="1800" dirty="0" smtClean="0"/>
          </a:p>
          <a:p>
            <a:pPr eaLnBrk="1" hangingPunct="1"/>
            <a:r>
              <a:rPr lang="en-US" altLang="zh-CN" sz="1800" dirty="0" smtClean="0"/>
              <a:t>V(G)</a:t>
            </a:r>
            <a:r>
              <a:rPr lang="zh-CN" altLang="en-US" sz="1800" dirty="0" smtClean="0"/>
              <a:t>值正好等于该程序的独立路径的条数</a:t>
            </a:r>
            <a:endParaRPr lang="en-US" altLang="zh-CN" sz="1800" dirty="0" smtClean="0"/>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路径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4-14</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路径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4-6-7-14</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路径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4-6-8-10-13-4-14</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路径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4-6-8-11-13-4-14</a:t>
            </a:r>
          </a:p>
          <a:p>
            <a:pPr eaLnBrk="1" hangingPunct="1"/>
            <a:r>
              <a:rPr lang="zh-CN" altLang="en-US" sz="1800" dirty="0" smtClean="0"/>
              <a:t>根据上面的独立路径，去设计输入数据，使程序分别执行到上面四条路径</a:t>
            </a:r>
          </a:p>
        </p:txBody>
      </p:sp>
      <p:graphicFrame>
        <p:nvGraphicFramePr>
          <p:cNvPr id="5" name="Object 4"/>
          <p:cNvGraphicFramePr>
            <a:graphicFrameLocks noChangeAspect="1"/>
          </p:cNvGraphicFramePr>
          <p:nvPr>
            <p:extLst>
              <p:ext uri="{D42A27DB-BD31-4B8C-83A1-F6EECF244321}">
                <p14:modId xmlns:p14="http://schemas.microsoft.com/office/powerpoint/2010/main" val="1334660328"/>
              </p:ext>
            </p:extLst>
          </p:nvPr>
        </p:nvGraphicFramePr>
        <p:xfrm>
          <a:off x="5724326" y="1700808"/>
          <a:ext cx="4032250" cy="3898900"/>
        </p:xfrm>
        <a:graphic>
          <a:graphicData uri="http://schemas.openxmlformats.org/presentationml/2006/ole">
            <mc:AlternateContent xmlns:mc="http://schemas.openxmlformats.org/markup-compatibility/2006">
              <mc:Choice xmlns:v="urn:schemas-microsoft-com:vml" Requires="v">
                <p:oleObj spid="_x0000_s31809" name="RFFlow Flowchart" r:id="rId4" imgW="3780000" imgH="3099600" progId="RFFlow">
                  <p:embed/>
                </p:oleObj>
              </mc:Choice>
              <mc:Fallback>
                <p:oleObj name="RFFlow Flowchart" r:id="rId4" imgW="3780000" imgH="3099600" progId="RFFlow">
                  <p:embed/>
                  <p:pic>
                    <p:nvPicPr>
                      <p:cNvPr id="86020" name="Object 4"/>
                      <p:cNvPicPr>
                        <a:picLocks noChangeAspect="1" noChangeArrowheads="1"/>
                      </p:cNvPicPr>
                      <p:nvPr/>
                    </p:nvPicPr>
                    <p:blipFill>
                      <a:blip r:embed="rId5">
                        <a:extLst>
                          <a:ext uri="{28A0092B-C50C-407E-A947-70E740481C1C}">
                            <a14:useLocalDpi xmlns:a14="http://schemas.microsoft.com/office/drawing/2010/main" val="0"/>
                          </a:ext>
                        </a:extLst>
                      </a:blip>
                      <a:srcRect l="15164"/>
                      <a:stretch>
                        <a:fillRect/>
                      </a:stretch>
                    </p:blipFill>
                    <p:spPr bwMode="auto">
                      <a:xfrm>
                        <a:off x="5724326" y="1700808"/>
                        <a:ext cx="4032250"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44898108"/>
      </p:ext>
    </p:extLst>
  </p:cSld>
  <p:clrMapOvr>
    <a:masterClrMapping/>
  </p:clrMapOvr>
  <p:transition spd="med">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a:t>
            </a:r>
            <a:r>
              <a:rPr lang="zh-CN" altLang="en-US" sz="2000" b="1" dirty="0" smtClean="0">
                <a:solidFill>
                  <a:srgbClr val="0000FF"/>
                </a:solidFill>
                <a:cs typeface="Times New Roman" panose="02020603050405020304" pitchFamily="18" charset="0"/>
              </a:rPr>
              <a:t>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第四步：准备测试用例</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为了确保基本路径集中的每一条路径的执行，根据判断结点给出的条件，选择适当的数据以保证某一条路径可以被测试到</a:t>
            </a:r>
          </a:p>
          <a:p>
            <a:pPr eaLnBrk="1" hangingPunct="1"/>
            <a:endParaRPr lang="zh-CN" altLang="en-US" dirty="0" smtClean="0"/>
          </a:p>
          <a:p>
            <a:pPr eaLnBrk="1" hangingPunct="1"/>
            <a:r>
              <a:rPr lang="zh-CN" altLang="en-US" dirty="0" smtClean="0"/>
              <a:t>测试用例 </a:t>
            </a:r>
            <a:r>
              <a:rPr lang="en-US" altLang="zh-CN" dirty="0" smtClean="0"/>
              <a:t>= {</a:t>
            </a:r>
            <a:r>
              <a:rPr lang="zh-CN" altLang="en-US" dirty="0" smtClean="0"/>
              <a:t>测试数据</a:t>
            </a:r>
            <a:r>
              <a:rPr lang="en-US" altLang="zh-CN" dirty="0" smtClean="0"/>
              <a:t>+</a:t>
            </a:r>
            <a:r>
              <a:rPr lang="zh-CN" altLang="en-US" dirty="0" smtClean="0"/>
              <a:t>期望结果</a:t>
            </a:r>
            <a:r>
              <a:rPr lang="en-US" altLang="zh-CN" dirty="0" smtClean="0"/>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测试数据是由路径和程序推论出来</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预期结果是从函数说明中导出，不能根据程序结构中导出！</a:t>
            </a:r>
          </a:p>
          <a:p>
            <a:pPr eaLnBrk="1" hangingPunct="1"/>
            <a:endParaRPr lang="en-US" altLang="zh-CN" dirty="0" smtClean="0">
              <a:solidFill>
                <a:srgbClr val="FF0000"/>
              </a:solidFill>
            </a:endParaRPr>
          </a:p>
        </p:txBody>
      </p:sp>
    </p:spTree>
    <p:extLst>
      <p:ext uri="{BB962C8B-B14F-4D97-AF65-F5344CB8AC3E}">
        <p14:creationId xmlns:p14="http://schemas.microsoft.com/office/powerpoint/2010/main" val="2148956976"/>
      </p:ext>
    </p:extLst>
  </p:cSld>
  <p:clrMapOvr>
    <a:masterClrMapping/>
  </p:clrMapOvr>
  <p:transition spd="med">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a:t>
            </a:r>
            <a:r>
              <a:rPr lang="zh-CN" altLang="en-US" sz="2000" b="1" dirty="0" smtClean="0">
                <a:solidFill>
                  <a:srgbClr val="0000FF"/>
                </a:solidFill>
                <a:cs typeface="Times New Roman" panose="02020603050405020304" pitchFamily="18" charset="0"/>
              </a:rPr>
              <a:t>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第四步：准备测试用例</a:t>
            </a:r>
          </a:p>
        </p:txBody>
      </p:sp>
      <p:sp>
        <p:nvSpPr>
          <p:cNvPr id="4" name="Rectangle 3"/>
          <p:cNvSpPr txBox="1">
            <a:spLocks noChangeArrowheads="1"/>
          </p:cNvSpPr>
          <p:nvPr/>
        </p:nvSpPr>
        <p:spPr>
          <a:xfrm>
            <a:off x="350838" y="1557338"/>
            <a:ext cx="4365625" cy="4824412"/>
          </a:xfrm>
          <a:prstGeom prst="rect">
            <a:avLst/>
          </a:prstGeom>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80000"/>
              </a:lnSpc>
              <a:buFont typeface="Wingdings" panose="05000000000000000000" pitchFamily="2" charset="2"/>
              <a:buNone/>
            </a:pPr>
            <a:r>
              <a:rPr lang="zh-CN" altLang="en-US" sz="1600" dirty="0" smtClean="0"/>
              <a:t>路径</a:t>
            </a:r>
            <a:r>
              <a:rPr lang="en-US" altLang="zh-CN" sz="1600" dirty="0" smtClean="0"/>
              <a:t>1</a:t>
            </a:r>
            <a:r>
              <a:rPr lang="zh-CN" altLang="en-US" sz="1600" dirty="0" smtClean="0"/>
              <a:t>：</a:t>
            </a:r>
            <a:r>
              <a:rPr lang="en-US" altLang="zh-CN" sz="1600" dirty="0" smtClean="0">
                <a:solidFill>
                  <a:srgbClr val="0000FF"/>
                </a:solidFill>
              </a:rPr>
              <a:t>4-14</a:t>
            </a:r>
          </a:p>
          <a:p>
            <a:pPr eaLnBrk="1" hangingPunct="1">
              <a:lnSpc>
                <a:spcPct val="80000"/>
              </a:lnSpc>
              <a:buFont typeface="Wingdings" panose="05000000000000000000" pitchFamily="2" charset="2"/>
              <a:buNone/>
            </a:pPr>
            <a:r>
              <a:rPr lang="zh-CN" altLang="en-US" sz="1600" dirty="0" smtClean="0"/>
              <a:t>输入数据：</a:t>
            </a:r>
            <a:r>
              <a:rPr lang="en-US" altLang="zh-CN" sz="1600" dirty="0" err="1" smtClean="0">
                <a:solidFill>
                  <a:srgbClr val="0000FF"/>
                </a:solidFill>
              </a:rPr>
              <a:t>iRecordNum</a:t>
            </a:r>
            <a:r>
              <a:rPr lang="en-US" altLang="zh-CN" sz="1600" dirty="0" smtClean="0">
                <a:solidFill>
                  <a:srgbClr val="0000FF"/>
                </a:solidFill>
              </a:rPr>
              <a:t> = 0</a:t>
            </a:r>
            <a:r>
              <a:rPr lang="zh-CN" altLang="en-US" sz="1600" dirty="0">
                <a:solidFill>
                  <a:srgbClr val="0000FF"/>
                </a:solidFill>
              </a:rPr>
              <a:t>，或者</a:t>
            </a:r>
            <a:r>
              <a:rPr lang="zh-CN" altLang="en-US" sz="1600" dirty="0" smtClean="0">
                <a:solidFill>
                  <a:srgbClr val="0000FF"/>
                </a:solidFill>
              </a:rPr>
              <a:t>取</a:t>
            </a:r>
            <a:r>
              <a:rPr lang="en-US" altLang="zh-CN" sz="1600" dirty="0" smtClean="0">
                <a:solidFill>
                  <a:srgbClr val="0000FF"/>
                </a:solidFill>
              </a:rPr>
              <a:t/>
            </a:r>
            <a:br>
              <a:rPr lang="en-US" altLang="zh-CN" sz="1600" dirty="0" smtClean="0">
                <a:solidFill>
                  <a:srgbClr val="0000FF"/>
                </a:solidFill>
              </a:rPr>
            </a:br>
            <a:r>
              <a:rPr lang="en-US" altLang="zh-CN" sz="1600" dirty="0" smtClean="0">
                <a:solidFill>
                  <a:srgbClr val="0000FF"/>
                </a:solidFill>
              </a:rPr>
              <a:t>               </a:t>
            </a:r>
            <a:r>
              <a:rPr lang="zh-CN" altLang="en-US" sz="1600" dirty="0" smtClean="0">
                <a:solidFill>
                  <a:srgbClr val="0000FF"/>
                </a:solidFill>
              </a:rPr>
              <a:t> </a:t>
            </a:r>
            <a:r>
              <a:rPr lang="en-US" altLang="zh-CN" sz="1600" dirty="0" err="1" smtClean="0">
                <a:solidFill>
                  <a:srgbClr val="0000FF"/>
                </a:solidFill>
              </a:rPr>
              <a:t>iRecordNum</a:t>
            </a:r>
            <a:r>
              <a:rPr lang="en-US" altLang="zh-CN" sz="1600" dirty="0" smtClean="0">
                <a:solidFill>
                  <a:srgbClr val="0000FF"/>
                </a:solidFill>
              </a:rPr>
              <a:t> &lt; 0 </a:t>
            </a:r>
            <a:r>
              <a:rPr lang="zh-CN" altLang="en-US" sz="1600" dirty="0" smtClean="0">
                <a:solidFill>
                  <a:srgbClr val="0000FF"/>
                </a:solidFill>
              </a:rPr>
              <a:t>的</a:t>
            </a:r>
            <a:r>
              <a:rPr lang="zh-CN" altLang="en-US" sz="1600" dirty="0">
                <a:solidFill>
                  <a:srgbClr val="0000FF"/>
                </a:solidFill>
              </a:rPr>
              <a:t>某一个值</a:t>
            </a:r>
          </a:p>
          <a:p>
            <a:pPr eaLnBrk="1" hangingPunct="1">
              <a:lnSpc>
                <a:spcPct val="80000"/>
              </a:lnSpc>
              <a:buFont typeface="Wingdings" panose="05000000000000000000" pitchFamily="2" charset="2"/>
              <a:buNone/>
            </a:pPr>
            <a:r>
              <a:rPr lang="zh-CN" altLang="en-US" sz="1600" dirty="0" smtClean="0"/>
              <a:t>预期结果：</a:t>
            </a:r>
            <a:r>
              <a:rPr lang="en-US" altLang="zh-CN" sz="1600" dirty="0" smtClean="0">
                <a:solidFill>
                  <a:srgbClr val="0000FF"/>
                </a:solidFill>
              </a:rPr>
              <a:t>x = 0</a:t>
            </a:r>
            <a:endParaRPr lang="en-US" altLang="zh-CN" sz="1600" dirty="0">
              <a:solidFill>
                <a:srgbClr val="0000FF"/>
              </a:solidFill>
            </a:endParaRPr>
          </a:p>
          <a:p>
            <a:pPr eaLnBrk="1" hangingPunct="1">
              <a:lnSpc>
                <a:spcPct val="80000"/>
              </a:lnSpc>
              <a:buFont typeface="Wingdings" panose="05000000000000000000" pitchFamily="2" charset="2"/>
              <a:buNone/>
            </a:pPr>
            <a:endParaRPr lang="en-US" altLang="zh-CN" sz="800" dirty="0" smtClean="0"/>
          </a:p>
          <a:p>
            <a:pPr eaLnBrk="1" hangingPunct="1">
              <a:lnSpc>
                <a:spcPct val="80000"/>
              </a:lnSpc>
              <a:buNone/>
            </a:pPr>
            <a:r>
              <a:rPr lang="zh-CN" altLang="en-US" sz="1600" dirty="0" smtClean="0"/>
              <a:t>路径</a:t>
            </a:r>
            <a:r>
              <a:rPr lang="en-US" altLang="zh-CN" sz="1600" dirty="0" smtClean="0"/>
              <a:t>2</a:t>
            </a:r>
            <a:r>
              <a:rPr lang="zh-CN" altLang="en-US" sz="1600" dirty="0" smtClean="0"/>
              <a:t>：</a:t>
            </a:r>
            <a:r>
              <a:rPr lang="en-US" altLang="zh-CN" sz="1600" dirty="0">
                <a:solidFill>
                  <a:srgbClr val="0000FF"/>
                </a:solidFill>
              </a:rPr>
              <a:t>4-6-7-14</a:t>
            </a:r>
          </a:p>
          <a:p>
            <a:pPr eaLnBrk="1" hangingPunct="1">
              <a:lnSpc>
                <a:spcPct val="80000"/>
              </a:lnSpc>
              <a:buNone/>
            </a:pPr>
            <a:r>
              <a:rPr lang="zh-CN" altLang="en-US" sz="1600" dirty="0" smtClean="0"/>
              <a:t>输入数据：</a:t>
            </a:r>
            <a:r>
              <a:rPr lang="en-US" altLang="zh-CN" sz="1600" dirty="0" err="1" smtClean="0">
                <a:solidFill>
                  <a:srgbClr val="0000FF"/>
                </a:solidFill>
              </a:rPr>
              <a:t>iRecordNum</a:t>
            </a:r>
            <a:r>
              <a:rPr lang="en-US" altLang="zh-CN" sz="1600" dirty="0" smtClean="0">
                <a:solidFill>
                  <a:srgbClr val="0000FF"/>
                </a:solidFill>
              </a:rPr>
              <a:t> = 1,iType</a:t>
            </a:r>
            <a:r>
              <a:rPr lang="zh-CN" altLang="en-US" sz="1600" dirty="0">
                <a:solidFill>
                  <a:srgbClr val="0000FF"/>
                </a:solidFill>
              </a:rPr>
              <a:t> </a:t>
            </a:r>
            <a:r>
              <a:rPr lang="en-US" altLang="zh-CN" sz="1600" dirty="0" smtClean="0">
                <a:solidFill>
                  <a:srgbClr val="0000FF"/>
                </a:solidFill>
              </a:rPr>
              <a:t>= 0</a:t>
            </a:r>
            <a:endParaRPr lang="en-US" altLang="zh-CN" sz="1600" dirty="0">
              <a:solidFill>
                <a:srgbClr val="0000FF"/>
              </a:solidFill>
            </a:endParaRPr>
          </a:p>
          <a:p>
            <a:pPr eaLnBrk="1" hangingPunct="1">
              <a:lnSpc>
                <a:spcPct val="80000"/>
              </a:lnSpc>
              <a:buFont typeface="Wingdings" panose="05000000000000000000" pitchFamily="2" charset="2"/>
              <a:buNone/>
            </a:pPr>
            <a:r>
              <a:rPr lang="zh-CN" altLang="en-US" sz="1600" dirty="0" smtClean="0"/>
              <a:t>预期结果：</a:t>
            </a:r>
            <a:r>
              <a:rPr lang="en-US" altLang="zh-CN" sz="1600" dirty="0" smtClean="0">
                <a:solidFill>
                  <a:srgbClr val="0000FF"/>
                </a:solidFill>
              </a:rPr>
              <a:t>x = 2</a:t>
            </a:r>
            <a:endParaRPr lang="en-US" altLang="zh-CN" sz="1600" dirty="0">
              <a:solidFill>
                <a:srgbClr val="0000FF"/>
              </a:solidFill>
            </a:endParaRPr>
          </a:p>
          <a:p>
            <a:pPr eaLnBrk="1" hangingPunct="1">
              <a:lnSpc>
                <a:spcPct val="80000"/>
              </a:lnSpc>
              <a:buFont typeface="Wingdings" panose="05000000000000000000" pitchFamily="2" charset="2"/>
              <a:buNone/>
            </a:pPr>
            <a:endParaRPr lang="en-US" altLang="zh-CN" sz="800" dirty="0" smtClean="0"/>
          </a:p>
          <a:p>
            <a:pPr eaLnBrk="1" hangingPunct="1">
              <a:lnSpc>
                <a:spcPct val="80000"/>
              </a:lnSpc>
              <a:buNone/>
            </a:pPr>
            <a:r>
              <a:rPr lang="zh-CN" altLang="en-US" sz="1600" dirty="0" smtClean="0"/>
              <a:t>路径</a:t>
            </a:r>
            <a:r>
              <a:rPr lang="en-US" altLang="zh-CN" sz="1600" dirty="0" smtClean="0"/>
              <a:t>3</a:t>
            </a:r>
            <a:r>
              <a:rPr lang="zh-CN" altLang="en-US" sz="1600" dirty="0" smtClean="0"/>
              <a:t>：</a:t>
            </a:r>
            <a:r>
              <a:rPr lang="en-US" altLang="zh-CN" sz="1600" dirty="0">
                <a:solidFill>
                  <a:srgbClr val="0000FF"/>
                </a:solidFill>
              </a:rPr>
              <a:t>4-6-8-10-13-4-14</a:t>
            </a:r>
          </a:p>
          <a:p>
            <a:pPr eaLnBrk="1" hangingPunct="1">
              <a:lnSpc>
                <a:spcPct val="80000"/>
              </a:lnSpc>
              <a:buNone/>
            </a:pPr>
            <a:r>
              <a:rPr lang="zh-CN" altLang="en-US" sz="1600" dirty="0" smtClean="0"/>
              <a:t>输入数据：</a:t>
            </a:r>
            <a:r>
              <a:rPr lang="en-US" altLang="zh-CN" sz="1600" dirty="0" err="1" smtClean="0">
                <a:solidFill>
                  <a:srgbClr val="0000FF"/>
                </a:solidFill>
              </a:rPr>
              <a:t>iRecordNum</a:t>
            </a:r>
            <a:r>
              <a:rPr lang="zh-CN" altLang="en-US" sz="1600" dirty="0">
                <a:solidFill>
                  <a:srgbClr val="0000FF"/>
                </a:solidFill>
              </a:rPr>
              <a:t> </a:t>
            </a:r>
            <a:r>
              <a:rPr lang="en-US" altLang="zh-CN" sz="1600" dirty="0" smtClean="0">
                <a:solidFill>
                  <a:srgbClr val="0000FF"/>
                </a:solidFill>
              </a:rPr>
              <a:t>= 1,iType = 1</a:t>
            </a:r>
            <a:endParaRPr lang="en-US" altLang="zh-CN" sz="1600" dirty="0">
              <a:solidFill>
                <a:srgbClr val="0000FF"/>
              </a:solidFill>
            </a:endParaRPr>
          </a:p>
          <a:p>
            <a:pPr eaLnBrk="1" hangingPunct="1">
              <a:lnSpc>
                <a:spcPct val="80000"/>
              </a:lnSpc>
              <a:buNone/>
            </a:pPr>
            <a:r>
              <a:rPr lang="zh-CN" altLang="en-US" sz="1600" dirty="0" smtClean="0"/>
              <a:t>预期结果：</a:t>
            </a:r>
            <a:r>
              <a:rPr lang="en-US" altLang="zh-CN" sz="1600" dirty="0" smtClean="0">
                <a:solidFill>
                  <a:srgbClr val="0000FF"/>
                </a:solidFill>
              </a:rPr>
              <a:t>x</a:t>
            </a:r>
            <a:r>
              <a:rPr lang="zh-CN" altLang="en-US" sz="1600" dirty="0">
                <a:solidFill>
                  <a:srgbClr val="0000FF"/>
                </a:solidFill>
              </a:rPr>
              <a:t> </a:t>
            </a:r>
            <a:r>
              <a:rPr lang="en-US" altLang="zh-CN" sz="1600" dirty="0" smtClean="0">
                <a:solidFill>
                  <a:srgbClr val="0000FF"/>
                </a:solidFill>
              </a:rPr>
              <a:t>= 10</a:t>
            </a:r>
            <a:endParaRPr lang="en-US" altLang="zh-CN" sz="1600" dirty="0">
              <a:solidFill>
                <a:srgbClr val="0000FF"/>
              </a:solidFill>
            </a:endParaRPr>
          </a:p>
          <a:p>
            <a:pPr eaLnBrk="1" hangingPunct="1">
              <a:lnSpc>
                <a:spcPct val="80000"/>
              </a:lnSpc>
              <a:buFont typeface="Wingdings" panose="05000000000000000000" pitchFamily="2" charset="2"/>
              <a:buNone/>
            </a:pPr>
            <a:endParaRPr lang="en-US" altLang="zh-CN" sz="800" dirty="0" smtClean="0"/>
          </a:p>
          <a:p>
            <a:pPr eaLnBrk="1" hangingPunct="1">
              <a:lnSpc>
                <a:spcPct val="80000"/>
              </a:lnSpc>
              <a:buNone/>
            </a:pPr>
            <a:r>
              <a:rPr lang="zh-CN" altLang="en-US" sz="1600" dirty="0" smtClean="0"/>
              <a:t>路径</a:t>
            </a:r>
            <a:r>
              <a:rPr lang="en-US" altLang="zh-CN" sz="1600" dirty="0" smtClean="0"/>
              <a:t>4</a:t>
            </a:r>
            <a:r>
              <a:rPr lang="zh-CN" altLang="en-US" sz="1600" dirty="0" smtClean="0"/>
              <a:t>：</a:t>
            </a:r>
            <a:r>
              <a:rPr lang="en-US" altLang="zh-CN" sz="1600" dirty="0">
                <a:solidFill>
                  <a:srgbClr val="0000FF"/>
                </a:solidFill>
              </a:rPr>
              <a:t>4-6-8-11-13-4-14</a:t>
            </a:r>
          </a:p>
          <a:p>
            <a:pPr eaLnBrk="1" hangingPunct="1">
              <a:lnSpc>
                <a:spcPct val="80000"/>
              </a:lnSpc>
              <a:buNone/>
            </a:pPr>
            <a:r>
              <a:rPr lang="zh-CN" altLang="en-US" sz="1600" dirty="0" smtClean="0"/>
              <a:t>输入数据：</a:t>
            </a:r>
            <a:r>
              <a:rPr lang="en-US" altLang="zh-CN" sz="1600" dirty="0" err="1" smtClean="0">
                <a:solidFill>
                  <a:srgbClr val="0000FF"/>
                </a:solidFill>
              </a:rPr>
              <a:t>iRecordNum</a:t>
            </a:r>
            <a:r>
              <a:rPr lang="zh-CN" altLang="en-US" sz="1600" dirty="0">
                <a:solidFill>
                  <a:srgbClr val="0000FF"/>
                </a:solidFill>
              </a:rPr>
              <a:t> </a:t>
            </a:r>
            <a:r>
              <a:rPr lang="en-US" altLang="zh-CN" sz="1600" dirty="0" smtClean="0">
                <a:solidFill>
                  <a:srgbClr val="0000FF"/>
                </a:solidFill>
              </a:rPr>
              <a:t>= 1,iType</a:t>
            </a:r>
            <a:r>
              <a:rPr lang="zh-CN" altLang="en-US" sz="1600" dirty="0">
                <a:solidFill>
                  <a:srgbClr val="0000FF"/>
                </a:solidFill>
              </a:rPr>
              <a:t> </a:t>
            </a:r>
            <a:r>
              <a:rPr lang="en-US" altLang="zh-CN" sz="1600" dirty="0" smtClean="0">
                <a:solidFill>
                  <a:srgbClr val="0000FF"/>
                </a:solidFill>
              </a:rPr>
              <a:t>= 2</a:t>
            </a:r>
            <a:endParaRPr lang="en-US" altLang="zh-CN" sz="1600" dirty="0">
              <a:solidFill>
                <a:srgbClr val="0000FF"/>
              </a:solidFill>
            </a:endParaRPr>
          </a:p>
          <a:p>
            <a:pPr eaLnBrk="1" hangingPunct="1">
              <a:lnSpc>
                <a:spcPct val="80000"/>
              </a:lnSpc>
              <a:buNone/>
            </a:pPr>
            <a:r>
              <a:rPr lang="zh-CN" altLang="en-US" sz="1600" dirty="0" smtClean="0"/>
              <a:t>预期结果：</a:t>
            </a:r>
            <a:r>
              <a:rPr lang="en-US" altLang="zh-CN" sz="1600" dirty="0" smtClean="0">
                <a:solidFill>
                  <a:srgbClr val="0000FF"/>
                </a:solidFill>
              </a:rPr>
              <a:t>x = 20</a:t>
            </a:r>
            <a:endParaRPr lang="en-US" altLang="zh-CN" sz="1600" dirty="0">
              <a:solidFill>
                <a:srgbClr val="0000FF"/>
              </a:solidFill>
            </a:endParaRPr>
          </a:p>
        </p:txBody>
      </p:sp>
      <p:sp>
        <p:nvSpPr>
          <p:cNvPr id="5" name="Rectangle 4"/>
          <p:cNvSpPr>
            <a:spLocks noChangeArrowheads="1"/>
          </p:cNvSpPr>
          <p:nvPr/>
        </p:nvSpPr>
        <p:spPr bwMode="auto">
          <a:xfrm>
            <a:off x="4716016" y="1505545"/>
            <a:ext cx="4078288" cy="4803775"/>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lnSpc>
                <a:spcPct val="80000"/>
              </a:lnSpc>
              <a:buFont typeface="Wingdings" panose="05000000000000000000" pitchFamily="2" charset="2"/>
              <a:buNone/>
            </a:pPr>
            <a:r>
              <a:rPr lang="en-US" altLang="zh-CN" sz="1600" dirty="0"/>
              <a:t>void  Sort(</a:t>
            </a:r>
            <a:r>
              <a:rPr lang="en-US" altLang="zh-CN" sz="1600" dirty="0" err="1"/>
              <a:t>int</a:t>
            </a:r>
            <a:r>
              <a:rPr lang="en-US" altLang="zh-CN" sz="1600" dirty="0"/>
              <a:t> </a:t>
            </a:r>
            <a:r>
              <a:rPr lang="en-US" altLang="zh-CN" sz="1600" dirty="0" err="1"/>
              <a:t>iRecordNum,int</a:t>
            </a:r>
            <a:r>
              <a:rPr lang="en-US" altLang="zh-CN" sz="1600" dirty="0"/>
              <a:t> </a:t>
            </a:r>
            <a:r>
              <a:rPr lang="en-US" altLang="zh-CN" sz="1600" dirty="0" err="1"/>
              <a:t>iType</a:t>
            </a:r>
            <a:r>
              <a:rPr lang="en-US" altLang="zh-CN" sz="1600" dirty="0"/>
              <a:t>)</a:t>
            </a:r>
          </a:p>
          <a:p>
            <a:pPr eaLnBrk="1" hangingPunct="1">
              <a:lnSpc>
                <a:spcPct val="80000"/>
              </a:lnSpc>
              <a:buFont typeface="Wingdings" panose="05000000000000000000" pitchFamily="2" charset="2"/>
              <a:buAutoNum type="arabicPeriod"/>
            </a:pPr>
            <a:r>
              <a:rPr lang="en-US" altLang="zh-CN" sz="1600" dirty="0"/>
              <a:t> {  </a:t>
            </a:r>
          </a:p>
          <a:p>
            <a:pPr eaLnBrk="1" hangingPunct="1">
              <a:lnSpc>
                <a:spcPct val="80000"/>
              </a:lnSpc>
              <a:buFont typeface="Wingdings" panose="05000000000000000000" pitchFamily="2" charset="2"/>
              <a:buAutoNum type="arabicPeriod"/>
            </a:pPr>
            <a:r>
              <a:rPr lang="en-US" altLang="zh-CN" sz="1600" dirty="0"/>
              <a:t>   </a:t>
            </a:r>
            <a:r>
              <a:rPr lang="en-US" altLang="zh-CN" sz="1600" dirty="0" err="1"/>
              <a:t>int</a:t>
            </a:r>
            <a:r>
              <a:rPr lang="en-US" altLang="zh-CN" sz="1600" dirty="0"/>
              <a:t> x=0;</a:t>
            </a:r>
          </a:p>
          <a:p>
            <a:pPr eaLnBrk="1" hangingPunct="1">
              <a:lnSpc>
                <a:spcPct val="80000"/>
              </a:lnSpc>
              <a:buFont typeface="Wingdings" panose="05000000000000000000" pitchFamily="2" charset="2"/>
              <a:buAutoNum type="arabicPeriod"/>
            </a:pPr>
            <a:r>
              <a:rPr lang="en-US" altLang="zh-CN" sz="1600" dirty="0"/>
              <a:t>   </a:t>
            </a:r>
            <a:r>
              <a:rPr lang="en-US" altLang="zh-CN" sz="1600" dirty="0" err="1"/>
              <a:t>int</a:t>
            </a:r>
            <a:r>
              <a:rPr lang="en-US" altLang="zh-CN" sz="1600" dirty="0"/>
              <a:t> y=0;</a:t>
            </a:r>
          </a:p>
          <a:p>
            <a:pPr eaLnBrk="1" hangingPunct="1">
              <a:lnSpc>
                <a:spcPct val="80000"/>
              </a:lnSpc>
              <a:buFont typeface="Wingdings" panose="05000000000000000000" pitchFamily="2" charset="2"/>
              <a:buAutoNum type="arabicPeriod"/>
            </a:pPr>
            <a:r>
              <a:rPr lang="en-US" altLang="zh-CN" sz="1600" dirty="0"/>
              <a:t>   while (</a:t>
            </a:r>
            <a:r>
              <a:rPr lang="en-US" altLang="zh-CN" sz="1600" dirty="0" err="1"/>
              <a:t>iRecordNum</a:t>
            </a:r>
            <a:r>
              <a:rPr lang="en-US" altLang="zh-CN" sz="1600" dirty="0"/>
              <a:t>-- &gt; 0)</a:t>
            </a:r>
          </a:p>
          <a:p>
            <a:pPr eaLnBrk="1" hangingPunct="1">
              <a:lnSpc>
                <a:spcPct val="80000"/>
              </a:lnSpc>
              <a:buFont typeface="Wingdings" panose="05000000000000000000" pitchFamily="2" charset="2"/>
              <a:buAutoNum type="arabicPeriod"/>
            </a:pPr>
            <a:r>
              <a:rPr lang="en-US" altLang="zh-CN" sz="1600" dirty="0"/>
              <a:t>   {</a:t>
            </a:r>
          </a:p>
          <a:p>
            <a:pPr eaLnBrk="1" hangingPunct="1">
              <a:lnSpc>
                <a:spcPct val="80000"/>
              </a:lnSpc>
              <a:buFont typeface="Wingdings" panose="05000000000000000000" pitchFamily="2" charset="2"/>
              <a:buAutoNum type="arabicPeriod"/>
            </a:pPr>
            <a:r>
              <a:rPr lang="en-US" altLang="zh-CN" sz="1600" dirty="0"/>
              <a:t>       if(0= =</a:t>
            </a:r>
            <a:r>
              <a:rPr lang="en-US" altLang="zh-CN" sz="1600" dirty="0" err="1"/>
              <a:t>iType</a:t>
            </a:r>
            <a:r>
              <a:rPr lang="en-US" altLang="zh-CN" sz="1600" dirty="0"/>
              <a:t>)</a:t>
            </a:r>
          </a:p>
          <a:p>
            <a:pPr eaLnBrk="1" hangingPunct="1">
              <a:lnSpc>
                <a:spcPct val="80000"/>
              </a:lnSpc>
              <a:buFont typeface="Wingdings" panose="05000000000000000000" pitchFamily="2" charset="2"/>
              <a:buAutoNum type="arabicPeriod"/>
            </a:pPr>
            <a:r>
              <a:rPr lang="en-US" altLang="zh-CN" sz="1600" dirty="0"/>
              <a:t>              {x=y+2; break;}</a:t>
            </a:r>
          </a:p>
          <a:p>
            <a:pPr eaLnBrk="1" hangingPunct="1">
              <a:lnSpc>
                <a:spcPct val="80000"/>
              </a:lnSpc>
              <a:buFont typeface="Wingdings" panose="05000000000000000000" pitchFamily="2" charset="2"/>
              <a:buAutoNum type="arabicPeriod"/>
            </a:pPr>
            <a:r>
              <a:rPr lang="en-US" altLang="zh-CN" sz="1600" dirty="0"/>
              <a:t>       else</a:t>
            </a:r>
          </a:p>
          <a:p>
            <a:pPr eaLnBrk="1" hangingPunct="1">
              <a:lnSpc>
                <a:spcPct val="80000"/>
              </a:lnSpc>
              <a:buFont typeface="Wingdings" panose="05000000000000000000" pitchFamily="2" charset="2"/>
              <a:buAutoNum type="arabicPeriod"/>
            </a:pPr>
            <a:r>
              <a:rPr lang="en-US" altLang="zh-CN" sz="1600" dirty="0"/>
              <a:t>             if(1= =</a:t>
            </a:r>
            <a:r>
              <a:rPr lang="en-US" altLang="zh-CN" sz="1600" dirty="0" err="1"/>
              <a:t>iType</a:t>
            </a:r>
            <a:r>
              <a:rPr lang="en-US" altLang="zh-CN" sz="1600" dirty="0"/>
              <a:t>)</a:t>
            </a:r>
          </a:p>
          <a:p>
            <a:pPr eaLnBrk="1" hangingPunct="1">
              <a:lnSpc>
                <a:spcPct val="80000"/>
              </a:lnSpc>
              <a:buFont typeface="Wingdings" panose="05000000000000000000" pitchFamily="2" charset="2"/>
              <a:buAutoNum type="arabicPeriod"/>
            </a:pPr>
            <a:r>
              <a:rPr lang="en-US" altLang="zh-CN" sz="1600" dirty="0"/>
              <a:t>  	     x=y+10;</a:t>
            </a:r>
          </a:p>
          <a:p>
            <a:pPr eaLnBrk="1" hangingPunct="1">
              <a:lnSpc>
                <a:spcPct val="80000"/>
              </a:lnSpc>
              <a:buFont typeface="Wingdings" panose="05000000000000000000" pitchFamily="2" charset="2"/>
              <a:buAutoNum type="arabicPeriod"/>
            </a:pPr>
            <a:r>
              <a:rPr lang="en-US" altLang="zh-CN" sz="1600" dirty="0"/>
              <a:t>            else</a:t>
            </a:r>
          </a:p>
          <a:p>
            <a:pPr eaLnBrk="1" hangingPunct="1">
              <a:lnSpc>
                <a:spcPct val="80000"/>
              </a:lnSpc>
              <a:buFont typeface="Wingdings" panose="05000000000000000000" pitchFamily="2" charset="2"/>
              <a:buAutoNum type="arabicPeriod"/>
            </a:pPr>
            <a:r>
              <a:rPr lang="en-US" altLang="zh-CN" sz="1600" dirty="0"/>
              <a:t>        	     x=y+20;</a:t>
            </a:r>
          </a:p>
          <a:p>
            <a:pPr eaLnBrk="1" hangingPunct="1">
              <a:lnSpc>
                <a:spcPct val="80000"/>
              </a:lnSpc>
              <a:buFont typeface="Wingdings" panose="05000000000000000000" pitchFamily="2" charset="2"/>
              <a:buAutoNum type="arabicPeriod"/>
            </a:pPr>
            <a:r>
              <a:rPr lang="en-US" altLang="zh-CN" sz="1600" dirty="0"/>
              <a:t>    }</a:t>
            </a:r>
          </a:p>
          <a:p>
            <a:pPr eaLnBrk="1" hangingPunct="1">
              <a:lnSpc>
                <a:spcPct val="80000"/>
              </a:lnSpc>
              <a:buFont typeface="Wingdings" panose="05000000000000000000" pitchFamily="2" charset="2"/>
              <a:buAutoNum type="arabicPeriod"/>
            </a:pPr>
            <a:r>
              <a:rPr lang="en-US" altLang="zh-CN" sz="1600" dirty="0"/>
              <a:t> }</a:t>
            </a:r>
          </a:p>
        </p:txBody>
      </p:sp>
    </p:spTree>
    <p:extLst>
      <p:ext uri="{BB962C8B-B14F-4D97-AF65-F5344CB8AC3E}">
        <p14:creationId xmlns:p14="http://schemas.microsoft.com/office/powerpoint/2010/main" val="154467796"/>
      </p:ext>
    </p:extLst>
  </p:cSld>
  <p:clrMapOvr>
    <a:masterClrMapping/>
  </p:clrMapOvr>
  <p:transition spd="med">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a:t>
            </a:r>
            <a:r>
              <a:rPr lang="zh-CN" altLang="en-US" sz="2000" b="1" dirty="0" smtClean="0">
                <a:solidFill>
                  <a:srgbClr val="0000FF"/>
                </a:solidFill>
                <a:cs typeface="Times New Roman" panose="02020603050405020304" pitchFamily="18" charset="0"/>
              </a:rPr>
              <a:t>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示例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1</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：学生成绩统计</a:t>
            </a:r>
          </a:p>
        </p:txBody>
      </p:sp>
      <p:sp>
        <p:nvSpPr>
          <p:cNvPr id="11"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下例程序流程图描述了最多输入</a:t>
            </a:r>
            <a:r>
              <a:rPr lang="en-US" altLang="zh-CN" dirty="0" smtClean="0"/>
              <a:t>50</a:t>
            </a:r>
            <a:r>
              <a:rPr lang="zh-CN" altLang="en-US" dirty="0" smtClean="0"/>
              <a:t>个值</a:t>
            </a:r>
            <a:r>
              <a:rPr lang="en-US" altLang="zh-CN" dirty="0" smtClean="0"/>
              <a:t>(</a:t>
            </a:r>
            <a:r>
              <a:rPr lang="zh-CN" altLang="en-US" dirty="0" smtClean="0"/>
              <a:t>以</a:t>
            </a:r>
            <a:r>
              <a:rPr lang="en-US" altLang="zh-CN" dirty="0" smtClean="0"/>
              <a:t>–1</a:t>
            </a:r>
            <a:r>
              <a:rPr lang="zh-CN" altLang="en-US" dirty="0" smtClean="0"/>
              <a:t>作为输入结束标志</a:t>
            </a:r>
            <a:r>
              <a:rPr lang="en-US" altLang="zh-CN" dirty="0" smtClean="0"/>
              <a:t>)</a:t>
            </a:r>
            <a:r>
              <a:rPr lang="zh-CN" altLang="en-US" dirty="0" smtClean="0"/>
              <a:t>，计算其中有效的学生分数的个数、总分数和平均值</a:t>
            </a:r>
          </a:p>
          <a:p>
            <a:pPr eaLnBrk="1" hangingPunct="1"/>
            <a:endParaRPr lang="en-US" altLang="zh-CN" dirty="0" smtClean="0"/>
          </a:p>
        </p:txBody>
      </p:sp>
      <p:graphicFrame>
        <p:nvGraphicFramePr>
          <p:cNvPr id="12" name="Object 4">
            <a:hlinkClick r:id="" action="ppaction://ole?verb=0"/>
          </p:cNvPr>
          <p:cNvGraphicFramePr>
            <a:graphicFrameLocks noChangeAspect="1"/>
          </p:cNvGraphicFramePr>
          <p:nvPr>
            <p:extLst>
              <p:ext uri="{D42A27DB-BD31-4B8C-83A1-F6EECF244321}">
                <p14:modId xmlns:p14="http://schemas.microsoft.com/office/powerpoint/2010/main" val="2928550771"/>
              </p:ext>
            </p:extLst>
          </p:nvPr>
        </p:nvGraphicFramePr>
        <p:xfrm>
          <a:off x="1835150" y="2132856"/>
          <a:ext cx="4751388" cy="4448175"/>
        </p:xfrm>
        <a:graphic>
          <a:graphicData uri="http://schemas.openxmlformats.org/presentationml/2006/ole">
            <mc:AlternateContent xmlns:mc="http://schemas.openxmlformats.org/markup-compatibility/2006">
              <mc:Choice xmlns:v="urn:schemas-microsoft-com:vml" Requires="v">
                <p:oleObj spid="_x0000_s32833" name="演示文稿" r:id="rId4" imgW="3782442" imgH="2837622" progId="PowerPoint.Show.8">
                  <p:embed/>
                </p:oleObj>
              </mc:Choice>
              <mc:Fallback>
                <p:oleObj name="演示文稿" r:id="rId4" imgW="3782442" imgH="2837622" progId="PowerPoint.Show.8">
                  <p:embed/>
                  <p:pic>
                    <p:nvPicPr>
                      <p:cNvPr id="92164" name="Object 4">
                        <a:hlinkClick r:id="" action="ppaction://ole?verb=0"/>
                      </p:cNvPr>
                      <p:cNvPicPr>
                        <a:picLocks noChangeAspect="1" noChangeArrowheads="1"/>
                      </p:cNvPicPr>
                      <p:nvPr/>
                    </p:nvPicPr>
                    <p:blipFill>
                      <a:blip r:embed="rId5"/>
                      <a:srcRect l="10625" t="4861" r="15347" b="2754"/>
                      <a:stretch>
                        <a:fillRect/>
                      </a:stretch>
                    </p:blipFill>
                    <p:spPr bwMode="auto">
                      <a:xfrm>
                        <a:off x="1835150" y="2132856"/>
                        <a:ext cx="4751388" cy="444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42241591"/>
      </p:ext>
    </p:extLst>
  </p:cSld>
  <p:clrMapOvr>
    <a:masterClrMapping/>
  </p:clrMapOvr>
  <p:transition spd="med">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a:t>
            </a:r>
            <a:r>
              <a:rPr lang="zh-CN" altLang="en-US" sz="2000" b="1" dirty="0" smtClean="0">
                <a:solidFill>
                  <a:srgbClr val="0000FF"/>
                </a:solidFill>
                <a:cs typeface="Times New Roman" panose="02020603050405020304" pitchFamily="18" charset="0"/>
              </a:rPr>
              <a:t>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第一步：画出控制流图</a:t>
            </a:r>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1846554814"/>
              </p:ext>
            </p:extLst>
          </p:nvPr>
        </p:nvGraphicFramePr>
        <p:xfrm>
          <a:off x="72052" y="1458590"/>
          <a:ext cx="5076534" cy="4919663"/>
        </p:xfrm>
        <a:graphic>
          <a:graphicData uri="http://schemas.openxmlformats.org/presentationml/2006/ole">
            <mc:AlternateContent xmlns:mc="http://schemas.openxmlformats.org/markup-compatibility/2006">
              <mc:Choice xmlns:v="urn:schemas-microsoft-com:vml" Requires="v">
                <p:oleObj spid="_x0000_s33857" name="演示文稿" r:id="rId4" imgW="4150030" imgH="3111952" progId="PowerPoint.Show.8">
                  <p:embed/>
                </p:oleObj>
              </mc:Choice>
              <mc:Fallback>
                <p:oleObj name="演示文稿" r:id="rId4" imgW="4150030" imgH="3111952" progId="PowerPoint.Show.8">
                  <p:embed/>
                  <p:pic>
                    <p:nvPicPr>
                      <p:cNvPr id="94211" name="Object 3">
                        <a:hlinkClick r:id="" action="ppaction://ole?verb=0"/>
                      </p:cNvPr>
                      <p:cNvPicPr>
                        <a:picLocks noChangeAspect="1" noChangeArrowheads="1"/>
                      </p:cNvPicPr>
                      <p:nvPr/>
                    </p:nvPicPr>
                    <p:blipFill>
                      <a:blip r:embed="rId5"/>
                      <a:srcRect l="10625" t="4861" r="15347" b="2754"/>
                      <a:stretch>
                        <a:fillRect/>
                      </a:stretch>
                    </p:blipFill>
                    <p:spPr bwMode="auto">
                      <a:xfrm>
                        <a:off x="72052" y="1458590"/>
                        <a:ext cx="5076534" cy="4919663"/>
                      </a:xfrm>
                      <a:prstGeom prst="rect">
                        <a:avLst/>
                      </a:prstGeom>
                      <a:noFill/>
                      <a:ln>
                        <a:noFill/>
                      </a:ln>
                      <a:effectLst/>
                      <a:extLst/>
                    </p:spPr>
                  </p:pic>
                </p:oleObj>
              </mc:Fallback>
            </mc:AlternateContent>
          </a:graphicData>
        </a:graphic>
      </p:graphicFrame>
      <p:grpSp>
        <p:nvGrpSpPr>
          <p:cNvPr id="53" name="Group 4"/>
          <p:cNvGrpSpPr>
            <a:grpSpLocks/>
          </p:cNvGrpSpPr>
          <p:nvPr/>
        </p:nvGrpSpPr>
        <p:grpSpPr bwMode="auto">
          <a:xfrm>
            <a:off x="5185097" y="1340768"/>
            <a:ext cx="3635375" cy="4651375"/>
            <a:chOff x="3470" y="890"/>
            <a:chExt cx="2290" cy="2930"/>
          </a:xfrm>
        </p:grpSpPr>
        <p:sp>
          <p:nvSpPr>
            <p:cNvPr id="54" name="Oval 5"/>
            <p:cNvSpPr>
              <a:spLocks noChangeAspect="1" noChangeArrowheads="1"/>
            </p:cNvSpPr>
            <p:nvPr/>
          </p:nvSpPr>
          <p:spPr bwMode="auto">
            <a:xfrm>
              <a:off x="4734" y="890"/>
              <a:ext cx="203" cy="19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55" name="Text Box 6"/>
            <p:cNvSpPr txBox="1">
              <a:spLocks noChangeAspect="1" noChangeArrowheads="1"/>
            </p:cNvSpPr>
            <p:nvPr/>
          </p:nvSpPr>
          <p:spPr bwMode="auto">
            <a:xfrm>
              <a:off x="4820" y="919"/>
              <a:ext cx="16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1</a:t>
              </a:r>
            </a:p>
          </p:txBody>
        </p:sp>
        <p:sp>
          <p:nvSpPr>
            <p:cNvPr id="56" name="Oval 7"/>
            <p:cNvSpPr>
              <a:spLocks noChangeAspect="1" noChangeArrowheads="1"/>
            </p:cNvSpPr>
            <p:nvPr/>
          </p:nvSpPr>
          <p:spPr bwMode="auto">
            <a:xfrm>
              <a:off x="4740" y="1275"/>
              <a:ext cx="205" cy="19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57" name="Text Box 8"/>
            <p:cNvSpPr txBox="1">
              <a:spLocks noChangeAspect="1" noChangeArrowheads="1"/>
            </p:cNvSpPr>
            <p:nvPr/>
          </p:nvSpPr>
          <p:spPr bwMode="auto">
            <a:xfrm>
              <a:off x="4820" y="1282"/>
              <a:ext cx="166"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2</a:t>
              </a:r>
            </a:p>
          </p:txBody>
        </p:sp>
        <p:sp>
          <p:nvSpPr>
            <p:cNvPr id="58" name="Oval 9"/>
            <p:cNvSpPr>
              <a:spLocks noChangeAspect="1" noChangeArrowheads="1"/>
            </p:cNvSpPr>
            <p:nvPr/>
          </p:nvSpPr>
          <p:spPr bwMode="auto">
            <a:xfrm>
              <a:off x="4740" y="1651"/>
              <a:ext cx="205" cy="19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59" name="Text Box 10"/>
            <p:cNvSpPr txBox="1">
              <a:spLocks noChangeAspect="1" noChangeArrowheads="1"/>
            </p:cNvSpPr>
            <p:nvPr/>
          </p:nvSpPr>
          <p:spPr bwMode="auto">
            <a:xfrm>
              <a:off x="4820" y="1659"/>
              <a:ext cx="166"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3</a:t>
              </a:r>
            </a:p>
          </p:txBody>
        </p:sp>
        <p:sp>
          <p:nvSpPr>
            <p:cNvPr id="60" name="Oval 11"/>
            <p:cNvSpPr>
              <a:spLocks noChangeAspect="1" noChangeArrowheads="1"/>
            </p:cNvSpPr>
            <p:nvPr/>
          </p:nvSpPr>
          <p:spPr bwMode="auto">
            <a:xfrm>
              <a:off x="4740" y="2037"/>
              <a:ext cx="205" cy="19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61" name="Text Box 12"/>
            <p:cNvSpPr txBox="1">
              <a:spLocks noChangeAspect="1" noChangeArrowheads="1"/>
            </p:cNvSpPr>
            <p:nvPr/>
          </p:nvSpPr>
          <p:spPr bwMode="auto">
            <a:xfrm>
              <a:off x="4820" y="2031"/>
              <a:ext cx="166"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4</a:t>
              </a:r>
            </a:p>
          </p:txBody>
        </p:sp>
        <p:sp>
          <p:nvSpPr>
            <p:cNvPr id="62" name="Oval 13"/>
            <p:cNvSpPr>
              <a:spLocks noChangeAspect="1" noChangeArrowheads="1"/>
            </p:cNvSpPr>
            <p:nvPr/>
          </p:nvSpPr>
          <p:spPr bwMode="auto">
            <a:xfrm>
              <a:off x="4740" y="2410"/>
              <a:ext cx="205" cy="19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63" name="Text Box 14"/>
            <p:cNvSpPr txBox="1">
              <a:spLocks noChangeAspect="1" noChangeArrowheads="1"/>
            </p:cNvSpPr>
            <p:nvPr/>
          </p:nvSpPr>
          <p:spPr bwMode="auto">
            <a:xfrm>
              <a:off x="4820" y="2423"/>
              <a:ext cx="166"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dirty="0">
                  <a:latin typeface="Times New Roman" panose="02020603050405020304" pitchFamily="18" charset="0"/>
                  <a:cs typeface="Times New Roman" panose="02020603050405020304" pitchFamily="18" charset="0"/>
                </a:rPr>
                <a:t>5</a:t>
              </a:r>
            </a:p>
          </p:txBody>
        </p:sp>
        <p:sp>
          <p:nvSpPr>
            <p:cNvPr id="64" name="Oval 15"/>
            <p:cNvSpPr>
              <a:spLocks noChangeAspect="1" noChangeArrowheads="1"/>
            </p:cNvSpPr>
            <p:nvPr/>
          </p:nvSpPr>
          <p:spPr bwMode="auto">
            <a:xfrm>
              <a:off x="5089" y="2736"/>
              <a:ext cx="203" cy="19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65" name="Text Box 16"/>
            <p:cNvSpPr txBox="1">
              <a:spLocks noChangeAspect="1" noChangeArrowheads="1"/>
            </p:cNvSpPr>
            <p:nvPr/>
          </p:nvSpPr>
          <p:spPr bwMode="auto">
            <a:xfrm>
              <a:off x="5168" y="2744"/>
              <a:ext cx="165"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6</a:t>
              </a:r>
            </a:p>
          </p:txBody>
        </p:sp>
        <p:sp>
          <p:nvSpPr>
            <p:cNvPr id="66" name="Oval 17"/>
            <p:cNvSpPr>
              <a:spLocks noChangeAspect="1" noChangeArrowheads="1"/>
            </p:cNvSpPr>
            <p:nvPr/>
          </p:nvSpPr>
          <p:spPr bwMode="auto">
            <a:xfrm>
              <a:off x="5437" y="3077"/>
              <a:ext cx="203" cy="19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67" name="Text Box 18"/>
            <p:cNvSpPr txBox="1">
              <a:spLocks noChangeAspect="1" noChangeArrowheads="1"/>
            </p:cNvSpPr>
            <p:nvPr/>
          </p:nvSpPr>
          <p:spPr bwMode="auto">
            <a:xfrm>
              <a:off x="5508" y="3088"/>
              <a:ext cx="165"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7</a:t>
              </a:r>
            </a:p>
          </p:txBody>
        </p:sp>
        <p:sp>
          <p:nvSpPr>
            <p:cNvPr id="68" name="Oval 19"/>
            <p:cNvSpPr>
              <a:spLocks noChangeAspect="1" noChangeArrowheads="1"/>
            </p:cNvSpPr>
            <p:nvPr/>
          </p:nvSpPr>
          <p:spPr bwMode="auto">
            <a:xfrm>
              <a:off x="4740" y="3335"/>
              <a:ext cx="205" cy="19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69" name="Text Box 20"/>
            <p:cNvSpPr txBox="1">
              <a:spLocks noChangeAspect="1" noChangeArrowheads="1"/>
            </p:cNvSpPr>
            <p:nvPr/>
          </p:nvSpPr>
          <p:spPr bwMode="auto">
            <a:xfrm>
              <a:off x="4820" y="3350"/>
              <a:ext cx="16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8</a:t>
              </a:r>
            </a:p>
          </p:txBody>
        </p:sp>
        <p:sp>
          <p:nvSpPr>
            <p:cNvPr id="70" name="Oval 21"/>
            <p:cNvSpPr>
              <a:spLocks noChangeAspect="1" noChangeArrowheads="1"/>
            </p:cNvSpPr>
            <p:nvPr/>
          </p:nvSpPr>
          <p:spPr bwMode="auto">
            <a:xfrm>
              <a:off x="3793" y="1642"/>
              <a:ext cx="203" cy="19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71" name="Text Box 22"/>
            <p:cNvSpPr txBox="1">
              <a:spLocks noChangeAspect="1" noChangeArrowheads="1"/>
            </p:cNvSpPr>
            <p:nvPr/>
          </p:nvSpPr>
          <p:spPr bwMode="auto">
            <a:xfrm>
              <a:off x="3872" y="1641"/>
              <a:ext cx="16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9</a:t>
              </a:r>
            </a:p>
          </p:txBody>
        </p:sp>
        <p:sp>
          <p:nvSpPr>
            <p:cNvPr id="72" name="Oval 23"/>
            <p:cNvSpPr>
              <a:spLocks noChangeAspect="1" noChangeArrowheads="1"/>
            </p:cNvSpPr>
            <p:nvPr/>
          </p:nvSpPr>
          <p:spPr bwMode="auto">
            <a:xfrm>
              <a:off x="3470" y="2111"/>
              <a:ext cx="203" cy="19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73" name="Text Box 24"/>
            <p:cNvSpPr txBox="1">
              <a:spLocks noChangeAspect="1" noChangeArrowheads="1"/>
            </p:cNvSpPr>
            <p:nvPr/>
          </p:nvSpPr>
          <p:spPr bwMode="auto">
            <a:xfrm>
              <a:off x="3500" y="2106"/>
              <a:ext cx="514"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11</a:t>
              </a:r>
            </a:p>
          </p:txBody>
        </p:sp>
        <p:sp>
          <p:nvSpPr>
            <p:cNvPr id="74" name="Oval 25"/>
            <p:cNvSpPr>
              <a:spLocks noChangeAspect="1" noChangeArrowheads="1"/>
            </p:cNvSpPr>
            <p:nvPr/>
          </p:nvSpPr>
          <p:spPr bwMode="auto">
            <a:xfrm>
              <a:off x="4164" y="2132"/>
              <a:ext cx="203" cy="19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75" name="Text Box 26"/>
            <p:cNvSpPr txBox="1">
              <a:spLocks noChangeAspect="1" noChangeArrowheads="1"/>
            </p:cNvSpPr>
            <p:nvPr/>
          </p:nvSpPr>
          <p:spPr bwMode="auto">
            <a:xfrm>
              <a:off x="4204" y="2138"/>
              <a:ext cx="26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10</a:t>
              </a:r>
            </a:p>
          </p:txBody>
        </p:sp>
        <p:sp>
          <p:nvSpPr>
            <p:cNvPr id="76" name="Oval 27"/>
            <p:cNvSpPr>
              <a:spLocks noChangeAspect="1" noChangeArrowheads="1"/>
            </p:cNvSpPr>
            <p:nvPr/>
          </p:nvSpPr>
          <p:spPr bwMode="auto">
            <a:xfrm>
              <a:off x="3833" y="2543"/>
              <a:ext cx="203" cy="19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77" name="Text Box 28"/>
            <p:cNvSpPr txBox="1">
              <a:spLocks noChangeAspect="1" noChangeArrowheads="1"/>
            </p:cNvSpPr>
            <p:nvPr/>
          </p:nvSpPr>
          <p:spPr bwMode="auto">
            <a:xfrm>
              <a:off x="3874" y="2550"/>
              <a:ext cx="16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12</a:t>
              </a:r>
            </a:p>
          </p:txBody>
        </p:sp>
        <p:sp>
          <p:nvSpPr>
            <p:cNvPr id="78" name="Line 29"/>
            <p:cNvSpPr>
              <a:spLocks noChangeAspect="1" noChangeShapeType="1"/>
            </p:cNvSpPr>
            <p:nvPr/>
          </p:nvSpPr>
          <p:spPr bwMode="auto">
            <a:xfrm>
              <a:off x="4836" y="1087"/>
              <a:ext cx="0" cy="195"/>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79" name="Line 30"/>
            <p:cNvSpPr>
              <a:spLocks noChangeAspect="1" noChangeShapeType="1"/>
            </p:cNvSpPr>
            <p:nvPr/>
          </p:nvSpPr>
          <p:spPr bwMode="auto">
            <a:xfrm>
              <a:off x="4843" y="1466"/>
              <a:ext cx="0" cy="193"/>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80" name="Line 31"/>
            <p:cNvSpPr>
              <a:spLocks noChangeAspect="1" noChangeShapeType="1"/>
            </p:cNvSpPr>
            <p:nvPr/>
          </p:nvSpPr>
          <p:spPr bwMode="auto">
            <a:xfrm>
              <a:off x="4843" y="1847"/>
              <a:ext cx="0" cy="196"/>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81" name="Line 32"/>
            <p:cNvSpPr>
              <a:spLocks noChangeAspect="1" noChangeShapeType="1"/>
            </p:cNvSpPr>
            <p:nvPr/>
          </p:nvSpPr>
          <p:spPr bwMode="auto">
            <a:xfrm>
              <a:off x="4843" y="2231"/>
              <a:ext cx="0" cy="193"/>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82" name="Line 33"/>
            <p:cNvSpPr>
              <a:spLocks noChangeAspect="1" noChangeShapeType="1"/>
            </p:cNvSpPr>
            <p:nvPr/>
          </p:nvSpPr>
          <p:spPr bwMode="auto">
            <a:xfrm>
              <a:off x="4922" y="2566"/>
              <a:ext cx="206" cy="194"/>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83" name="Line 34"/>
            <p:cNvSpPr>
              <a:spLocks noChangeAspect="1" noChangeShapeType="1"/>
            </p:cNvSpPr>
            <p:nvPr/>
          </p:nvSpPr>
          <p:spPr bwMode="auto">
            <a:xfrm>
              <a:off x="5254" y="2918"/>
              <a:ext cx="223" cy="185"/>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84" name="Line 35"/>
            <p:cNvSpPr>
              <a:spLocks noChangeAspect="1" noChangeShapeType="1"/>
            </p:cNvSpPr>
            <p:nvPr/>
          </p:nvSpPr>
          <p:spPr bwMode="auto">
            <a:xfrm>
              <a:off x="4836" y="2608"/>
              <a:ext cx="0" cy="737"/>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85" name="Line 36"/>
            <p:cNvSpPr>
              <a:spLocks noChangeAspect="1" noChangeShapeType="1"/>
            </p:cNvSpPr>
            <p:nvPr/>
          </p:nvSpPr>
          <p:spPr bwMode="auto">
            <a:xfrm flipH="1">
              <a:off x="4915" y="2918"/>
              <a:ext cx="221" cy="438"/>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86" name="Line 37"/>
            <p:cNvSpPr>
              <a:spLocks noChangeAspect="1" noChangeShapeType="1"/>
            </p:cNvSpPr>
            <p:nvPr/>
          </p:nvSpPr>
          <p:spPr bwMode="auto">
            <a:xfrm flipH="1">
              <a:off x="4931" y="3221"/>
              <a:ext cx="497" cy="193"/>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87" name="AutoShape 38"/>
            <p:cNvSpPr>
              <a:spLocks noChangeAspect="1"/>
            </p:cNvSpPr>
            <p:nvPr/>
          </p:nvSpPr>
          <p:spPr bwMode="auto">
            <a:xfrm>
              <a:off x="4875" y="1383"/>
              <a:ext cx="885" cy="2437"/>
            </a:xfrm>
            <a:custGeom>
              <a:avLst/>
              <a:gdLst>
                <a:gd name="T0" fmla="*/ 0 w 1655"/>
                <a:gd name="T1" fmla="*/ 1007 h 3557"/>
                <a:gd name="T2" fmla="*/ 48 w 1655"/>
                <a:gd name="T3" fmla="*/ 1076 h 3557"/>
                <a:gd name="T4" fmla="*/ 96 w 1655"/>
                <a:gd name="T5" fmla="*/ 1144 h 3557"/>
                <a:gd name="T6" fmla="*/ 138 w 1655"/>
                <a:gd name="T7" fmla="*/ 1123 h 3557"/>
                <a:gd name="T8" fmla="*/ 180 w 1655"/>
                <a:gd name="T9" fmla="*/ 1102 h 3557"/>
                <a:gd name="T10" fmla="*/ 253 w 1655"/>
                <a:gd name="T11" fmla="*/ 1030 h 3557"/>
                <a:gd name="T12" fmla="*/ 252 w 1655"/>
                <a:gd name="T13" fmla="*/ 882 h 3557"/>
                <a:gd name="T14" fmla="*/ 252 w 1655"/>
                <a:gd name="T15" fmla="*/ 733 h 3557"/>
                <a:gd name="T16" fmla="*/ 171 w 1655"/>
                <a:gd name="T17" fmla="*/ 378 h 3557"/>
                <a:gd name="T18" fmla="*/ 133 w 1655"/>
                <a:gd name="T19" fmla="*/ 232 h 3557"/>
                <a:gd name="T20" fmla="*/ 94 w 1655"/>
                <a:gd name="T21" fmla="*/ 84 h 3557"/>
                <a:gd name="T22" fmla="*/ 58 w 1655"/>
                <a:gd name="T23" fmla="*/ 42 h 3557"/>
                <a:gd name="T24" fmla="*/ 22 w 1655"/>
                <a:gd name="T25" fmla="*/ 0 h 355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55" h="3557">
                  <a:moveTo>
                    <a:pt x="0" y="3132"/>
                  </a:moveTo>
                  <a:cubicBezTo>
                    <a:pt x="313" y="3344"/>
                    <a:pt x="627" y="3557"/>
                    <a:pt x="902" y="3492"/>
                  </a:cubicBezTo>
                  <a:cubicBezTo>
                    <a:pt x="1177" y="3427"/>
                    <a:pt x="1655" y="3204"/>
                    <a:pt x="1650" y="2742"/>
                  </a:cubicBezTo>
                  <a:cubicBezTo>
                    <a:pt x="1645" y="2280"/>
                    <a:pt x="1120" y="1177"/>
                    <a:pt x="869" y="720"/>
                  </a:cubicBezTo>
                  <a:cubicBezTo>
                    <a:pt x="618" y="263"/>
                    <a:pt x="380" y="131"/>
                    <a:pt x="143" y="0"/>
                  </a:cubicBezTo>
                </a:path>
              </a:pathLst>
            </a:custGeom>
            <a:noFill/>
            <a:ln w="38100">
              <a:solidFill>
                <a:schemeClr val="tx1"/>
              </a:solidFill>
              <a:round/>
              <a:headEnd/>
              <a:tailEnd type="triangle" w="sm" len="lg"/>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88" name="Line 39"/>
            <p:cNvSpPr>
              <a:spLocks noChangeAspect="1" noChangeShapeType="1"/>
            </p:cNvSpPr>
            <p:nvPr/>
          </p:nvSpPr>
          <p:spPr bwMode="auto">
            <a:xfrm flipH="1">
              <a:off x="3974" y="1416"/>
              <a:ext cx="766" cy="267"/>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89" name="Line 40"/>
            <p:cNvSpPr>
              <a:spLocks noChangeAspect="1" noChangeShapeType="1"/>
            </p:cNvSpPr>
            <p:nvPr/>
          </p:nvSpPr>
          <p:spPr bwMode="auto">
            <a:xfrm flipH="1">
              <a:off x="4008" y="1741"/>
              <a:ext cx="732" cy="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90" name="Line 41"/>
            <p:cNvSpPr>
              <a:spLocks noChangeAspect="1" noChangeShapeType="1"/>
            </p:cNvSpPr>
            <p:nvPr/>
          </p:nvSpPr>
          <p:spPr bwMode="auto">
            <a:xfrm flipH="1">
              <a:off x="3619" y="1827"/>
              <a:ext cx="214" cy="308"/>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91" name="Line 42"/>
            <p:cNvSpPr>
              <a:spLocks noChangeAspect="1" noChangeShapeType="1"/>
            </p:cNvSpPr>
            <p:nvPr/>
          </p:nvSpPr>
          <p:spPr bwMode="auto">
            <a:xfrm>
              <a:off x="3960" y="1824"/>
              <a:ext cx="260" cy="32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92" name="Line 43"/>
            <p:cNvSpPr>
              <a:spLocks noChangeAspect="1" noChangeShapeType="1"/>
            </p:cNvSpPr>
            <p:nvPr/>
          </p:nvSpPr>
          <p:spPr bwMode="auto">
            <a:xfrm flipH="1">
              <a:off x="3999" y="2329"/>
              <a:ext cx="212" cy="246"/>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93" name="Line 44"/>
            <p:cNvSpPr>
              <a:spLocks noChangeAspect="1" noChangeShapeType="1"/>
            </p:cNvSpPr>
            <p:nvPr/>
          </p:nvSpPr>
          <p:spPr bwMode="auto">
            <a:xfrm>
              <a:off x="3628" y="2296"/>
              <a:ext cx="221" cy="279"/>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94" name="Text Box 45"/>
            <p:cNvSpPr txBox="1">
              <a:spLocks noChangeAspect="1" noChangeArrowheads="1"/>
            </p:cNvSpPr>
            <p:nvPr/>
          </p:nvSpPr>
          <p:spPr bwMode="auto">
            <a:xfrm>
              <a:off x="3958" y="1929"/>
              <a:ext cx="26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dirty="0">
                  <a:latin typeface="Times New Roman" panose="02020603050405020304" pitchFamily="18" charset="0"/>
                  <a:cs typeface="Times New Roman" panose="02020603050405020304" pitchFamily="18" charset="0"/>
                </a:rPr>
                <a:t>R</a:t>
              </a:r>
              <a:r>
                <a:rPr lang="en-US" altLang="zh-CN" sz="2000" baseline="-25000" dirty="0">
                  <a:latin typeface="Times New Roman" panose="02020603050405020304" pitchFamily="18" charset="0"/>
                  <a:cs typeface="Times New Roman" panose="02020603050405020304" pitchFamily="18" charset="0"/>
                </a:rPr>
                <a:t>1</a:t>
              </a:r>
              <a:endParaRPr lang="en-US" altLang="zh-CN" sz="2000" dirty="0">
                <a:latin typeface="Times New Roman" panose="02020603050405020304" pitchFamily="18" charset="0"/>
                <a:cs typeface="Times New Roman" panose="02020603050405020304" pitchFamily="18" charset="0"/>
              </a:endParaRPr>
            </a:p>
          </p:txBody>
        </p:sp>
        <p:sp>
          <p:nvSpPr>
            <p:cNvPr id="95" name="Text Box 46"/>
            <p:cNvSpPr txBox="1">
              <a:spLocks noChangeAspect="1" noChangeArrowheads="1"/>
            </p:cNvSpPr>
            <p:nvPr/>
          </p:nvSpPr>
          <p:spPr bwMode="auto">
            <a:xfrm>
              <a:off x="3496" y="1839"/>
              <a:ext cx="2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dirty="0">
                  <a:latin typeface="Times New Roman" panose="02020603050405020304" pitchFamily="18" charset="0"/>
                  <a:cs typeface="Times New Roman" panose="02020603050405020304" pitchFamily="18" charset="0"/>
                </a:rPr>
                <a:t>R</a:t>
              </a:r>
              <a:r>
                <a:rPr lang="en-US" altLang="zh-CN" sz="2000" baseline="-25000" dirty="0">
                  <a:latin typeface="Times New Roman" panose="02020603050405020304" pitchFamily="18" charset="0"/>
                  <a:cs typeface="Times New Roman" panose="02020603050405020304" pitchFamily="18" charset="0"/>
                </a:rPr>
                <a:t>2</a:t>
              </a:r>
              <a:endParaRPr lang="en-US" altLang="zh-CN" sz="2000" dirty="0">
                <a:latin typeface="Times New Roman" panose="02020603050405020304" pitchFamily="18" charset="0"/>
                <a:cs typeface="Times New Roman" panose="02020603050405020304" pitchFamily="18" charset="0"/>
              </a:endParaRPr>
            </a:p>
          </p:txBody>
        </p:sp>
        <p:sp>
          <p:nvSpPr>
            <p:cNvPr id="96" name="Text Box 47"/>
            <p:cNvSpPr txBox="1">
              <a:spLocks noChangeAspect="1" noChangeArrowheads="1"/>
            </p:cNvSpPr>
            <p:nvPr/>
          </p:nvSpPr>
          <p:spPr bwMode="auto">
            <a:xfrm>
              <a:off x="4447" y="1741"/>
              <a:ext cx="26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dirty="0">
                  <a:latin typeface="Times New Roman" panose="02020603050405020304" pitchFamily="18" charset="0"/>
                  <a:cs typeface="Times New Roman" panose="02020603050405020304" pitchFamily="18" charset="0"/>
                </a:rPr>
                <a:t>R</a:t>
              </a:r>
              <a:r>
                <a:rPr lang="en-US" altLang="zh-CN" sz="2000" baseline="-25000" dirty="0">
                  <a:latin typeface="Times New Roman" panose="02020603050405020304" pitchFamily="18" charset="0"/>
                  <a:cs typeface="Times New Roman" panose="02020603050405020304" pitchFamily="18" charset="0"/>
                </a:rPr>
                <a:t>3</a:t>
              </a:r>
              <a:endParaRPr lang="en-US" altLang="zh-CN" sz="2000" dirty="0">
                <a:latin typeface="Times New Roman" panose="02020603050405020304" pitchFamily="18" charset="0"/>
                <a:cs typeface="Times New Roman" panose="02020603050405020304" pitchFamily="18" charset="0"/>
              </a:endParaRPr>
            </a:p>
          </p:txBody>
        </p:sp>
        <p:sp>
          <p:nvSpPr>
            <p:cNvPr id="97" name="Text Box 48"/>
            <p:cNvSpPr txBox="1">
              <a:spLocks noChangeAspect="1" noChangeArrowheads="1"/>
            </p:cNvSpPr>
            <p:nvPr/>
          </p:nvSpPr>
          <p:spPr bwMode="auto">
            <a:xfrm>
              <a:off x="4617" y="2727"/>
              <a:ext cx="26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dirty="0">
                  <a:latin typeface="Times New Roman" panose="02020603050405020304" pitchFamily="18" charset="0"/>
                  <a:cs typeface="Times New Roman" panose="02020603050405020304" pitchFamily="18" charset="0"/>
                </a:rPr>
                <a:t>R</a:t>
              </a:r>
              <a:r>
                <a:rPr lang="en-US" altLang="zh-CN" sz="2000" baseline="-25000" dirty="0">
                  <a:latin typeface="Times New Roman" panose="02020603050405020304" pitchFamily="18" charset="0"/>
                  <a:cs typeface="Times New Roman" panose="02020603050405020304" pitchFamily="18" charset="0"/>
                </a:rPr>
                <a:t>4</a:t>
              </a:r>
              <a:endParaRPr lang="en-US" altLang="zh-CN" sz="2000" dirty="0">
                <a:latin typeface="Times New Roman" panose="02020603050405020304" pitchFamily="18" charset="0"/>
                <a:cs typeface="Times New Roman" panose="02020603050405020304" pitchFamily="18" charset="0"/>
              </a:endParaRPr>
            </a:p>
          </p:txBody>
        </p:sp>
        <p:sp>
          <p:nvSpPr>
            <p:cNvPr id="98" name="Text Box 49"/>
            <p:cNvSpPr txBox="1">
              <a:spLocks noChangeAspect="1" noChangeArrowheads="1"/>
            </p:cNvSpPr>
            <p:nvPr/>
          </p:nvSpPr>
          <p:spPr bwMode="auto">
            <a:xfrm>
              <a:off x="5066" y="3026"/>
              <a:ext cx="2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dirty="0">
                  <a:latin typeface="Times New Roman" panose="02020603050405020304" pitchFamily="18" charset="0"/>
                  <a:cs typeface="Times New Roman" panose="02020603050405020304" pitchFamily="18" charset="0"/>
                </a:rPr>
                <a:t>R</a:t>
              </a:r>
              <a:r>
                <a:rPr lang="en-US" altLang="zh-CN" sz="2000" baseline="-25000" dirty="0">
                  <a:latin typeface="Times New Roman" panose="02020603050405020304" pitchFamily="18" charset="0"/>
                  <a:cs typeface="Times New Roman" panose="02020603050405020304" pitchFamily="18" charset="0"/>
                </a:rPr>
                <a:t>5</a:t>
              </a:r>
              <a:endParaRPr lang="en-US" altLang="zh-CN" sz="2000" dirty="0">
                <a:latin typeface="Times New Roman" panose="02020603050405020304" pitchFamily="18" charset="0"/>
                <a:cs typeface="Times New Roman" panose="02020603050405020304" pitchFamily="18" charset="0"/>
              </a:endParaRPr>
            </a:p>
          </p:txBody>
        </p:sp>
        <p:sp>
          <p:nvSpPr>
            <p:cNvPr id="99" name="Text Box 50"/>
            <p:cNvSpPr txBox="1">
              <a:spLocks noChangeAspect="1" noChangeArrowheads="1"/>
            </p:cNvSpPr>
            <p:nvPr/>
          </p:nvSpPr>
          <p:spPr bwMode="auto">
            <a:xfrm>
              <a:off x="5347" y="3281"/>
              <a:ext cx="26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dirty="0">
                  <a:latin typeface="Times New Roman" panose="02020603050405020304" pitchFamily="18" charset="0"/>
                  <a:cs typeface="Times New Roman" panose="02020603050405020304" pitchFamily="18" charset="0"/>
                </a:rPr>
                <a:t>R</a:t>
              </a:r>
              <a:r>
                <a:rPr lang="en-US" altLang="zh-CN" sz="2000" baseline="-25000" dirty="0">
                  <a:latin typeface="Times New Roman" panose="02020603050405020304" pitchFamily="18" charset="0"/>
                  <a:cs typeface="Times New Roman" panose="02020603050405020304" pitchFamily="18" charset="0"/>
                </a:rPr>
                <a:t>6</a:t>
              </a:r>
              <a:endParaRPr lang="en-US" altLang="zh-CN"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619095882"/>
      </p:ext>
    </p:extLst>
  </p:cSld>
  <p:clrMapOvr>
    <a:masterClrMapping/>
  </p:clrMapOvr>
  <p:transition spd="med">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a:t>
            </a:r>
            <a:r>
              <a:rPr lang="zh-CN" altLang="en-US" sz="2000" b="1" dirty="0" smtClean="0">
                <a:solidFill>
                  <a:srgbClr val="0000FF"/>
                </a:solidFill>
                <a:cs typeface="Times New Roman" panose="02020603050405020304" pitchFamily="18" charset="0"/>
              </a:rPr>
              <a:t>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第二步：计算圈复杂度</a:t>
            </a:r>
          </a:p>
        </p:txBody>
      </p:sp>
      <p:sp>
        <p:nvSpPr>
          <p:cNvPr id="4" name="Rectangle 3"/>
          <p:cNvSpPr txBox="1">
            <a:spLocks noChangeArrowheads="1"/>
          </p:cNvSpPr>
          <p:nvPr/>
        </p:nvSpPr>
        <p:spPr>
          <a:xfrm>
            <a:off x="395288" y="1484313"/>
            <a:ext cx="4897437"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 typeface="Wingdings" panose="05000000000000000000" pitchFamily="2" charset="2"/>
              <a:buNone/>
            </a:pPr>
            <a:r>
              <a:rPr lang="en-US" altLang="zh-CN" dirty="0" smtClean="0"/>
              <a:t>V(G)= 6 </a:t>
            </a:r>
            <a:r>
              <a:rPr lang="zh-CN" altLang="en-US" dirty="0" smtClean="0"/>
              <a:t>（个区域）</a:t>
            </a:r>
          </a:p>
          <a:p>
            <a:pPr eaLnBrk="1" hangingPunct="1">
              <a:buFont typeface="Wingdings" panose="05000000000000000000" pitchFamily="2" charset="2"/>
              <a:buNone/>
            </a:pPr>
            <a:endParaRPr lang="zh-CN" altLang="en-US" dirty="0" smtClean="0"/>
          </a:p>
          <a:p>
            <a:pPr eaLnBrk="1" hangingPunct="1">
              <a:buFont typeface="Wingdings" panose="05000000000000000000" pitchFamily="2" charset="2"/>
              <a:buNone/>
            </a:pPr>
            <a:r>
              <a:rPr lang="en-US" altLang="zh-CN" dirty="0" smtClean="0"/>
              <a:t>V(G)=E–N+2=16–12+2=6</a:t>
            </a:r>
          </a:p>
          <a:p>
            <a:pPr eaLnBrk="1" hangingPunct="1">
              <a:buFont typeface="Wingdings" panose="05000000000000000000" pitchFamily="2" charset="2"/>
              <a:buNone/>
            </a:pPr>
            <a:r>
              <a:rPr lang="zh-CN" altLang="en-US" dirty="0" smtClean="0"/>
              <a:t>其中</a:t>
            </a:r>
            <a:r>
              <a:rPr lang="en-US" altLang="zh-CN" dirty="0" smtClean="0"/>
              <a:t>E</a:t>
            </a:r>
            <a:r>
              <a:rPr lang="zh-CN" altLang="en-US" dirty="0" smtClean="0"/>
              <a:t>为流图中的边数，</a:t>
            </a:r>
            <a:r>
              <a:rPr lang="en-US" altLang="zh-CN" dirty="0" smtClean="0"/>
              <a:t>N</a:t>
            </a:r>
            <a:r>
              <a:rPr lang="zh-CN" altLang="en-US" dirty="0" smtClean="0"/>
              <a:t>为结点数</a:t>
            </a:r>
          </a:p>
          <a:p>
            <a:pPr eaLnBrk="1" hangingPunct="1">
              <a:buFont typeface="Wingdings" panose="05000000000000000000" pitchFamily="2" charset="2"/>
              <a:buNone/>
            </a:pPr>
            <a:endParaRPr lang="zh-CN" altLang="en-US" dirty="0" smtClean="0"/>
          </a:p>
          <a:p>
            <a:pPr eaLnBrk="1" hangingPunct="1">
              <a:buFont typeface="Wingdings" panose="05000000000000000000" pitchFamily="2" charset="2"/>
              <a:buNone/>
            </a:pPr>
            <a:r>
              <a:rPr lang="en-US" altLang="zh-CN" dirty="0" smtClean="0"/>
              <a:t>V(G)=P+1=5+1=6</a:t>
            </a:r>
          </a:p>
          <a:p>
            <a:pPr marL="0" indent="0" eaLnBrk="1" hangingPunct="1">
              <a:buFont typeface="Wingdings" panose="05000000000000000000" pitchFamily="2" charset="2"/>
              <a:buNone/>
            </a:pPr>
            <a:r>
              <a:rPr lang="zh-CN" altLang="en-US" dirty="0" smtClean="0"/>
              <a:t>其中</a:t>
            </a:r>
            <a:r>
              <a:rPr lang="en-US" altLang="zh-CN" dirty="0" smtClean="0"/>
              <a:t>P</a:t>
            </a:r>
            <a:r>
              <a:rPr lang="zh-CN" altLang="en-US" dirty="0" smtClean="0"/>
              <a:t>为谓词结点的个数。在流图中，</a:t>
            </a:r>
            <a:r>
              <a:rPr lang="en-US" altLang="zh-CN" dirty="0" smtClean="0"/>
              <a:t/>
            </a:r>
            <a:br>
              <a:rPr lang="en-US" altLang="zh-CN" dirty="0" smtClean="0"/>
            </a:br>
            <a:r>
              <a:rPr lang="zh-CN" altLang="en-US" dirty="0" smtClean="0"/>
              <a:t>结点</a:t>
            </a:r>
            <a:r>
              <a:rPr lang="en-US" altLang="zh-CN" dirty="0" smtClean="0"/>
              <a:t>2</a:t>
            </a:r>
            <a:r>
              <a:rPr lang="zh-CN" altLang="en-US" dirty="0" smtClean="0"/>
              <a:t>、</a:t>
            </a:r>
            <a:r>
              <a:rPr lang="en-US" altLang="zh-CN" dirty="0" smtClean="0"/>
              <a:t>3</a:t>
            </a:r>
            <a:r>
              <a:rPr lang="zh-CN" altLang="en-US" dirty="0" smtClean="0"/>
              <a:t>、</a:t>
            </a:r>
            <a:r>
              <a:rPr lang="en-US" altLang="zh-CN" dirty="0" smtClean="0"/>
              <a:t>5</a:t>
            </a:r>
            <a:r>
              <a:rPr lang="zh-CN" altLang="en-US" dirty="0" smtClean="0"/>
              <a:t>、</a:t>
            </a:r>
            <a:r>
              <a:rPr lang="en-US" altLang="zh-CN" dirty="0" smtClean="0"/>
              <a:t>6</a:t>
            </a:r>
            <a:r>
              <a:rPr lang="zh-CN" altLang="en-US" dirty="0" smtClean="0"/>
              <a:t>、</a:t>
            </a:r>
            <a:r>
              <a:rPr lang="en-US" altLang="zh-CN" dirty="0" smtClean="0"/>
              <a:t>9</a:t>
            </a:r>
            <a:r>
              <a:rPr lang="zh-CN" altLang="en-US" dirty="0" smtClean="0"/>
              <a:t>是谓词结点</a:t>
            </a:r>
          </a:p>
          <a:p>
            <a:pPr eaLnBrk="1" hangingPunct="1"/>
            <a:endParaRPr lang="en-US" altLang="zh-CN" dirty="0" smtClean="0"/>
          </a:p>
        </p:txBody>
      </p:sp>
      <p:grpSp>
        <p:nvGrpSpPr>
          <p:cNvPr id="53" name="Group 4"/>
          <p:cNvGrpSpPr>
            <a:grpSpLocks/>
          </p:cNvGrpSpPr>
          <p:nvPr/>
        </p:nvGrpSpPr>
        <p:grpSpPr bwMode="auto">
          <a:xfrm>
            <a:off x="5185097" y="1340768"/>
            <a:ext cx="3635375" cy="4651375"/>
            <a:chOff x="3470" y="890"/>
            <a:chExt cx="2290" cy="2930"/>
          </a:xfrm>
        </p:grpSpPr>
        <p:sp>
          <p:nvSpPr>
            <p:cNvPr id="54" name="Oval 5"/>
            <p:cNvSpPr>
              <a:spLocks noChangeAspect="1" noChangeArrowheads="1"/>
            </p:cNvSpPr>
            <p:nvPr/>
          </p:nvSpPr>
          <p:spPr bwMode="auto">
            <a:xfrm>
              <a:off x="4734" y="890"/>
              <a:ext cx="203" cy="19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55" name="Text Box 6"/>
            <p:cNvSpPr txBox="1">
              <a:spLocks noChangeAspect="1" noChangeArrowheads="1"/>
            </p:cNvSpPr>
            <p:nvPr/>
          </p:nvSpPr>
          <p:spPr bwMode="auto">
            <a:xfrm>
              <a:off x="4820" y="919"/>
              <a:ext cx="16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1</a:t>
              </a:r>
            </a:p>
          </p:txBody>
        </p:sp>
        <p:sp>
          <p:nvSpPr>
            <p:cNvPr id="56" name="Oval 7"/>
            <p:cNvSpPr>
              <a:spLocks noChangeAspect="1" noChangeArrowheads="1"/>
            </p:cNvSpPr>
            <p:nvPr/>
          </p:nvSpPr>
          <p:spPr bwMode="auto">
            <a:xfrm>
              <a:off x="4740" y="1275"/>
              <a:ext cx="205" cy="19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57" name="Text Box 8"/>
            <p:cNvSpPr txBox="1">
              <a:spLocks noChangeAspect="1" noChangeArrowheads="1"/>
            </p:cNvSpPr>
            <p:nvPr/>
          </p:nvSpPr>
          <p:spPr bwMode="auto">
            <a:xfrm>
              <a:off x="4820" y="1282"/>
              <a:ext cx="166"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2</a:t>
              </a:r>
            </a:p>
          </p:txBody>
        </p:sp>
        <p:sp>
          <p:nvSpPr>
            <p:cNvPr id="58" name="Oval 9"/>
            <p:cNvSpPr>
              <a:spLocks noChangeAspect="1" noChangeArrowheads="1"/>
            </p:cNvSpPr>
            <p:nvPr/>
          </p:nvSpPr>
          <p:spPr bwMode="auto">
            <a:xfrm>
              <a:off x="4740" y="1651"/>
              <a:ext cx="205" cy="19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59" name="Text Box 10"/>
            <p:cNvSpPr txBox="1">
              <a:spLocks noChangeAspect="1" noChangeArrowheads="1"/>
            </p:cNvSpPr>
            <p:nvPr/>
          </p:nvSpPr>
          <p:spPr bwMode="auto">
            <a:xfrm>
              <a:off x="4820" y="1659"/>
              <a:ext cx="166"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3</a:t>
              </a:r>
            </a:p>
          </p:txBody>
        </p:sp>
        <p:sp>
          <p:nvSpPr>
            <p:cNvPr id="60" name="Oval 11"/>
            <p:cNvSpPr>
              <a:spLocks noChangeAspect="1" noChangeArrowheads="1"/>
            </p:cNvSpPr>
            <p:nvPr/>
          </p:nvSpPr>
          <p:spPr bwMode="auto">
            <a:xfrm>
              <a:off x="4740" y="2037"/>
              <a:ext cx="205" cy="19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61" name="Text Box 12"/>
            <p:cNvSpPr txBox="1">
              <a:spLocks noChangeAspect="1" noChangeArrowheads="1"/>
            </p:cNvSpPr>
            <p:nvPr/>
          </p:nvSpPr>
          <p:spPr bwMode="auto">
            <a:xfrm>
              <a:off x="4820" y="2031"/>
              <a:ext cx="166"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4</a:t>
              </a:r>
            </a:p>
          </p:txBody>
        </p:sp>
        <p:sp>
          <p:nvSpPr>
            <p:cNvPr id="62" name="Oval 13"/>
            <p:cNvSpPr>
              <a:spLocks noChangeAspect="1" noChangeArrowheads="1"/>
            </p:cNvSpPr>
            <p:nvPr/>
          </p:nvSpPr>
          <p:spPr bwMode="auto">
            <a:xfrm>
              <a:off x="4740" y="2410"/>
              <a:ext cx="205" cy="19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63" name="Text Box 14"/>
            <p:cNvSpPr txBox="1">
              <a:spLocks noChangeAspect="1" noChangeArrowheads="1"/>
            </p:cNvSpPr>
            <p:nvPr/>
          </p:nvSpPr>
          <p:spPr bwMode="auto">
            <a:xfrm>
              <a:off x="4820" y="2423"/>
              <a:ext cx="166"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dirty="0">
                  <a:latin typeface="Times New Roman" panose="02020603050405020304" pitchFamily="18" charset="0"/>
                  <a:cs typeface="Times New Roman" panose="02020603050405020304" pitchFamily="18" charset="0"/>
                </a:rPr>
                <a:t>5</a:t>
              </a:r>
            </a:p>
          </p:txBody>
        </p:sp>
        <p:sp>
          <p:nvSpPr>
            <p:cNvPr id="64" name="Oval 15"/>
            <p:cNvSpPr>
              <a:spLocks noChangeAspect="1" noChangeArrowheads="1"/>
            </p:cNvSpPr>
            <p:nvPr/>
          </p:nvSpPr>
          <p:spPr bwMode="auto">
            <a:xfrm>
              <a:off x="5089" y="2736"/>
              <a:ext cx="203" cy="19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65" name="Text Box 16"/>
            <p:cNvSpPr txBox="1">
              <a:spLocks noChangeAspect="1" noChangeArrowheads="1"/>
            </p:cNvSpPr>
            <p:nvPr/>
          </p:nvSpPr>
          <p:spPr bwMode="auto">
            <a:xfrm>
              <a:off x="5168" y="2744"/>
              <a:ext cx="165"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6</a:t>
              </a:r>
            </a:p>
          </p:txBody>
        </p:sp>
        <p:sp>
          <p:nvSpPr>
            <p:cNvPr id="66" name="Oval 17"/>
            <p:cNvSpPr>
              <a:spLocks noChangeAspect="1" noChangeArrowheads="1"/>
            </p:cNvSpPr>
            <p:nvPr/>
          </p:nvSpPr>
          <p:spPr bwMode="auto">
            <a:xfrm>
              <a:off x="5437" y="3077"/>
              <a:ext cx="203" cy="19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67" name="Text Box 18"/>
            <p:cNvSpPr txBox="1">
              <a:spLocks noChangeAspect="1" noChangeArrowheads="1"/>
            </p:cNvSpPr>
            <p:nvPr/>
          </p:nvSpPr>
          <p:spPr bwMode="auto">
            <a:xfrm>
              <a:off x="5508" y="3088"/>
              <a:ext cx="165"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7</a:t>
              </a:r>
            </a:p>
          </p:txBody>
        </p:sp>
        <p:sp>
          <p:nvSpPr>
            <p:cNvPr id="68" name="Oval 19"/>
            <p:cNvSpPr>
              <a:spLocks noChangeAspect="1" noChangeArrowheads="1"/>
            </p:cNvSpPr>
            <p:nvPr/>
          </p:nvSpPr>
          <p:spPr bwMode="auto">
            <a:xfrm>
              <a:off x="4740" y="3335"/>
              <a:ext cx="205" cy="19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69" name="Text Box 20"/>
            <p:cNvSpPr txBox="1">
              <a:spLocks noChangeAspect="1" noChangeArrowheads="1"/>
            </p:cNvSpPr>
            <p:nvPr/>
          </p:nvSpPr>
          <p:spPr bwMode="auto">
            <a:xfrm>
              <a:off x="4820" y="3350"/>
              <a:ext cx="16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8</a:t>
              </a:r>
            </a:p>
          </p:txBody>
        </p:sp>
        <p:sp>
          <p:nvSpPr>
            <p:cNvPr id="70" name="Oval 21"/>
            <p:cNvSpPr>
              <a:spLocks noChangeAspect="1" noChangeArrowheads="1"/>
            </p:cNvSpPr>
            <p:nvPr/>
          </p:nvSpPr>
          <p:spPr bwMode="auto">
            <a:xfrm>
              <a:off x="3793" y="1642"/>
              <a:ext cx="203" cy="19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71" name="Text Box 22"/>
            <p:cNvSpPr txBox="1">
              <a:spLocks noChangeAspect="1" noChangeArrowheads="1"/>
            </p:cNvSpPr>
            <p:nvPr/>
          </p:nvSpPr>
          <p:spPr bwMode="auto">
            <a:xfrm>
              <a:off x="3872" y="1641"/>
              <a:ext cx="16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9</a:t>
              </a:r>
            </a:p>
          </p:txBody>
        </p:sp>
        <p:sp>
          <p:nvSpPr>
            <p:cNvPr id="72" name="Oval 23"/>
            <p:cNvSpPr>
              <a:spLocks noChangeAspect="1" noChangeArrowheads="1"/>
            </p:cNvSpPr>
            <p:nvPr/>
          </p:nvSpPr>
          <p:spPr bwMode="auto">
            <a:xfrm>
              <a:off x="3470" y="2111"/>
              <a:ext cx="203" cy="19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73" name="Text Box 24"/>
            <p:cNvSpPr txBox="1">
              <a:spLocks noChangeAspect="1" noChangeArrowheads="1"/>
            </p:cNvSpPr>
            <p:nvPr/>
          </p:nvSpPr>
          <p:spPr bwMode="auto">
            <a:xfrm>
              <a:off x="3500" y="2106"/>
              <a:ext cx="514"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11</a:t>
              </a:r>
            </a:p>
          </p:txBody>
        </p:sp>
        <p:sp>
          <p:nvSpPr>
            <p:cNvPr id="74" name="Oval 25"/>
            <p:cNvSpPr>
              <a:spLocks noChangeAspect="1" noChangeArrowheads="1"/>
            </p:cNvSpPr>
            <p:nvPr/>
          </p:nvSpPr>
          <p:spPr bwMode="auto">
            <a:xfrm>
              <a:off x="4164" y="2132"/>
              <a:ext cx="203" cy="19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75" name="Text Box 26"/>
            <p:cNvSpPr txBox="1">
              <a:spLocks noChangeAspect="1" noChangeArrowheads="1"/>
            </p:cNvSpPr>
            <p:nvPr/>
          </p:nvSpPr>
          <p:spPr bwMode="auto">
            <a:xfrm>
              <a:off x="4204" y="2138"/>
              <a:ext cx="26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10</a:t>
              </a:r>
            </a:p>
          </p:txBody>
        </p:sp>
        <p:sp>
          <p:nvSpPr>
            <p:cNvPr id="76" name="Oval 27"/>
            <p:cNvSpPr>
              <a:spLocks noChangeAspect="1" noChangeArrowheads="1"/>
            </p:cNvSpPr>
            <p:nvPr/>
          </p:nvSpPr>
          <p:spPr bwMode="auto">
            <a:xfrm>
              <a:off x="3833" y="2543"/>
              <a:ext cx="203" cy="19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77" name="Text Box 28"/>
            <p:cNvSpPr txBox="1">
              <a:spLocks noChangeAspect="1" noChangeArrowheads="1"/>
            </p:cNvSpPr>
            <p:nvPr/>
          </p:nvSpPr>
          <p:spPr bwMode="auto">
            <a:xfrm>
              <a:off x="3874" y="2550"/>
              <a:ext cx="16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12</a:t>
              </a:r>
            </a:p>
          </p:txBody>
        </p:sp>
        <p:sp>
          <p:nvSpPr>
            <p:cNvPr id="78" name="Line 29"/>
            <p:cNvSpPr>
              <a:spLocks noChangeAspect="1" noChangeShapeType="1"/>
            </p:cNvSpPr>
            <p:nvPr/>
          </p:nvSpPr>
          <p:spPr bwMode="auto">
            <a:xfrm>
              <a:off x="4836" y="1087"/>
              <a:ext cx="0" cy="195"/>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79" name="Line 30"/>
            <p:cNvSpPr>
              <a:spLocks noChangeAspect="1" noChangeShapeType="1"/>
            </p:cNvSpPr>
            <p:nvPr/>
          </p:nvSpPr>
          <p:spPr bwMode="auto">
            <a:xfrm>
              <a:off x="4843" y="1466"/>
              <a:ext cx="0" cy="193"/>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80" name="Line 31"/>
            <p:cNvSpPr>
              <a:spLocks noChangeAspect="1" noChangeShapeType="1"/>
            </p:cNvSpPr>
            <p:nvPr/>
          </p:nvSpPr>
          <p:spPr bwMode="auto">
            <a:xfrm>
              <a:off x="4843" y="1847"/>
              <a:ext cx="0" cy="196"/>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81" name="Line 32"/>
            <p:cNvSpPr>
              <a:spLocks noChangeAspect="1" noChangeShapeType="1"/>
            </p:cNvSpPr>
            <p:nvPr/>
          </p:nvSpPr>
          <p:spPr bwMode="auto">
            <a:xfrm>
              <a:off x="4843" y="2231"/>
              <a:ext cx="0" cy="193"/>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82" name="Line 33"/>
            <p:cNvSpPr>
              <a:spLocks noChangeAspect="1" noChangeShapeType="1"/>
            </p:cNvSpPr>
            <p:nvPr/>
          </p:nvSpPr>
          <p:spPr bwMode="auto">
            <a:xfrm>
              <a:off x="4922" y="2566"/>
              <a:ext cx="206" cy="194"/>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83" name="Line 34"/>
            <p:cNvSpPr>
              <a:spLocks noChangeAspect="1" noChangeShapeType="1"/>
            </p:cNvSpPr>
            <p:nvPr/>
          </p:nvSpPr>
          <p:spPr bwMode="auto">
            <a:xfrm>
              <a:off x="5254" y="2918"/>
              <a:ext cx="223" cy="185"/>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84" name="Line 35"/>
            <p:cNvSpPr>
              <a:spLocks noChangeAspect="1" noChangeShapeType="1"/>
            </p:cNvSpPr>
            <p:nvPr/>
          </p:nvSpPr>
          <p:spPr bwMode="auto">
            <a:xfrm>
              <a:off x="4836" y="2608"/>
              <a:ext cx="0" cy="737"/>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85" name="Line 36"/>
            <p:cNvSpPr>
              <a:spLocks noChangeAspect="1" noChangeShapeType="1"/>
            </p:cNvSpPr>
            <p:nvPr/>
          </p:nvSpPr>
          <p:spPr bwMode="auto">
            <a:xfrm flipH="1">
              <a:off x="4915" y="2918"/>
              <a:ext cx="221" cy="438"/>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86" name="Line 37"/>
            <p:cNvSpPr>
              <a:spLocks noChangeAspect="1" noChangeShapeType="1"/>
            </p:cNvSpPr>
            <p:nvPr/>
          </p:nvSpPr>
          <p:spPr bwMode="auto">
            <a:xfrm flipH="1">
              <a:off x="4931" y="3221"/>
              <a:ext cx="497" cy="193"/>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87" name="AutoShape 38"/>
            <p:cNvSpPr>
              <a:spLocks noChangeAspect="1"/>
            </p:cNvSpPr>
            <p:nvPr/>
          </p:nvSpPr>
          <p:spPr bwMode="auto">
            <a:xfrm>
              <a:off x="4875" y="1383"/>
              <a:ext cx="885" cy="2437"/>
            </a:xfrm>
            <a:custGeom>
              <a:avLst/>
              <a:gdLst>
                <a:gd name="T0" fmla="*/ 0 w 1655"/>
                <a:gd name="T1" fmla="*/ 1007 h 3557"/>
                <a:gd name="T2" fmla="*/ 48 w 1655"/>
                <a:gd name="T3" fmla="*/ 1076 h 3557"/>
                <a:gd name="T4" fmla="*/ 96 w 1655"/>
                <a:gd name="T5" fmla="*/ 1144 h 3557"/>
                <a:gd name="T6" fmla="*/ 138 w 1655"/>
                <a:gd name="T7" fmla="*/ 1123 h 3557"/>
                <a:gd name="T8" fmla="*/ 180 w 1655"/>
                <a:gd name="T9" fmla="*/ 1102 h 3557"/>
                <a:gd name="T10" fmla="*/ 253 w 1655"/>
                <a:gd name="T11" fmla="*/ 1030 h 3557"/>
                <a:gd name="T12" fmla="*/ 252 w 1655"/>
                <a:gd name="T13" fmla="*/ 882 h 3557"/>
                <a:gd name="T14" fmla="*/ 252 w 1655"/>
                <a:gd name="T15" fmla="*/ 733 h 3557"/>
                <a:gd name="T16" fmla="*/ 171 w 1655"/>
                <a:gd name="T17" fmla="*/ 378 h 3557"/>
                <a:gd name="T18" fmla="*/ 133 w 1655"/>
                <a:gd name="T19" fmla="*/ 232 h 3557"/>
                <a:gd name="T20" fmla="*/ 94 w 1655"/>
                <a:gd name="T21" fmla="*/ 84 h 3557"/>
                <a:gd name="T22" fmla="*/ 58 w 1655"/>
                <a:gd name="T23" fmla="*/ 42 h 3557"/>
                <a:gd name="T24" fmla="*/ 22 w 1655"/>
                <a:gd name="T25" fmla="*/ 0 h 355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55" h="3557">
                  <a:moveTo>
                    <a:pt x="0" y="3132"/>
                  </a:moveTo>
                  <a:cubicBezTo>
                    <a:pt x="313" y="3344"/>
                    <a:pt x="627" y="3557"/>
                    <a:pt x="902" y="3492"/>
                  </a:cubicBezTo>
                  <a:cubicBezTo>
                    <a:pt x="1177" y="3427"/>
                    <a:pt x="1655" y="3204"/>
                    <a:pt x="1650" y="2742"/>
                  </a:cubicBezTo>
                  <a:cubicBezTo>
                    <a:pt x="1645" y="2280"/>
                    <a:pt x="1120" y="1177"/>
                    <a:pt x="869" y="720"/>
                  </a:cubicBezTo>
                  <a:cubicBezTo>
                    <a:pt x="618" y="263"/>
                    <a:pt x="380" y="131"/>
                    <a:pt x="143" y="0"/>
                  </a:cubicBezTo>
                </a:path>
              </a:pathLst>
            </a:custGeom>
            <a:noFill/>
            <a:ln w="38100">
              <a:solidFill>
                <a:schemeClr val="tx1"/>
              </a:solidFill>
              <a:round/>
              <a:headEnd/>
              <a:tailEnd type="triangle" w="sm" len="lg"/>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88" name="Line 39"/>
            <p:cNvSpPr>
              <a:spLocks noChangeAspect="1" noChangeShapeType="1"/>
            </p:cNvSpPr>
            <p:nvPr/>
          </p:nvSpPr>
          <p:spPr bwMode="auto">
            <a:xfrm flipH="1">
              <a:off x="3974" y="1416"/>
              <a:ext cx="766" cy="267"/>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89" name="Line 40"/>
            <p:cNvSpPr>
              <a:spLocks noChangeAspect="1" noChangeShapeType="1"/>
            </p:cNvSpPr>
            <p:nvPr/>
          </p:nvSpPr>
          <p:spPr bwMode="auto">
            <a:xfrm flipH="1">
              <a:off x="4008" y="1741"/>
              <a:ext cx="732" cy="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90" name="Line 41"/>
            <p:cNvSpPr>
              <a:spLocks noChangeAspect="1" noChangeShapeType="1"/>
            </p:cNvSpPr>
            <p:nvPr/>
          </p:nvSpPr>
          <p:spPr bwMode="auto">
            <a:xfrm flipH="1">
              <a:off x="3619" y="1827"/>
              <a:ext cx="214" cy="308"/>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91" name="Line 42"/>
            <p:cNvSpPr>
              <a:spLocks noChangeAspect="1" noChangeShapeType="1"/>
            </p:cNvSpPr>
            <p:nvPr/>
          </p:nvSpPr>
          <p:spPr bwMode="auto">
            <a:xfrm>
              <a:off x="3960" y="1824"/>
              <a:ext cx="260" cy="32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92" name="Line 43"/>
            <p:cNvSpPr>
              <a:spLocks noChangeAspect="1" noChangeShapeType="1"/>
            </p:cNvSpPr>
            <p:nvPr/>
          </p:nvSpPr>
          <p:spPr bwMode="auto">
            <a:xfrm flipH="1">
              <a:off x="3999" y="2329"/>
              <a:ext cx="212" cy="246"/>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93" name="Line 44"/>
            <p:cNvSpPr>
              <a:spLocks noChangeAspect="1" noChangeShapeType="1"/>
            </p:cNvSpPr>
            <p:nvPr/>
          </p:nvSpPr>
          <p:spPr bwMode="auto">
            <a:xfrm>
              <a:off x="3628" y="2296"/>
              <a:ext cx="221" cy="279"/>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94" name="Text Box 45"/>
            <p:cNvSpPr txBox="1">
              <a:spLocks noChangeAspect="1" noChangeArrowheads="1"/>
            </p:cNvSpPr>
            <p:nvPr/>
          </p:nvSpPr>
          <p:spPr bwMode="auto">
            <a:xfrm>
              <a:off x="3958" y="1929"/>
              <a:ext cx="26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dirty="0">
                  <a:latin typeface="Times New Roman" panose="02020603050405020304" pitchFamily="18" charset="0"/>
                  <a:cs typeface="Times New Roman" panose="02020603050405020304" pitchFamily="18" charset="0"/>
                </a:rPr>
                <a:t>R</a:t>
              </a:r>
              <a:r>
                <a:rPr lang="en-US" altLang="zh-CN" sz="2000" baseline="-25000" dirty="0">
                  <a:latin typeface="Times New Roman" panose="02020603050405020304" pitchFamily="18" charset="0"/>
                  <a:cs typeface="Times New Roman" panose="02020603050405020304" pitchFamily="18" charset="0"/>
                </a:rPr>
                <a:t>1</a:t>
              </a:r>
              <a:endParaRPr lang="en-US" altLang="zh-CN" sz="2000" dirty="0">
                <a:latin typeface="Times New Roman" panose="02020603050405020304" pitchFamily="18" charset="0"/>
                <a:cs typeface="Times New Roman" panose="02020603050405020304" pitchFamily="18" charset="0"/>
              </a:endParaRPr>
            </a:p>
          </p:txBody>
        </p:sp>
        <p:sp>
          <p:nvSpPr>
            <p:cNvPr id="95" name="Text Box 46"/>
            <p:cNvSpPr txBox="1">
              <a:spLocks noChangeAspect="1" noChangeArrowheads="1"/>
            </p:cNvSpPr>
            <p:nvPr/>
          </p:nvSpPr>
          <p:spPr bwMode="auto">
            <a:xfrm>
              <a:off x="3496" y="1839"/>
              <a:ext cx="2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dirty="0">
                  <a:latin typeface="Times New Roman" panose="02020603050405020304" pitchFamily="18" charset="0"/>
                  <a:cs typeface="Times New Roman" panose="02020603050405020304" pitchFamily="18" charset="0"/>
                </a:rPr>
                <a:t>R</a:t>
              </a:r>
              <a:r>
                <a:rPr lang="en-US" altLang="zh-CN" sz="2000" baseline="-25000" dirty="0">
                  <a:latin typeface="Times New Roman" panose="02020603050405020304" pitchFamily="18" charset="0"/>
                  <a:cs typeface="Times New Roman" panose="02020603050405020304" pitchFamily="18" charset="0"/>
                </a:rPr>
                <a:t>2</a:t>
              </a:r>
              <a:endParaRPr lang="en-US" altLang="zh-CN" sz="2000" dirty="0">
                <a:latin typeface="Times New Roman" panose="02020603050405020304" pitchFamily="18" charset="0"/>
                <a:cs typeface="Times New Roman" panose="02020603050405020304" pitchFamily="18" charset="0"/>
              </a:endParaRPr>
            </a:p>
          </p:txBody>
        </p:sp>
        <p:sp>
          <p:nvSpPr>
            <p:cNvPr id="96" name="Text Box 47"/>
            <p:cNvSpPr txBox="1">
              <a:spLocks noChangeAspect="1" noChangeArrowheads="1"/>
            </p:cNvSpPr>
            <p:nvPr/>
          </p:nvSpPr>
          <p:spPr bwMode="auto">
            <a:xfrm>
              <a:off x="4447" y="1741"/>
              <a:ext cx="26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dirty="0">
                  <a:latin typeface="Times New Roman" panose="02020603050405020304" pitchFamily="18" charset="0"/>
                  <a:cs typeface="Times New Roman" panose="02020603050405020304" pitchFamily="18" charset="0"/>
                </a:rPr>
                <a:t>R</a:t>
              </a:r>
              <a:r>
                <a:rPr lang="en-US" altLang="zh-CN" sz="2000" baseline="-25000" dirty="0">
                  <a:latin typeface="Times New Roman" panose="02020603050405020304" pitchFamily="18" charset="0"/>
                  <a:cs typeface="Times New Roman" panose="02020603050405020304" pitchFamily="18" charset="0"/>
                </a:rPr>
                <a:t>3</a:t>
              </a:r>
              <a:endParaRPr lang="en-US" altLang="zh-CN" sz="2000" dirty="0">
                <a:latin typeface="Times New Roman" panose="02020603050405020304" pitchFamily="18" charset="0"/>
                <a:cs typeface="Times New Roman" panose="02020603050405020304" pitchFamily="18" charset="0"/>
              </a:endParaRPr>
            </a:p>
          </p:txBody>
        </p:sp>
        <p:sp>
          <p:nvSpPr>
            <p:cNvPr id="97" name="Text Box 48"/>
            <p:cNvSpPr txBox="1">
              <a:spLocks noChangeAspect="1" noChangeArrowheads="1"/>
            </p:cNvSpPr>
            <p:nvPr/>
          </p:nvSpPr>
          <p:spPr bwMode="auto">
            <a:xfrm>
              <a:off x="4617" y="2727"/>
              <a:ext cx="26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dirty="0">
                  <a:latin typeface="Times New Roman" panose="02020603050405020304" pitchFamily="18" charset="0"/>
                  <a:cs typeface="Times New Roman" panose="02020603050405020304" pitchFamily="18" charset="0"/>
                </a:rPr>
                <a:t>R</a:t>
              </a:r>
              <a:r>
                <a:rPr lang="en-US" altLang="zh-CN" sz="2000" baseline="-25000" dirty="0">
                  <a:latin typeface="Times New Roman" panose="02020603050405020304" pitchFamily="18" charset="0"/>
                  <a:cs typeface="Times New Roman" panose="02020603050405020304" pitchFamily="18" charset="0"/>
                </a:rPr>
                <a:t>4</a:t>
              </a:r>
              <a:endParaRPr lang="en-US" altLang="zh-CN" sz="2000" dirty="0">
                <a:latin typeface="Times New Roman" panose="02020603050405020304" pitchFamily="18" charset="0"/>
                <a:cs typeface="Times New Roman" panose="02020603050405020304" pitchFamily="18" charset="0"/>
              </a:endParaRPr>
            </a:p>
          </p:txBody>
        </p:sp>
        <p:sp>
          <p:nvSpPr>
            <p:cNvPr id="98" name="Text Box 49"/>
            <p:cNvSpPr txBox="1">
              <a:spLocks noChangeAspect="1" noChangeArrowheads="1"/>
            </p:cNvSpPr>
            <p:nvPr/>
          </p:nvSpPr>
          <p:spPr bwMode="auto">
            <a:xfrm>
              <a:off x="5066" y="3026"/>
              <a:ext cx="2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dirty="0">
                  <a:latin typeface="Times New Roman" panose="02020603050405020304" pitchFamily="18" charset="0"/>
                  <a:cs typeface="Times New Roman" panose="02020603050405020304" pitchFamily="18" charset="0"/>
                </a:rPr>
                <a:t>R</a:t>
              </a:r>
              <a:r>
                <a:rPr lang="en-US" altLang="zh-CN" sz="2000" baseline="-25000" dirty="0">
                  <a:latin typeface="Times New Roman" panose="02020603050405020304" pitchFamily="18" charset="0"/>
                  <a:cs typeface="Times New Roman" panose="02020603050405020304" pitchFamily="18" charset="0"/>
                </a:rPr>
                <a:t>5</a:t>
              </a:r>
              <a:endParaRPr lang="en-US" altLang="zh-CN" sz="2000" dirty="0">
                <a:latin typeface="Times New Roman" panose="02020603050405020304" pitchFamily="18" charset="0"/>
                <a:cs typeface="Times New Roman" panose="02020603050405020304" pitchFamily="18" charset="0"/>
              </a:endParaRPr>
            </a:p>
          </p:txBody>
        </p:sp>
        <p:sp>
          <p:nvSpPr>
            <p:cNvPr id="99" name="Text Box 50"/>
            <p:cNvSpPr txBox="1">
              <a:spLocks noChangeAspect="1" noChangeArrowheads="1"/>
            </p:cNvSpPr>
            <p:nvPr/>
          </p:nvSpPr>
          <p:spPr bwMode="auto">
            <a:xfrm>
              <a:off x="5347" y="3281"/>
              <a:ext cx="26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dirty="0">
                  <a:latin typeface="Times New Roman" panose="02020603050405020304" pitchFamily="18" charset="0"/>
                  <a:cs typeface="Times New Roman" panose="02020603050405020304" pitchFamily="18" charset="0"/>
                </a:rPr>
                <a:t>R</a:t>
              </a:r>
              <a:r>
                <a:rPr lang="en-US" altLang="zh-CN" sz="2000" baseline="-25000" dirty="0">
                  <a:latin typeface="Times New Roman" panose="02020603050405020304" pitchFamily="18" charset="0"/>
                  <a:cs typeface="Times New Roman" panose="02020603050405020304" pitchFamily="18" charset="0"/>
                </a:rPr>
                <a:t>6</a:t>
              </a:r>
              <a:endParaRPr lang="en-US" altLang="zh-CN"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01597505"/>
      </p:ext>
    </p:extLst>
  </p:cSld>
  <p:clrMapOvr>
    <a:masterClrMapping/>
  </p:clrMapOvr>
  <p:transition spd="med">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a:t>
            </a:r>
            <a:r>
              <a:rPr lang="zh-CN" altLang="en-US" sz="2000" b="1" dirty="0" smtClean="0">
                <a:solidFill>
                  <a:srgbClr val="0000FF"/>
                </a:solidFill>
                <a:cs typeface="Times New Roman" panose="02020603050405020304" pitchFamily="18" charset="0"/>
              </a:rPr>
              <a:t>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第三步：确定基本路径集合</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buFont typeface="Wingdings" panose="05000000000000000000" pitchFamily="2" charset="2"/>
              <a:buNone/>
            </a:pPr>
            <a:r>
              <a:rPr lang="zh-CN" altLang="en-US" smtClean="0"/>
              <a:t>路径</a:t>
            </a:r>
            <a:r>
              <a:rPr lang="en-US" altLang="zh-CN" smtClean="0"/>
              <a:t>1</a:t>
            </a:r>
            <a:r>
              <a:rPr lang="zh-CN" altLang="en-US" smtClean="0"/>
              <a:t>：</a:t>
            </a:r>
            <a:r>
              <a:rPr lang="en-US" altLang="zh-CN" smtClean="0"/>
              <a:t>1-2-9-10-12</a:t>
            </a:r>
          </a:p>
          <a:p>
            <a:pPr algn="just" eaLnBrk="1" hangingPunct="1">
              <a:buFont typeface="Wingdings" panose="05000000000000000000" pitchFamily="2" charset="2"/>
              <a:buNone/>
            </a:pPr>
            <a:r>
              <a:rPr lang="zh-CN" altLang="en-US" smtClean="0"/>
              <a:t>路径</a:t>
            </a:r>
            <a:r>
              <a:rPr lang="en-US" altLang="zh-CN" smtClean="0"/>
              <a:t>2</a:t>
            </a:r>
            <a:r>
              <a:rPr lang="zh-CN" altLang="en-US" smtClean="0"/>
              <a:t>：</a:t>
            </a:r>
            <a:r>
              <a:rPr lang="en-US" altLang="zh-CN" smtClean="0"/>
              <a:t>1-2-9-11-12</a:t>
            </a:r>
          </a:p>
          <a:p>
            <a:pPr algn="just" eaLnBrk="1" hangingPunct="1">
              <a:buFont typeface="Wingdings" panose="05000000000000000000" pitchFamily="2" charset="2"/>
              <a:buNone/>
            </a:pPr>
            <a:r>
              <a:rPr lang="zh-CN" altLang="en-US" smtClean="0"/>
              <a:t>路径</a:t>
            </a:r>
            <a:r>
              <a:rPr lang="en-US" altLang="zh-CN" smtClean="0"/>
              <a:t>3</a:t>
            </a:r>
            <a:r>
              <a:rPr lang="zh-CN" altLang="en-US" smtClean="0"/>
              <a:t>：</a:t>
            </a:r>
            <a:r>
              <a:rPr lang="en-US" altLang="zh-CN" smtClean="0"/>
              <a:t>1-2-3-9-10-12</a:t>
            </a:r>
          </a:p>
          <a:p>
            <a:pPr algn="just" eaLnBrk="1" hangingPunct="1">
              <a:buFont typeface="Wingdings" panose="05000000000000000000" pitchFamily="2" charset="2"/>
              <a:buNone/>
            </a:pPr>
            <a:r>
              <a:rPr lang="zh-CN" altLang="en-US" smtClean="0"/>
              <a:t>路径</a:t>
            </a:r>
            <a:r>
              <a:rPr lang="en-US" altLang="zh-CN" smtClean="0"/>
              <a:t>4</a:t>
            </a:r>
            <a:r>
              <a:rPr lang="zh-CN" altLang="en-US" smtClean="0"/>
              <a:t>：</a:t>
            </a:r>
            <a:r>
              <a:rPr lang="en-US" altLang="zh-CN" smtClean="0"/>
              <a:t>1-2-3-4-5-8-2…</a:t>
            </a:r>
          </a:p>
          <a:p>
            <a:pPr algn="just" eaLnBrk="1" hangingPunct="1">
              <a:buFont typeface="Wingdings" panose="05000000000000000000" pitchFamily="2" charset="2"/>
              <a:buNone/>
            </a:pPr>
            <a:r>
              <a:rPr lang="zh-CN" altLang="en-US" smtClean="0"/>
              <a:t>路径</a:t>
            </a:r>
            <a:r>
              <a:rPr lang="en-US" altLang="zh-CN" smtClean="0"/>
              <a:t>5</a:t>
            </a:r>
            <a:r>
              <a:rPr lang="zh-CN" altLang="en-US" smtClean="0"/>
              <a:t>：</a:t>
            </a:r>
            <a:r>
              <a:rPr lang="en-US" altLang="zh-CN" smtClean="0"/>
              <a:t>1-2-3-4-5-6-8-2…</a:t>
            </a:r>
          </a:p>
          <a:p>
            <a:pPr algn="just" eaLnBrk="1" hangingPunct="1">
              <a:buFont typeface="Wingdings" panose="05000000000000000000" pitchFamily="2" charset="2"/>
              <a:buNone/>
            </a:pPr>
            <a:r>
              <a:rPr lang="zh-CN" altLang="en-US" smtClean="0"/>
              <a:t>路径</a:t>
            </a:r>
            <a:r>
              <a:rPr lang="en-US" altLang="zh-CN" smtClean="0"/>
              <a:t>6</a:t>
            </a:r>
            <a:r>
              <a:rPr lang="zh-CN" altLang="en-US" smtClean="0"/>
              <a:t>：</a:t>
            </a:r>
            <a:r>
              <a:rPr lang="en-US" altLang="zh-CN" smtClean="0"/>
              <a:t>1-2-3-4-5-6-7-8-2…</a:t>
            </a:r>
          </a:p>
        </p:txBody>
      </p:sp>
      <p:grpSp>
        <p:nvGrpSpPr>
          <p:cNvPr id="5" name="Group 4"/>
          <p:cNvGrpSpPr>
            <a:grpSpLocks/>
          </p:cNvGrpSpPr>
          <p:nvPr/>
        </p:nvGrpSpPr>
        <p:grpSpPr bwMode="auto">
          <a:xfrm>
            <a:off x="5185097" y="1340768"/>
            <a:ext cx="3635375" cy="4651375"/>
            <a:chOff x="3470" y="890"/>
            <a:chExt cx="2290" cy="2930"/>
          </a:xfrm>
        </p:grpSpPr>
        <p:sp>
          <p:nvSpPr>
            <p:cNvPr id="6" name="Oval 5"/>
            <p:cNvSpPr>
              <a:spLocks noChangeAspect="1" noChangeArrowheads="1"/>
            </p:cNvSpPr>
            <p:nvPr/>
          </p:nvSpPr>
          <p:spPr bwMode="auto">
            <a:xfrm>
              <a:off x="4734" y="890"/>
              <a:ext cx="203" cy="19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7" name="Text Box 6"/>
            <p:cNvSpPr txBox="1">
              <a:spLocks noChangeAspect="1" noChangeArrowheads="1"/>
            </p:cNvSpPr>
            <p:nvPr/>
          </p:nvSpPr>
          <p:spPr bwMode="auto">
            <a:xfrm>
              <a:off x="4820" y="919"/>
              <a:ext cx="16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1</a:t>
              </a:r>
            </a:p>
          </p:txBody>
        </p:sp>
        <p:sp>
          <p:nvSpPr>
            <p:cNvPr id="9" name="Oval 7"/>
            <p:cNvSpPr>
              <a:spLocks noChangeAspect="1" noChangeArrowheads="1"/>
            </p:cNvSpPr>
            <p:nvPr/>
          </p:nvSpPr>
          <p:spPr bwMode="auto">
            <a:xfrm>
              <a:off x="4740" y="1275"/>
              <a:ext cx="205" cy="19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0" name="Text Box 8"/>
            <p:cNvSpPr txBox="1">
              <a:spLocks noChangeAspect="1" noChangeArrowheads="1"/>
            </p:cNvSpPr>
            <p:nvPr/>
          </p:nvSpPr>
          <p:spPr bwMode="auto">
            <a:xfrm>
              <a:off x="4820" y="1282"/>
              <a:ext cx="166"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2</a:t>
              </a:r>
            </a:p>
          </p:txBody>
        </p:sp>
        <p:sp>
          <p:nvSpPr>
            <p:cNvPr id="11" name="Oval 9"/>
            <p:cNvSpPr>
              <a:spLocks noChangeAspect="1" noChangeArrowheads="1"/>
            </p:cNvSpPr>
            <p:nvPr/>
          </p:nvSpPr>
          <p:spPr bwMode="auto">
            <a:xfrm>
              <a:off x="4740" y="1651"/>
              <a:ext cx="205" cy="19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2" name="Text Box 10"/>
            <p:cNvSpPr txBox="1">
              <a:spLocks noChangeAspect="1" noChangeArrowheads="1"/>
            </p:cNvSpPr>
            <p:nvPr/>
          </p:nvSpPr>
          <p:spPr bwMode="auto">
            <a:xfrm>
              <a:off x="4820" y="1659"/>
              <a:ext cx="166"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3</a:t>
              </a:r>
            </a:p>
          </p:txBody>
        </p:sp>
        <p:sp>
          <p:nvSpPr>
            <p:cNvPr id="13" name="Oval 11"/>
            <p:cNvSpPr>
              <a:spLocks noChangeAspect="1" noChangeArrowheads="1"/>
            </p:cNvSpPr>
            <p:nvPr/>
          </p:nvSpPr>
          <p:spPr bwMode="auto">
            <a:xfrm>
              <a:off x="4740" y="2037"/>
              <a:ext cx="205" cy="19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4" name="Text Box 12"/>
            <p:cNvSpPr txBox="1">
              <a:spLocks noChangeAspect="1" noChangeArrowheads="1"/>
            </p:cNvSpPr>
            <p:nvPr/>
          </p:nvSpPr>
          <p:spPr bwMode="auto">
            <a:xfrm>
              <a:off x="4820" y="2031"/>
              <a:ext cx="166"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4</a:t>
              </a:r>
            </a:p>
          </p:txBody>
        </p:sp>
        <p:sp>
          <p:nvSpPr>
            <p:cNvPr id="15" name="Oval 13"/>
            <p:cNvSpPr>
              <a:spLocks noChangeAspect="1" noChangeArrowheads="1"/>
            </p:cNvSpPr>
            <p:nvPr/>
          </p:nvSpPr>
          <p:spPr bwMode="auto">
            <a:xfrm>
              <a:off x="4740" y="2410"/>
              <a:ext cx="205" cy="19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6" name="Text Box 14"/>
            <p:cNvSpPr txBox="1">
              <a:spLocks noChangeAspect="1" noChangeArrowheads="1"/>
            </p:cNvSpPr>
            <p:nvPr/>
          </p:nvSpPr>
          <p:spPr bwMode="auto">
            <a:xfrm>
              <a:off x="4820" y="2423"/>
              <a:ext cx="166"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5</a:t>
              </a:r>
            </a:p>
          </p:txBody>
        </p:sp>
        <p:sp>
          <p:nvSpPr>
            <p:cNvPr id="17" name="Oval 15"/>
            <p:cNvSpPr>
              <a:spLocks noChangeAspect="1" noChangeArrowheads="1"/>
            </p:cNvSpPr>
            <p:nvPr/>
          </p:nvSpPr>
          <p:spPr bwMode="auto">
            <a:xfrm>
              <a:off x="5089" y="2736"/>
              <a:ext cx="203" cy="19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8" name="Text Box 16"/>
            <p:cNvSpPr txBox="1">
              <a:spLocks noChangeAspect="1" noChangeArrowheads="1"/>
            </p:cNvSpPr>
            <p:nvPr/>
          </p:nvSpPr>
          <p:spPr bwMode="auto">
            <a:xfrm>
              <a:off x="5168" y="2744"/>
              <a:ext cx="165"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6</a:t>
              </a:r>
            </a:p>
          </p:txBody>
        </p:sp>
        <p:sp>
          <p:nvSpPr>
            <p:cNvPr id="19" name="Oval 17"/>
            <p:cNvSpPr>
              <a:spLocks noChangeAspect="1" noChangeArrowheads="1"/>
            </p:cNvSpPr>
            <p:nvPr/>
          </p:nvSpPr>
          <p:spPr bwMode="auto">
            <a:xfrm>
              <a:off x="5437" y="3077"/>
              <a:ext cx="203" cy="19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20" name="Text Box 18"/>
            <p:cNvSpPr txBox="1">
              <a:spLocks noChangeAspect="1" noChangeArrowheads="1"/>
            </p:cNvSpPr>
            <p:nvPr/>
          </p:nvSpPr>
          <p:spPr bwMode="auto">
            <a:xfrm>
              <a:off x="5508" y="3088"/>
              <a:ext cx="165"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7</a:t>
              </a:r>
            </a:p>
          </p:txBody>
        </p:sp>
        <p:sp>
          <p:nvSpPr>
            <p:cNvPr id="21" name="Oval 19"/>
            <p:cNvSpPr>
              <a:spLocks noChangeAspect="1" noChangeArrowheads="1"/>
            </p:cNvSpPr>
            <p:nvPr/>
          </p:nvSpPr>
          <p:spPr bwMode="auto">
            <a:xfrm>
              <a:off x="4740" y="3335"/>
              <a:ext cx="205" cy="19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22" name="Text Box 20"/>
            <p:cNvSpPr txBox="1">
              <a:spLocks noChangeAspect="1" noChangeArrowheads="1"/>
            </p:cNvSpPr>
            <p:nvPr/>
          </p:nvSpPr>
          <p:spPr bwMode="auto">
            <a:xfrm>
              <a:off x="4820" y="3350"/>
              <a:ext cx="16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8</a:t>
              </a:r>
            </a:p>
          </p:txBody>
        </p:sp>
        <p:sp>
          <p:nvSpPr>
            <p:cNvPr id="23" name="Oval 21"/>
            <p:cNvSpPr>
              <a:spLocks noChangeAspect="1" noChangeArrowheads="1"/>
            </p:cNvSpPr>
            <p:nvPr/>
          </p:nvSpPr>
          <p:spPr bwMode="auto">
            <a:xfrm>
              <a:off x="3793" y="1642"/>
              <a:ext cx="203" cy="19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24" name="Text Box 22"/>
            <p:cNvSpPr txBox="1">
              <a:spLocks noChangeAspect="1" noChangeArrowheads="1"/>
            </p:cNvSpPr>
            <p:nvPr/>
          </p:nvSpPr>
          <p:spPr bwMode="auto">
            <a:xfrm>
              <a:off x="3872" y="1641"/>
              <a:ext cx="16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9</a:t>
              </a:r>
            </a:p>
          </p:txBody>
        </p:sp>
        <p:sp>
          <p:nvSpPr>
            <p:cNvPr id="25" name="Oval 23"/>
            <p:cNvSpPr>
              <a:spLocks noChangeAspect="1" noChangeArrowheads="1"/>
            </p:cNvSpPr>
            <p:nvPr/>
          </p:nvSpPr>
          <p:spPr bwMode="auto">
            <a:xfrm>
              <a:off x="3470" y="2111"/>
              <a:ext cx="203" cy="19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26" name="Text Box 24"/>
            <p:cNvSpPr txBox="1">
              <a:spLocks noChangeAspect="1" noChangeArrowheads="1"/>
            </p:cNvSpPr>
            <p:nvPr/>
          </p:nvSpPr>
          <p:spPr bwMode="auto">
            <a:xfrm>
              <a:off x="3500" y="2106"/>
              <a:ext cx="514"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11</a:t>
              </a:r>
            </a:p>
          </p:txBody>
        </p:sp>
        <p:sp>
          <p:nvSpPr>
            <p:cNvPr id="27" name="Oval 25"/>
            <p:cNvSpPr>
              <a:spLocks noChangeAspect="1" noChangeArrowheads="1"/>
            </p:cNvSpPr>
            <p:nvPr/>
          </p:nvSpPr>
          <p:spPr bwMode="auto">
            <a:xfrm>
              <a:off x="4164" y="2132"/>
              <a:ext cx="203" cy="19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28" name="Text Box 26"/>
            <p:cNvSpPr txBox="1">
              <a:spLocks noChangeAspect="1" noChangeArrowheads="1"/>
            </p:cNvSpPr>
            <p:nvPr/>
          </p:nvSpPr>
          <p:spPr bwMode="auto">
            <a:xfrm>
              <a:off x="4204" y="2138"/>
              <a:ext cx="26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10</a:t>
              </a:r>
            </a:p>
          </p:txBody>
        </p:sp>
        <p:sp>
          <p:nvSpPr>
            <p:cNvPr id="29" name="Oval 27"/>
            <p:cNvSpPr>
              <a:spLocks noChangeAspect="1" noChangeArrowheads="1"/>
            </p:cNvSpPr>
            <p:nvPr/>
          </p:nvSpPr>
          <p:spPr bwMode="auto">
            <a:xfrm>
              <a:off x="3833" y="2543"/>
              <a:ext cx="203" cy="19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30" name="Text Box 28"/>
            <p:cNvSpPr txBox="1">
              <a:spLocks noChangeAspect="1" noChangeArrowheads="1"/>
            </p:cNvSpPr>
            <p:nvPr/>
          </p:nvSpPr>
          <p:spPr bwMode="auto">
            <a:xfrm>
              <a:off x="3874" y="2550"/>
              <a:ext cx="16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12</a:t>
              </a:r>
            </a:p>
          </p:txBody>
        </p:sp>
        <p:sp>
          <p:nvSpPr>
            <p:cNvPr id="31" name="Line 29"/>
            <p:cNvSpPr>
              <a:spLocks noChangeAspect="1" noChangeShapeType="1"/>
            </p:cNvSpPr>
            <p:nvPr/>
          </p:nvSpPr>
          <p:spPr bwMode="auto">
            <a:xfrm>
              <a:off x="4836" y="1087"/>
              <a:ext cx="0" cy="195"/>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32" name="Line 30"/>
            <p:cNvSpPr>
              <a:spLocks noChangeAspect="1" noChangeShapeType="1"/>
            </p:cNvSpPr>
            <p:nvPr/>
          </p:nvSpPr>
          <p:spPr bwMode="auto">
            <a:xfrm>
              <a:off x="4843" y="1466"/>
              <a:ext cx="0" cy="193"/>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33" name="Line 31"/>
            <p:cNvSpPr>
              <a:spLocks noChangeAspect="1" noChangeShapeType="1"/>
            </p:cNvSpPr>
            <p:nvPr/>
          </p:nvSpPr>
          <p:spPr bwMode="auto">
            <a:xfrm>
              <a:off x="4843" y="1847"/>
              <a:ext cx="0" cy="196"/>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34" name="Line 32"/>
            <p:cNvSpPr>
              <a:spLocks noChangeAspect="1" noChangeShapeType="1"/>
            </p:cNvSpPr>
            <p:nvPr/>
          </p:nvSpPr>
          <p:spPr bwMode="auto">
            <a:xfrm>
              <a:off x="4843" y="2231"/>
              <a:ext cx="0" cy="193"/>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35" name="Line 33"/>
            <p:cNvSpPr>
              <a:spLocks noChangeAspect="1" noChangeShapeType="1"/>
            </p:cNvSpPr>
            <p:nvPr/>
          </p:nvSpPr>
          <p:spPr bwMode="auto">
            <a:xfrm>
              <a:off x="4922" y="2566"/>
              <a:ext cx="206" cy="194"/>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36" name="Line 34"/>
            <p:cNvSpPr>
              <a:spLocks noChangeAspect="1" noChangeShapeType="1"/>
            </p:cNvSpPr>
            <p:nvPr/>
          </p:nvSpPr>
          <p:spPr bwMode="auto">
            <a:xfrm>
              <a:off x="5254" y="2918"/>
              <a:ext cx="223" cy="185"/>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37" name="Line 35"/>
            <p:cNvSpPr>
              <a:spLocks noChangeAspect="1" noChangeShapeType="1"/>
            </p:cNvSpPr>
            <p:nvPr/>
          </p:nvSpPr>
          <p:spPr bwMode="auto">
            <a:xfrm>
              <a:off x="4836" y="2608"/>
              <a:ext cx="0" cy="737"/>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38" name="Line 36"/>
            <p:cNvSpPr>
              <a:spLocks noChangeAspect="1" noChangeShapeType="1"/>
            </p:cNvSpPr>
            <p:nvPr/>
          </p:nvSpPr>
          <p:spPr bwMode="auto">
            <a:xfrm flipH="1">
              <a:off x="4915" y="2918"/>
              <a:ext cx="221" cy="438"/>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39" name="Line 37"/>
            <p:cNvSpPr>
              <a:spLocks noChangeAspect="1" noChangeShapeType="1"/>
            </p:cNvSpPr>
            <p:nvPr/>
          </p:nvSpPr>
          <p:spPr bwMode="auto">
            <a:xfrm flipH="1">
              <a:off x="4931" y="3221"/>
              <a:ext cx="497" cy="193"/>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40" name="AutoShape 38"/>
            <p:cNvSpPr>
              <a:spLocks noChangeAspect="1"/>
            </p:cNvSpPr>
            <p:nvPr/>
          </p:nvSpPr>
          <p:spPr bwMode="auto">
            <a:xfrm>
              <a:off x="4875" y="1383"/>
              <a:ext cx="885" cy="2437"/>
            </a:xfrm>
            <a:custGeom>
              <a:avLst/>
              <a:gdLst>
                <a:gd name="T0" fmla="*/ 0 w 1655"/>
                <a:gd name="T1" fmla="*/ 1007 h 3557"/>
                <a:gd name="T2" fmla="*/ 48 w 1655"/>
                <a:gd name="T3" fmla="*/ 1076 h 3557"/>
                <a:gd name="T4" fmla="*/ 96 w 1655"/>
                <a:gd name="T5" fmla="*/ 1144 h 3557"/>
                <a:gd name="T6" fmla="*/ 138 w 1655"/>
                <a:gd name="T7" fmla="*/ 1123 h 3557"/>
                <a:gd name="T8" fmla="*/ 180 w 1655"/>
                <a:gd name="T9" fmla="*/ 1102 h 3557"/>
                <a:gd name="T10" fmla="*/ 253 w 1655"/>
                <a:gd name="T11" fmla="*/ 1030 h 3557"/>
                <a:gd name="T12" fmla="*/ 252 w 1655"/>
                <a:gd name="T13" fmla="*/ 882 h 3557"/>
                <a:gd name="T14" fmla="*/ 252 w 1655"/>
                <a:gd name="T15" fmla="*/ 733 h 3557"/>
                <a:gd name="T16" fmla="*/ 171 w 1655"/>
                <a:gd name="T17" fmla="*/ 378 h 3557"/>
                <a:gd name="T18" fmla="*/ 133 w 1655"/>
                <a:gd name="T19" fmla="*/ 232 h 3557"/>
                <a:gd name="T20" fmla="*/ 94 w 1655"/>
                <a:gd name="T21" fmla="*/ 84 h 3557"/>
                <a:gd name="T22" fmla="*/ 58 w 1655"/>
                <a:gd name="T23" fmla="*/ 42 h 3557"/>
                <a:gd name="T24" fmla="*/ 22 w 1655"/>
                <a:gd name="T25" fmla="*/ 0 h 355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55" h="3557">
                  <a:moveTo>
                    <a:pt x="0" y="3132"/>
                  </a:moveTo>
                  <a:cubicBezTo>
                    <a:pt x="313" y="3344"/>
                    <a:pt x="627" y="3557"/>
                    <a:pt x="902" y="3492"/>
                  </a:cubicBezTo>
                  <a:cubicBezTo>
                    <a:pt x="1177" y="3427"/>
                    <a:pt x="1655" y="3204"/>
                    <a:pt x="1650" y="2742"/>
                  </a:cubicBezTo>
                  <a:cubicBezTo>
                    <a:pt x="1645" y="2280"/>
                    <a:pt x="1120" y="1177"/>
                    <a:pt x="869" y="720"/>
                  </a:cubicBezTo>
                  <a:cubicBezTo>
                    <a:pt x="618" y="263"/>
                    <a:pt x="380" y="131"/>
                    <a:pt x="143" y="0"/>
                  </a:cubicBezTo>
                </a:path>
              </a:pathLst>
            </a:custGeom>
            <a:noFill/>
            <a:ln w="38100">
              <a:solidFill>
                <a:schemeClr val="tx1"/>
              </a:solidFill>
              <a:round/>
              <a:headEnd/>
              <a:tailEnd type="triangle" w="sm" len="lg"/>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41" name="Line 39"/>
            <p:cNvSpPr>
              <a:spLocks noChangeAspect="1" noChangeShapeType="1"/>
            </p:cNvSpPr>
            <p:nvPr/>
          </p:nvSpPr>
          <p:spPr bwMode="auto">
            <a:xfrm flipH="1">
              <a:off x="3974" y="1416"/>
              <a:ext cx="766" cy="267"/>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42" name="Line 40"/>
            <p:cNvSpPr>
              <a:spLocks noChangeAspect="1" noChangeShapeType="1"/>
            </p:cNvSpPr>
            <p:nvPr/>
          </p:nvSpPr>
          <p:spPr bwMode="auto">
            <a:xfrm flipH="1">
              <a:off x="4008" y="1741"/>
              <a:ext cx="732" cy="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43" name="Line 41"/>
            <p:cNvSpPr>
              <a:spLocks noChangeAspect="1" noChangeShapeType="1"/>
            </p:cNvSpPr>
            <p:nvPr/>
          </p:nvSpPr>
          <p:spPr bwMode="auto">
            <a:xfrm flipH="1">
              <a:off x="3619" y="1827"/>
              <a:ext cx="214" cy="308"/>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44" name="Line 42"/>
            <p:cNvSpPr>
              <a:spLocks noChangeAspect="1" noChangeShapeType="1"/>
            </p:cNvSpPr>
            <p:nvPr/>
          </p:nvSpPr>
          <p:spPr bwMode="auto">
            <a:xfrm>
              <a:off x="3960" y="1824"/>
              <a:ext cx="260" cy="32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45" name="Line 43"/>
            <p:cNvSpPr>
              <a:spLocks noChangeAspect="1" noChangeShapeType="1"/>
            </p:cNvSpPr>
            <p:nvPr/>
          </p:nvSpPr>
          <p:spPr bwMode="auto">
            <a:xfrm flipH="1">
              <a:off x="3999" y="2329"/>
              <a:ext cx="212" cy="246"/>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46" name="Line 44"/>
            <p:cNvSpPr>
              <a:spLocks noChangeAspect="1" noChangeShapeType="1"/>
            </p:cNvSpPr>
            <p:nvPr/>
          </p:nvSpPr>
          <p:spPr bwMode="auto">
            <a:xfrm>
              <a:off x="3628" y="2296"/>
              <a:ext cx="221" cy="279"/>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47" name="Text Box 45"/>
            <p:cNvSpPr txBox="1">
              <a:spLocks noChangeAspect="1" noChangeArrowheads="1"/>
            </p:cNvSpPr>
            <p:nvPr/>
          </p:nvSpPr>
          <p:spPr bwMode="auto">
            <a:xfrm>
              <a:off x="3958" y="1929"/>
              <a:ext cx="26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dirty="0">
                  <a:latin typeface="Times New Roman" panose="02020603050405020304" pitchFamily="18" charset="0"/>
                  <a:cs typeface="Times New Roman" panose="02020603050405020304" pitchFamily="18" charset="0"/>
                </a:rPr>
                <a:t>R</a:t>
              </a:r>
              <a:r>
                <a:rPr lang="en-US" altLang="zh-CN" sz="2000" baseline="-25000" dirty="0">
                  <a:latin typeface="Times New Roman" panose="02020603050405020304" pitchFamily="18" charset="0"/>
                  <a:cs typeface="Times New Roman" panose="02020603050405020304" pitchFamily="18" charset="0"/>
                </a:rPr>
                <a:t>1</a:t>
              </a:r>
              <a:endParaRPr lang="en-US" altLang="zh-CN" sz="2000" dirty="0">
                <a:latin typeface="Times New Roman" panose="02020603050405020304" pitchFamily="18" charset="0"/>
                <a:cs typeface="Times New Roman" panose="02020603050405020304" pitchFamily="18" charset="0"/>
              </a:endParaRPr>
            </a:p>
          </p:txBody>
        </p:sp>
        <p:sp>
          <p:nvSpPr>
            <p:cNvPr id="48" name="Text Box 46"/>
            <p:cNvSpPr txBox="1">
              <a:spLocks noChangeAspect="1" noChangeArrowheads="1"/>
            </p:cNvSpPr>
            <p:nvPr/>
          </p:nvSpPr>
          <p:spPr bwMode="auto">
            <a:xfrm>
              <a:off x="3496" y="1839"/>
              <a:ext cx="2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dirty="0">
                  <a:latin typeface="Times New Roman" panose="02020603050405020304" pitchFamily="18" charset="0"/>
                  <a:cs typeface="Times New Roman" panose="02020603050405020304" pitchFamily="18" charset="0"/>
                </a:rPr>
                <a:t>R</a:t>
              </a:r>
              <a:r>
                <a:rPr lang="en-US" altLang="zh-CN" sz="2000" baseline="-25000" dirty="0">
                  <a:latin typeface="Times New Roman" panose="02020603050405020304" pitchFamily="18" charset="0"/>
                  <a:cs typeface="Times New Roman" panose="02020603050405020304" pitchFamily="18" charset="0"/>
                </a:rPr>
                <a:t>2</a:t>
              </a:r>
              <a:endParaRPr lang="en-US" altLang="zh-CN" sz="2000" dirty="0">
                <a:latin typeface="Times New Roman" panose="02020603050405020304" pitchFamily="18" charset="0"/>
                <a:cs typeface="Times New Roman" panose="02020603050405020304" pitchFamily="18" charset="0"/>
              </a:endParaRPr>
            </a:p>
          </p:txBody>
        </p:sp>
        <p:sp>
          <p:nvSpPr>
            <p:cNvPr id="49" name="Text Box 47"/>
            <p:cNvSpPr txBox="1">
              <a:spLocks noChangeAspect="1" noChangeArrowheads="1"/>
            </p:cNvSpPr>
            <p:nvPr/>
          </p:nvSpPr>
          <p:spPr bwMode="auto">
            <a:xfrm>
              <a:off x="4447" y="1741"/>
              <a:ext cx="26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dirty="0">
                  <a:latin typeface="Times New Roman" panose="02020603050405020304" pitchFamily="18" charset="0"/>
                  <a:cs typeface="Times New Roman" panose="02020603050405020304" pitchFamily="18" charset="0"/>
                </a:rPr>
                <a:t>R</a:t>
              </a:r>
              <a:r>
                <a:rPr lang="en-US" altLang="zh-CN" sz="2000" baseline="-25000" dirty="0">
                  <a:latin typeface="Times New Roman" panose="02020603050405020304" pitchFamily="18" charset="0"/>
                  <a:cs typeface="Times New Roman" panose="02020603050405020304" pitchFamily="18" charset="0"/>
                </a:rPr>
                <a:t>3</a:t>
              </a:r>
              <a:endParaRPr lang="en-US" altLang="zh-CN" sz="2000" dirty="0">
                <a:latin typeface="Times New Roman" panose="02020603050405020304" pitchFamily="18" charset="0"/>
                <a:cs typeface="Times New Roman" panose="02020603050405020304" pitchFamily="18" charset="0"/>
              </a:endParaRPr>
            </a:p>
          </p:txBody>
        </p:sp>
        <p:sp>
          <p:nvSpPr>
            <p:cNvPr id="50" name="Text Box 48"/>
            <p:cNvSpPr txBox="1">
              <a:spLocks noChangeAspect="1" noChangeArrowheads="1"/>
            </p:cNvSpPr>
            <p:nvPr/>
          </p:nvSpPr>
          <p:spPr bwMode="auto">
            <a:xfrm>
              <a:off x="4617" y="2727"/>
              <a:ext cx="26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dirty="0">
                  <a:latin typeface="Times New Roman" panose="02020603050405020304" pitchFamily="18" charset="0"/>
                  <a:cs typeface="Times New Roman" panose="02020603050405020304" pitchFamily="18" charset="0"/>
                </a:rPr>
                <a:t>R</a:t>
              </a:r>
              <a:r>
                <a:rPr lang="en-US" altLang="zh-CN" sz="2000" baseline="-25000" dirty="0">
                  <a:latin typeface="Times New Roman" panose="02020603050405020304" pitchFamily="18" charset="0"/>
                  <a:cs typeface="Times New Roman" panose="02020603050405020304" pitchFamily="18" charset="0"/>
                </a:rPr>
                <a:t>4</a:t>
              </a:r>
              <a:endParaRPr lang="en-US" altLang="zh-CN" sz="2000" dirty="0">
                <a:latin typeface="Times New Roman" panose="02020603050405020304" pitchFamily="18" charset="0"/>
                <a:cs typeface="Times New Roman" panose="02020603050405020304" pitchFamily="18" charset="0"/>
              </a:endParaRPr>
            </a:p>
          </p:txBody>
        </p:sp>
        <p:sp>
          <p:nvSpPr>
            <p:cNvPr id="51" name="Text Box 49"/>
            <p:cNvSpPr txBox="1">
              <a:spLocks noChangeAspect="1" noChangeArrowheads="1"/>
            </p:cNvSpPr>
            <p:nvPr/>
          </p:nvSpPr>
          <p:spPr bwMode="auto">
            <a:xfrm>
              <a:off x="5066" y="3026"/>
              <a:ext cx="2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dirty="0">
                  <a:latin typeface="Times New Roman" panose="02020603050405020304" pitchFamily="18" charset="0"/>
                  <a:cs typeface="Times New Roman" panose="02020603050405020304" pitchFamily="18" charset="0"/>
                </a:rPr>
                <a:t>R</a:t>
              </a:r>
              <a:r>
                <a:rPr lang="en-US" altLang="zh-CN" sz="2000" baseline="-25000" dirty="0">
                  <a:latin typeface="Times New Roman" panose="02020603050405020304" pitchFamily="18" charset="0"/>
                  <a:cs typeface="Times New Roman" panose="02020603050405020304" pitchFamily="18" charset="0"/>
                </a:rPr>
                <a:t>5</a:t>
              </a:r>
              <a:endParaRPr lang="en-US" altLang="zh-CN" sz="2000" dirty="0">
                <a:latin typeface="Times New Roman" panose="02020603050405020304" pitchFamily="18" charset="0"/>
                <a:cs typeface="Times New Roman" panose="02020603050405020304" pitchFamily="18" charset="0"/>
              </a:endParaRPr>
            </a:p>
          </p:txBody>
        </p:sp>
        <p:sp>
          <p:nvSpPr>
            <p:cNvPr id="52" name="Text Box 50"/>
            <p:cNvSpPr txBox="1">
              <a:spLocks noChangeAspect="1" noChangeArrowheads="1"/>
            </p:cNvSpPr>
            <p:nvPr/>
          </p:nvSpPr>
          <p:spPr bwMode="auto">
            <a:xfrm>
              <a:off x="5347" y="3281"/>
              <a:ext cx="26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dirty="0">
                  <a:latin typeface="Times New Roman" panose="02020603050405020304" pitchFamily="18" charset="0"/>
                  <a:cs typeface="Times New Roman" panose="02020603050405020304" pitchFamily="18" charset="0"/>
                </a:rPr>
                <a:t>R</a:t>
              </a:r>
              <a:r>
                <a:rPr lang="en-US" altLang="zh-CN" sz="2000" baseline="-25000" dirty="0">
                  <a:latin typeface="Times New Roman" panose="02020603050405020304" pitchFamily="18" charset="0"/>
                  <a:cs typeface="Times New Roman" panose="02020603050405020304" pitchFamily="18" charset="0"/>
                </a:rPr>
                <a:t>6</a:t>
              </a:r>
              <a:endParaRPr lang="en-US" altLang="zh-CN"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386691315"/>
      </p:ext>
    </p:extLst>
  </p:cSld>
  <p:clrMapOvr>
    <a:masterClrMapping/>
  </p:clrMapOvr>
  <p:transition spd="med">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5.1 </a:t>
            </a:r>
            <a:r>
              <a:rPr kumimoji="1" lang="zh-CN" altLang="en-US"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白盒测试</a:t>
            </a:r>
            <a:r>
              <a:rPr kumimoji="1" lang="zh-CN" altLang="en-US" sz="2000" b="1" i="0" u="none" strike="noStrike" kern="120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概述</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Line 38"/>
          <p:cNvSpPr>
            <a:spLocks noChangeShapeType="1"/>
          </p:cNvSpPr>
          <p:nvPr/>
        </p:nvSpPr>
        <p:spPr bwMode="auto">
          <a:xfrm flipH="1" flipV="1">
            <a:off x="4859338" y="3501033"/>
            <a:ext cx="2233612" cy="13684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白盒测试的目的</a:t>
            </a:r>
          </a:p>
        </p:txBody>
      </p:sp>
      <p:sp>
        <p:nvSpPr>
          <p:cNvPr id="5" name="AutoShape 4"/>
          <p:cNvSpPr>
            <a:spLocks noChangeArrowheads="1"/>
          </p:cNvSpPr>
          <p:nvPr/>
        </p:nvSpPr>
        <p:spPr bwMode="auto">
          <a:xfrm>
            <a:off x="395288" y="2061171"/>
            <a:ext cx="1008062" cy="1295400"/>
          </a:xfrm>
          <a:prstGeom prst="flowChartDocumen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t>源程序</a:t>
            </a:r>
          </a:p>
        </p:txBody>
      </p:sp>
      <p:grpSp>
        <p:nvGrpSpPr>
          <p:cNvPr id="6" name="Group 32"/>
          <p:cNvGrpSpPr>
            <a:grpSpLocks/>
          </p:cNvGrpSpPr>
          <p:nvPr/>
        </p:nvGrpSpPr>
        <p:grpSpPr bwMode="auto">
          <a:xfrm>
            <a:off x="2339975" y="1700808"/>
            <a:ext cx="2520950" cy="3167063"/>
            <a:chOff x="1791" y="1163"/>
            <a:chExt cx="1588" cy="1995"/>
          </a:xfrm>
        </p:grpSpPr>
        <p:sp>
          <p:nvSpPr>
            <p:cNvPr id="7" name="AutoShape 5"/>
            <p:cNvSpPr>
              <a:spLocks noChangeArrowheads="1"/>
            </p:cNvSpPr>
            <p:nvPr/>
          </p:nvSpPr>
          <p:spPr bwMode="auto">
            <a:xfrm>
              <a:off x="1791" y="1163"/>
              <a:ext cx="1588" cy="1995"/>
            </a:xfrm>
            <a:prstGeom prst="flowChartDocumen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a:p>
          </p:txBody>
        </p:sp>
        <p:sp>
          <p:nvSpPr>
            <p:cNvPr id="9" name="AutoShape 6"/>
            <p:cNvSpPr>
              <a:spLocks noChangeArrowheads="1"/>
            </p:cNvSpPr>
            <p:nvPr/>
          </p:nvSpPr>
          <p:spPr bwMode="auto">
            <a:xfrm>
              <a:off x="2495" y="1253"/>
              <a:ext cx="272" cy="181"/>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0" name="AutoShape 7"/>
            <p:cNvSpPr>
              <a:spLocks noChangeArrowheads="1"/>
            </p:cNvSpPr>
            <p:nvPr/>
          </p:nvSpPr>
          <p:spPr bwMode="auto">
            <a:xfrm>
              <a:off x="2495" y="2614"/>
              <a:ext cx="272" cy="181"/>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1" name="AutoShape 8"/>
            <p:cNvSpPr>
              <a:spLocks noChangeArrowheads="1"/>
            </p:cNvSpPr>
            <p:nvPr/>
          </p:nvSpPr>
          <p:spPr bwMode="auto">
            <a:xfrm>
              <a:off x="2472" y="1570"/>
              <a:ext cx="318" cy="136"/>
            </a:xfrm>
            <a:prstGeom prst="flowChart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2" name="AutoShape 9"/>
            <p:cNvSpPr>
              <a:spLocks noChangeArrowheads="1"/>
            </p:cNvSpPr>
            <p:nvPr/>
          </p:nvSpPr>
          <p:spPr bwMode="auto">
            <a:xfrm>
              <a:off x="2426" y="1842"/>
              <a:ext cx="408" cy="182"/>
            </a:xfrm>
            <a:prstGeom prst="flowChartDecision">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3" name="AutoShape 10"/>
            <p:cNvSpPr>
              <a:spLocks noChangeArrowheads="1"/>
            </p:cNvSpPr>
            <p:nvPr/>
          </p:nvSpPr>
          <p:spPr bwMode="auto">
            <a:xfrm>
              <a:off x="2064" y="2024"/>
              <a:ext cx="408" cy="182"/>
            </a:xfrm>
            <a:prstGeom prst="flowChartDecision">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4" name="AutoShape 11"/>
            <p:cNvSpPr>
              <a:spLocks noChangeArrowheads="1"/>
            </p:cNvSpPr>
            <p:nvPr/>
          </p:nvSpPr>
          <p:spPr bwMode="auto">
            <a:xfrm>
              <a:off x="2971" y="2160"/>
              <a:ext cx="318" cy="136"/>
            </a:xfrm>
            <a:prstGeom prst="flowChart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5" name="AutoShape 13"/>
            <p:cNvSpPr>
              <a:spLocks noChangeArrowheads="1"/>
            </p:cNvSpPr>
            <p:nvPr/>
          </p:nvSpPr>
          <p:spPr bwMode="auto">
            <a:xfrm>
              <a:off x="2471" y="2341"/>
              <a:ext cx="318" cy="136"/>
            </a:xfrm>
            <a:prstGeom prst="flowChart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cxnSp>
          <p:nvCxnSpPr>
            <p:cNvPr id="16" name="AutoShape 14"/>
            <p:cNvCxnSpPr>
              <a:cxnSpLocks noChangeShapeType="1"/>
              <a:stCxn id="9" idx="4"/>
              <a:endCxn id="11" idx="0"/>
            </p:cNvCxnSpPr>
            <p:nvPr/>
          </p:nvCxnSpPr>
          <p:spPr bwMode="auto">
            <a:xfrm rot="5400000">
              <a:off x="2563" y="1502"/>
              <a:ext cx="13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5"/>
            <p:cNvCxnSpPr>
              <a:cxnSpLocks noChangeShapeType="1"/>
              <a:stCxn id="11" idx="2"/>
              <a:endCxn id="12" idx="0"/>
            </p:cNvCxnSpPr>
            <p:nvPr/>
          </p:nvCxnSpPr>
          <p:spPr bwMode="auto">
            <a:xfrm rot="5400000">
              <a:off x="2563" y="1773"/>
              <a:ext cx="136" cy="1"/>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6"/>
            <p:cNvCxnSpPr>
              <a:cxnSpLocks noChangeShapeType="1"/>
              <a:stCxn id="12" idx="1"/>
              <a:endCxn id="13" idx="0"/>
            </p:cNvCxnSpPr>
            <p:nvPr/>
          </p:nvCxnSpPr>
          <p:spPr bwMode="auto">
            <a:xfrm rot="10800000" flipV="1">
              <a:off x="2268" y="1933"/>
              <a:ext cx="158" cy="91"/>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7"/>
            <p:cNvCxnSpPr>
              <a:cxnSpLocks noChangeShapeType="1"/>
              <a:stCxn id="12" idx="3"/>
              <a:endCxn id="14" idx="0"/>
            </p:cNvCxnSpPr>
            <p:nvPr/>
          </p:nvCxnSpPr>
          <p:spPr bwMode="auto">
            <a:xfrm>
              <a:off x="2834" y="1933"/>
              <a:ext cx="296" cy="227"/>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8"/>
            <p:cNvCxnSpPr>
              <a:cxnSpLocks noChangeShapeType="1"/>
              <a:stCxn id="13" idx="3"/>
              <a:endCxn id="15" idx="0"/>
            </p:cNvCxnSpPr>
            <p:nvPr/>
          </p:nvCxnSpPr>
          <p:spPr bwMode="auto">
            <a:xfrm>
              <a:off x="2472" y="2115"/>
              <a:ext cx="158" cy="226"/>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19"/>
            <p:cNvCxnSpPr>
              <a:cxnSpLocks noChangeShapeType="1"/>
              <a:stCxn id="15" idx="2"/>
              <a:endCxn id="10" idx="0"/>
            </p:cNvCxnSpPr>
            <p:nvPr/>
          </p:nvCxnSpPr>
          <p:spPr bwMode="auto">
            <a:xfrm rot="16200000" flipH="1">
              <a:off x="2562" y="2545"/>
              <a:ext cx="137" cy="1"/>
            </a:xfrm>
            <a:prstGeom prst="bentConnector3">
              <a:avLst>
                <a:gd name="adj1" fmla="val 4963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0"/>
            <p:cNvCxnSpPr>
              <a:cxnSpLocks noChangeShapeType="1"/>
              <a:stCxn id="13" idx="1"/>
              <a:endCxn id="10" idx="2"/>
            </p:cNvCxnSpPr>
            <p:nvPr/>
          </p:nvCxnSpPr>
          <p:spPr bwMode="auto">
            <a:xfrm rot="10800000" flipH="1" flipV="1">
              <a:off x="2064" y="2115"/>
              <a:ext cx="431" cy="590"/>
            </a:xfrm>
            <a:prstGeom prst="bentConnector3">
              <a:avLst>
                <a:gd name="adj1" fmla="val -3341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21"/>
            <p:cNvCxnSpPr>
              <a:cxnSpLocks noChangeShapeType="1"/>
              <a:stCxn id="14" idx="2"/>
              <a:endCxn id="10" idx="6"/>
            </p:cNvCxnSpPr>
            <p:nvPr/>
          </p:nvCxnSpPr>
          <p:spPr bwMode="auto">
            <a:xfrm rot="5400000">
              <a:off x="2744" y="2319"/>
              <a:ext cx="409" cy="363"/>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 name="Oval 22"/>
          <p:cNvSpPr>
            <a:spLocks noChangeArrowheads="1"/>
          </p:cNvSpPr>
          <p:nvPr/>
        </p:nvSpPr>
        <p:spPr bwMode="auto">
          <a:xfrm>
            <a:off x="6732588" y="2132608"/>
            <a:ext cx="431800" cy="288925"/>
          </a:xfrm>
          <a:prstGeom prst="ellipse">
            <a:avLst/>
          </a:prstGeom>
          <a:solidFill>
            <a:srgbClr val="C0C0C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5" name="Oval 23"/>
          <p:cNvSpPr>
            <a:spLocks noChangeArrowheads="1"/>
          </p:cNvSpPr>
          <p:nvPr/>
        </p:nvSpPr>
        <p:spPr bwMode="auto">
          <a:xfrm>
            <a:off x="7283450" y="2132608"/>
            <a:ext cx="431800" cy="288925"/>
          </a:xfrm>
          <a:prstGeom prst="ellipse">
            <a:avLst/>
          </a:prstGeom>
          <a:solidFill>
            <a:srgbClr val="C0C0C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6" name="Oval 24"/>
          <p:cNvSpPr>
            <a:spLocks noChangeArrowheads="1"/>
          </p:cNvSpPr>
          <p:nvPr/>
        </p:nvSpPr>
        <p:spPr bwMode="auto">
          <a:xfrm>
            <a:off x="7835900" y="2132608"/>
            <a:ext cx="431800" cy="288925"/>
          </a:xfrm>
          <a:prstGeom prst="ellipse">
            <a:avLst/>
          </a:prstGeom>
          <a:solidFill>
            <a:srgbClr val="C0C0C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7" name="Oval 25"/>
          <p:cNvSpPr>
            <a:spLocks noChangeArrowheads="1"/>
          </p:cNvSpPr>
          <p:nvPr/>
        </p:nvSpPr>
        <p:spPr bwMode="auto">
          <a:xfrm>
            <a:off x="8388350" y="2132608"/>
            <a:ext cx="431800" cy="288925"/>
          </a:xfrm>
          <a:prstGeom prst="ellipse">
            <a:avLst/>
          </a:prstGeom>
          <a:solidFill>
            <a:srgbClr val="C0C0C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8" name="Oval 26"/>
          <p:cNvSpPr>
            <a:spLocks noChangeArrowheads="1"/>
          </p:cNvSpPr>
          <p:nvPr/>
        </p:nvSpPr>
        <p:spPr bwMode="auto">
          <a:xfrm>
            <a:off x="8388350" y="2456458"/>
            <a:ext cx="431800" cy="288925"/>
          </a:xfrm>
          <a:prstGeom prst="ellipse">
            <a:avLst/>
          </a:prstGeom>
          <a:solidFill>
            <a:srgbClr val="C0C0C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9" name="AutoShape 27"/>
          <p:cNvSpPr>
            <a:spLocks noChangeArrowheads="1"/>
          </p:cNvSpPr>
          <p:nvPr/>
        </p:nvSpPr>
        <p:spPr bwMode="auto">
          <a:xfrm>
            <a:off x="7056438" y="3213696"/>
            <a:ext cx="1800225" cy="576262"/>
          </a:xfrm>
          <a:prstGeom prst="roundRect">
            <a:avLst>
              <a:gd name="adj" fmla="val 1666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t>被测程序</a:t>
            </a:r>
          </a:p>
        </p:txBody>
      </p:sp>
      <p:sp>
        <p:nvSpPr>
          <p:cNvPr id="30" name="Text Box 28"/>
          <p:cNvSpPr txBox="1">
            <a:spLocks noChangeArrowheads="1"/>
          </p:cNvSpPr>
          <p:nvPr/>
        </p:nvSpPr>
        <p:spPr bwMode="auto">
          <a:xfrm>
            <a:off x="7524750" y="1700808"/>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测试用例</a:t>
            </a:r>
          </a:p>
        </p:txBody>
      </p:sp>
      <p:sp>
        <p:nvSpPr>
          <p:cNvPr id="31" name="Rectangle 30"/>
          <p:cNvSpPr>
            <a:spLocks noChangeArrowheads="1"/>
          </p:cNvSpPr>
          <p:nvPr/>
        </p:nvSpPr>
        <p:spPr bwMode="auto">
          <a:xfrm>
            <a:off x="7056438" y="4580533"/>
            <a:ext cx="1800225" cy="504825"/>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t>执行路径</a:t>
            </a:r>
          </a:p>
        </p:txBody>
      </p:sp>
      <p:sp>
        <p:nvSpPr>
          <p:cNvPr id="32" name="Rectangle 31"/>
          <p:cNvSpPr>
            <a:spLocks noChangeArrowheads="1"/>
          </p:cNvSpPr>
          <p:nvPr/>
        </p:nvSpPr>
        <p:spPr bwMode="auto">
          <a:xfrm>
            <a:off x="5076825" y="3932833"/>
            <a:ext cx="1800225" cy="504825"/>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t>覆盖情况分析</a:t>
            </a:r>
          </a:p>
        </p:txBody>
      </p:sp>
      <p:sp>
        <p:nvSpPr>
          <p:cNvPr id="33" name="Line 33"/>
          <p:cNvSpPr>
            <a:spLocks noChangeShapeType="1"/>
          </p:cNvSpPr>
          <p:nvPr/>
        </p:nvSpPr>
        <p:spPr bwMode="auto">
          <a:xfrm>
            <a:off x="1403350" y="2564408"/>
            <a:ext cx="9366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4" name="Text Box 34"/>
          <p:cNvSpPr txBox="1">
            <a:spLocks noChangeArrowheads="1"/>
          </p:cNvSpPr>
          <p:nvPr/>
        </p:nvSpPr>
        <p:spPr bwMode="auto">
          <a:xfrm>
            <a:off x="1547813" y="2132608"/>
            <a:ext cx="6495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分析</a:t>
            </a:r>
          </a:p>
        </p:txBody>
      </p:sp>
      <p:sp>
        <p:nvSpPr>
          <p:cNvPr id="35" name="Line 35"/>
          <p:cNvSpPr>
            <a:spLocks noChangeShapeType="1"/>
          </p:cNvSpPr>
          <p:nvPr/>
        </p:nvSpPr>
        <p:spPr bwMode="auto">
          <a:xfrm>
            <a:off x="4859338" y="2564408"/>
            <a:ext cx="172878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6" name="Line 36"/>
          <p:cNvSpPr>
            <a:spLocks noChangeShapeType="1"/>
          </p:cNvSpPr>
          <p:nvPr/>
        </p:nvSpPr>
        <p:spPr bwMode="auto">
          <a:xfrm>
            <a:off x="7956550" y="2637433"/>
            <a:ext cx="0" cy="5762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cxnSp>
        <p:nvCxnSpPr>
          <p:cNvPr id="37" name="AutoShape 37"/>
          <p:cNvCxnSpPr>
            <a:cxnSpLocks noChangeShapeType="1"/>
            <a:stCxn id="29" idx="2"/>
            <a:endCxn id="31" idx="0"/>
          </p:cNvCxnSpPr>
          <p:nvPr/>
        </p:nvCxnSpPr>
        <p:spPr bwMode="auto">
          <a:xfrm>
            <a:off x="7956550" y="3789958"/>
            <a:ext cx="0" cy="790575"/>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Rectangle 41"/>
          <p:cNvSpPr>
            <a:spLocks noChangeArrowheads="1"/>
          </p:cNvSpPr>
          <p:nvPr/>
        </p:nvSpPr>
        <p:spPr bwMode="auto">
          <a:xfrm>
            <a:off x="2074192" y="5414416"/>
            <a:ext cx="5018088"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5000"/>
              </a:spcBef>
              <a:spcAft>
                <a:spcPct val="15000"/>
              </a:spcAft>
              <a:buClr>
                <a:schemeClr val="accent2"/>
              </a:buClr>
              <a:buFont typeface="Arial" panose="020B0604020202020204" pitchFamily="34" charset="0"/>
              <a:buNone/>
            </a:pPr>
            <a:r>
              <a:rPr lang="zh-CN" altLang="en-US" b="1" dirty="0">
                <a:solidFill>
                  <a:srgbClr val="FF0000"/>
                </a:solidFill>
                <a:latin typeface="Times New Roman" panose="02020603050405020304" pitchFamily="18" charset="0"/>
                <a:ea typeface="楷体_GB2312" pitchFamily="49" charset="-122"/>
              </a:rPr>
              <a:t>白盒测试用例中的输入数据从程序结构导出，</a:t>
            </a:r>
          </a:p>
          <a:p>
            <a:pPr algn="ctr" eaLnBrk="1" hangingPunct="1">
              <a:spcBef>
                <a:spcPct val="25000"/>
              </a:spcBef>
              <a:spcAft>
                <a:spcPct val="15000"/>
              </a:spcAft>
              <a:buClr>
                <a:schemeClr val="accent2"/>
              </a:buClr>
              <a:buFont typeface="Arial" panose="020B0604020202020204" pitchFamily="34" charset="0"/>
              <a:buNone/>
            </a:pPr>
            <a:r>
              <a:rPr lang="zh-CN" altLang="en-US" b="1" dirty="0">
                <a:solidFill>
                  <a:srgbClr val="FF0000"/>
                </a:solidFill>
                <a:latin typeface="Times New Roman" panose="02020603050405020304" pitchFamily="18" charset="0"/>
                <a:ea typeface="楷体_GB2312" pitchFamily="49" charset="-122"/>
              </a:rPr>
              <a:t>但期望输出务必从需求规格中</a:t>
            </a:r>
            <a:r>
              <a:rPr lang="zh-CN" altLang="en-US" b="1" dirty="0" smtClean="0">
                <a:solidFill>
                  <a:srgbClr val="FF0000"/>
                </a:solidFill>
                <a:latin typeface="Times New Roman" panose="02020603050405020304" pitchFamily="18" charset="0"/>
                <a:ea typeface="楷体_GB2312" pitchFamily="49" charset="-122"/>
              </a:rPr>
              <a:t>导出</a:t>
            </a:r>
            <a:endParaRPr lang="zh-CN" altLang="en-US" b="1" dirty="0">
              <a:solidFill>
                <a:srgbClr val="FF0000"/>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3492407155"/>
      </p:ext>
    </p:extLst>
  </p:cSld>
  <p:clrMapOvr>
    <a:masterClrMapping/>
  </p:clrMapOvr>
  <p:transition spd="med">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a:t>
            </a:r>
            <a:r>
              <a:rPr lang="zh-CN" altLang="en-US" sz="2000" b="1" dirty="0" smtClean="0">
                <a:solidFill>
                  <a:srgbClr val="0000FF"/>
                </a:solidFill>
                <a:cs typeface="Times New Roman" panose="02020603050405020304" pitchFamily="18" charset="0"/>
              </a:rPr>
              <a:t>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第四步：导出测试用例</a:t>
            </a:r>
          </a:p>
        </p:txBody>
      </p:sp>
      <p:sp>
        <p:nvSpPr>
          <p:cNvPr id="4" name="Rectangle 3"/>
          <p:cNvSpPr txBox="1">
            <a:spLocks noChangeArrowheads="1"/>
          </p:cNvSpPr>
          <p:nvPr/>
        </p:nvSpPr>
        <p:spPr>
          <a:xfrm>
            <a:off x="395288" y="1484313"/>
            <a:ext cx="449421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路径</a:t>
            </a:r>
            <a:r>
              <a:rPr lang="en-US" altLang="zh-CN" dirty="0" smtClean="0"/>
              <a:t>1(1-2-..-2-9-10-12)</a:t>
            </a:r>
            <a:r>
              <a:rPr lang="zh-CN" altLang="en-US" dirty="0" smtClean="0"/>
              <a:t>的测试用例：</a:t>
            </a:r>
          </a:p>
          <a:p>
            <a:pPr marL="230187" lvl="1" indent="0" eaLnBrk="1" hangingPunct="1">
              <a:buNone/>
            </a:pP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score[k</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有效分数值，当</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 &lt; </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marL="230187" lvl="1" indent="0" eaLnBrk="1" hangingPunct="1">
              <a:buNone/>
            </a:pP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score[</a:t>
            </a:r>
            <a:r>
              <a:rPr lang="en-US" altLang="zh-CN" b="1"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 2≤i≤50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buFont typeface="Wingdings" panose="05000000000000000000" pitchFamily="2" charset="2"/>
              <a:buNone/>
            </a:pPr>
            <a:endParaRPr lang="zh-CN" altLang="en-US" dirty="0" smtClean="0"/>
          </a:p>
          <a:p>
            <a:pPr eaLnBrk="1" hangingPunct="1"/>
            <a:r>
              <a:rPr lang="zh-CN" altLang="en-US" dirty="0" smtClean="0"/>
              <a:t>期望结果：</a:t>
            </a:r>
            <a:endParaRPr lang="en-US" altLang="zh-CN" dirty="0" smtClean="0"/>
          </a:p>
          <a:p>
            <a:pPr marL="230187" lvl="1" indent="0" eaLnBrk="1" hangingPunct="1">
              <a:buNone/>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根据输入的有效分数算出正确的分数个数</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、总分</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sum</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和平均分</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average</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endParaRPr lang="en-US" altLang="zh-CN" dirty="0" smtClean="0"/>
          </a:p>
        </p:txBody>
      </p:sp>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1627628077"/>
              </p:ext>
            </p:extLst>
          </p:nvPr>
        </p:nvGraphicFramePr>
        <p:xfrm>
          <a:off x="4644008" y="1916832"/>
          <a:ext cx="4356100" cy="4076700"/>
        </p:xfrm>
        <a:graphic>
          <a:graphicData uri="http://schemas.openxmlformats.org/presentationml/2006/ole">
            <mc:AlternateContent xmlns:mc="http://schemas.openxmlformats.org/markup-compatibility/2006">
              <mc:Choice xmlns:v="urn:schemas-microsoft-com:vml" Requires="v">
                <p:oleObj spid="_x0000_s34881" name="演示文稿" r:id="rId4" imgW="3764441" imgH="2822501" progId="PowerPoint.Show.8">
                  <p:embed/>
                </p:oleObj>
              </mc:Choice>
              <mc:Fallback>
                <p:oleObj name="演示文稿" r:id="rId4" imgW="3764441" imgH="2822501" progId="PowerPoint.Show.8">
                  <p:embed/>
                  <p:pic>
                    <p:nvPicPr>
                      <p:cNvPr id="100356" name="Object 4">
                        <a:hlinkClick r:id="" action="ppaction://ole?verb=0"/>
                      </p:cNvPr>
                      <p:cNvPicPr>
                        <a:picLocks noChangeAspect="1" noChangeArrowheads="1"/>
                      </p:cNvPicPr>
                      <p:nvPr/>
                    </p:nvPicPr>
                    <p:blipFill>
                      <a:blip r:embed="rId5"/>
                      <a:srcRect l="10625" t="4861" r="15347" b="2754"/>
                      <a:stretch>
                        <a:fillRect/>
                      </a:stretch>
                    </p:blipFill>
                    <p:spPr bwMode="auto">
                      <a:xfrm>
                        <a:off x="4644008" y="1916832"/>
                        <a:ext cx="4356100" cy="407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05923444"/>
      </p:ext>
    </p:extLst>
  </p:cSld>
  <p:clrMapOvr>
    <a:masterClrMapping/>
  </p:clrMapOvr>
  <p:transition spd="med">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a:t>
            </a:r>
            <a:r>
              <a:rPr lang="zh-CN" altLang="en-US" sz="2000" b="1" dirty="0" smtClean="0">
                <a:solidFill>
                  <a:srgbClr val="0000FF"/>
                </a:solidFill>
                <a:cs typeface="Times New Roman" panose="02020603050405020304" pitchFamily="18" charset="0"/>
              </a:rPr>
              <a:t>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第四步：导出测试用例</a:t>
            </a:r>
          </a:p>
        </p:txBody>
      </p:sp>
      <p:sp>
        <p:nvSpPr>
          <p:cNvPr id="4" name="Rectangle 3"/>
          <p:cNvSpPr txBox="1">
            <a:spLocks noChangeArrowheads="1"/>
          </p:cNvSpPr>
          <p:nvPr/>
        </p:nvSpPr>
        <p:spPr>
          <a:xfrm>
            <a:off x="395288" y="1484313"/>
            <a:ext cx="449421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buFont typeface="Wingdings" panose="05000000000000000000" pitchFamily="2" charset="2"/>
              <a:buNone/>
            </a:pPr>
            <a:r>
              <a:rPr lang="zh-CN" altLang="en-US" sz="1800" dirty="0" smtClean="0"/>
              <a:t>路径</a:t>
            </a:r>
            <a:r>
              <a:rPr lang="en-US" altLang="zh-CN" sz="1800" dirty="0" smtClean="0"/>
              <a:t>2(1-2-..-2-9-11-12)</a:t>
            </a:r>
            <a:r>
              <a:rPr lang="zh-CN" altLang="en-US" sz="1800" dirty="0" smtClean="0"/>
              <a:t>的测试用例：</a:t>
            </a:r>
          </a:p>
          <a:p>
            <a:pPr marL="230187" lvl="1" indent="0" eaLnBrk="1" hangingPunct="1">
              <a:buNone/>
            </a:pP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score[1]= -1 </a:t>
            </a:r>
            <a:endPar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228600" lvl="1" indent="-228600" algn="just" eaLnBrk="1" hangingPunct="1">
              <a:spcBef>
                <a:spcPct val="35000"/>
              </a:spcBef>
              <a:buNone/>
            </a:pPr>
            <a:r>
              <a:rPr lang="zh-CN" altLang="en-US" sz="1800" b="1" dirty="0" smtClean="0"/>
              <a:t>期望</a:t>
            </a:r>
            <a:r>
              <a:rPr lang="zh-CN" altLang="en-US" sz="1800" b="1" dirty="0"/>
              <a:t>的结果：</a:t>
            </a:r>
            <a:endParaRPr lang="en-US" altLang="zh-CN" sz="1800" b="1" dirty="0"/>
          </a:p>
          <a:p>
            <a:pPr marL="230187" lvl="1" indent="0" eaLnBrk="1" hangingPunct="1">
              <a:buNone/>
            </a:pP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average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，其他量保持</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初值</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just" eaLnBrk="1" hangingPunct="1">
              <a:buFont typeface="Wingdings" panose="05000000000000000000" pitchFamily="2" charset="2"/>
              <a:buNone/>
            </a:pPr>
            <a:endParaRPr lang="zh-CN" altLang="en-US" sz="1800" dirty="0" smtClean="0"/>
          </a:p>
          <a:p>
            <a:pPr algn="just" eaLnBrk="1" hangingPunct="1">
              <a:buFont typeface="Wingdings" panose="05000000000000000000" pitchFamily="2" charset="2"/>
              <a:buNone/>
            </a:pPr>
            <a:r>
              <a:rPr lang="zh-CN" altLang="en-US" sz="1800" dirty="0" smtClean="0"/>
              <a:t>路径</a:t>
            </a:r>
            <a:r>
              <a:rPr lang="en-US" altLang="zh-CN" sz="1800" dirty="0" smtClean="0"/>
              <a:t>3(1-2-..-2-3-9-10-12)</a:t>
            </a:r>
            <a:r>
              <a:rPr lang="zh-CN" altLang="en-US" sz="1800" dirty="0" smtClean="0"/>
              <a:t>测试用例：</a:t>
            </a:r>
          </a:p>
          <a:p>
            <a:pPr marL="230187" lvl="1" indent="0" eaLnBrk="1" hangingPunct="1">
              <a:buNone/>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输入多于</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个有效分数，即试图处理</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个分数，要求前</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个为有效</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分数</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228600" lvl="1" indent="-228600" algn="just" eaLnBrk="1" hangingPunct="1">
              <a:spcBef>
                <a:spcPct val="35000"/>
              </a:spcBef>
              <a:buNone/>
            </a:pPr>
            <a:r>
              <a:rPr lang="zh-CN" altLang="en-US" sz="1800" b="1" dirty="0"/>
              <a:t>期望结果：</a:t>
            </a:r>
            <a:endParaRPr lang="en-US" altLang="zh-CN" sz="1800" b="1" dirty="0"/>
          </a:p>
          <a:p>
            <a:pPr marL="230187" lvl="1" indent="0" eaLnBrk="1" hangingPunct="1">
              <a:buNone/>
            </a:pP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n1=50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、且算出正确的总分和平</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均分</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2558580848"/>
              </p:ext>
            </p:extLst>
          </p:nvPr>
        </p:nvGraphicFramePr>
        <p:xfrm>
          <a:off x="4644008" y="1916832"/>
          <a:ext cx="4356100" cy="4076700"/>
        </p:xfrm>
        <a:graphic>
          <a:graphicData uri="http://schemas.openxmlformats.org/presentationml/2006/ole">
            <mc:AlternateContent xmlns:mc="http://schemas.openxmlformats.org/markup-compatibility/2006">
              <mc:Choice xmlns:v="urn:schemas-microsoft-com:vml" Requires="v">
                <p:oleObj spid="_x0000_s35905" name="演示文稿" r:id="rId4" imgW="4168031" imgH="3125632" progId="PowerPoint.Show.8">
                  <p:embed/>
                </p:oleObj>
              </mc:Choice>
              <mc:Fallback>
                <p:oleObj name="演示文稿" r:id="rId4" imgW="4168031" imgH="3125632" progId="PowerPoint.Show.8">
                  <p:embed/>
                  <p:pic>
                    <p:nvPicPr>
                      <p:cNvPr id="102404" name="Object 4">
                        <a:hlinkClick r:id="" action="ppaction://ole?verb=0"/>
                      </p:cNvPr>
                      <p:cNvPicPr>
                        <a:picLocks noChangeAspect="1" noChangeArrowheads="1"/>
                      </p:cNvPicPr>
                      <p:nvPr/>
                    </p:nvPicPr>
                    <p:blipFill>
                      <a:blip r:embed="rId5"/>
                      <a:srcRect l="10625" t="4861" r="15347" b="2754"/>
                      <a:stretch>
                        <a:fillRect/>
                      </a:stretch>
                    </p:blipFill>
                    <p:spPr bwMode="auto">
                      <a:xfrm>
                        <a:off x="4644008" y="1916832"/>
                        <a:ext cx="4356100" cy="407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45565243"/>
      </p:ext>
    </p:extLst>
  </p:cSld>
  <p:clrMapOvr>
    <a:masterClrMapping/>
  </p:clrMapOvr>
  <p:transition spd="med">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a:t>
            </a:r>
            <a:r>
              <a:rPr lang="zh-CN" altLang="en-US" sz="2000" b="1" dirty="0" smtClean="0">
                <a:solidFill>
                  <a:srgbClr val="0000FF"/>
                </a:solidFill>
                <a:cs typeface="Times New Roman" panose="02020603050405020304" pitchFamily="18" charset="0"/>
              </a:rPr>
              <a:t>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第四步：导出测试用例</a:t>
            </a:r>
          </a:p>
        </p:txBody>
      </p:sp>
      <p:sp>
        <p:nvSpPr>
          <p:cNvPr id="4" name="Rectangle 3"/>
          <p:cNvSpPr txBox="1">
            <a:spLocks noChangeArrowheads="1"/>
          </p:cNvSpPr>
          <p:nvPr/>
        </p:nvSpPr>
        <p:spPr>
          <a:xfrm>
            <a:off x="395288" y="1484313"/>
            <a:ext cx="449421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 typeface="Wingdings" panose="05000000000000000000" pitchFamily="2" charset="2"/>
              <a:buNone/>
            </a:pPr>
            <a:r>
              <a:rPr lang="zh-CN" altLang="en-US" sz="1800" dirty="0" smtClean="0"/>
              <a:t>路径</a:t>
            </a:r>
            <a:r>
              <a:rPr lang="en-US" altLang="zh-CN" sz="1800" dirty="0" smtClean="0"/>
              <a:t>4(1-2-3-4-5-8-2…)</a:t>
            </a:r>
            <a:r>
              <a:rPr lang="zh-CN" altLang="en-US" sz="1800" dirty="0" smtClean="0"/>
              <a:t>的测试用例：</a:t>
            </a:r>
          </a:p>
          <a:p>
            <a:pPr marL="230187" lvl="1" indent="0" eaLnBrk="1" hangingPunct="1">
              <a:spcBef>
                <a:spcPts val="0"/>
              </a:spcBef>
              <a:buNone/>
            </a:pP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score[</a:t>
            </a:r>
            <a:r>
              <a:rPr lang="en-US" altLang="zh-CN" b="1"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有效分数，当</a:t>
            </a:r>
            <a:r>
              <a:rPr lang="en-US" altLang="zh-CN" b="1"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&lt;50</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230187" lvl="1" indent="0" eaLnBrk="1" hangingPunct="1">
              <a:spcBef>
                <a:spcPts val="0"/>
              </a:spcBef>
              <a:buNone/>
            </a:pP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score[k</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k&lt; </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buFont typeface="Wingdings" panose="05000000000000000000" pitchFamily="2" charset="2"/>
              <a:buNone/>
            </a:pPr>
            <a:r>
              <a:rPr lang="zh-CN" altLang="en-US" sz="1800" dirty="0" smtClean="0"/>
              <a:t>期望结果：</a:t>
            </a:r>
            <a:endParaRPr lang="en-US" altLang="zh-CN" sz="1800" dirty="0" smtClean="0"/>
          </a:p>
          <a:p>
            <a:pPr marL="230187" lvl="1" indent="0" eaLnBrk="1" hangingPunct="1">
              <a:buNone/>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根据输入的有效分数算出正确的分数个数</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、总分</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sum</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和平均分</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average</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buFont typeface="Wingdings" panose="05000000000000000000" pitchFamily="2" charset="2"/>
              <a:buNone/>
            </a:pPr>
            <a:r>
              <a:rPr lang="zh-CN" altLang="en-US" sz="1800" dirty="0" smtClean="0"/>
              <a:t>路径</a:t>
            </a:r>
            <a:r>
              <a:rPr lang="en-US" altLang="zh-CN" sz="1800" dirty="0" smtClean="0"/>
              <a:t>5</a:t>
            </a:r>
            <a:r>
              <a:rPr lang="zh-CN" altLang="en-US" sz="1800" dirty="0" smtClean="0"/>
              <a:t>的测试用例：</a:t>
            </a:r>
          </a:p>
          <a:p>
            <a:pPr marL="230187" lvl="1" indent="0" eaLnBrk="1" hangingPunct="1">
              <a:spcBef>
                <a:spcPts val="0"/>
              </a:spcBef>
              <a:buNone/>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score[</a:t>
            </a:r>
            <a:r>
              <a:rPr lang="en-US" altLang="zh-CN" b="1"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有效分数， 当</a:t>
            </a:r>
            <a:r>
              <a:rPr lang="en-US" altLang="zh-CN" b="1"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&lt;50</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230187" lvl="1" indent="0" eaLnBrk="1" hangingPunct="1">
              <a:spcBef>
                <a:spcPts val="0"/>
              </a:spcBef>
              <a:buNone/>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score[k</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]&gt;100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k&lt; </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buFont typeface="Wingdings" panose="05000000000000000000" pitchFamily="2" charset="2"/>
              <a:buNone/>
            </a:pPr>
            <a:r>
              <a:rPr lang="zh-CN" altLang="en-US" sz="1800" dirty="0" smtClean="0"/>
              <a:t>期望结果：</a:t>
            </a:r>
            <a:endParaRPr lang="en-US" altLang="zh-CN" sz="1800" dirty="0" smtClean="0"/>
          </a:p>
          <a:p>
            <a:pPr marL="230187" lvl="1" indent="0" eaLnBrk="1" hangingPunct="1">
              <a:buNone/>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根据输入的有效分数算出正确的分数个数</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、总分</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sum</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和平均分</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average</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1400774186"/>
              </p:ext>
            </p:extLst>
          </p:nvPr>
        </p:nvGraphicFramePr>
        <p:xfrm>
          <a:off x="4644008" y="1916832"/>
          <a:ext cx="4356100" cy="4076700"/>
        </p:xfrm>
        <a:graphic>
          <a:graphicData uri="http://schemas.openxmlformats.org/presentationml/2006/ole">
            <mc:AlternateContent xmlns:mc="http://schemas.openxmlformats.org/markup-compatibility/2006">
              <mc:Choice xmlns:v="urn:schemas-microsoft-com:vml" Requires="v">
                <p:oleObj spid="_x0000_s36929" name="演示文稿" r:id="rId4" imgW="4168031" imgH="3125632" progId="PowerPoint.Show.8">
                  <p:embed/>
                </p:oleObj>
              </mc:Choice>
              <mc:Fallback>
                <p:oleObj name="演示文稿" r:id="rId4" imgW="4168031" imgH="3125632" progId="PowerPoint.Show.8">
                  <p:embed/>
                  <p:pic>
                    <p:nvPicPr>
                      <p:cNvPr id="104452" name="Object 4">
                        <a:hlinkClick r:id="" action="ppaction://ole?verb=0"/>
                      </p:cNvPr>
                      <p:cNvPicPr>
                        <a:picLocks noChangeAspect="1" noChangeArrowheads="1"/>
                      </p:cNvPicPr>
                      <p:nvPr/>
                    </p:nvPicPr>
                    <p:blipFill>
                      <a:blip r:embed="rId5"/>
                      <a:srcRect l="10625" t="4861" r="15347" b="2754"/>
                      <a:stretch>
                        <a:fillRect/>
                      </a:stretch>
                    </p:blipFill>
                    <p:spPr bwMode="auto">
                      <a:xfrm>
                        <a:off x="4644008" y="1916832"/>
                        <a:ext cx="4356100" cy="407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82173352"/>
      </p:ext>
    </p:extLst>
  </p:cSld>
  <p:clrMapOvr>
    <a:masterClrMapping/>
  </p:clrMapOvr>
  <p:transition spd="med">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a:t>
            </a:r>
            <a:r>
              <a:rPr lang="zh-CN" altLang="en-US" sz="2000" b="1" dirty="0" smtClean="0">
                <a:solidFill>
                  <a:srgbClr val="0000FF"/>
                </a:solidFill>
                <a:cs typeface="Times New Roman" panose="02020603050405020304" pitchFamily="18" charset="0"/>
              </a:rPr>
              <a:t>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第四步：导出测试用例</a:t>
            </a:r>
          </a:p>
        </p:txBody>
      </p:sp>
      <p:sp>
        <p:nvSpPr>
          <p:cNvPr id="4" name="Rectangle 3"/>
          <p:cNvSpPr txBox="1">
            <a:spLocks noChangeArrowheads="1"/>
          </p:cNvSpPr>
          <p:nvPr/>
        </p:nvSpPr>
        <p:spPr>
          <a:xfrm>
            <a:off x="395288" y="1484313"/>
            <a:ext cx="4799012" cy="13414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 typeface="Wingdings" panose="05000000000000000000" pitchFamily="2" charset="2"/>
              <a:buNone/>
            </a:pPr>
            <a:r>
              <a:rPr lang="zh-CN" altLang="en-US" dirty="0" smtClean="0"/>
              <a:t>路径</a:t>
            </a:r>
            <a:r>
              <a:rPr lang="en-US" altLang="zh-CN" dirty="0" smtClean="0"/>
              <a:t>6(1-2-3-4-5-6-7-8-2…)</a:t>
            </a:r>
            <a:r>
              <a:rPr lang="zh-CN" altLang="en-US" dirty="0" smtClean="0"/>
              <a:t>测试用例：</a:t>
            </a:r>
          </a:p>
          <a:p>
            <a:pPr marL="230187" lvl="1" indent="0" eaLnBrk="1" hangingPunct="1">
              <a:buNone/>
            </a:pP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score[</a:t>
            </a:r>
            <a:r>
              <a:rPr lang="en-US" altLang="zh-CN" b="1"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有效分数， 当</a:t>
            </a:r>
            <a:r>
              <a:rPr lang="en-US" altLang="zh-CN" b="1"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&lt;50</a:t>
            </a:r>
            <a:endPar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buFont typeface="Wingdings" panose="05000000000000000000" pitchFamily="2" charset="2"/>
              <a:buNone/>
            </a:pPr>
            <a:endParaRPr lang="en-US" altLang="zh-CN" dirty="0" smtClean="0"/>
          </a:p>
        </p:txBody>
      </p:sp>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2795346720"/>
              </p:ext>
            </p:extLst>
          </p:nvPr>
        </p:nvGraphicFramePr>
        <p:xfrm>
          <a:off x="4644008" y="1916832"/>
          <a:ext cx="4356100" cy="4076700"/>
        </p:xfrm>
        <a:graphic>
          <a:graphicData uri="http://schemas.openxmlformats.org/presentationml/2006/ole">
            <mc:AlternateContent xmlns:mc="http://schemas.openxmlformats.org/markup-compatibility/2006">
              <mc:Choice xmlns:v="urn:schemas-microsoft-com:vml" Requires="v">
                <p:oleObj spid="_x0000_s37953" name="演示文稿" r:id="rId4" imgW="4168031" imgH="3125632" progId="PowerPoint.Show.8">
                  <p:embed/>
                </p:oleObj>
              </mc:Choice>
              <mc:Fallback>
                <p:oleObj name="演示文稿" r:id="rId4" imgW="4168031" imgH="3125632" progId="PowerPoint.Show.8">
                  <p:embed/>
                  <p:pic>
                    <p:nvPicPr>
                      <p:cNvPr id="106500" name="Object 4">
                        <a:hlinkClick r:id="" action="ppaction://ole?verb=0"/>
                      </p:cNvPr>
                      <p:cNvPicPr>
                        <a:picLocks noChangeAspect="1" noChangeArrowheads="1"/>
                      </p:cNvPicPr>
                      <p:nvPr/>
                    </p:nvPicPr>
                    <p:blipFill>
                      <a:blip r:embed="rId5"/>
                      <a:srcRect l="10625" t="4861" r="15347" b="2754"/>
                      <a:stretch>
                        <a:fillRect/>
                      </a:stretch>
                    </p:blipFill>
                    <p:spPr bwMode="auto">
                      <a:xfrm>
                        <a:off x="4644008" y="1916832"/>
                        <a:ext cx="4356100" cy="407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5"/>
          <p:cNvSpPr>
            <a:spLocks noChangeArrowheads="1"/>
          </p:cNvSpPr>
          <p:nvPr/>
        </p:nvSpPr>
        <p:spPr bwMode="auto">
          <a:xfrm>
            <a:off x="395536" y="3141663"/>
            <a:ext cx="4110038"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28600" lvl="1" indent="-228600" eaLnBrk="1" hangingPunct="1">
              <a:spcBef>
                <a:spcPct val="25000"/>
              </a:spcBef>
              <a:spcAft>
                <a:spcPct val="15000"/>
              </a:spcAft>
              <a:buClr>
                <a:schemeClr val="accent2"/>
              </a:buClr>
            </a:pPr>
            <a:r>
              <a:rPr lang="zh-CN" altLang="en-US" sz="2000" b="1" dirty="0">
                <a:solidFill>
                  <a:srgbClr val="000000"/>
                </a:solidFill>
                <a:latin typeface="+mn-lt"/>
                <a:ea typeface="+mn-ea"/>
              </a:rPr>
              <a:t>期望结果</a:t>
            </a:r>
            <a:r>
              <a:rPr lang="zh-CN" altLang="en-US" sz="2000" b="1" dirty="0" smtClean="0">
                <a:solidFill>
                  <a:srgbClr val="000000"/>
                </a:solidFill>
                <a:latin typeface="+mn-lt"/>
                <a:ea typeface="+mn-ea"/>
              </a:rPr>
              <a:t>：</a:t>
            </a:r>
            <a:endParaRPr lang="en-US" altLang="zh-CN" sz="2000" b="1" dirty="0" smtClean="0">
              <a:solidFill>
                <a:srgbClr val="000000"/>
              </a:solidFill>
              <a:latin typeface="+mn-lt"/>
              <a:ea typeface="+mn-ea"/>
            </a:endParaRPr>
          </a:p>
          <a:p>
            <a:pPr marL="230187" lvl="1" indent="0" eaLnBrk="1" hangingPunct="1">
              <a:spcBef>
                <a:spcPct val="25000"/>
              </a:spcBef>
              <a:spcAft>
                <a:spcPct val="15000"/>
              </a:spcAft>
              <a:buClr>
                <a:schemeClr val="accent2"/>
              </a:buClr>
            </a:pPr>
            <a:r>
              <a:rPr lang="zh-CN" altLang="en-US" sz="20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根据输入的有效分数算出正确 的分数个数</a:t>
            </a:r>
            <a:r>
              <a:rPr lang="en-US" altLang="zh-CN" sz="20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n1</a:t>
            </a:r>
            <a:r>
              <a:rPr lang="zh-CN" altLang="en-US" sz="20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、总分</a:t>
            </a:r>
            <a:r>
              <a:rPr lang="en-US" altLang="zh-CN" sz="20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sum</a:t>
            </a:r>
            <a:r>
              <a:rPr lang="zh-CN" altLang="en-US" sz="20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和平均分</a:t>
            </a:r>
            <a:r>
              <a:rPr lang="en-US" altLang="zh-CN" sz="20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average</a:t>
            </a:r>
            <a:endPar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488835023"/>
      </p:ext>
    </p:extLst>
  </p:cSld>
  <p:clrMapOvr>
    <a:masterClrMapping/>
  </p:clrMapOvr>
  <p:transition spd="med">
    <p:rand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a:t>
            </a:r>
            <a:r>
              <a:rPr lang="zh-CN" altLang="en-US" sz="2000" b="1" dirty="0" smtClean="0">
                <a:solidFill>
                  <a:srgbClr val="0000FF"/>
                </a:solidFill>
                <a:cs typeface="Times New Roman" panose="02020603050405020304" pitchFamily="18" charset="0"/>
              </a:rPr>
              <a:t>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课堂讨论：使用二分搜索法进行数组排序</a:t>
            </a:r>
          </a:p>
        </p:txBody>
      </p:sp>
      <p:sp>
        <p:nvSpPr>
          <p:cNvPr id="4" name="Rectangle 3"/>
          <p:cNvSpPr txBox="1">
            <a:spLocks noChangeArrowheads="1"/>
          </p:cNvSpPr>
          <p:nvPr/>
        </p:nvSpPr>
        <p:spPr>
          <a:xfrm>
            <a:off x="395288" y="1484313"/>
            <a:ext cx="4464050"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某算法的程序伪代码如下所示，它完成的基本功能是：</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输入一个自小到大顺序排列的整型数组</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elemArray</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和一个整数</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key</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，算法通过二分搜索法查询</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key</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是否在</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elemArray</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出现</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若</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找到，则在</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index</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中记录</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key</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elemArray</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中出现的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位置</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若找不到，则为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index</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赋值</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，算法</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将</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index</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作为返回</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值</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endParaRPr lang="en-US" altLang="zh-CN" dirty="0" smtClean="0"/>
          </a:p>
        </p:txBody>
      </p:sp>
      <p:graphicFrame>
        <p:nvGraphicFramePr>
          <p:cNvPr id="5" name="Object 4"/>
          <p:cNvGraphicFramePr>
            <a:graphicFrameLocks noChangeAspect="1"/>
          </p:cNvGraphicFramePr>
          <p:nvPr>
            <p:extLst>
              <p:ext uri="{D42A27DB-BD31-4B8C-83A1-F6EECF244321}">
                <p14:modId xmlns:p14="http://schemas.microsoft.com/office/powerpoint/2010/main" val="125461170"/>
              </p:ext>
            </p:extLst>
          </p:nvPr>
        </p:nvGraphicFramePr>
        <p:xfrm>
          <a:off x="5326063" y="1340569"/>
          <a:ext cx="3062287" cy="5184775"/>
        </p:xfrm>
        <a:graphic>
          <a:graphicData uri="http://schemas.openxmlformats.org/presentationml/2006/ole">
            <mc:AlternateContent xmlns:mc="http://schemas.openxmlformats.org/markup-compatibility/2006">
              <mc:Choice xmlns:v="urn:schemas-microsoft-com:vml" Requires="v">
                <p:oleObj spid="_x0000_s38977" name="演示文稿" r:id="rId4" imgW="4827960" imgH="3066230" progId="PowerPoint.Show.8">
                  <p:embed/>
                </p:oleObj>
              </mc:Choice>
              <mc:Fallback>
                <p:oleObj name="演示文稿" r:id="rId4" imgW="4827960" imgH="3066230" progId="PowerPoint.Show.8">
                  <p:embed/>
                  <p:pic>
                    <p:nvPicPr>
                      <p:cNvPr id="108548" name="Object 4"/>
                      <p:cNvPicPr>
                        <a:picLocks noChangeAspect="1" noChangeArrowheads="1"/>
                      </p:cNvPicPr>
                      <p:nvPr/>
                    </p:nvPicPr>
                    <p:blipFill>
                      <a:blip r:embed="rId5"/>
                      <a:srcRect l="3636" t="4828" r="62964" b="6136"/>
                      <a:stretch>
                        <a:fillRect/>
                      </a:stretch>
                    </p:blipFill>
                    <p:spPr bwMode="auto">
                      <a:xfrm>
                        <a:off x="5326063" y="1340569"/>
                        <a:ext cx="3062287" cy="51847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45939153"/>
      </p:ext>
    </p:extLst>
  </p:cSld>
  <p:clrMapOvr>
    <a:masterClrMapping/>
  </p:clrMapOvr>
  <p:transition spd="med">
    <p:rand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a:t>
            </a:r>
            <a:r>
              <a:rPr lang="zh-CN" altLang="en-US" sz="2000" b="1" dirty="0" smtClean="0">
                <a:solidFill>
                  <a:srgbClr val="0000FF"/>
                </a:solidFill>
                <a:cs typeface="Times New Roman" panose="02020603050405020304" pitchFamily="18" charset="0"/>
              </a:rPr>
              <a:t>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模块程序流程图</a:t>
            </a:r>
          </a:p>
        </p:txBody>
      </p:sp>
      <p:graphicFrame>
        <p:nvGraphicFramePr>
          <p:cNvPr id="4" name="Object 3"/>
          <p:cNvGraphicFramePr>
            <a:graphicFrameLocks noChangeAspect="1"/>
          </p:cNvGraphicFramePr>
          <p:nvPr>
            <p:extLst>
              <p:ext uri="{D42A27DB-BD31-4B8C-83A1-F6EECF244321}">
                <p14:modId xmlns:p14="http://schemas.microsoft.com/office/powerpoint/2010/main" val="1622552579"/>
              </p:ext>
            </p:extLst>
          </p:nvPr>
        </p:nvGraphicFramePr>
        <p:xfrm>
          <a:off x="468313" y="1484313"/>
          <a:ext cx="3062287" cy="5184775"/>
        </p:xfrm>
        <a:graphic>
          <a:graphicData uri="http://schemas.openxmlformats.org/presentationml/2006/ole">
            <mc:AlternateContent xmlns:mc="http://schemas.openxmlformats.org/markup-compatibility/2006">
              <mc:Choice xmlns:v="urn:schemas-microsoft-com:vml" Requires="v">
                <p:oleObj spid="_x0000_s40064" name="演示文稿" r:id="rId4" imgW="4808159" imgH="3052550" progId="PowerPoint.Show.8">
                  <p:embed/>
                </p:oleObj>
              </mc:Choice>
              <mc:Fallback>
                <p:oleObj name="演示文稿" r:id="rId4" imgW="4808159" imgH="3052550" progId="PowerPoint.Show.8">
                  <p:embed/>
                  <p:pic>
                    <p:nvPicPr>
                      <p:cNvPr id="110595" name="Object 3"/>
                      <p:cNvPicPr>
                        <a:picLocks noChangeAspect="1" noChangeArrowheads="1"/>
                      </p:cNvPicPr>
                      <p:nvPr/>
                    </p:nvPicPr>
                    <p:blipFill>
                      <a:blip r:embed="rId5"/>
                      <a:srcRect l="3636" t="4828" r="62964" b="6136"/>
                      <a:stretch>
                        <a:fillRect/>
                      </a:stretch>
                    </p:blipFill>
                    <p:spPr bwMode="auto">
                      <a:xfrm>
                        <a:off x="468313" y="1484313"/>
                        <a:ext cx="3062287" cy="51847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173826351"/>
              </p:ext>
            </p:extLst>
          </p:nvPr>
        </p:nvGraphicFramePr>
        <p:xfrm>
          <a:off x="3738735" y="980728"/>
          <a:ext cx="4999037" cy="5519738"/>
        </p:xfrm>
        <a:graphic>
          <a:graphicData uri="http://schemas.openxmlformats.org/presentationml/2006/ole">
            <mc:AlternateContent xmlns:mc="http://schemas.openxmlformats.org/markup-compatibility/2006">
              <mc:Choice xmlns:v="urn:schemas-microsoft-com:vml" Requires="v">
                <p:oleObj spid="_x0000_s40065" name="Visio" r:id="rId6" imgW="7205091" imgH="7954518" progId="Visio.Drawing.11">
                  <p:embed/>
                </p:oleObj>
              </mc:Choice>
              <mc:Fallback>
                <p:oleObj name="Visio" r:id="rId6" imgW="7205091" imgH="7954518" progId="Visio.Drawing.11">
                  <p:embed/>
                  <p:pic>
                    <p:nvPicPr>
                      <p:cNvPr id="110596"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8735" y="980728"/>
                        <a:ext cx="4999037" cy="551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92681528"/>
      </p:ext>
    </p:extLst>
  </p:cSld>
  <p:clrMapOvr>
    <a:masterClrMapping/>
  </p:clrMapOvr>
  <p:transition spd="med">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a:t>
            </a:r>
            <a:r>
              <a:rPr lang="zh-CN" altLang="en-US" sz="2000" b="1" dirty="0" smtClean="0">
                <a:solidFill>
                  <a:srgbClr val="0000FF"/>
                </a:solidFill>
                <a:cs typeface="Times New Roman" panose="02020603050405020304" pitchFamily="18" charset="0"/>
              </a:rPr>
              <a:t>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控制流图</a:t>
            </a:r>
          </a:p>
        </p:txBody>
      </p:sp>
      <p:sp>
        <p:nvSpPr>
          <p:cNvPr id="4" name="Rectangle 3"/>
          <p:cNvSpPr>
            <a:spLocks noChangeArrowheads="1"/>
          </p:cNvSpPr>
          <p:nvPr/>
        </p:nvSpPr>
        <p:spPr bwMode="auto">
          <a:xfrm>
            <a:off x="0" y="2090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 name="Object 4"/>
          <p:cNvGraphicFramePr>
            <a:graphicFrameLocks noChangeAspect="1"/>
          </p:cNvGraphicFramePr>
          <p:nvPr>
            <p:extLst>
              <p:ext uri="{D42A27DB-BD31-4B8C-83A1-F6EECF244321}">
                <p14:modId xmlns:p14="http://schemas.microsoft.com/office/powerpoint/2010/main" val="3228263120"/>
              </p:ext>
            </p:extLst>
          </p:nvPr>
        </p:nvGraphicFramePr>
        <p:xfrm>
          <a:off x="5424487" y="1700808"/>
          <a:ext cx="3227388" cy="4319588"/>
        </p:xfrm>
        <a:graphic>
          <a:graphicData uri="http://schemas.openxmlformats.org/presentationml/2006/ole">
            <mc:AlternateContent xmlns:mc="http://schemas.openxmlformats.org/markup-compatibility/2006">
              <mc:Choice xmlns:v="urn:schemas-microsoft-com:vml" Requires="v">
                <p:oleObj spid="_x0000_s41088" name="幻灯片" r:id="rId4" imgW="4146789" imgH="3109072" progId="PowerPoint.Slide.8">
                  <p:embed/>
                </p:oleObj>
              </mc:Choice>
              <mc:Fallback>
                <p:oleObj name="幻灯片" r:id="rId4" imgW="4146789" imgH="3109072" progId="PowerPoint.Slide.8">
                  <p:embed/>
                  <p:pic>
                    <p:nvPicPr>
                      <p:cNvPr id="112644" name="Object 4"/>
                      <p:cNvPicPr>
                        <a:picLocks noChangeAspect="1" noChangeArrowheads="1"/>
                      </p:cNvPicPr>
                      <p:nvPr/>
                    </p:nvPicPr>
                    <p:blipFill>
                      <a:blip r:embed="rId5"/>
                      <a:srcRect l="8444" t="7533" r="48972" b="16344"/>
                      <a:stretch>
                        <a:fillRect/>
                      </a:stretch>
                    </p:blipFill>
                    <p:spPr bwMode="auto">
                      <a:xfrm>
                        <a:off x="5424487" y="1700808"/>
                        <a:ext cx="3227388"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357812430"/>
              </p:ext>
            </p:extLst>
          </p:nvPr>
        </p:nvGraphicFramePr>
        <p:xfrm>
          <a:off x="293042" y="1005607"/>
          <a:ext cx="4999038" cy="5519737"/>
        </p:xfrm>
        <a:graphic>
          <a:graphicData uri="http://schemas.openxmlformats.org/presentationml/2006/ole">
            <mc:AlternateContent xmlns:mc="http://schemas.openxmlformats.org/markup-compatibility/2006">
              <mc:Choice xmlns:v="urn:schemas-microsoft-com:vml" Requires="v">
                <p:oleObj spid="_x0000_s41089" name="Visio" r:id="rId6" imgW="7205091" imgH="7954518" progId="Visio.Drawing.11">
                  <p:embed/>
                </p:oleObj>
              </mc:Choice>
              <mc:Fallback>
                <p:oleObj name="Visio" r:id="rId6" imgW="7205091" imgH="7954518" progId="Visio.Drawing.11">
                  <p:embed/>
                  <p:pic>
                    <p:nvPicPr>
                      <p:cNvPr id="112645"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3042" y="1005607"/>
                        <a:ext cx="4999038" cy="551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52515194"/>
      </p:ext>
    </p:extLst>
  </p:cSld>
  <p:clrMapOvr>
    <a:masterClrMapping/>
  </p:clrMapOvr>
  <p:transition spd="med">
    <p:rand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a:t>
            </a:r>
            <a:r>
              <a:rPr lang="zh-CN" altLang="en-US" sz="2000" b="1" dirty="0" smtClean="0">
                <a:solidFill>
                  <a:srgbClr val="0000FF"/>
                </a:solidFill>
                <a:cs typeface="Times New Roman" panose="02020603050405020304" pitchFamily="18" charset="0"/>
              </a:rPr>
              <a:t>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V(G)</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及独立路径</a:t>
            </a:r>
          </a:p>
        </p:txBody>
      </p:sp>
      <p:sp>
        <p:nvSpPr>
          <p:cNvPr id="4" name="Rectangle 3"/>
          <p:cNvSpPr>
            <a:spLocks noChangeArrowheads="1"/>
          </p:cNvSpPr>
          <p:nvPr/>
        </p:nvSpPr>
        <p:spPr bwMode="auto">
          <a:xfrm>
            <a:off x="0" y="2090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 name="Object 4"/>
          <p:cNvGraphicFramePr>
            <a:graphicFrameLocks noChangeAspect="1"/>
          </p:cNvGraphicFramePr>
          <p:nvPr>
            <p:extLst>
              <p:ext uri="{D42A27DB-BD31-4B8C-83A1-F6EECF244321}">
                <p14:modId xmlns:p14="http://schemas.microsoft.com/office/powerpoint/2010/main" val="480744141"/>
              </p:ext>
            </p:extLst>
          </p:nvPr>
        </p:nvGraphicFramePr>
        <p:xfrm>
          <a:off x="395288" y="1844675"/>
          <a:ext cx="3227387" cy="4319588"/>
        </p:xfrm>
        <a:graphic>
          <a:graphicData uri="http://schemas.openxmlformats.org/presentationml/2006/ole">
            <mc:AlternateContent xmlns:mc="http://schemas.openxmlformats.org/markup-compatibility/2006">
              <mc:Choice xmlns:v="urn:schemas-microsoft-com:vml" Requires="v">
                <p:oleObj spid="_x0000_s42050" name="幻灯片" r:id="rId4" imgW="4160470" imgH="3119512" progId="PowerPoint.Slide.8">
                  <p:embed/>
                </p:oleObj>
              </mc:Choice>
              <mc:Fallback>
                <p:oleObj name="幻灯片" r:id="rId4" imgW="4160470" imgH="3119512" progId="PowerPoint.Slide.8">
                  <p:embed/>
                  <p:pic>
                    <p:nvPicPr>
                      <p:cNvPr id="114692" name="Object 4"/>
                      <p:cNvPicPr>
                        <a:picLocks noChangeAspect="1" noChangeArrowheads="1"/>
                      </p:cNvPicPr>
                      <p:nvPr/>
                    </p:nvPicPr>
                    <p:blipFill>
                      <a:blip r:embed="rId5"/>
                      <a:srcRect l="8444" t="7533" r="48972" b="16344"/>
                      <a:stretch>
                        <a:fillRect/>
                      </a:stretch>
                    </p:blipFill>
                    <p:spPr bwMode="auto">
                      <a:xfrm>
                        <a:off x="395288" y="1844675"/>
                        <a:ext cx="3227387"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5"/>
          <p:cNvSpPr txBox="1">
            <a:spLocks noChangeArrowheads="1"/>
          </p:cNvSpPr>
          <p:nvPr/>
        </p:nvSpPr>
        <p:spPr>
          <a:xfrm>
            <a:off x="3995738" y="1484313"/>
            <a:ext cx="460851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t>V(G)=4</a:t>
            </a:r>
            <a:r>
              <a:rPr lang="zh-CN" altLang="en-US" dirty="0" smtClean="0"/>
              <a:t>个区域</a:t>
            </a:r>
          </a:p>
          <a:p>
            <a:pPr eaLnBrk="1" hangingPunct="1"/>
            <a:r>
              <a:rPr lang="en-US" altLang="zh-CN" dirty="0" smtClean="0"/>
              <a:t>V(G)=3</a:t>
            </a:r>
            <a:r>
              <a:rPr lang="zh-CN" altLang="en-US" dirty="0" smtClean="0"/>
              <a:t>个判断节点</a:t>
            </a:r>
            <a:r>
              <a:rPr lang="en-US" altLang="zh-CN" dirty="0" smtClean="0"/>
              <a:t>+1</a:t>
            </a:r>
          </a:p>
          <a:p>
            <a:pPr eaLnBrk="1" hangingPunct="1"/>
            <a:r>
              <a:rPr lang="en-US" altLang="zh-CN" dirty="0" smtClean="0"/>
              <a:t>V(G)=11</a:t>
            </a:r>
            <a:r>
              <a:rPr lang="zh-CN" altLang="en-US" dirty="0" smtClean="0"/>
              <a:t>条边</a:t>
            </a:r>
            <a:r>
              <a:rPr lang="en-US" altLang="zh-CN" dirty="0" smtClean="0"/>
              <a:t>-9</a:t>
            </a:r>
            <a:r>
              <a:rPr lang="zh-CN" altLang="en-US" dirty="0" smtClean="0"/>
              <a:t>个节点</a:t>
            </a:r>
            <a:r>
              <a:rPr lang="en-US" altLang="zh-CN" dirty="0" smtClean="0"/>
              <a:t>+2</a:t>
            </a:r>
          </a:p>
          <a:p>
            <a:pPr eaLnBrk="1" hangingPunct="1"/>
            <a:endParaRPr lang="en-US" altLang="zh-CN" dirty="0" smtClean="0"/>
          </a:p>
          <a:p>
            <a:pPr eaLnBrk="1" hangingPunct="1"/>
            <a:r>
              <a:rPr lang="zh-CN" altLang="en-US" dirty="0" smtClean="0"/>
              <a:t>独立路径：</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路径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1-4, 5, 13</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路径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1-4, 5, 6, 7, 8, 9, 13</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路径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1-4, 5, 6, 7, 10, 11, 5, 13</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路径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1-4, 5, 6, 7, 10, 12, 5, 13</a:t>
            </a:r>
          </a:p>
        </p:txBody>
      </p:sp>
    </p:spTree>
    <p:extLst>
      <p:ext uri="{BB962C8B-B14F-4D97-AF65-F5344CB8AC3E}">
        <p14:creationId xmlns:p14="http://schemas.microsoft.com/office/powerpoint/2010/main" val="4253017802"/>
      </p:ext>
    </p:extLst>
  </p:cSld>
  <p:clrMapOvr>
    <a:masterClrMapping/>
  </p:clrMapOvr>
  <p:transition spd="med">
    <p:rand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a:t>
            </a:r>
            <a:r>
              <a:rPr lang="zh-CN" altLang="en-US" sz="2000" b="1" dirty="0" smtClean="0">
                <a:solidFill>
                  <a:srgbClr val="0000FF"/>
                </a:solidFill>
                <a:cs typeface="Times New Roman" panose="02020603050405020304" pitchFamily="18" charset="0"/>
              </a:rPr>
              <a:t>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测试用例</a:t>
            </a:r>
          </a:p>
        </p:txBody>
      </p:sp>
      <p:sp>
        <p:nvSpPr>
          <p:cNvPr id="15" name="Rectangle 3"/>
          <p:cNvSpPr>
            <a:spLocks noChangeArrowheads="1"/>
          </p:cNvSpPr>
          <p:nvPr/>
        </p:nvSpPr>
        <p:spPr bwMode="auto">
          <a:xfrm>
            <a:off x="0" y="2090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 name="Rectangle 4"/>
          <p:cNvSpPr txBox="1">
            <a:spLocks noChangeArrowheads="1"/>
          </p:cNvSpPr>
          <p:nvPr/>
        </p:nvSpPr>
        <p:spPr>
          <a:xfrm>
            <a:off x="4787900" y="1484313"/>
            <a:ext cx="4248150"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独立路径：</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路径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1-4, 5, 13</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路径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1-4, 5, 6, 7, 8, 9, 13</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路径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1-4, 5, 6, 7, 10, 11, 5, 13</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路径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1-4, 5, 6, 7, 10, 12, 5, 13</a:t>
            </a:r>
          </a:p>
          <a:p>
            <a:pPr lvl="1" eaLnBrk="1" hangingPunct="1"/>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t>测试用例：</a:t>
            </a:r>
          </a:p>
        </p:txBody>
      </p:sp>
      <p:graphicFrame>
        <p:nvGraphicFramePr>
          <p:cNvPr id="17" name="Group 41"/>
          <p:cNvGraphicFramePr>
            <a:graphicFrameLocks noGrp="1"/>
          </p:cNvGraphicFramePr>
          <p:nvPr>
            <p:extLst>
              <p:ext uri="{D42A27DB-BD31-4B8C-83A1-F6EECF244321}">
                <p14:modId xmlns:p14="http://schemas.microsoft.com/office/powerpoint/2010/main" val="3305427190"/>
              </p:ext>
            </p:extLst>
          </p:nvPr>
        </p:nvGraphicFramePr>
        <p:xfrm>
          <a:off x="4932363" y="4581128"/>
          <a:ext cx="4076700" cy="1554480"/>
        </p:xfrm>
        <a:graphic>
          <a:graphicData uri="http://schemas.openxmlformats.org/drawingml/2006/table">
            <a:tbl>
              <a:tblPr/>
              <a:tblGrid>
                <a:gridCol w="519112">
                  <a:extLst>
                    <a:ext uri="{9D8B030D-6E8A-4147-A177-3AD203B41FA5}">
                      <a16:colId xmlns:a16="http://schemas.microsoft.com/office/drawing/2014/main" val="2008495534"/>
                    </a:ext>
                  </a:extLst>
                </a:gridCol>
                <a:gridCol w="1295400">
                  <a:extLst>
                    <a:ext uri="{9D8B030D-6E8A-4147-A177-3AD203B41FA5}">
                      <a16:colId xmlns:a16="http://schemas.microsoft.com/office/drawing/2014/main" val="1867917230"/>
                    </a:ext>
                  </a:extLst>
                </a:gridCol>
                <a:gridCol w="960438">
                  <a:extLst>
                    <a:ext uri="{9D8B030D-6E8A-4147-A177-3AD203B41FA5}">
                      <a16:colId xmlns:a16="http://schemas.microsoft.com/office/drawing/2014/main" val="4095200530"/>
                    </a:ext>
                  </a:extLst>
                </a:gridCol>
                <a:gridCol w="1301750">
                  <a:extLst>
                    <a:ext uri="{9D8B030D-6E8A-4147-A177-3AD203B41FA5}">
                      <a16:colId xmlns:a16="http://schemas.microsoft.com/office/drawing/2014/main" val="3427339944"/>
                    </a:ext>
                  </a:extLst>
                </a:gridCol>
              </a:tblGrid>
              <a:tr h="209550">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序号</a:t>
                      </a:r>
                      <a:endParaRPr kumimoji="0" lang="zh-CN" altLang="en-US" sz="12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输入：</a:t>
                      </a:r>
                      <a:endParaRPr kumimoji="0" lang="en-US" altLang="zh-CN" sz="12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err="1"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elemArray</a:t>
                      </a:r>
                      <a:endParaRPr kumimoji="0" lang="en-US" altLang="zh-CN" sz="12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输入：</a:t>
                      </a:r>
                      <a:endParaRPr kumimoji="0" lang="en-US" altLang="zh-CN" sz="12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Key</a:t>
                      </a:r>
                      <a:endParaRPr kumimoji="0" lang="en-US" altLang="zh-CN" sz="12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期望输出：</a:t>
                      </a:r>
                      <a:endParaRPr kumimoji="0" lang="en-US" altLang="zh-CN" sz="12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index</a:t>
                      </a:r>
                      <a:endParaRPr kumimoji="0" lang="en-US" altLang="zh-CN" sz="1200" b="1" i="0" u="none" strike="noStrike" cap="none" normalizeH="0" baseline="0" dirty="0" smtClean="0">
                        <a:ln>
                          <a:noFill/>
                        </a:ln>
                        <a:solidFill>
                          <a:srgbClr val="C00000"/>
                        </a:solidFill>
                        <a:effectLst/>
                        <a:latin typeface="Book Antiqua" panose="0204060205030503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33717263"/>
                  </a:ext>
                </a:extLst>
              </a:tr>
              <a:tr h="244475">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2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2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20</a:t>
                      </a:r>
                      <a:endParaRPr kumimoji="0" lang="en-US" altLang="zh-CN" sz="12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2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63609612"/>
                  </a:ext>
                </a:extLst>
              </a:tr>
              <a:tr h="244475">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2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1,2,3,4,5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2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2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31822834"/>
                  </a:ext>
                </a:extLst>
              </a:tr>
              <a:tr h="244475">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2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2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1,2,3,4,5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2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2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60254857"/>
                  </a:ext>
                </a:extLst>
              </a:tr>
              <a:tr h="209550">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200" b="1" i="0" u="none" strike="noStrike" cap="none" normalizeH="0" baseline="0" smtClean="0">
                        <a:ln>
                          <a:noFill/>
                        </a:ln>
                        <a:solidFill>
                          <a:srgbClr val="0000FF"/>
                        </a:solidFill>
                        <a:effectLst/>
                        <a:latin typeface="Book Antiqua" panose="02040602050305030304" pitchFamily="18"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2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1,2,3,4,5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200" b="1" i="0" u="none" strike="noStrike" cap="none" normalizeH="0" baseline="0" dirty="0" smtClean="0">
                        <a:ln>
                          <a:noFill/>
                        </a:ln>
                        <a:solidFill>
                          <a:srgbClr val="0000FF"/>
                        </a:solidFill>
                        <a:effectLst/>
                        <a:latin typeface="Book Antiqua" panose="0204060205030503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04564647"/>
                  </a:ext>
                </a:extLst>
              </a:tr>
            </a:tbl>
          </a:graphicData>
        </a:graphic>
      </p:graphicFrame>
      <p:graphicFrame>
        <p:nvGraphicFramePr>
          <p:cNvPr id="18" name="Object 38"/>
          <p:cNvGraphicFramePr>
            <a:graphicFrameLocks noChangeAspect="1"/>
          </p:cNvGraphicFramePr>
          <p:nvPr>
            <p:extLst>
              <p:ext uri="{D42A27DB-BD31-4B8C-83A1-F6EECF244321}">
                <p14:modId xmlns:p14="http://schemas.microsoft.com/office/powerpoint/2010/main" val="1941670340"/>
              </p:ext>
            </p:extLst>
          </p:nvPr>
        </p:nvGraphicFramePr>
        <p:xfrm>
          <a:off x="-36512" y="980728"/>
          <a:ext cx="4999038" cy="5519737"/>
        </p:xfrm>
        <a:graphic>
          <a:graphicData uri="http://schemas.openxmlformats.org/presentationml/2006/ole">
            <mc:AlternateContent xmlns:mc="http://schemas.openxmlformats.org/markup-compatibility/2006">
              <mc:Choice xmlns:v="urn:schemas-microsoft-com:vml" Requires="v">
                <p:oleObj spid="_x0000_s43074" name="Visio" r:id="rId4" imgW="7205091" imgH="7954518" progId="Visio.Drawing.11">
                  <p:embed/>
                </p:oleObj>
              </mc:Choice>
              <mc:Fallback>
                <p:oleObj name="Visio" r:id="rId4" imgW="7205091" imgH="7954518" progId="Visio.Drawing.11">
                  <p:embed/>
                  <p:pic>
                    <p:nvPicPr>
                      <p:cNvPr id="116774" name="Object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12" y="980728"/>
                        <a:ext cx="4999038" cy="551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98271896"/>
      </p:ext>
    </p:extLst>
  </p:cSld>
  <p:clrMapOvr>
    <a:masterClrMapping/>
  </p:clrMapOvr>
  <p:transition spd="med">
    <p:rand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a:t>
            </a:r>
            <a:r>
              <a:rPr lang="zh-CN" altLang="en-US" sz="2000" b="1" dirty="0" smtClean="0">
                <a:solidFill>
                  <a:srgbClr val="0000FF"/>
                </a:solidFill>
                <a:cs typeface="Times New Roman" panose="02020603050405020304" pitchFamily="18" charset="0"/>
              </a:rPr>
              <a:t>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小结</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使用路径测试技术设计测试用例的步骤如下：</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根据过程设计结果画出相应的流图</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计算流图的环形复杂度</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确定现行独立路径的基本集合</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设计可强制执行基本集合中每条路径的测试用例</a:t>
            </a:r>
          </a:p>
          <a:p>
            <a:pPr eaLnBrk="1" hangingPunct="1"/>
            <a:r>
              <a:rPr lang="zh-CN" altLang="en-US" dirty="0" smtClean="0"/>
              <a:t>注意：</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某些独立路径不能以独立的方式被测试</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即穿越路径所需的数据组合不能形成程序的正常流</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在</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这种情况下，这些路径必须作为另一个路径测试的一部分来进行</a:t>
            </a:r>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测试</a:t>
            </a:r>
            <a:endPar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“圈复杂度”表示：</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只要最多</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V(G)</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个测试用例就可以达到基本路径覆盖，但并非一定要设计</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V(G)</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个</a:t>
            </a:r>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用例</a:t>
            </a:r>
            <a:endPar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但是：</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测试用例越简化，代表测试越少、可能发现的错误就越</a:t>
            </a:r>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少</a:t>
            </a:r>
            <a:endPar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292218786"/>
      </p:ext>
    </p:extLst>
  </p:cSld>
  <p:clrMapOvr>
    <a:masterClrMapping/>
  </p:clrMapOvr>
  <p:transition spd="med">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5.1 </a:t>
            </a:r>
            <a:r>
              <a:rPr kumimoji="1" lang="zh-CN" altLang="en-US"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白盒测试</a:t>
            </a:r>
            <a:r>
              <a:rPr kumimoji="1" lang="zh-CN" altLang="en-US" sz="2000" b="1" i="0" u="none" strike="noStrike" kern="120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概述</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白盒测试的</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Venn Diagram</a:t>
            </a:r>
          </a:p>
        </p:txBody>
      </p:sp>
      <p:sp>
        <p:nvSpPr>
          <p:cNvPr id="4" name="Rectangle 3"/>
          <p:cNvSpPr>
            <a:spLocks noChangeArrowheads="1"/>
          </p:cNvSpPr>
          <p:nvPr/>
        </p:nvSpPr>
        <p:spPr bwMode="auto">
          <a:xfrm>
            <a:off x="3058393" y="2132856"/>
            <a:ext cx="3025775" cy="2663825"/>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zh-CN" altLang="zh-CN" b="1">
              <a:effectLst>
                <a:outerShdw blurRad="38100" dist="38100" dir="2700000" algn="tl">
                  <a:srgbClr val="FFFFFF"/>
                </a:outerShdw>
              </a:effectLst>
              <a:latin typeface="Garamond" panose="02020404030301010803" pitchFamily="18" charset="0"/>
            </a:endParaRPr>
          </a:p>
        </p:txBody>
      </p:sp>
      <p:sp>
        <p:nvSpPr>
          <p:cNvPr id="5" name="Oval 4"/>
          <p:cNvSpPr>
            <a:spLocks noChangeArrowheads="1"/>
          </p:cNvSpPr>
          <p:nvPr/>
        </p:nvSpPr>
        <p:spPr bwMode="auto">
          <a:xfrm>
            <a:off x="3561630" y="2925019"/>
            <a:ext cx="1296988" cy="1295400"/>
          </a:xfrm>
          <a:prstGeom prst="ellipse">
            <a:avLst/>
          </a:prstGeom>
          <a:solidFill>
            <a:schemeClr val="bg1">
              <a:alpha val="50195"/>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 name="Oval 5"/>
          <p:cNvSpPr>
            <a:spLocks noChangeArrowheads="1"/>
          </p:cNvSpPr>
          <p:nvPr/>
        </p:nvSpPr>
        <p:spPr bwMode="auto">
          <a:xfrm>
            <a:off x="4353793" y="2925019"/>
            <a:ext cx="1296987" cy="1295400"/>
          </a:xfrm>
          <a:prstGeom prst="ellipse">
            <a:avLst/>
          </a:prstGeom>
          <a:solidFill>
            <a:schemeClr val="hlink">
              <a:alpha val="50195"/>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 name="Text Box 6"/>
          <p:cNvSpPr txBox="1">
            <a:spLocks noChangeArrowheads="1"/>
          </p:cNvSpPr>
          <p:nvPr/>
        </p:nvSpPr>
        <p:spPr bwMode="auto">
          <a:xfrm>
            <a:off x="3122993" y="2491631"/>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Garamond" panose="02020404030301010803" pitchFamily="18" charset="0"/>
              </a:rPr>
              <a:t>规格说明</a:t>
            </a:r>
          </a:p>
        </p:txBody>
      </p:sp>
      <p:sp>
        <p:nvSpPr>
          <p:cNvPr id="9" name="Text Box 7"/>
          <p:cNvSpPr txBox="1">
            <a:spLocks noChangeArrowheads="1"/>
          </p:cNvSpPr>
          <p:nvPr/>
        </p:nvSpPr>
        <p:spPr bwMode="auto">
          <a:xfrm>
            <a:off x="5292005" y="2491631"/>
            <a:ext cx="69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Garamond" panose="02020404030301010803" pitchFamily="18" charset="0"/>
              </a:rPr>
              <a:t>程序</a:t>
            </a:r>
          </a:p>
        </p:txBody>
      </p:sp>
      <p:grpSp>
        <p:nvGrpSpPr>
          <p:cNvPr id="10" name="Group 8"/>
          <p:cNvGrpSpPr>
            <a:grpSpLocks/>
          </p:cNvGrpSpPr>
          <p:nvPr/>
        </p:nvGrpSpPr>
        <p:grpSpPr bwMode="auto">
          <a:xfrm>
            <a:off x="4429994" y="3240931"/>
            <a:ext cx="1217613" cy="1414463"/>
            <a:chOff x="2149" y="2132"/>
            <a:chExt cx="767" cy="891"/>
          </a:xfrm>
        </p:grpSpPr>
        <p:sp>
          <p:nvSpPr>
            <p:cNvPr id="11" name="Oval 9"/>
            <p:cNvSpPr>
              <a:spLocks noChangeArrowheads="1"/>
            </p:cNvSpPr>
            <p:nvPr/>
          </p:nvSpPr>
          <p:spPr bwMode="auto">
            <a:xfrm>
              <a:off x="2237" y="2132"/>
              <a:ext cx="590" cy="589"/>
            </a:xfrm>
            <a:prstGeom prst="ellipse">
              <a:avLst/>
            </a:prstGeom>
            <a:solidFill>
              <a:srgbClr val="FF0000">
                <a:alpha val="50195"/>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2" name="Rectangle 10"/>
            <p:cNvSpPr>
              <a:spLocks noChangeArrowheads="1"/>
            </p:cNvSpPr>
            <p:nvPr/>
          </p:nvSpPr>
          <p:spPr bwMode="auto">
            <a:xfrm>
              <a:off x="2149" y="2771"/>
              <a:ext cx="76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Garamond" panose="02020404030301010803" pitchFamily="18" charset="0"/>
                </a:rPr>
                <a:t>测试用例</a:t>
              </a:r>
            </a:p>
          </p:txBody>
        </p:sp>
      </p:grpSp>
      <p:sp>
        <p:nvSpPr>
          <p:cNvPr id="13" name="Rectangle 11"/>
          <p:cNvSpPr>
            <a:spLocks noChangeArrowheads="1"/>
          </p:cNvSpPr>
          <p:nvPr/>
        </p:nvSpPr>
        <p:spPr bwMode="auto">
          <a:xfrm>
            <a:off x="1736725" y="5295156"/>
            <a:ext cx="57534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C00000"/>
                </a:solidFill>
                <a:latin typeface="Times New Roman" panose="02020603050405020304" pitchFamily="18" charset="0"/>
                <a:ea typeface="楷体_GB2312" pitchFamily="49" charset="-122"/>
              </a:rPr>
              <a:t>注意：覆盖区域只能在程序所实现的部分</a:t>
            </a:r>
          </a:p>
        </p:txBody>
      </p:sp>
    </p:spTree>
    <p:extLst>
      <p:ext uri="{BB962C8B-B14F-4D97-AF65-F5344CB8AC3E}">
        <p14:creationId xmlns:p14="http://schemas.microsoft.com/office/powerpoint/2010/main" val="331263292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229410"/>
            <a:ext cx="5832647" cy="5040559"/>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smtClean="0">
                <a:ln>
                  <a:noFill/>
                </a:ln>
                <a:solidFill>
                  <a:srgbClr val="C00000"/>
                </a:solidFill>
                <a:effectLst/>
                <a:uLnTx/>
                <a:uFillTx/>
                <a:latin typeface="Book Antiqua"/>
                <a:ea typeface="宋体"/>
                <a:cs typeface="+mn-cs"/>
              </a:rPr>
              <a:t>主要内容</a:t>
            </a:r>
            <a:endParaRPr kumimoji="0" lang="en-US" altLang="zh-CN" sz="2400" b="1" i="0" u="none" strike="noStrike" kern="1200" cap="none" spc="0" normalizeH="0" baseline="0" noProof="0" dirty="0" smtClean="0">
              <a:ln>
                <a:noFill/>
              </a:ln>
              <a:solidFill>
                <a:srgbClr val="C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1</a:t>
            </a: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a:t>
            </a: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软件测试基础</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2.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测试过程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3.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测试方法分类</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4. </a:t>
            </a:r>
            <a:r>
              <a:rPr kumimoji="0" lang="zh-CN" altLang="en-US" sz="2000" b="1" i="0" u="none" strike="noStrike" kern="1200" cap="none" spc="0" normalizeH="0" baseline="0" noProof="0" dirty="0" smtClean="0">
                <a:ln>
                  <a:noFill/>
                </a:ln>
                <a:solidFill>
                  <a:srgbClr val="000000"/>
                </a:solidFill>
                <a:effectLst/>
                <a:uLnTx/>
                <a:uFillTx/>
                <a:latin typeface="Book Antiqua"/>
                <a:ea typeface="宋体"/>
                <a:cs typeface="+mn-cs"/>
              </a:rPr>
              <a:t>黑盒测试</a:t>
            </a:r>
            <a:endPar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Book Antiqua"/>
                <a:ea typeface="宋体"/>
                <a:cs typeface="+mn-cs"/>
              </a:rPr>
              <a:t> </a:t>
            </a:r>
            <a:r>
              <a:rPr kumimoji="0" lang="en-US" altLang="zh-CN" sz="2000" b="1" i="0" u="none" strike="noStrike" kern="1200" cap="none" spc="0" normalizeH="0" baseline="0" noProof="0" dirty="0" smtClean="0">
                <a:ln>
                  <a:noFill/>
                </a:ln>
                <a:solidFill>
                  <a:srgbClr val="C00000"/>
                </a:solidFill>
                <a:effectLst/>
                <a:uLnTx/>
                <a:uFillTx/>
                <a:latin typeface="Book Antiqua"/>
                <a:ea typeface="宋体"/>
                <a:cs typeface="+mn-cs"/>
              </a:rPr>
              <a:t>  </a:t>
            </a: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5. </a:t>
            </a:r>
            <a:r>
              <a:rPr kumimoji="0" lang="zh-CN" altLang="en-US" sz="2000" b="1" i="0" u="none" strike="noStrike" kern="1200" cap="none" spc="0" normalizeH="0" baseline="0" noProof="0" dirty="0" smtClean="0">
                <a:ln>
                  <a:noFill/>
                </a:ln>
                <a:solidFill>
                  <a:srgbClr val="000000"/>
                </a:solidFill>
                <a:effectLst/>
                <a:uLnTx/>
                <a:uFillTx/>
                <a:latin typeface="Book Antiqua"/>
                <a:ea typeface="宋体"/>
                <a:cs typeface="+mn-cs"/>
              </a:rPr>
              <a:t>白盒测试</a:t>
            </a:r>
            <a:endPar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5.1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白盒测试概述</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chemeClr val="tx1"/>
                </a:solidFill>
                <a:effectLst/>
                <a:uLnTx/>
                <a:uFillTx/>
                <a:latin typeface="Book Antiqua"/>
                <a:ea typeface="宋体"/>
                <a:cs typeface="+mn-cs"/>
              </a:rPr>
              <a:t>    5.2 </a:t>
            </a:r>
            <a:r>
              <a:rPr kumimoji="0" lang="zh-CN" altLang="en-US" sz="2000" b="1" i="0" u="none" strike="noStrike" kern="1200" cap="none" spc="0" normalizeH="0" baseline="0" noProof="0" dirty="0">
                <a:ln>
                  <a:noFill/>
                </a:ln>
                <a:solidFill>
                  <a:schemeClr val="tx1"/>
                </a:solidFill>
                <a:effectLst/>
                <a:uLnTx/>
                <a:uFillTx/>
                <a:latin typeface="Book Antiqua"/>
                <a:ea typeface="宋体"/>
                <a:cs typeface="+mn-cs"/>
              </a:rPr>
              <a:t>白盒测试的覆盖标准</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chemeClr val="tx1"/>
                </a:solidFill>
                <a:effectLst/>
                <a:uLnTx/>
                <a:uFillTx/>
                <a:latin typeface="Book Antiqua"/>
                <a:ea typeface="宋体"/>
                <a:cs typeface="+mn-cs"/>
              </a:rPr>
              <a:t>    5.3 </a:t>
            </a:r>
            <a:r>
              <a:rPr kumimoji="0" lang="zh-CN" altLang="en-US" sz="2000" b="1" i="0" u="none" strike="noStrike" kern="1200" cap="none" spc="0" normalizeH="0" baseline="0" noProof="0" dirty="0">
                <a:ln>
                  <a:noFill/>
                </a:ln>
                <a:solidFill>
                  <a:schemeClr val="tx1"/>
                </a:solidFill>
                <a:effectLst/>
                <a:uLnTx/>
                <a:uFillTx/>
                <a:latin typeface="Book Antiqua"/>
                <a:ea typeface="宋体"/>
                <a:cs typeface="+mn-cs"/>
              </a:rPr>
              <a:t>基本路径法</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rgbClr val="C00000"/>
                </a:solidFill>
                <a:effectLst/>
                <a:uLnTx/>
                <a:uFillTx/>
                <a:latin typeface="Book Antiqua"/>
                <a:ea typeface="宋体"/>
                <a:cs typeface="+mn-cs"/>
              </a:rPr>
              <a:t>    5.4 </a:t>
            </a:r>
            <a:r>
              <a:rPr kumimoji="0" lang="zh-CN" altLang="en-US" sz="2000" b="1" i="0" u="none" strike="noStrike" kern="1200" cap="none" spc="0" normalizeH="0" baseline="0" noProof="0" dirty="0">
                <a:ln>
                  <a:noFill/>
                </a:ln>
                <a:solidFill>
                  <a:srgbClr val="C00000"/>
                </a:solidFill>
                <a:effectLst/>
                <a:uLnTx/>
                <a:uFillTx/>
                <a:latin typeface="Book Antiqua"/>
                <a:ea typeface="宋体"/>
                <a:cs typeface="+mn-cs"/>
              </a:rPr>
              <a:t>循环测试法</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5.5 </a:t>
            </a:r>
            <a:r>
              <a:rPr kumimoji="0" lang="en-US" altLang="zh-CN" sz="2000" b="1" i="0" u="none" strike="noStrike" kern="1200" cap="none" spc="0" normalizeH="0" baseline="0" noProof="0" dirty="0" err="1">
                <a:ln>
                  <a:noFill/>
                </a:ln>
                <a:solidFill>
                  <a:srgbClr val="000000"/>
                </a:solidFill>
                <a:effectLst/>
                <a:uLnTx/>
                <a:uFillTx/>
                <a:latin typeface="Book Antiqua"/>
                <a:ea typeface="宋体"/>
                <a:cs typeface="+mn-cs"/>
              </a:rPr>
              <a:t>xUnit</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白盒</a:t>
            </a:r>
            <a:r>
              <a:rPr kumimoji="0" lang="zh-CN" altLang="en-US" sz="2000" b="1" i="0" u="none" strike="noStrike" kern="1200" cap="none" spc="0" normalizeH="0" baseline="0" noProof="0" dirty="0" smtClean="0">
                <a:ln>
                  <a:noFill/>
                </a:ln>
                <a:solidFill>
                  <a:srgbClr val="000000"/>
                </a:solidFill>
                <a:effectLst/>
                <a:uLnTx/>
                <a:uFillTx/>
                <a:latin typeface="Book Antiqua"/>
                <a:ea typeface="宋体"/>
                <a:cs typeface="+mn-cs"/>
              </a:rPr>
              <a:t>测试</a:t>
            </a:r>
            <a:endParaRPr kumimoji="0" lang="en-US" altLang="zh-CN" sz="2000" b="0" i="0" u="none" strike="noStrike" kern="1200" cap="none" spc="0" normalizeH="0" baseline="0" noProof="0" dirty="0">
              <a:ln>
                <a:noFill/>
              </a:ln>
              <a:solidFill>
                <a:srgbClr val="000000"/>
              </a:solidFill>
              <a:effectLst/>
              <a:uLnTx/>
              <a:uFillTx/>
              <a:latin typeface="Book Antiqua"/>
              <a:ea typeface="宋体"/>
              <a:cs typeface="+mn-cs"/>
            </a:endParaRPr>
          </a:p>
        </p:txBody>
      </p:sp>
    </p:spTree>
    <p:extLst>
      <p:ext uri="{BB962C8B-B14F-4D97-AF65-F5344CB8AC3E}">
        <p14:creationId xmlns:p14="http://schemas.microsoft.com/office/powerpoint/2010/main" val="3299528374"/>
      </p:ext>
    </p:extLst>
  </p:cSld>
  <p:clrMapOvr>
    <a:masterClrMapping/>
  </p:clrMapOvr>
  <p:transition spd="med">
    <p:rand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5.4 </a:t>
            </a:r>
            <a:r>
              <a:rPr lang="zh-CN" altLang="en-US" sz="2000" b="1" dirty="0">
                <a:solidFill>
                  <a:srgbClr val="0000FF"/>
                </a:solidFill>
                <a:cs typeface="Times New Roman" panose="02020603050405020304" pitchFamily="18" charset="0"/>
              </a:rPr>
              <a:t>循环测试</a:t>
            </a:r>
            <a:r>
              <a:rPr lang="zh-CN" altLang="en-US" sz="2000" b="1" dirty="0" smtClean="0">
                <a:solidFill>
                  <a:srgbClr val="0000FF"/>
                </a:solidFill>
                <a:cs typeface="Times New Roman" panose="02020603050405020304" pitchFamily="18" charset="0"/>
              </a:rPr>
              <a:t>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循环测试</a:t>
            </a:r>
          </a:p>
        </p:txBody>
      </p:sp>
      <p:sp>
        <p:nvSpPr>
          <p:cNvPr id="6"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solidFill>
                  <a:srgbClr val="C00000"/>
                </a:solidFill>
                <a:latin typeface="Times New Roman" panose="02020603050405020304" pitchFamily="18" charset="0"/>
                <a:ea typeface="楷体_GB2312" pitchFamily="49" charset="-122"/>
              </a:rPr>
              <a:t>循环测试是一种白盒测试技术，注重于循环构造的有效性</a:t>
            </a:r>
          </a:p>
          <a:p>
            <a:pPr eaLnBrk="1" hangingPunct="1"/>
            <a:r>
              <a:rPr lang="zh-CN" altLang="en-US" dirty="0" smtClean="0"/>
              <a:t>四种循环：</a:t>
            </a:r>
            <a:r>
              <a:rPr lang="zh-CN" altLang="en-US" dirty="0" smtClean="0">
                <a:solidFill>
                  <a:srgbClr val="0000FF"/>
                </a:solidFill>
                <a:latin typeface="Times New Roman" panose="02020603050405020304" pitchFamily="18" charset="0"/>
                <a:ea typeface="楷体_GB2312" pitchFamily="49" charset="-122"/>
              </a:rPr>
              <a:t>简单循环，串接</a:t>
            </a:r>
            <a:r>
              <a:rPr lang="en-US" altLang="zh-CN" dirty="0" smtClean="0">
                <a:solidFill>
                  <a:srgbClr val="0000FF"/>
                </a:solidFill>
                <a:latin typeface="Times New Roman" panose="02020603050405020304" pitchFamily="18" charset="0"/>
                <a:ea typeface="楷体_GB2312" pitchFamily="49" charset="-122"/>
              </a:rPr>
              <a:t>(</a:t>
            </a:r>
            <a:r>
              <a:rPr lang="zh-CN" altLang="en-US" dirty="0" smtClean="0">
                <a:solidFill>
                  <a:srgbClr val="0000FF"/>
                </a:solidFill>
                <a:latin typeface="Times New Roman" panose="02020603050405020304" pitchFamily="18" charset="0"/>
                <a:ea typeface="楷体_GB2312" pitchFamily="49" charset="-122"/>
              </a:rPr>
              <a:t>连锁</a:t>
            </a:r>
            <a:r>
              <a:rPr lang="en-US" altLang="zh-CN" dirty="0" smtClean="0">
                <a:solidFill>
                  <a:srgbClr val="0000FF"/>
                </a:solidFill>
                <a:latin typeface="Times New Roman" panose="02020603050405020304" pitchFamily="18" charset="0"/>
                <a:ea typeface="楷体_GB2312" pitchFamily="49" charset="-122"/>
              </a:rPr>
              <a:t>)</a:t>
            </a:r>
            <a:r>
              <a:rPr lang="zh-CN" altLang="en-US" dirty="0" smtClean="0">
                <a:solidFill>
                  <a:srgbClr val="0000FF"/>
                </a:solidFill>
                <a:latin typeface="Times New Roman" panose="02020603050405020304" pitchFamily="18" charset="0"/>
                <a:ea typeface="楷体_GB2312" pitchFamily="49" charset="-122"/>
              </a:rPr>
              <a:t>循环，嵌套循环和不规则循环</a:t>
            </a:r>
            <a:endParaRPr lang="zh-CN" altLang="en-US" dirty="0" smtClean="0"/>
          </a:p>
          <a:p>
            <a:pPr eaLnBrk="1" hangingPunct="1">
              <a:buFont typeface="Wingdings" panose="05000000000000000000" pitchFamily="2" charset="2"/>
              <a:buNone/>
            </a:pPr>
            <a:endParaRPr lang="zh-CN" altLang="en-US" dirty="0" smtClean="0"/>
          </a:p>
          <a:p>
            <a:pPr eaLnBrk="1" hangingPunct="1"/>
            <a:endParaRPr lang="en-US" altLang="zh-CN" dirty="0" smtClean="0"/>
          </a:p>
        </p:txBody>
      </p:sp>
      <p:grpSp>
        <p:nvGrpSpPr>
          <p:cNvPr id="7" name="Group 4"/>
          <p:cNvGrpSpPr>
            <a:grpSpLocks/>
          </p:cNvGrpSpPr>
          <p:nvPr/>
        </p:nvGrpSpPr>
        <p:grpSpPr bwMode="auto">
          <a:xfrm>
            <a:off x="1331913" y="2586137"/>
            <a:ext cx="6840537" cy="2859087"/>
            <a:chOff x="839" y="2296"/>
            <a:chExt cx="4309" cy="1801"/>
          </a:xfrm>
        </p:grpSpPr>
        <p:sp>
          <p:nvSpPr>
            <p:cNvPr id="9" name="Text Box 5"/>
            <p:cNvSpPr txBox="1">
              <a:spLocks noChangeArrowheads="1"/>
            </p:cNvSpPr>
            <p:nvPr/>
          </p:nvSpPr>
          <p:spPr bwMode="auto">
            <a:xfrm>
              <a:off x="933" y="3883"/>
              <a:ext cx="648" cy="212"/>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600" b="1">
                  <a:solidFill>
                    <a:srgbClr val="000000"/>
                  </a:solidFill>
                  <a:latin typeface="Verdana" panose="020B0604030504040204" pitchFamily="34" charset="0"/>
                </a:rPr>
                <a:t>简单循环</a:t>
              </a:r>
            </a:p>
          </p:txBody>
        </p:sp>
        <p:sp>
          <p:nvSpPr>
            <p:cNvPr id="10" name="Text Box 6"/>
            <p:cNvSpPr txBox="1">
              <a:spLocks noChangeArrowheads="1"/>
            </p:cNvSpPr>
            <p:nvPr/>
          </p:nvSpPr>
          <p:spPr bwMode="auto">
            <a:xfrm>
              <a:off x="2045" y="3883"/>
              <a:ext cx="650" cy="212"/>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600" b="1">
                  <a:solidFill>
                    <a:srgbClr val="000000"/>
                  </a:solidFill>
                  <a:latin typeface="Verdana" panose="020B0604030504040204" pitchFamily="34" charset="0"/>
                </a:rPr>
                <a:t>嵌套循环</a:t>
              </a:r>
            </a:p>
          </p:txBody>
        </p:sp>
        <p:sp>
          <p:nvSpPr>
            <p:cNvPr id="11" name="Text Box 7"/>
            <p:cNvSpPr txBox="1">
              <a:spLocks noChangeArrowheads="1"/>
            </p:cNvSpPr>
            <p:nvPr/>
          </p:nvSpPr>
          <p:spPr bwMode="auto">
            <a:xfrm>
              <a:off x="3156" y="3883"/>
              <a:ext cx="650" cy="212"/>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600" b="1">
                  <a:solidFill>
                    <a:srgbClr val="000000"/>
                  </a:solidFill>
                  <a:latin typeface="Verdana" panose="020B0604030504040204" pitchFamily="34" charset="0"/>
                </a:rPr>
                <a:t>串接循环</a:t>
              </a:r>
            </a:p>
          </p:txBody>
        </p:sp>
        <p:sp>
          <p:nvSpPr>
            <p:cNvPr id="12" name="Text Box 8"/>
            <p:cNvSpPr txBox="1">
              <a:spLocks noChangeArrowheads="1"/>
            </p:cNvSpPr>
            <p:nvPr/>
          </p:nvSpPr>
          <p:spPr bwMode="auto">
            <a:xfrm>
              <a:off x="4270" y="3885"/>
              <a:ext cx="878" cy="212"/>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600" b="1">
                  <a:solidFill>
                    <a:srgbClr val="000000"/>
                  </a:solidFill>
                  <a:latin typeface="Verdana" panose="020B0604030504040204" pitchFamily="34" charset="0"/>
                </a:rPr>
                <a:t>无结构循环</a:t>
              </a:r>
            </a:p>
          </p:txBody>
        </p:sp>
        <p:sp>
          <p:nvSpPr>
            <p:cNvPr id="13" name="AutoShape 9"/>
            <p:cNvSpPr>
              <a:spLocks noChangeArrowheads="1"/>
            </p:cNvSpPr>
            <p:nvPr/>
          </p:nvSpPr>
          <p:spPr bwMode="auto">
            <a:xfrm>
              <a:off x="4363" y="2688"/>
              <a:ext cx="368" cy="131"/>
            </a:xfrm>
            <a:prstGeom prst="diamond">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4" name="AutoShape 10"/>
            <p:cNvSpPr>
              <a:spLocks noChangeArrowheads="1"/>
            </p:cNvSpPr>
            <p:nvPr/>
          </p:nvSpPr>
          <p:spPr bwMode="auto">
            <a:xfrm>
              <a:off x="839" y="2623"/>
              <a:ext cx="368" cy="131"/>
            </a:xfrm>
            <a:prstGeom prst="diamond">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5" name="Rectangle 11"/>
            <p:cNvSpPr>
              <a:spLocks noChangeArrowheads="1"/>
            </p:cNvSpPr>
            <p:nvPr/>
          </p:nvSpPr>
          <p:spPr bwMode="auto">
            <a:xfrm>
              <a:off x="1395" y="2623"/>
              <a:ext cx="279" cy="131"/>
            </a:xfrm>
            <a:prstGeom prst="rect">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6" name="Line 12"/>
            <p:cNvSpPr>
              <a:spLocks noChangeShapeType="1"/>
            </p:cNvSpPr>
            <p:nvPr/>
          </p:nvSpPr>
          <p:spPr bwMode="auto">
            <a:xfrm>
              <a:off x="1024" y="2427"/>
              <a:ext cx="0" cy="196"/>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7" name="Line 13"/>
            <p:cNvSpPr>
              <a:spLocks noChangeShapeType="1"/>
            </p:cNvSpPr>
            <p:nvPr/>
          </p:nvSpPr>
          <p:spPr bwMode="auto">
            <a:xfrm>
              <a:off x="1210" y="2688"/>
              <a:ext cx="185"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8" name="Line 14"/>
            <p:cNvSpPr>
              <a:spLocks noChangeShapeType="1"/>
            </p:cNvSpPr>
            <p:nvPr/>
          </p:nvSpPr>
          <p:spPr bwMode="auto">
            <a:xfrm>
              <a:off x="1535" y="2525"/>
              <a:ext cx="0" cy="98"/>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9" name="Line 15"/>
            <p:cNvSpPr>
              <a:spLocks noChangeShapeType="1"/>
            </p:cNvSpPr>
            <p:nvPr/>
          </p:nvSpPr>
          <p:spPr bwMode="auto">
            <a:xfrm>
              <a:off x="1024" y="2525"/>
              <a:ext cx="511" cy="0"/>
            </a:xfrm>
            <a:prstGeom prst="line">
              <a:avLst/>
            </a:prstGeom>
            <a:noFill/>
            <a:ln w="9525">
              <a:solidFill>
                <a:srgbClr val="000000"/>
              </a:solidFill>
              <a:miter lim="800000"/>
              <a:headEnd type="triangle"/>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0" name="Line 16"/>
            <p:cNvSpPr>
              <a:spLocks noChangeShapeType="1"/>
            </p:cNvSpPr>
            <p:nvPr/>
          </p:nvSpPr>
          <p:spPr bwMode="auto">
            <a:xfrm>
              <a:off x="1024" y="2754"/>
              <a:ext cx="0" cy="98"/>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1" name="AutoShape 17"/>
            <p:cNvSpPr>
              <a:spLocks noChangeArrowheads="1"/>
            </p:cNvSpPr>
            <p:nvPr/>
          </p:nvSpPr>
          <p:spPr bwMode="auto">
            <a:xfrm>
              <a:off x="885" y="3473"/>
              <a:ext cx="368" cy="130"/>
            </a:xfrm>
            <a:prstGeom prst="diamond">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2" name="Rectangle 18"/>
            <p:cNvSpPr>
              <a:spLocks noChangeArrowheads="1"/>
            </p:cNvSpPr>
            <p:nvPr/>
          </p:nvSpPr>
          <p:spPr bwMode="auto">
            <a:xfrm>
              <a:off x="932" y="3244"/>
              <a:ext cx="278" cy="131"/>
            </a:xfrm>
            <a:prstGeom prst="rect">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3" name="Line 19"/>
            <p:cNvSpPr>
              <a:spLocks noChangeShapeType="1"/>
            </p:cNvSpPr>
            <p:nvPr/>
          </p:nvSpPr>
          <p:spPr bwMode="auto">
            <a:xfrm>
              <a:off x="1071" y="3375"/>
              <a:ext cx="0" cy="98"/>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4" name="Line 20"/>
            <p:cNvSpPr>
              <a:spLocks noChangeShapeType="1"/>
            </p:cNvSpPr>
            <p:nvPr/>
          </p:nvSpPr>
          <p:spPr bwMode="auto">
            <a:xfrm>
              <a:off x="1071" y="3113"/>
              <a:ext cx="0" cy="131"/>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5" name="Line 21"/>
            <p:cNvSpPr>
              <a:spLocks noChangeShapeType="1"/>
            </p:cNvSpPr>
            <p:nvPr/>
          </p:nvSpPr>
          <p:spPr bwMode="auto">
            <a:xfrm>
              <a:off x="1071" y="3603"/>
              <a:ext cx="0" cy="98"/>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6" name="Line 22"/>
            <p:cNvSpPr>
              <a:spLocks noChangeShapeType="1"/>
            </p:cNvSpPr>
            <p:nvPr/>
          </p:nvSpPr>
          <p:spPr bwMode="auto">
            <a:xfrm>
              <a:off x="1256" y="3538"/>
              <a:ext cx="139"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7" name="Line 23"/>
            <p:cNvSpPr>
              <a:spLocks noChangeShapeType="1"/>
            </p:cNvSpPr>
            <p:nvPr/>
          </p:nvSpPr>
          <p:spPr bwMode="auto">
            <a:xfrm>
              <a:off x="1395" y="3309"/>
              <a:ext cx="0" cy="229"/>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8" name="Line 24"/>
            <p:cNvSpPr>
              <a:spLocks noChangeShapeType="1"/>
            </p:cNvSpPr>
            <p:nvPr/>
          </p:nvSpPr>
          <p:spPr bwMode="auto">
            <a:xfrm flipH="1">
              <a:off x="1210" y="3309"/>
              <a:ext cx="185"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9" name="AutoShape 25"/>
            <p:cNvSpPr>
              <a:spLocks noChangeArrowheads="1"/>
            </p:cNvSpPr>
            <p:nvPr/>
          </p:nvSpPr>
          <p:spPr bwMode="auto">
            <a:xfrm>
              <a:off x="2045" y="2852"/>
              <a:ext cx="368" cy="130"/>
            </a:xfrm>
            <a:prstGeom prst="diamond">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30" name="Rectangle 26"/>
            <p:cNvSpPr>
              <a:spLocks noChangeArrowheads="1"/>
            </p:cNvSpPr>
            <p:nvPr/>
          </p:nvSpPr>
          <p:spPr bwMode="auto">
            <a:xfrm>
              <a:off x="2091" y="2623"/>
              <a:ext cx="278" cy="131"/>
            </a:xfrm>
            <a:prstGeom prst="rect">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31" name="Line 27"/>
            <p:cNvSpPr>
              <a:spLocks noChangeShapeType="1"/>
            </p:cNvSpPr>
            <p:nvPr/>
          </p:nvSpPr>
          <p:spPr bwMode="auto">
            <a:xfrm>
              <a:off x="2230" y="2754"/>
              <a:ext cx="0" cy="98"/>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32" name="AutoShape 28"/>
            <p:cNvSpPr>
              <a:spLocks noChangeArrowheads="1"/>
            </p:cNvSpPr>
            <p:nvPr/>
          </p:nvSpPr>
          <p:spPr bwMode="auto">
            <a:xfrm>
              <a:off x="2045" y="3080"/>
              <a:ext cx="368" cy="131"/>
            </a:xfrm>
            <a:prstGeom prst="diamond">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33" name="Line 29"/>
            <p:cNvSpPr>
              <a:spLocks noChangeShapeType="1"/>
            </p:cNvSpPr>
            <p:nvPr/>
          </p:nvSpPr>
          <p:spPr bwMode="auto">
            <a:xfrm>
              <a:off x="2415" y="3146"/>
              <a:ext cx="186"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34" name="Line 30"/>
            <p:cNvSpPr>
              <a:spLocks noChangeShapeType="1"/>
            </p:cNvSpPr>
            <p:nvPr/>
          </p:nvSpPr>
          <p:spPr bwMode="auto">
            <a:xfrm>
              <a:off x="2415" y="2917"/>
              <a:ext cx="93"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35" name="Line 31"/>
            <p:cNvSpPr>
              <a:spLocks noChangeShapeType="1"/>
            </p:cNvSpPr>
            <p:nvPr/>
          </p:nvSpPr>
          <p:spPr bwMode="auto">
            <a:xfrm>
              <a:off x="2508" y="2557"/>
              <a:ext cx="0" cy="36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36" name="Line 32"/>
            <p:cNvSpPr>
              <a:spLocks noChangeShapeType="1"/>
            </p:cNvSpPr>
            <p:nvPr/>
          </p:nvSpPr>
          <p:spPr bwMode="auto">
            <a:xfrm>
              <a:off x="2276" y="2557"/>
              <a:ext cx="232" cy="0"/>
            </a:xfrm>
            <a:prstGeom prst="line">
              <a:avLst/>
            </a:prstGeom>
            <a:noFill/>
            <a:ln w="9525">
              <a:solidFill>
                <a:srgbClr val="000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37" name="Line 33"/>
            <p:cNvSpPr>
              <a:spLocks noChangeShapeType="1"/>
            </p:cNvSpPr>
            <p:nvPr/>
          </p:nvSpPr>
          <p:spPr bwMode="auto">
            <a:xfrm>
              <a:off x="2601" y="2492"/>
              <a:ext cx="0" cy="654"/>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38" name="Line 34"/>
            <p:cNvSpPr>
              <a:spLocks noChangeShapeType="1"/>
            </p:cNvSpPr>
            <p:nvPr/>
          </p:nvSpPr>
          <p:spPr bwMode="auto">
            <a:xfrm flipH="1">
              <a:off x="2276" y="2492"/>
              <a:ext cx="325"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39" name="Line 35"/>
            <p:cNvSpPr>
              <a:spLocks noChangeShapeType="1"/>
            </p:cNvSpPr>
            <p:nvPr/>
          </p:nvSpPr>
          <p:spPr bwMode="auto">
            <a:xfrm>
              <a:off x="2276" y="2427"/>
              <a:ext cx="0" cy="196"/>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40" name="Line 36"/>
            <p:cNvSpPr>
              <a:spLocks noChangeShapeType="1"/>
            </p:cNvSpPr>
            <p:nvPr/>
          </p:nvSpPr>
          <p:spPr bwMode="auto">
            <a:xfrm>
              <a:off x="2230" y="2982"/>
              <a:ext cx="0" cy="98"/>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41" name="Line 37"/>
            <p:cNvSpPr>
              <a:spLocks noChangeShapeType="1"/>
            </p:cNvSpPr>
            <p:nvPr/>
          </p:nvSpPr>
          <p:spPr bwMode="auto">
            <a:xfrm>
              <a:off x="2230" y="3211"/>
              <a:ext cx="0" cy="164"/>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42" name="AutoShape 38"/>
            <p:cNvSpPr>
              <a:spLocks noChangeArrowheads="1"/>
            </p:cNvSpPr>
            <p:nvPr/>
          </p:nvSpPr>
          <p:spPr bwMode="auto">
            <a:xfrm>
              <a:off x="3157" y="2786"/>
              <a:ext cx="368" cy="131"/>
            </a:xfrm>
            <a:prstGeom prst="diamond">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43" name="Rectangle 39"/>
            <p:cNvSpPr>
              <a:spLocks noChangeArrowheads="1"/>
            </p:cNvSpPr>
            <p:nvPr/>
          </p:nvSpPr>
          <p:spPr bwMode="auto">
            <a:xfrm>
              <a:off x="3204" y="2557"/>
              <a:ext cx="278" cy="131"/>
            </a:xfrm>
            <a:prstGeom prst="rect">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44" name="Line 40"/>
            <p:cNvSpPr>
              <a:spLocks noChangeShapeType="1"/>
            </p:cNvSpPr>
            <p:nvPr/>
          </p:nvSpPr>
          <p:spPr bwMode="auto">
            <a:xfrm>
              <a:off x="3343" y="2688"/>
              <a:ext cx="0" cy="98"/>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45" name="AutoShape 41"/>
            <p:cNvSpPr>
              <a:spLocks noChangeArrowheads="1"/>
            </p:cNvSpPr>
            <p:nvPr/>
          </p:nvSpPr>
          <p:spPr bwMode="auto">
            <a:xfrm>
              <a:off x="3157" y="3244"/>
              <a:ext cx="368" cy="131"/>
            </a:xfrm>
            <a:prstGeom prst="diamond">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46" name="Line 42"/>
            <p:cNvSpPr>
              <a:spLocks noChangeShapeType="1"/>
            </p:cNvSpPr>
            <p:nvPr/>
          </p:nvSpPr>
          <p:spPr bwMode="auto">
            <a:xfrm>
              <a:off x="3528" y="3309"/>
              <a:ext cx="93"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47" name="Line 43"/>
            <p:cNvSpPr>
              <a:spLocks noChangeShapeType="1"/>
            </p:cNvSpPr>
            <p:nvPr/>
          </p:nvSpPr>
          <p:spPr bwMode="auto">
            <a:xfrm>
              <a:off x="3528" y="2852"/>
              <a:ext cx="93"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48" name="Line 44"/>
            <p:cNvSpPr>
              <a:spLocks noChangeShapeType="1"/>
            </p:cNvSpPr>
            <p:nvPr/>
          </p:nvSpPr>
          <p:spPr bwMode="auto">
            <a:xfrm>
              <a:off x="3621" y="2950"/>
              <a:ext cx="0" cy="359"/>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49" name="Line 45"/>
            <p:cNvSpPr>
              <a:spLocks noChangeShapeType="1"/>
            </p:cNvSpPr>
            <p:nvPr/>
          </p:nvSpPr>
          <p:spPr bwMode="auto">
            <a:xfrm>
              <a:off x="3621" y="2459"/>
              <a:ext cx="0" cy="393"/>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50" name="Line 46"/>
            <p:cNvSpPr>
              <a:spLocks noChangeShapeType="1"/>
            </p:cNvSpPr>
            <p:nvPr/>
          </p:nvSpPr>
          <p:spPr bwMode="auto">
            <a:xfrm flipH="1">
              <a:off x="3343" y="2459"/>
              <a:ext cx="278"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51" name="Line 47"/>
            <p:cNvSpPr>
              <a:spLocks noChangeShapeType="1"/>
            </p:cNvSpPr>
            <p:nvPr/>
          </p:nvSpPr>
          <p:spPr bwMode="auto">
            <a:xfrm>
              <a:off x="3343" y="2296"/>
              <a:ext cx="0" cy="261"/>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52" name="Line 48"/>
            <p:cNvSpPr>
              <a:spLocks noChangeShapeType="1"/>
            </p:cNvSpPr>
            <p:nvPr/>
          </p:nvSpPr>
          <p:spPr bwMode="auto">
            <a:xfrm>
              <a:off x="3343" y="3146"/>
              <a:ext cx="0" cy="98"/>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53" name="Line 49"/>
            <p:cNvSpPr>
              <a:spLocks noChangeShapeType="1"/>
            </p:cNvSpPr>
            <p:nvPr/>
          </p:nvSpPr>
          <p:spPr bwMode="auto">
            <a:xfrm>
              <a:off x="3343" y="3375"/>
              <a:ext cx="0" cy="163"/>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54" name="Rectangle 50"/>
            <p:cNvSpPr>
              <a:spLocks noChangeArrowheads="1"/>
            </p:cNvSpPr>
            <p:nvPr/>
          </p:nvSpPr>
          <p:spPr bwMode="auto">
            <a:xfrm>
              <a:off x="3204" y="3015"/>
              <a:ext cx="278" cy="131"/>
            </a:xfrm>
            <a:prstGeom prst="rect">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55" name="Line 51"/>
            <p:cNvSpPr>
              <a:spLocks noChangeShapeType="1"/>
            </p:cNvSpPr>
            <p:nvPr/>
          </p:nvSpPr>
          <p:spPr bwMode="auto">
            <a:xfrm flipH="1">
              <a:off x="3389" y="2950"/>
              <a:ext cx="232"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56" name="Line 52"/>
            <p:cNvSpPr>
              <a:spLocks noChangeShapeType="1"/>
            </p:cNvSpPr>
            <p:nvPr/>
          </p:nvSpPr>
          <p:spPr bwMode="auto">
            <a:xfrm>
              <a:off x="3343" y="2917"/>
              <a:ext cx="0" cy="98"/>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57" name="AutoShape 53"/>
            <p:cNvSpPr>
              <a:spLocks noChangeArrowheads="1"/>
            </p:cNvSpPr>
            <p:nvPr/>
          </p:nvSpPr>
          <p:spPr bwMode="auto">
            <a:xfrm>
              <a:off x="4363" y="2917"/>
              <a:ext cx="368" cy="131"/>
            </a:xfrm>
            <a:prstGeom prst="diamond">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58" name="Rectangle 54"/>
            <p:cNvSpPr>
              <a:spLocks noChangeArrowheads="1"/>
            </p:cNvSpPr>
            <p:nvPr/>
          </p:nvSpPr>
          <p:spPr bwMode="auto">
            <a:xfrm>
              <a:off x="4409" y="2394"/>
              <a:ext cx="278" cy="131"/>
            </a:xfrm>
            <a:prstGeom prst="rect">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59" name="Line 55"/>
            <p:cNvSpPr>
              <a:spLocks noChangeShapeType="1"/>
            </p:cNvSpPr>
            <p:nvPr/>
          </p:nvSpPr>
          <p:spPr bwMode="auto">
            <a:xfrm>
              <a:off x="4548" y="2819"/>
              <a:ext cx="0" cy="98"/>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60" name="AutoShape 56"/>
            <p:cNvSpPr>
              <a:spLocks noChangeArrowheads="1"/>
            </p:cNvSpPr>
            <p:nvPr/>
          </p:nvSpPr>
          <p:spPr bwMode="auto">
            <a:xfrm>
              <a:off x="4363" y="3603"/>
              <a:ext cx="368" cy="131"/>
            </a:xfrm>
            <a:prstGeom prst="diamond">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1" name="Line 57"/>
            <p:cNvSpPr>
              <a:spLocks noChangeShapeType="1"/>
            </p:cNvSpPr>
            <p:nvPr/>
          </p:nvSpPr>
          <p:spPr bwMode="auto">
            <a:xfrm>
              <a:off x="4734" y="3440"/>
              <a:ext cx="232"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62" name="Line 58"/>
            <p:cNvSpPr>
              <a:spLocks noChangeShapeType="1"/>
            </p:cNvSpPr>
            <p:nvPr/>
          </p:nvSpPr>
          <p:spPr bwMode="auto">
            <a:xfrm>
              <a:off x="4734" y="2982"/>
              <a:ext cx="93"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63" name="Line 59"/>
            <p:cNvSpPr>
              <a:spLocks noChangeShapeType="1"/>
            </p:cNvSpPr>
            <p:nvPr/>
          </p:nvSpPr>
          <p:spPr bwMode="auto">
            <a:xfrm flipH="1">
              <a:off x="4966" y="2754"/>
              <a:ext cx="0" cy="686"/>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64" name="Line 60"/>
            <p:cNvSpPr>
              <a:spLocks noChangeShapeType="1"/>
            </p:cNvSpPr>
            <p:nvPr/>
          </p:nvSpPr>
          <p:spPr bwMode="auto">
            <a:xfrm>
              <a:off x="4827" y="2590"/>
              <a:ext cx="0" cy="392"/>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65" name="Line 61"/>
            <p:cNvSpPr>
              <a:spLocks noChangeShapeType="1"/>
            </p:cNvSpPr>
            <p:nvPr/>
          </p:nvSpPr>
          <p:spPr bwMode="auto">
            <a:xfrm flipH="1">
              <a:off x="4548" y="2590"/>
              <a:ext cx="279"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66" name="Line 62"/>
            <p:cNvSpPr>
              <a:spLocks noChangeShapeType="1"/>
            </p:cNvSpPr>
            <p:nvPr/>
          </p:nvSpPr>
          <p:spPr bwMode="auto">
            <a:xfrm>
              <a:off x="4548" y="2525"/>
              <a:ext cx="0" cy="163"/>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67" name="Line 63"/>
            <p:cNvSpPr>
              <a:spLocks noChangeShapeType="1"/>
            </p:cNvSpPr>
            <p:nvPr/>
          </p:nvSpPr>
          <p:spPr bwMode="auto">
            <a:xfrm>
              <a:off x="4548" y="3277"/>
              <a:ext cx="0" cy="98"/>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68" name="Line 64"/>
            <p:cNvSpPr>
              <a:spLocks noChangeShapeType="1"/>
            </p:cNvSpPr>
            <p:nvPr/>
          </p:nvSpPr>
          <p:spPr bwMode="auto">
            <a:xfrm>
              <a:off x="4548" y="3505"/>
              <a:ext cx="0" cy="98"/>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69" name="Rectangle 65"/>
            <p:cNvSpPr>
              <a:spLocks noChangeArrowheads="1"/>
            </p:cNvSpPr>
            <p:nvPr/>
          </p:nvSpPr>
          <p:spPr bwMode="auto">
            <a:xfrm>
              <a:off x="4409" y="3146"/>
              <a:ext cx="278" cy="131"/>
            </a:xfrm>
            <a:prstGeom prst="rect">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0" name="Line 66"/>
            <p:cNvSpPr>
              <a:spLocks noChangeShapeType="1"/>
            </p:cNvSpPr>
            <p:nvPr/>
          </p:nvSpPr>
          <p:spPr bwMode="auto">
            <a:xfrm flipH="1">
              <a:off x="4734" y="2754"/>
              <a:ext cx="232"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71" name="Line 67"/>
            <p:cNvSpPr>
              <a:spLocks noChangeShapeType="1"/>
            </p:cNvSpPr>
            <p:nvPr/>
          </p:nvSpPr>
          <p:spPr bwMode="auto">
            <a:xfrm>
              <a:off x="4548" y="3048"/>
              <a:ext cx="0" cy="98"/>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72" name="AutoShape 68"/>
            <p:cNvSpPr>
              <a:spLocks noChangeArrowheads="1"/>
            </p:cNvSpPr>
            <p:nvPr/>
          </p:nvSpPr>
          <p:spPr bwMode="auto">
            <a:xfrm>
              <a:off x="4363" y="3375"/>
              <a:ext cx="368" cy="130"/>
            </a:xfrm>
            <a:prstGeom prst="diamond">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3" name="Line 69"/>
            <p:cNvSpPr>
              <a:spLocks noChangeShapeType="1"/>
            </p:cNvSpPr>
            <p:nvPr/>
          </p:nvSpPr>
          <p:spPr bwMode="auto">
            <a:xfrm>
              <a:off x="4734" y="3669"/>
              <a:ext cx="93"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74" name="Line 70"/>
            <p:cNvSpPr>
              <a:spLocks noChangeShapeType="1"/>
            </p:cNvSpPr>
            <p:nvPr/>
          </p:nvSpPr>
          <p:spPr bwMode="auto">
            <a:xfrm flipV="1">
              <a:off x="4827" y="3080"/>
              <a:ext cx="0" cy="589"/>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75" name="Line 71"/>
            <p:cNvSpPr>
              <a:spLocks noChangeShapeType="1"/>
            </p:cNvSpPr>
            <p:nvPr/>
          </p:nvSpPr>
          <p:spPr bwMode="auto">
            <a:xfrm flipH="1">
              <a:off x="4548" y="3080"/>
              <a:ext cx="279"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76" name="Line 72"/>
            <p:cNvSpPr>
              <a:spLocks noChangeShapeType="1"/>
            </p:cNvSpPr>
            <p:nvPr/>
          </p:nvSpPr>
          <p:spPr bwMode="auto">
            <a:xfrm>
              <a:off x="4548" y="3734"/>
              <a:ext cx="0" cy="131"/>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spTree>
    <p:extLst>
      <p:ext uri="{BB962C8B-B14F-4D97-AF65-F5344CB8AC3E}">
        <p14:creationId xmlns:p14="http://schemas.microsoft.com/office/powerpoint/2010/main" val="2510402816"/>
      </p:ext>
    </p:extLst>
  </p:cSld>
  <p:clrMapOvr>
    <a:masterClrMapping/>
  </p:clrMapOvr>
  <p:transition spd="med">
    <p:rand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5.4 </a:t>
            </a:r>
            <a:r>
              <a:rPr lang="zh-CN" altLang="en-US" sz="2000" b="1" dirty="0">
                <a:solidFill>
                  <a:srgbClr val="0000FF"/>
                </a:solidFill>
                <a:cs typeface="Times New Roman" panose="02020603050405020304" pitchFamily="18" charset="0"/>
              </a:rPr>
              <a:t>循环测试</a:t>
            </a:r>
            <a:r>
              <a:rPr lang="zh-CN" altLang="en-US" sz="2000" b="1" dirty="0" smtClean="0">
                <a:solidFill>
                  <a:srgbClr val="0000FF"/>
                </a:solidFill>
                <a:cs typeface="Times New Roman" panose="02020603050405020304" pitchFamily="18" charset="0"/>
              </a:rPr>
              <a:t>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简单循环</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对于简单循环，测试应包括以下几种，其中的</a:t>
            </a:r>
            <a:r>
              <a:rPr lang="en-US" altLang="zh-CN" dirty="0" smtClean="0"/>
              <a:t>n</a:t>
            </a:r>
            <a:r>
              <a:rPr lang="zh-CN" altLang="en-US" dirty="0" smtClean="0"/>
              <a:t>表示循环允许的最大次数</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零次循环：从循环入口直接跳到循环</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出口</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一次循环：查找循环初始值方面的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错误</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二次循环：检查在多次循环时才能暴露的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错误</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次循环：此时的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，也是检查在多次循环时才能暴露的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错误</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最大</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次数循环、</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比最大次数多一</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次的循环、</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比最大次数少一</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循环</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endParaRPr lang="en-US" altLang="zh-CN" dirty="0" smtClean="0"/>
          </a:p>
        </p:txBody>
      </p:sp>
      <p:sp>
        <p:nvSpPr>
          <p:cNvPr id="5" name="AutoShape 4"/>
          <p:cNvSpPr>
            <a:spLocks noChangeArrowheads="1"/>
          </p:cNvSpPr>
          <p:nvPr/>
        </p:nvSpPr>
        <p:spPr bwMode="auto">
          <a:xfrm>
            <a:off x="2987824" y="5444455"/>
            <a:ext cx="584200" cy="207963"/>
          </a:xfrm>
          <a:prstGeom prst="diamond">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Rectangle 5"/>
          <p:cNvSpPr>
            <a:spLocks noChangeArrowheads="1"/>
          </p:cNvSpPr>
          <p:nvPr/>
        </p:nvSpPr>
        <p:spPr bwMode="auto">
          <a:xfrm>
            <a:off x="3870474" y="5444455"/>
            <a:ext cx="442912" cy="207963"/>
          </a:xfrm>
          <a:prstGeom prst="rect">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Line 6"/>
          <p:cNvSpPr>
            <a:spLocks noChangeShapeType="1"/>
          </p:cNvSpPr>
          <p:nvPr/>
        </p:nvSpPr>
        <p:spPr bwMode="auto">
          <a:xfrm>
            <a:off x="3281511" y="5133305"/>
            <a:ext cx="0" cy="31115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 name="Line 7"/>
          <p:cNvSpPr>
            <a:spLocks noChangeShapeType="1"/>
          </p:cNvSpPr>
          <p:nvPr/>
        </p:nvSpPr>
        <p:spPr bwMode="auto">
          <a:xfrm>
            <a:off x="3576786" y="5547643"/>
            <a:ext cx="293688"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Line 8"/>
          <p:cNvSpPr>
            <a:spLocks noChangeShapeType="1"/>
          </p:cNvSpPr>
          <p:nvPr/>
        </p:nvSpPr>
        <p:spPr bwMode="auto">
          <a:xfrm>
            <a:off x="4092724" y="5288880"/>
            <a:ext cx="0" cy="155575"/>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9"/>
          <p:cNvSpPr>
            <a:spLocks noChangeShapeType="1"/>
          </p:cNvSpPr>
          <p:nvPr/>
        </p:nvSpPr>
        <p:spPr bwMode="auto">
          <a:xfrm>
            <a:off x="3281511" y="5288880"/>
            <a:ext cx="811213" cy="0"/>
          </a:xfrm>
          <a:prstGeom prst="line">
            <a:avLst/>
          </a:prstGeom>
          <a:noFill/>
          <a:ln w="9525">
            <a:solidFill>
              <a:srgbClr val="000000"/>
            </a:solidFill>
            <a:miter lim="800000"/>
            <a:headEnd type="triangle"/>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Line 10"/>
          <p:cNvSpPr>
            <a:spLocks noChangeShapeType="1"/>
          </p:cNvSpPr>
          <p:nvPr/>
        </p:nvSpPr>
        <p:spPr bwMode="auto">
          <a:xfrm>
            <a:off x="3281511" y="5652418"/>
            <a:ext cx="0" cy="155575"/>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AutoShape 11"/>
          <p:cNvSpPr>
            <a:spLocks noChangeArrowheads="1"/>
          </p:cNvSpPr>
          <p:nvPr/>
        </p:nvSpPr>
        <p:spPr bwMode="auto">
          <a:xfrm>
            <a:off x="5310336" y="5587330"/>
            <a:ext cx="584200" cy="206375"/>
          </a:xfrm>
          <a:prstGeom prst="diamond">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 name="Rectangle 12"/>
          <p:cNvSpPr>
            <a:spLocks noChangeArrowheads="1"/>
          </p:cNvSpPr>
          <p:nvPr/>
        </p:nvSpPr>
        <p:spPr bwMode="auto">
          <a:xfrm>
            <a:off x="5384949" y="5223793"/>
            <a:ext cx="441325" cy="207962"/>
          </a:xfrm>
          <a:prstGeom prst="rect">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 name="Line 13"/>
          <p:cNvSpPr>
            <a:spLocks noChangeShapeType="1"/>
          </p:cNvSpPr>
          <p:nvPr/>
        </p:nvSpPr>
        <p:spPr bwMode="auto">
          <a:xfrm>
            <a:off x="5605611" y="5431755"/>
            <a:ext cx="0" cy="155575"/>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14"/>
          <p:cNvSpPr>
            <a:spLocks noChangeShapeType="1"/>
          </p:cNvSpPr>
          <p:nvPr/>
        </p:nvSpPr>
        <p:spPr bwMode="auto">
          <a:xfrm>
            <a:off x="5605611" y="5015830"/>
            <a:ext cx="0" cy="207963"/>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Line 15"/>
          <p:cNvSpPr>
            <a:spLocks noChangeShapeType="1"/>
          </p:cNvSpPr>
          <p:nvPr/>
        </p:nvSpPr>
        <p:spPr bwMode="auto">
          <a:xfrm>
            <a:off x="5605611" y="5793705"/>
            <a:ext cx="0" cy="155575"/>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Line 16"/>
          <p:cNvSpPr>
            <a:spLocks noChangeShapeType="1"/>
          </p:cNvSpPr>
          <p:nvPr/>
        </p:nvSpPr>
        <p:spPr bwMode="auto">
          <a:xfrm>
            <a:off x="5899299" y="5690518"/>
            <a:ext cx="220662"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17"/>
          <p:cNvSpPr>
            <a:spLocks noChangeShapeType="1"/>
          </p:cNvSpPr>
          <p:nvPr/>
        </p:nvSpPr>
        <p:spPr bwMode="auto">
          <a:xfrm>
            <a:off x="6119961" y="5326980"/>
            <a:ext cx="0" cy="363538"/>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18"/>
          <p:cNvSpPr>
            <a:spLocks noChangeShapeType="1"/>
          </p:cNvSpPr>
          <p:nvPr/>
        </p:nvSpPr>
        <p:spPr bwMode="auto">
          <a:xfrm flipH="1">
            <a:off x="5826274" y="5326980"/>
            <a:ext cx="293687"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2144380732"/>
      </p:ext>
    </p:extLst>
  </p:cSld>
  <p:clrMapOvr>
    <a:masterClrMapping/>
  </p:clrMapOvr>
  <p:transition spd="med">
    <p:rand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5.4 </a:t>
            </a:r>
            <a:r>
              <a:rPr lang="zh-CN" altLang="en-US" sz="2000" b="1" dirty="0">
                <a:solidFill>
                  <a:srgbClr val="0000FF"/>
                </a:solidFill>
                <a:cs typeface="Times New Roman" panose="02020603050405020304" pitchFamily="18" charset="0"/>
              </a:rPr>
              <a:t>循环测试</a:t>
            </a:r>
            <a:r>
              <a:rPr lang="zh-CN" altLang="en-US" sz="2000" b="1" dirty="0" smtClean="0">
                <a:solidFill>
                  <a:srgbClr val="0000FF"/>
                </a:solidFill>
                <a:cs typeface="Times New Roman" panose="02020603050405020304" pitchFamily="18" charset="0"/>
              </a:rPr>
              <a:t>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嵌套循环</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对于嵌套循环：</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从最内层循环开始，设置所有其他层的循环为</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最小值</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对最内层循环做简单循环的全部测试。测试时保持所有外层循环的循环变量为</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最小值；另外</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，对越界值和非法值做类似的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逐步外推，对其外面一层循环进行</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测试；测试</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时保持所有外层循环的循环变量取最小值，所有其它嵌套内层循环的循环变量取“典型”</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值</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反复进行，直到所有各层循环测试</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完毕</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对全部各层循环同时取最小循环次数，或者</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同时</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r>
            <a:b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取</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最大循环</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次数对于</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后一种测试，由于测试量</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太</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r>
            <a:b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大</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，需人为指定最大循环</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次数</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endParaRPr lang="en-US" altLang="zh-CN" dirty="0" smtClean="0"/>
          </a:p>
        </p:txBody>
      </p:sp>
      <p:grpSp>
        <p:nvGrpSpPr>
          <p:cNvPr id="5" name="Group 4"/>
          <p:cNvGrpSpPr>
            <a:grpSpLocks/>
          </p:cNvGrpSpPr>
          <p:nvPr/>
        </p:nvGrpSpPr>
        <p:grpSpPr bwMode="auto">
          <a:xfrm>
            <a:off x="7289750" y="4365104"/>
            <a:ext cx="882650" cy="1504950"/>
            <a:chOff x="5012" y="2518"/>
            <a:chExt cx="556" cy="948"/>
          </a:xfrm>
        </p:grpSpPr>
        <p:sp>
          <p:nvSpPr>
            <p:cNvPr id="6" name="AutoShape 5"/>
            <p:cNvSpPr>
              <a:spLocks noChangeArrowheads="1"/>
            </p:cNvSpPr>
            <p:nvPr/>
          </p:nvSpPr>
          <p:spPr bwMode="auto">
            <a:xfrm>
              <a:off x="5012" y="2943"/>
              <a:ext cx="368" cy="130"/>
            </a:xfrm>
            <a:prstGeom prst="diamond">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Rectangle 6"/>
            <p:cNvSpPr>
              <a:spLocks noChangeArrowheads="1"/>
            </p:cNvSpPr>
            <p:nvPr/>
          </p:nvSpPr>
          <p:spPr bwMode="auto">
            <a:xfrm>
              <a:off x="5058" y="2714"/>
              <a:ext cx="278" cy="131"/>
            </a:xfrm>
            <a:prstGeom prst="rect">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 name="Line 7"/>
            <p:cNvSpPr>
              <a:spLocks noChangeShapeType="1"/>
            </p:cNvSpPr>
            <p:nvPr/>
          </p:nvSpPr>
          <p:spPr bwMode="auto">
            <a:xfrm>
              <a:off x="5197" y="2845"/>
              <a:ext cx="0" cy="98"/>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AutoShape 8"/>
            <p:cNvSpPr>
              <a:spLocks noChangeArrowheads="1"/>
            </p:cNvSpPr>
            <p:nvPr/>
          </p:nvSpPr>
          <p:spPr bwMode="auto">
            <a:xfrm>
              <a:off x="5012" y="3171"/>
              <a:ext cx="368" cy="131"/>
            </a:xfrm>
            <a:prstGeom prst="diamond">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 name="Line 9"/>
            <p:cNvSpPr>
              <a:spLocks noChangeShapeType="1"/>
            </p:cNvSpPr>
            <p:nvPr/>
          </p:nvSpPr>
          <p:spPr bwMode="auto">
            <a:xfrm>
              <a:off x="5382" y="3237"/>
              <a:ext cx="186"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Line 10"/>
            <p:cNvSpPr>
              <a:spLocks noChangeShapeType="1"/>
            </p:cNvSpPr>
            <p:nvPr/>
          </p:nvSpPr>
          <p:spPr bwMode="auto">
            <a:xfrm>
              <a:off x="5382" y="3008"/>
              <a:ext cx="93"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Line 11"/>
            <p:cNvSpPr>
              <a:spLocks noChangeShapeType="1"/>
            </p:cNvSpPr>
            <p:nvPr/>
          </p:nvSpPr>
          <p:spPr bwMode="auto">
            <a:xfrm>
              <a:off x="5475" y="2648"/>
              <a:ext cx="0" cy="36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Line 12"/>
            <p:cNvSpPr>
              <a:spLocks noChangeShapeType="1"/>
            </p:cNvSpPr>
            <p:nvPr/>
          </p:nvSpPr>
          <p:spPr bwMode="auto">
            <a:xfrm>
              <a:off x="5243" y="2648"/>
              <a:ext cx="232" cy="0"/>
            </a:xfrm>
            <a:prstGeom prst="line">
              <a:avLst/>
            </a:prstGeom>
            <a:noFill/>
            <a:ln w="9525">
              <a:solidFill>
                <a:srgbClr val="000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Line 13"/>
            <p:cNvSpPr>
              <a:spLocks noChangeShapeType="1"/>
            </p:cNvSpPr>
            <p:nvPr/>
          </p:nvSpPr>
          <p:spPr bwMode="auto">
            <a:xfrm>
              <a:off x="5568" y="2583"/>
              <a:ext cx="0" cy="654"/>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14"/>
            <p:cNvSpPr>
              <a:spLocks noChangeShapeType="1"/>
            </p:cNvSpPr>
            <p:nvPr/>
          </p:nvSpPr>
          <p:spPr bwMode="auto">
            <a:xfrm flipH="1">
              <a:off x="5243" y="2583"/>
              <a:ext cx="325"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Line 15"/>
            <p:cNvSpPr>
              <a:spLocks noChangeShapeType="1"/>
            </p:cNvSpPr>
            <p:nvPr/>
          </p:nvSpPr>
          <p:spPr bwMode="auto">
            <a:xfrm>
              <a:off x="5243" y="2518"/>
              <a:ext cx="0" cy="196"/>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Line 16"/>
            <p:cNvSpPr>
              <a:spLocks noChangeShapeType="1"/>
            </p:cNvSpPr>
            <p:nvPr/>
          </p:nvSpPr>
          <p:spPr bwMode="auto">
            <a:xfrm>
              <a:off x="5197" y="3073"/>
              <a:ext cx="0" cy="98"/>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17"/>
            <p:cNvSpPr>
              <a:spLocks noChangeShapeType="1"/>
            </p:cNvSpPr>
            <p:nvPr/>
          </p:nvSpPr>
          <p:spPr bwMode="auto">
            <a:xfrm>
              <a:off x="5197" y="3302"/>
              <a:ext cx="0" cy="164"/>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671890741"/>
      </p:ext>
    </p:extLst>
  </p:cSld>
  <p:clrMapOvr>
    <a:masterClrMapping/>
  </p:clrMapOvr>
  <p:transition spd="med">
    <p:random/>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5.4 </a:t>
            </a:r>
            <a:r>
              <a:rPr lang="zh-CN" altLang="en-US" sz="2000" b="1" dirty="0">
                <a:solidFill>
                  <a:srgbClr val="0000FF"/>
                </a:solidFill>
                <a:cs typeface="Times New Roman" panose="02020603050405020304" pitchFamily="18" charset="0"/>
              </a:rPr>
              <a:t>循环测试</a:t>
            </a:r>
            <a:r>
              <a:rPr lang="zh-CN" altLang="en-US" sz="2000" b="1" dirty="0" smtClean="0">
                <a:solidFill>
                  <a:srgbClr val="0000FF"/>
                </a:solidFill>
                <a:cs typeface="Times New Roman" panose="02020603050405020304" pitchFamily="18" charset="0"/>
              </a:rPr>
              <a:t>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5536" y="83671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串接循环</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对于串接循环，要区别两种情况</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如果各个循环互相独立，则串接循环可以用与简单循环相同的方法进行</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如果有两个循环处于串接状态，而前一个循环的循环变量的值是后一个循环的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初值；则</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这几个循环不是互相独立的，则需要使用测试嵌套循环的办法来</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处理 </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endParaRPr lang="en-US" altLang="zh-CN" dirty="0" smtClean="0"/>
          </a:p>
        </p:txBody>
      </p:sp>
      <p:sp>
        <p:nvSpPr>
          <p:cNvPr id="5" name="AutoShape 4"/>
          <p:cNvSpPr>
            <a:spLocks noChangeArrowheads="1"/>
          </p:cNvSpPr>
          <p:nvPr/>
        </p:nvSpPr>
        <p:spPr bwMode="auto">
          <a:xfrm>
            <a:off x="6660232" y="4566915"/>
            <a:ext cx="584200" cy="207963"/>
          </a:xfrm>
          <a:prstGeom prst="diamond">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Rectangle 5"/>
          <p:cNvSpPr>
            <a:spLocks noChangeArrowheads="1"/>
          </p:cNvSpPr>
          <p:nvPr/>
        </p:nvSpPr>
        <p:spPr bwMode="auto">
          <a:xfrm>
            <a:off x="6734844" y="4203378"/>
            <a:ext cx="441325" cy="207962"/>
          </a:xfrm>
          <a:prstGeom prst="rect">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Line 6"/>
          <p:cNvSpPr>
            <a:spLocks noChangeShapeType="1"/>
          </p:cNvSpPr>
          <p:nvPr/>
        </p:nvSpPr>
        <p:spPr bwMode="auto">
          <a:xfrm>
            <a:off x="6955507" y="4411340"/>
            <a:ext cx="0" cy="155575"/>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 name="AutoShape 7"/>
          <p:cNvSpPr>
            <a:spLocks noChangeArrowheads="1"/>
          </p:cNvSpPr>
          <p:nvPr/>
        </p:nvSpPr>
        <p:spPr bwMode="auto">
          <a:xfrm>
            <a:off x="6660232" y="5293990"/>
            <a:ext cx="584200" cy="207963"/>
          </a:xfrm>
          <a:prstGeom prst="diamond">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 name="Line 8"/>
          <p:cNvSpPr>
            <a:spLocks noChangeShapeType="1"/>
          </p:cNvSpPr>
          <p:nvPr/>
        </p:nvSpPr>
        <p:spPr bwMode="auto">
          <a:xfrm>
            <a:off x="7249194" y="5397178"/>
            <a:ext cx="147638"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9"/>
          <p:cNvSpPr>
            <a:spLocks noChangeShapeType="1"/>
          </p:cNvSpPr>
          <p:nvPr/>
        </p:nvSpPr>
        <p:spPr bwMode="auto">
          <a:xfrm>
            <a:off x="7249194" y="4671690"/>
            <a:ext cx="147638"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Line 10"/>
          <p:cNvSpPr>
            <a:spLocks noChangeShapeType="1"/>
          </p:cNvSpPr>
          <p:nvPr/>
        </p:nvSpPr>
        <p:spPr bwMode="auto">
          <a:xfrm>
            <a:off x="7396832" y="4827265"/>
            <a:ext cx="0" cy="569913"/>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Line 11"/>
          <p:cNvSpPr>
            <a:spLocks noChangeShapeType="1"/>
          </p:cNvSpPr>
          <p:nvPr/>
        </p:nvSpPr>
        <p:spPr bwMode="auto">
          <a:xfrm>
            <a:off x="7396832" y="4047803"/>
            <a:ext cx="0" cy="623887"/>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Line 12"/>
          <p:cNvSpPr>
            <a:spLocks noChangeShapeType="1"/>
          </p:cNvSpPr>
          <p:nvPr/>
        </p:nvSpPr>
        <p:spPr bwMode="auto">
          <a:xfrm flipH="1">
            <a:off x="6955507" y="4047803"/>
            <a:ext cx="441325"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Line 13"/>
          <p:cNvSpPr>
            <a:spLocks noChangeShapeType="1"/>
          </p:cNvSpPr>
          <p:nvPr/>
        </p:nvSpPr>
        <p:spPr bwMode="auto">
          <a:xfrm>
            <a:off x="6955507" y="3789040"/>
            <a:ext cx="0" cy="414338"/>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14"/>
          <p:cNvSpPr>
            <a:spLocks noChangeShapeType="1"/>
          </p:cNvSpPr>
          <p:nvPr/>
        </p:nvSpPr>
        <p:spPr bwMode="auto">
          <a:xfrm>
            <a:off x="6955507" y="5138415"/>
            <a:ext cx="0" cy="155575"/>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Line 15"/>
          <p:cNvSpPr>
            <a:spLocks noChangeShapeType="1"/>
          </p:cNvSpPr>
          <p:nvPr/>
        </p:nvSpPr>
        <p:spPr bwMode="auto">
          <a:xfrm>
            <a:off x="6955507" y="5501953"/>
            <a:ext cx="0" cy="258762"/>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Rectangle 16"/>
          <p:cNvSpPr>
            <a:spLocks noChangeArrowheads="1"/>
          </p:cNvSpPr>
          <p:nvPr/>
        </p:nvSpPr>
        <p:spPr bwMode="auto">
          <a:xfrm>
            <a:off x="6734844" y="4930453"/>
            <a:ext cx="441325" cy="207962"/>
          </a:xfrm>
          <a:prstGeom prst="rect">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 name="Line 17"/>
          <p:cNvSpPr>
            <a:spLocks noChangeShapeType="1"/>
          </p:cNvSpPr>
          <p:nvPr/>
        </p:nvSpPr>
        <p:spPr bwMode="auto">
          <a:xfrm flipH="1">
            <a:off x="7028532" y="4827265"/>
            <a:ext cx="368300"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18"/>
          <p:cNvSpPr>
            <a:spLocks noChangeShapeType="1"/>
          </p:cNvSpPr>
          <p:nvPr/>
        </p:nvSpPr>
        <p:spPr bwMode="auto">
          <a:xfrm>
            <a:off x="6955507" y="4774878"/>
            <a:ext cx="0" cy="155575"/>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366036155"/>
      </p:ext>
    </p:extLst>
  </p:cSld>
  <p:clrMapOvr>
    <a:masterClrMapping/>
  </p:clrMapOvr>
  <p:transition spd="med">
    <p:rand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5.4 </a:t>
            </a:r>
            <a:r>
              <a:rPr lang="zh-CN" altLang="en-US" sz="2000" b="1" dirty="0">
                <a:solidFill>
                  <a:srgbClr val="0000FF"/>
                </a:solidFill>
                <a:cs typeface="Times New Roman" panose="02020603050405020304" pitchFamily="18" charset="0"/>
              </a:rPr>
              <a:t>循环测试</a:t>
            </a:r>
            <a:r>
              <a:rPr lang="zh-CN" altLang="en-US" sz="2000" b="1" dirty="0" smtClean="0">
                <a:solidFill>
                  <a:srgbClr val="0000FF"/>
                </a:solidFill>
                <a:cs typeface="Times New Roman" panose="02020603050405020304" pitchFamily="18" charset="0"/>
              </a:rPr>
              <a:t>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非结构循环</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对于非结构循环，不能测试，</a:t>
            </a:r>
            <a:r>
              <a:rPr kumimoji="1" lang="zh-CN" altLang="en-US" dirty="0" smtClean="0"/>
              <a:t>应重新设计循环结构，使之成为其它循环方式，然</a:t>
            </a:r>
            <a:r>
              <a:rPr lang="zh-CN" altLang="en-US" dirty="0" smtClean="0"/>
              <a:t>后再进行测试</a:t>
            </a:r>
          </a:p>
          <a:p>
            <a:pPr eaLnBrk="1" hangingPunct="1"/>
            <a:endParaRPr lang="en-US" altLang="zh-CN" dirty="0" smtClean="0"/>
          </a:p>
        </p:txBody>
      </p:sp>
      <p:sp>
        <p:nvSpPr>
          <p:cNvPr id="5" name="AutoShape 4"/>
          <p:cNvSpPr>
            <a:spLocks noChangeArrowheads="1"/>
          </p:cNvSpPr>
          <p:nvPr/>
        </p:nvSpPr>
        <p:spPr bwMode="auto">
          <a:xfrm>
            <a:off x="6012160" y="3319661"/>
            <a:ext cx="584200" cy="207962"/>
          </a:xfrm>
          <a:prstGeom prst="diamond">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AutoShape 5"/>
          <p:cNvSpPr>
            <a:spLocks noChangeArrowheads="1"/>
          </p:cNvSpPr>
          <p:nvPr/>
        </p:nvSpPr>
        <p:spPr bwMode="auto">
          <a:xfrm>
            <a:off x="6012160" y="3683198"/>
            <a:ext cx="584200" cy="207963"/>
          </a:xfrm>
          <a:prstGeom prst="diamond">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Rectangle 6"/>
          <p:cNvSpPr>
            <a:spLocks noChangeArrowheads="1"/>
          </p:cNvSpPr>
          <p:nvPr/>
        </p:nvSpPr>
        <p:spPr bwMode="auto">
          <a:xfrm>
            <a:off x="6085185" y="2852936"/>
            <a:ext cx="441325" cy="207962"/>
          </a:xfrm>
          <a:prstGeom prst="rect">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 name="Line 7"/>
          <p:cNvSpPr>
            <a:spLocks noChangeShapeType="1"/>
          </p:cNvSpPr>
          <p:nvPr/>
        </p:nvSpPr>
        <p:spPr bwMode="auto">
          <a:xfrm>
            <a:off x="6305847" y="3527623"/>
            <a:ext cx="0" cy="155575"/>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AutoShape 8"/>
          <p:cNvSpPr>
            <a:spLocks noChangeArrowheads="1"/>
          </p:cNvSpPr>
          <p:nvPr/>
        </p:nvSpPr>
        <p:spPr bwMode="auto">
          <a:xfrm>
            <a:off x="6012160" y="4772223"/>
            <a:ext cx="584200" cy="207963"/>
          </a:xfrm>
          <a:prstGeom prst="diamond">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 name="Line 9"/>
          <p:cNvSpPr>
            <a:spLocks noChangeShapeType="1"/>
          </p:cNvSpPr>
          <p:nvPr/>
        </p:nvSpPr>
        <p:spPr bwMode="auto">
          <a:xfrm>
            <a:off x="6601122" y="4513461"/>
            <a:ext cx="368300"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Line 10"/>
          <p:cNvSpPr>
            <a:spLocks noChangeShapeType="1"/>
          </p:cNvSpPr>
          <p:nvPr/>
        </p:nvSpPr>
        <p:spPr bwMode="auto">
          <a:xfrm>
            <a:off x="6601122" y="3786386"/>
            <a:ext cx="147638"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Line 11"/>
          <p:cNvSpPr>
            <a:spLocks noChangeShapeType="1"/>
          </p:cNvSpPr>
          <p:nvPr/>
        </p:nvSpPr>
        <p:spPr bwMode="auto">
          <a:xfrm flipH="1">
            <a:off x="6969422" y="3424436"/>
            <a:ext cx="0" cy="1089025"/>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Line 12"/>
          <p:cNvSpPr>
            <a:spLocks noChangeShapeType="1"/>
          </p:cNvSpPr>
          <p:nvPr/>
        </p:nvSpPr>
        <p:spPr bwMode="auto">
          <a:xfrm>
            <a:off x="6748760" y="3164086"/>
            <a:ext cx="0" cy="62230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Line 13"/>
          <p:cNvSpPr>
            <a:spLocks noChangeShapeType="1"/>
          </p:cNvSpPr>
          <p:nvPr/>
        </p:nvSpPr>
        <p:spPr bwMode="auto">
          <a:xfrm flipH="1">
            <a:off x="6305847" y="3164086"/>
            <a:ext cx="442913"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14"/>
          <p:cNvSpPr>
            <a:spLocks noChangeShapeType="1"/>
          </p:cNvSpPr>
          <p:nvPr/>
        </p:nvSpPr>
        <p:spPr bwMode="auto">
          <a:xfrm>
            <a:off x="6305847" y="3060898"/>
            <a:ext cx="0" cy="258763"/>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Line 15"/>
          <p:cNvSpPr>
            <a:spLocks noChangeShapeType="1"/>
          </p:cNvSpPr>
          <p:nvPr/>
        </p:nvSpPr>
        <p:spPr bwMode="auto">
          <a:xfrm>
            <a:off x="6305847" y="4254698"/>
            <a:ext cx="0" cy="155575"/>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Line 16"/>
          <p:cNvSpPr>
            <a:spLocks noChangeShapeType="1"/>
          </p:cNvSpPr>
          <p:nvPr/>
        </p:nvSpPr>
        <p:spPr bwMode="auto">
          <a:xfrm>
            <a:off x="6305847" y="4616648"/>
            <a:ext cx="0" cy="155575"/>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Rectangle 17"/>
          <p:cNvSpPr>
            <a:spLocks noChangeArrowheads="1"/>
          </p:cNvSpPr>
          <p:nvPr/>
        </p:nvSpPr>
        <p:spPr bwMode="auto">
          <a:xfrm>
            <a:off x="6085185" y="4046736"/>
            <a:ext cx="441325" cy="207962"/>
          </a:xfrm>
          <a:prstGeom prst="rect">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 name="Line 18"/>
          <p:cNvSpPr>
            <a:spLocks noChangeShapeType="1"/>
          </p:cNvSpPr>
          <p:nvPr/>
        </p:nvSpPr>
        <p:spPr bwMode="auto">
          <a:xfrm flipH="1">
            <a:off x="6601122" y="3424436"/>
            <a:ext cx="368300"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Line 19"/>
          <p:cNvSpPr>
            <a:spLocks noChangeShapeType="1"/>
          </p:cNvSpPr>
          <p:nvPr/>
        </p:nvSpPr>
        <p:spPr bwMode="auto">
          <a:xfrm>
            <a:off x="6305847" y="3891161"/>
            <a:ext cx="0" cy="155575"/>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 name="AutoShape 20"/>
          <p:cNvSpPr>
            <a:spLocks noChangeArrowheads="1"/>
          </p:cNvSpPr>
          <p:nvPr/>
        </p:nvSpPr>
        <p:spPr bwMode="auto">
          <a:xfrm>
            <a:off x="6012160" y="4410273"/>
            <a:ext cx="584200" cy="206375"/>
          </a:xfrm>
          <a:prstGeom prst="diamond">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Line 21"/>
          <p:cNvSpPr>
            <a:spLocks noChangeShapeType="1"/>
          </p:cNvSpPr>
          <p:nvPr/>
        </p:nvSpPr>
        <p:spPr bwMode="auto">
          <a:xfrm>
            <a:off x="6601122" y="4876998"/>
            <a:ext cx="147638"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 name="Line 22"/>
          <p:cNvSpPr>
            <a:spLocks noChangeShapeType="1"/>
          </p:cNvSpPr>
          <p:nvPr/>
        </p:nvSpPr>
        <p:spPr bwMode="auto">
          <a:xfrm flipV="1">
            <a:off x="6748760" y="3941961"/>
            <a:ext cx="0" cy="935037"/>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Line 23"/>
          <p:cNvSpPr>
            <a:spLocks noChangeShapeType="1"/>
          </p:cNvSpPr>
          <p:nvPr/>
        </p:nvSpPr>
        <p:spPr bwMode="auto">
          <a:xfrm flipH="1">
            <a:off x="6305847" y="3941961"/>
            <a:ext cx="442913"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 name="Line 24"/>
          <p:cNvSpPr>
            <a:spLocks noChangeShapeType="1"/>
          </p:cNvSpPr>
          <p:nvPr/>
        </p:nvSpPr>
        <p:spPr bwMode="auto">
          <a:xfrm>
            <a:off x="6305847" y="4980186"/>
            <a:ext cx="0" cy="207962"/>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766347108"/>
      </p:ext>
    </p:extLst>
  </p:cSld>
  <p:clrMapOvr>
    <a:masterClrMapping/>
  </p:clrMapOvr>
  <p:transition spd="med">
    <p:rand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229410"/>
            <a:ext cx="5832647" cy="5040559"/>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smtClean="0">
                <a:ln>
                  <a:noFill/>
                </a:ln>
                <a:solidFill>
                  <a:srgbClr val="C00000"/>
                </a:solidFill>
                <a:effectLst/>
                <a:uLnTx/>
                <a:uFillTx/>
                <a:latin typeface="Book Antiqua"/>
                <a:ea typeface="宋体"/>
                <a:cs typeface="+mn-cs"/>
              </a:rPr>
              <a:t>主要内容</a:t>
            </a:r>
            <a:endParaRPr kumimoji="0" lang="en-US" altLang="zh-CN" sz="2400" b="1" i="0" u="none" strike="noStrike" kern="1200" cap="none" spc="0" normalizeH="0" baseline="0" noProof="0" dirty="0" smtClean="0">
              <a:ln>
                <a:noFill/>
              </a:ln>
              <a:solidFill>
                <a:srgbClr val="C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1</a:t>
            </a: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a:t>
            </a: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软件测试基础</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2.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测试过程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3.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测试方法分类</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   4. </a:t>
            </a:r>
            <a:r>
              <a:rPr kumimoji="0" lang="zh-CN" altLang="en-US" sz="2000" b="1" i="0" u="none" strike="noStrike" kern="1200" cap="none" spc="0" normalizeH="0" baseline="0" noProof="0" dirty="0" smtClean="0">
                <a:ln>
                  <a:noFill/>
                </a:ln>
                <a:solidFill>
                  <a:srgbClr val="000000"/>
                </a:solidFill>
                <a:effectLst/>
                <a:uLnTx/>
                <a:uFillTx/>
                <a:latin typeface="Book Antiqua"/>
                <a:ea typeface="宋体"/>
                <a:cs typeface="+mn-cs"/>
              </a:rPr>
              <a:t>黑盒测试</a:t>
            </a:r>
            <a:endPar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Book Antiqua"/>
                <a:ea typeface="宋体"/>
                <a:cs typeface="+mn-cs"/>
              </a:rPr>
              <a:t> </a:t>
            </a:r>
            <a:r>
              <a:rPr kumimoji="0" lang="en-US" altLang="zh-CN" sz="2000" b="1" i="0" u="none" strike="noStrike" kern="1200" cap="none" spc="0" normalizeH="0" baseline="0" noProof="0" dirty="0" smtClean="0">
                <a:ln>
                  <a:noFill/>
                </a:ln>
                <a:solidFill>
                  <a:srgbClr val="C00000"/>
                </a:solidFill>
                <a:effectLst/>
                <a:uLnTx/>
                <a:uFillTx/>
                <a:latin typeface="Book Antiqua"/>
                <a:ea typeface="宋体"/>
                <a:cs typeface="+mn-cs"/>
              </a:rPr>
              <a:t>  </a:t>
            </a:r>
            <a:r>
              <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rPr>
              <a:t>5. </a:t>
            </a:r>
            <a:r>
              <a:rPr kumimoji="0" lang="zh-CN" altLang="en-US" sz="2000" b="1" i="0" u="none" strike="noStrike" kern="1200" cap="none" spc="0" normalizeH="0" baseline="0" noProof="0" dirty="0" smtClean="0">
                <a:ln>
                  <a:noFill/>
                </a:ln>
                <a:solidFill>
                  <a:srgbClr val="000000"/>
                </a:solidFill>
                <a:effectLst/>
                <a:uLnTx/>
                <a:uFillTx/>
                <a:latin typeface="Book Antiqua"/>
                <a:ea typeface="宋体"/>
                <a:cs typeface="+mn-cs"/>
              </a:rPr>
              <a:t>白盒测试</a:t>
            </a:r>
            <a:endParaRPr kumimoji="0" lang="en-US" altLang="zh-CN" sz="2000" b="1" i="0" u="none" strike="noStrike" kern="1200" cap="none" spc="0" normalizeH="0" baseline="0" noProof="0" dirty="0" smtClean="0">
              <a:ln>
                <a:noFill/>
              </a:ln>
              <a:solidFill>
                <a:srgbClr val="000000"/>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chemeClr val="tx1"/>
                </a:solidFill>
                <a:effectLst/>
                <a:uLnTx/>
                <a:uFillTx/>
                <a:latin typeface="Book Antiqua"/>
                <a:ea typeface="宋体"/>
                <a:cs typeface="+mn-cs"/>
              </a:rPr>
              <a:t>    5.1 </a:t>
            </a:r>
            <a:r>
              <a:rPr kumimoji="0" lang="zh-CN" altLang="en-US" sz="2000" b="1" i="0" u="none" strike="noStrike" kern="1200" cap="none" spc="0" normalizeH="0" baseline="0" noProof="0" dirty="0">
                <a:ln>
                  <a:noFill/>
                </a:ln>
                <a:solidFill>
                  <a:schemeClr val="tx1"/>
                </a:solidFill>
                <a:effectLst/>
                <a:uLnTx/>
                <a:uFillTx/>
                <a:latin typeface="Book Antiqua"/>
                <a:ea typeface="宋体"/>
                <a:cs typeface="+mn-cs"/>
              </a:rPr>
              <a:t>白盒测试概述</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chemeClr val="tx1"/>
                </a:solidFill>
                <a:effectLst/>
                <a:uLnTx/>
                <a:uFillTx/>
                <a:latin typeface="Book Antiqua"/>
                <a:ea typeface="宋体"/>
                <a:cs typeface="+mn-cs"/>
              </a:rPr>
              <a:t>    5.2 </a:t>
            </a:r>
            <a:r>
              <a:rPr kumimoji="0" lang="zh-CN" altLang="en-US" sz="2000" b="1" i="0" u="none" strike="noStrike" kern="1200" cap="none" spc="0" normalizeH="0" baseline="0" noProof="0" dirty="0">
                <a:ln>
                  <a:noFill/>
                </a:ln>
                <a:solidFill>
                  <a:schemeClr val="tx1"/>
                </a:solidFill>
                <a:effectLst/>
                <a:uLnTx/>
                <a:uFillTx/>
                <a:latin typeface="Book Antiqua"/>
                <a:ea typeface="宋体"/>
                <a:cs typeface="+mn-cs"/>
              </a:rPr>
              <a:t>白盒测试的覆盖标准</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chemeClr val="tx1"/>
                </a:solidFill>
                <a:effectLst/>
                <a:uLnTx/>
                <a:uFillTx/>
                <a:latin typeface="Book Antiqua"/>
                <a:ea typeface="宋体"/>
                <a:cs typeface="+mn-cs"/>
              </a:rPr>
              <a:t>    5.3 </a:t>
            </a:r>
            <a:r>
              <a:rPr kumimoji="0" lang="zh-CN" altLang="en-US" sz="2000" b="1" i="0" u="none" strike="noStrike" kern="1200" cap="none" spc="0" normalizeH="0" baseline="0" noProof="0" dirty="0">
                <a:ln>
                  <a:noFill/>
                </a:ln>
                <a:solidFill>
                  <a:schemeClr val="tx1"/>
                </a:solidFill>
                <a:effectLst/>
                <a:uLnTx/>
                <a:uFillTx/>
                <a:latin typeface="Book Antiqua"/>
                <a:ea typeface="宋体"/>
                <a:cs typeface="+mn-cs"/>
              </a:rPr>
              <a:t>基本路径法</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chemeClr val="tx1"/>
                </a:solidFill>
                <a:effectLst/>
                <a:uLnTx/>
                <a:uFillTx/>
                <a:latin typeface="Book Antiqua"/>
                <a:ea typeface="宋体"/>
                <a:cs typeface="+mn-cs"/>
              </a:rPr>
              <a:t>    5.4 </a:t>
            </a:r>
            <a:r>
              <a:rPr kumimoji="0" lang="zh-CN" altLang="en-US" sz="2000" b="1" i="0" u="none" strike="noStrike" kern="1200" cap="none" spc="0" normalizeH="0" baseline="0" noProof="0" dirty="0">
                <a:ln>
                  <a:noFill/>
                </a:ln>
                <a:solidFill>
                  <a:schemeClr val="tx1"/>
                </a:solidFill>
                <a:effectLst/>
                <a:uLnTx/>
                <a:uFillTx/>
                <a:latin typeface="Book Antiqua"/>
                <a:ea typeface="宋体"/>
                <a:cs typeface="+mn-cs"/>
              </a:rPr>
              <a:t>循环测试法</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rgbClr val="C00000"/>
                </a:solidFill>
                <a:effectLst/>
                <a:uLnTx/>
                <a:uFillTx/>
                <a:latin typeface="Book Antiqua"/>
                <a:ea typeface="宋体"/>
                <a:cs typeface="+mn-cs"/>
              </a:rPr>
              <a:t>    5.5 </a:t>
            </a:r>
            <a:r>
              <a:rPr kumimoji="0" lang="en-US" altLang="zh-CN" sz="2000" b="1" i="0" u="none" strike="noStrike" kern="1200" cap="none" spc="0" normalizeH="0" baseline="0" noProof="0" dirty="0" err="1">
                <a:ln>
                  <a:noFill/>
                </a:ln>
                <a:solidFill>
                  <a:srgbClr val="C00000"/>
                </a:solidFill>
                <a:effectLst/>
                <a:uLnTx/>
                <a:uFillTx/>
                <a:latin typeface="Book Antiqua"/>
                <a:ea typeface="宋体"/>
                <a:cs typeface="+mn-cs"/>
              </a:rPr>
              <a:t>xUnit</a:t>
            </a:r>
            <a:r>
              <a:rPr kumimoji="0" lang="zh-CN" altLang="en-US" sz="2000" b="1" i="0" u="none" strike="noStrike" kern="1200" cap="none" spc="0" normalizeH="0" baseline="0" noProof="0" dirty="0">
                <a:ln>
                  <a:noFill/>
                </a:ln>
                <a:solidFill>
                  <a:srgbClr val="C00000"/>
                </a:solidFill>
                <a:effectLst/>
                <a:uLnTx/>
                <a:uFillTx/>
                <a:latin typeface="Book Antiqua"/>
                <a:ea typeface="宋体"/>
                <a:cs typeface="+mn-cs"/>
              </a:rPr>
              <a:t>白盒</a:t>
            </a:r>
            <a:r>
              <a:rPr kumimoji="0" lang="zh-CN" altLang="en-US" sz="2000" b="1" i="0" u="none" strike="noStrike" kern="1200" cap="none" spc="0" normalizeH="0" baseline="0" noProof="0" dirty="0" smtClean="0">
                <a:ln>
                  <a:noFill/>
                </a:ln>
                <a:solidFill>
                  <a:srgbClr val="C00000"/>
                </a:solidFill>
                <a:effectLst/>
                <a:uLnTx/>
                <a:uFillTx/>
                <a:latin typeface="Book Antiqua"/>
                <a:ea typeface="宋体"/>
                <a:cs typeface="+mn-cs"/>
              </a:rPr>
              <a:t>测试</a:t>
            </a:r>
            <a:endParaRPr kumimoji="0" lang="en-US" altLang="zh-CN" sz="2000" b="0" i="0" u="none" strike="noStrike" kern="1200" cap="none" spc="0" normalizeH="0" baseline="0" noProof="0" dirty="0">
              <a:ln>
                <a:noFill/>
              </a:ln>
              <a:solidFill>
                <a:srgbClr val="C00000"/>
              </a:solidFill>
              <a:effectLst/>
              <a:uLnTx/>
              <a:uFillTx/>
              <a:latin typeface="Book Antiqua"/>
              <a:ea typeface="宋体"/>
              <a:cs typeface="+mn-cs"/>
            </a:endParaRPr>
          </a:p>
        </p:txBody>
      </p:sp>
    </p:spTree>
    <p:extLst>
      <p:ext uri="{BB962C8B-B14F-4D97-AF65-F5344CB8AC3E}">
        <p14:creationId xmlns:p14="http://schemas.microsoft.com/office/powerpoint/2010/main" val="3707356081"/>
      </p:ext>
    </p:extLst>
  </p:cSld>
  <p:clrMapOvr>
    <a:masterClrMapping/>
  </p:clrMapOvr>
  <p:transition spd="med">
    <p:rand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5.5 </a:t>
            </a:r>
            <a:r>
              <a:rPr lang="en-US" altLang="zh-CN" sz="2000" b="1" dirty="0" err="1">
                <a:solidFill>
                  <a:srgbClr val="0000FF"/>
                </a:solidFill>
                <a:cs typeface="Times New Roman" panose="02020603050405020304" pitchFamily="18" charset="0"/>
              </a:rPr>
              <a:t>xUnit</a:t>
            </a:r>
            <a:r>
              <a:rPr lang="zh-CN" altLang="en-US" sz="2000" b="1" dirty="0">
                <a:solidFill>
                  <a:srgbClr val="0000FF"/>
                </a:solidFill>
                <a:cs typeface="Times New Roman" panose="02020603050405020304" pitchFamily="18" charset="0"/>
              </a:rPr>
              <a:t>白盒测试</a:t>
            </a:r>
          </a:p>
        </p:txBody>
      </p:sp>
      <p:sp>
        <p:nvSpPr>
          <p:cNvPr id="5"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err="1">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xUnit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概述</a:t>
            </a:r>
          </a:p>
        </p:txBody>
      </p:sp>
      <p:sp>
        <p:nvSpPr>
          <p:cNvPr id="6"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err="1" smtClean="0"/>
              <a:t>xUnit</a:t>
            </a:r>
            <a:r>
              <a:rPr lang="en-US" altLang="zh-CN" dirty="0" smtClean="0"/>
              <a:t>—</a:t>
            </a:r>
            <a:r>
              <a:rPr lang="en-US" altLang="zh-CN"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x</a:t>
            </a:r>
            <a:r>
              <a:rPr lang="zh-CN" altLang="en-US" dirty="0" smtClean="0"/>
              <a:t>代表不同的编程语言，</a:t>
            </a:r>
            <a:r>
              <a:rPr lang="en-US" altLang="zh-CN" dirty="0" err="1" smtClean="0"/>
              <a:t>xUnit</a:t>
            </a:r>
            <a:r>
              <a:rPr lang="zh-CN" altLang="en-US" dirty="0" smtClean="0"/>
              <a:t>是相应的单元测试工具</a:t>
            </a:r>
          </a:p>
          <a:p>
            <a:pPr lvl="1" eaLnBrk="1" hangingPunct="1"/>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CppUnit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jUnit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PyUnit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PHPUnit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en-US" altLang="zh-CN" dirty="0" smtClean="0"/>
              <a:t>JUnit</a:t>
            </a:r>
            <a:r>
              <a:rPr lang="zh-CN" altLang="en-US" dirty="0" smtClean="0"/>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由</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Erich Gamma</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和</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Kent Beck</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编写的一个回归测试框架，由程序员主导的白盒测试，在写完模块的代码之后，马上设计测试用例，尽快消除</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错误</a:t>
            </a:r>
            <a:endPar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endParaRPr lang="en-US" altLang="zh-CN" dirty="0" smtClean="0"/>
          </a:p>
          <a:p>
            <a:pPr eaLnBrk="1" hangingPunct="1"/>
            <a:endParaRPr lang="en-US" altLang="zh-CN" dirty="0" smtClean="0"/>
          </a:p>
        </p:txBody>
      </p:sp>
      <p:pic>
        <p:nvPicPr>
          <p:cNvPr id="7" name="Picture 5" descr="Erich Gamma 的图像结果"/>
          <p:cNvPicPr>
            <a:picLocks noChangeAspect="1" noChangeArrowheads="1"/>
          </p:cNvPicPr>
          <p:nvPr/>
        </p:nvPicPr>
        <p:blipFill>
          <a:blip r:embed="rId3">
            <a:extLst>
              <a:ext uri="{28A0092B-C50C-407E-A947-70E740481C1C}">
                <a14:useLocalDpi xmlns:a14="http://schemas.microsoft.com/office/drawing/2010/main" val="0"/>
              </a:ext>
            </a:extLst>
          </a:blip>
          <a:srcRect l="24570" r="22511"/>
          <a:stretch>
            <a:fillRect/>
          </a:stretch>
        </p:blipFill>
        <p:spPr bwMode="auto">
          <a:xfrm>
            <a:off x="1332756" y="3573016"/>
            <a:ext cx="2482850" cy="264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Kent Beck 的图像结果"/>
          <p:cNvPicPr>
            <a:picLocks noChangeAspect="1" noChangeArrowheads="1"/>
          </p:cNvPicPr>
          <p:nvPr/>
        </p:nvPicPr>
        <p:blipFill>
          <a:blip r:embed="rId4">
            <a:extLst>
              <a:ext uri="{28A0092B-C50C-407E-A947-70E740481C1C}">
                <a14:useLocalDpi xmlns:a14="http://schemas.microsoft.com/office/drawing/2010/main" val="0"/>
              </a:ext>
            </a:extLst>
          </a:blip>
          <a:srcRect t="-2" b="919"/>
          <a:stretch>
            <a:fillRect/>
          </a:stretch>
        </p:blipFill>
        <p:spPr bwMode="auto">
          <a:xfrm>
            <a:off x="5220543" y="3573016"/>
            <a:ext cx="2663825" cy="264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8896599"/>
      </p:ext>
    </p:extLst>
  </p:cSld>
  <p:clrMapOvr>
    <a:masterClrMapping/>
  </p:clrMapOvr>
  <p:transition spd="med">
    <p:random/>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5.5 </a:t>
            </a:r>
            <a:r>
              <a:rPr lang="en-US" altLang="zh-CN" sz="2000" b="1" dirty="0" err="1">
                <a:solidFill>
                  <a:srgbClr val="0000FF"/>
                </a:solidFill>
                <a:cs typeface="Times New Roman" panose="02020603050405020304" pitchFamily="18" charset="0"/>
              </a:rPr>
              <a:t>xUnit</a:t>
            </a:r>
            <a:r>
              <a:rPr lang="zh-CN" altLang="en-US" sz="2000" b="1" dirty="0">
                <a:solidFill>
                  <a:srgbClr val="0000FF"/>
                </a:solidFill>
                <a:cs typeface="Times New Roman" panose="02020603050405020304" pitchFamily="18" charset="0"/>
              </a:rPr>
              <a:t>白盒测试</a:t>
            </a:r>
          </a:p>
        </p:txBody>
      </p:sp>
      <p:sp>
        <p:nvSpPr>
          <p:cNvPr id="3" name="标题 1"/>
          <p:cNvSpPr txBox="1">
            <a:spLocks/>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err="1">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jUnit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小例子</a:t>
            </a:r>
          </a:p>
        </p:txBody>
      </p:sp>
      <p:sp>
        <p:nvSpPr>
          <p:cNvPr id="4" name="矩形 3"/>
          <p:cNvSpPr>
            <a:spLocks noChangeArrowheads="1"/>
          </p:cNvSpPr>
          <p:nvPr/>
        </p:nvSpPr>
        <p:spPr bwMode="auto">
          <a:xfrm>
            <a:off x="187325" y="1331913"/>
            <a:ext cx="6553200" cy="1827212"/>
          </a:xfrm>
          <a:prstGeom prst="rect">
            <a:avLst/>
          </a:prstGeom>
          <a:solidFill>
            <a:schemeClr val="bg1"/>
          </a:solidFill>
          <a:ln w="9525">
            <a:solidFill>
              <a:schemeClr val="tx1"/>
            </a:solidFill>
            <a:miter lim="800000"/>
            <a:headEnd/>
            <a:tailEnd/>
          </a:ln>
        </p:spPr>
        <p:txBody>
          <a:bodyPr>
            <a:spAutoFit/>
          </a:bodyPr>
          <a:lstStyle>
            <a:lvl1pPr marL="609600" indent="-6096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buFont typeface="Wingdings" panose="05000000000000000000" pitchFamily="2" charset="2"/>
              <a:buNone/>
            </a:pPr>
            <a:r>
              <a:rPr lang="en-US" altLang="zh-CN" sz="1400" b="1" dirty="0">
                <a:latin typeface="Times New Roman" panose="02020603050405020304" pitchFamily="18" charset="0"/>
                <a:cs typeface="Times New Roman" panose="02020603050405020304" pitchFamily="18" charset="0"/>
              </a:rPr>
              <a:t>public void </a:t>
            </a:r>
            <a:r>
              <a:rPr lang="en-US" altLang="zh-CN" sz="1400" b="1" dirty="0" err="1">
                <a:latin typeface="Times New Roman" panose="02020603050405020304" pitchFamily="18" charset="0"/>
                <a:cs typeface="Times New Roman" panose="02020603050405020304" pitchFamily="18" charset="0"/>
              </a:rPr>
              <a:t>testEmptyList</a:t>
            </a:r>
            <a:r>
              <a:rPr lang="en-US" altLang="zh-CN" sz="1400" b="1" dirty="0">
                <a:latin typeface="Times New Roman" panose="02020603050405020304" pitchFamily="18" charset="0"/>
                <a:cs typeface="Times New Roman" panose="02020603050405020304" pitchFamily="18" charset="0"/>
              </a:rPr>
              <a:t>() {</a:t>
            </a:r>
          </a:p>
          <a:p>
            <a:pPr eaLnBrk="1" hangingPunct="1">
              <a:lnSpc>
                <a:spcPct val="80000"/>
              </a:lnSpc>
              <a:buFont typeface="Wingdings" panose="05000000000000000000" pitchFamily="2" charset="2"/>
              <a:buNone/>
            </a:pPr>
            <a:endParaRPr lang="en-US" altLang="zh-CN" sz="1400" b="1" dirty="0">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r>
              <a:rPr lang="en-US" altLang="zh-CN" sz="1400" b="1" dirty="0" smtClean="0">
                <a:latin typeface="Times New Roman" panose="02020603050405020304" pitchFamily="18" charset="0"/>
                <a:cs typeface="Times New Roman" panose="02020603050405020304" pitchFamily="18" charset="0"/>
              </a:rPr>
              <a:t>     Bowl </a:t>
            </a:r>
            <a:r>
              <a:rPr lang="en-US" altLang="zh-CN" sz="1400" b="1" dirty="0" err="1">
                <a:latin typeface="Times New Roman" panose="02020603050405020304" pitchFamily="18" charset="0"/>
                <a:cs typeface="Times New Roman" panose="02020603050405020304" pitchFamily="18" charset="0"/>
              </a:rPr>
              <a:t>emptyBowl</a:t>
            </a:r>
            <a:r>
              <a:rPr lang="en-US" altLang="zh-CN" sz="1400" b="1" dirty="0">
                <a:latin typeface="Times New Roman" panose="02020603050405020304" pitchFamily="18" charset="0"/>
                <a:cs typeface="Times New Roman" panose="02020603050405020304" pitchFamily="18" charset="0"/>
              </a:rPr>
              <a:t> = new Bowl();</a:t>
            </a:r>
          </a:p>
          <a:p>
            <a:pPr eaLnBrk="1" hangingPunct="1">
              <a:lnSpc>
                <a:spcPct val="80000"/>
              </a:lnSpc>
              <a:buFont typeface="Wingdings" panose="05000000000000000000" pitchFamily="2" charset="2"/>
              <a:buNone/>
            </a:pPr>
            <a:endParaRPr lang="en-US" altLang="zh-CN" sz="1400" b="1" dirty="0">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r>
              <a:rPr lang="en-US" altLang="zh-CN" sz="1400" b="1" dirty="0" smtClean="0">
                <a:latin typeface="Times New Roman" panose="02020603050405020304" pitchFamily="18" charset="0"/>
                <a:cs typeface="Times New Roman" panose="02020603050405020304" pitchFamily="18" charset="0"/>
              </a:rPr>
              <a:t>     </a:t>
            </a:r>
            <a:r>
              <a:rPr lang="en-US" altLang="zh-CN" sz="1400" b="1" dirty="0" err="1" smtClean="0">
                <a:latin typeface="Times New Roman" panose="02020603050405020304" pitchFamily="18" charset="0"/>
                <a:cs typeface="Times New Roman" panose="02020603050405020304" pitchFamily="18" charset="0"/>
              </a:rPr>
              <a:t>assertEquals</a:t>
            </a:r>
            <a:r>
              <a:rPr lang="en-US" altLang="zh-CN" sz="1400" b="1" dirty="0">
                <a:latin typeface="Times New Roman" panose="02020603050405020304" pitchFamily="18" charset="0"/>
                <a:cs typeface="Times New Roman" panose="02020603050405020304" pitchFamily="18" charset="0"/>
              </a:rPr>
              <a:t>(“Size of an empty list should be zero.”, </a:t>
            </a:r>
          </a:p>
          <a:p>
            <a:pPr eaLnBrk="1" hangingPunct="1">
              <a:lnSpc>
                <a:spcPct val="80000"/>
              </a:lnSpc>
              <a:buFont typeface="Wingdings" panose="05000000000000000000" pitchFamily="2" charset="2"/>
              <a:buNone/>
            </a:pPr>
            <a:r>
              <a:rPr lang="en-US" altLang="zh-CN" sz="1400" b="1" dirty="0" smtClean="0">
                <a:latin typeface="Times New Roman" panose="02020603050405020304" pitchFamily="18" charset="0"/>
                <a:cs typeface="Times New Roman" panose="02020603050405020304" pitchFamily="18" charset="0"/>
              </a:rPr>
              <a:t>                              0</a:t>
            </a:r>
            <a:r>
              <a:rPr lang="en-US" altLang="zh-CN" sz="1400" b="1" dirty="0">
                <a:latin typeface="Times New Roman" panose="02020603050405020304" pitchFamily="18" charset="0"/>
                <a:cs typeface="Times New Roman" panose="02020603050405020304" pitchFamily="18" charset="0"/>
              </a:rPr>
              <a:t>, </a:t>
            </a:r>
            <a:r>
              <a:rPr lang="en-US" altLang="zh-CN" sz="1400" b="1" dirty="0" err="1">
                <a:latin typeface="Times New Roman" panose="02020603050405020304" pitchFamily="18" charset="0"/>
                <a:cs typeface="Times New Roman" panose="02020603050405020304" pitchFamily="18" charset="0"/>
              </a:rPr>
              <a:t>emptyList.size</a:t>
            </a:r>
            <a:r>
              <a:rPr lang="en-US" altLang="zh-CN" sz="1400" b="1" dirty="0">
                <a:latin typeface="Times New Roman" panose="02020603050405020304" pitchFamily="18" charset="0"/>
                <a:cs typeface="Times New Roman" panose="02020603050405020304" pitchFamily="18" charset="0"/>
              </a:rPr>
              <a:t>());</a:t>
            </a:r>
          </a:p>
          <a:p>
            <a:pPr eaLnBrk="1" hangingPunct="1">
              <a:lnSpc>
                <a:spcPct val="80000"/>
              </a:lnSpc>
              <a:buFont typeface="Wingdings" panose="05000000000000000000" pitchFamily="2" charset="2"/>
              <a:buNone/>
            </a:pPr>
            <a:endParaRPr lang="en-US" altLang="zh-CN" sz="1400" b="1" dirty="0">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r>
              <a:rPr lang="en-US" altLang="zh-CN" sz="1400" b="1" dirty="0" smtClean="0">
                <a:latin typeface="Times New Roman" panose="02020603050405020304" pitchFamily="18" charset="0"/>
                <a:cs typeface="Times New Roman" panose="02020603050405020304" pitchFamily="18" charset="0"/>
              </a:rPr>
              <a:t>     </a:t>
            </a:r>
            <a:r>
              <a:rPr lang="en-US" altLang="zh-CN" sz="1400" b="1" dirty="0" err="1" smtClean="0">
                <a:latin typeface="Times New Roman" panose="02020603050405020304" pitchFamily="18" charset="0"/>
                <a:cs typeface="Times New Roman" panose="02020603050405020304" pitchFamily="18" charset="0"/>
              </a:rPr>
              <a:t>assertTrue</a:t>
            </a:r>
            <a:r>
              <a:rPr lang="en-US" altLang="zh-CN" sz="1400" b="1" dirty="0">
                <a:latin typeface="Times New Roman" panose="02020603050405020304" pitchFamily="18" charset="0"/>
                <a:cs typeface="Times New Roman" panose="02020603050405020304" pitchFamily="18" charset="0"/>
              </a:rPr>
              <a:t>(“An empty bowl should report empty</a:t>
            </a:r>
            <a:r>
              <a:rPr lang="en-US" altLang="zh-CN" sz="1400" b="1" dirty="0" smtClean="0">
                <a:latin typeface="Times New Roman" panose="02020603050405020304" pitchFamily="18" charset="0"/>
                <a:cs typeface="Times New Roman" panose="02020603050405020304" pitchFamily="18" charset="0"/>
              </a:rPr>
              <a:t>.”,			         </a:t>
            </a:r>
            <a:r>
              <a:rPr lang="en-US" altLang="zh-CN" sz="1400" b="1" dirty="0" err="1" smtClean="0">
                <a:latin typeface="Times New Roman" panose="02020603050405020304" pitchFamily="18" charset="0"/>
                <a:cs typeface="Times New Roman" panose="02020603050405020304" pitchFamily="18" charset="0"/>
              </a:rPr>
              <a:t>emptyBowl.isEmpty</a:t>
            </a:r>
            <a:r>
              <a:rPr lang="en-US" altLang="zh-CN" sz="1400" b="1" dirty="0">
                <a:latin typeface="Times New Roman" panose="02020603050405020304" pitchFamily="18" charset="0"/>
                <a:cs typeface="Times New Roman" panose="02020603050405020304" pitchFamily="18" charset="0"/>
              </a:rPr>
              <a:t>());</a:t>
            </a:r>
          </a:p>
          <a:p>
            <a:pPr eaLnBrk="1" hangingPunct="1">
              <a:lnSpc>
                <a:spcPct val="80000"/>
              </a:lnSpc>
              <a:buFont typeface="Wingdings" panose="05000000000000000000" pitchFamily="2" charset="2"/>
              <a:buNone/>
            </a:pPr>
            <a:r>
              <a:rPr lang="en-US" altLang="zh-CN" sz="1400" b="1" dirty="0">
                <a:latin typeface="Times New Roman" panose="02020603050405020304" pitchFamily="18" charset="0"/>
                <a:cs typeface="Times New Roman" panose="02020603050405020304" pitchFamily="18" charset="0"/>
              </a:rPr>
              <a:t>	}</a:t>
            </a:r>
          </a:p>
        </p:txBody>
      </p:sp>
      <p:sp>
        <p:nvSpPr>
          <p:cNvPr id="5" name="矩形 4"/>
          <p:cNvSpPr>
            <a:spLocks noChangeArrowheads="1"/>
          </p:cNvSpPr>
          <p:nvPr/>
        </p:nvSpPr>
        <p:spPr bwMode="auto">
          <a:xfrm>
            <a:off x="2357439" y="3189288"/>
            <a:ext cx="6535042" cy="3624262"/>
          </a:xfrm>
          <a:prstGeom prst="rect">
            <a:avLst/>
          </a:prstGeom>
          <a:solidFill>
            <a:schemeClr val="bg1"/>
          </a:solidFill>
          <a:ln w="9525">
            <a:solidFill>
              <a:schemeClr val="tx1"/>
            </a:solidFill>
            <a:miter lim="800000"/>
            <a:headEnd/>
            <a:tailEnd/>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buFont typeface="Times" panose="02020603050405020304" pitchFamily="18" charset="0"/>
              <a:buChar char=" "/>
            </a:pPr>
            <a:r>
              <a:rPr lang="en-US" altLang="zh-CN" sz="1500" b="1" dirty="0">
                <a:solidFill>
                  <a:srgbClr val="0000CC"/>
                </a:solidFill>
                <a:latin typeface="Times New Roman" panose="02020603050405020304" pitchFamily="18" charset="0"/>
                <a:cs typeface="Times New Roman" panose="02020603050405020304" pitchFamily="18" charset="0"/>
              </a:rPr>
              <a:t>public class </a:t>
            </a:r>
            <a:r>
              <a:rPr lang="en-US" altLang="zh-CN" sz="1500" b="1" dirty="0" err="1">
                <a:solidFill>
                  <a:srgbClr val="0000CC"/>
                </a:solidFill>
                <a:latin typeface="Times New Roman" panose="02020603050405020304" pitchFamily="18" charset="0"/>
                <a:cs typeface="Times New Roman" panose="02020603050405020304" pitchFamily="18" charset="0"/>
              </a:rPr>
              <a:t>CounterTest</a:t>
            </a:r>
            <a:r>
              <a:rPr lang="en-US" altLang="zh-CN" sz="1500" b="1" dirty="0">
                <a:solidFill>
                  <a:srgbClr val="0000CC"/>
                </a:solidFill>
                <a:latin typeface="Times New Roman" panose="02020603050405020304" pitchFamily="18" charset="0"/>
                <a:cs typeface="Times New Roman" panose="02020603050405020304" pitchFamily="18" charset="0"/>
              </a:rPr>
              <a:t> extends </a:t>
            </a:r>
            <a:r>
              <a:rPr lang="en-US" altLang="zh-CN" sz="1500" b="1" dirty="0" err="1">
                <a:solidFill>
                  <a:srgbClr val="0000CC"/>
                </a:solidFill>
                <a:latin typeface="Times New Roman" panose="02020603050405020304" pitchFamily="18" charset="0"/>
                <a:cs typeface="Times New Roman" panose="02020603050405020304" pitchFamily="18" charset="0"/>
              </a:rPr>
              <a:t>junit.framework.TestCase</a:t>
            </a:r>
            <a:r>
              <a:rPr lang="en-US" altLang="zh-CN" sz="1500" b="1" dirty="0">
                <a:solidFill>
                  <a:srgbClr val="0000CC"/>
                </a:solidFill>
                <a:latin typeface="Times New Roman" panose="02020603050405020304" pitchFamily="18" charset="0"/>
                <a:cs typeface="Times New Roman" panose="02020603050405020304" pitchFamily="18" charset="0"/>
              </a:rPr>
              <a:t> {</a:t>
            </a:r>
            <a:br>
              <a:rPr lang="en-US" altLang="zh-CN" sz="1500" b="1" dirty="0">
                <a:solidFill>
                  <a:srgbClr val="0000CC"/>
                </a:solidFill>
                <a:latin typeface="Times New Roman" panose="02020603050405020304" pitchFamily="18" charset="0"/>
                <a:cs typeface="Times New Roman" panose="02020603050405020304" pitchFamily="18" charset="0"/>
              </a:rPr>
            </a:br>
            <a:r>
              <a:rPr lang="en-US" altLang="zh-CN" sz="1500" b="1" dirty="0">
                <a:solidFill>
                  <a:srgbClr val="0000CC"/>
                </a:solidFill>
                <a:latin typeface="Times New Roman" panose="02020603050405020304" pitchFamily="18" charset="0"/>
                <a:cs typeface="Times New Roman" panose="02020603050405020304" pitchFamily="18" charset="0"/>
              </a:rPr>
              <a:t>   </a:t>
            </a:r>
            <a:r>
              <a:rPr lang="en-US" altLang="zh-CN" sz="1500" b="1" dirty="0" smtClean="0">
                <a:solidFill>
                  <a:srgbClr val="0000CC"/>
                </a:solidFill>
                <a:latin typeface="Times New Roman" panose="02020603050405020304" pitchFamily="18" charset="0"/>
                <a:cs typeface="Times New Roman" panose="02020603050405020304" pitchFamily="18" charset="0"/>
              </a:rPr>
              <a:t>  </a:t>
            </a:r>
            <a:r>
              <a:rPr lang="en-US" altLang="zh-CN" sz="1500" b="1" dirty="0">
                <a:solidFill>
                  <a:srgbClr val="0000CC"/>
                </a:solidFill>
                <a:latin typeface="Times New Roman" panose="02020603050405020304" pitchFamily="18" charset="0"/>
                <a:cs typeface="Times New Roman" panose="02020603050405020304" pitchFamily="18" charset="0"/>
              </a:rPr>
              <a:t>Counter counter1;</a:t>
            </a:r>
            <a:br>
              <a:rPr lang="en-US" altLang="zh-CN" sz="1500" b="1" dirty="0">
                <a:solidFill>
                  <a:srgbClr val="0000CC"/>
                </a:solidFill>
                <a:latin typeface="Times New Roman" panose="02020603050405020304" pitchFamily="18" charset="0"/>
                <a:cs typeface="Times New Roman" panose="02020603050405020304" pitchFamily="18" charset="0"/>
              </a:rPr>
            </a:br>
            <a:r>
              <a:rPr lang="en-US" altLang="zh-CN" sz="1500" b="1" dirty="0">
                <a:solidFill>
                  <a:srgbClr val="0000CC"/>
                </a:solidFill>
                <a:latin typeface="Times New Roman" panose="02020603050405020304" pitchFamily="18" charset="0"/>
                <a:cs typeface="Times New Roman" panose="02020603050405020304" pitchFamily="18" charset="0"/>
              </a:rPr>
              <a:t>   </a:t>
            </a:r>
            <a:r>
              <a:rPr lang="en-US" altLang="zh-CN" sz="1500" b="1" dirty="0" smtClean="0">
                <a:solidFill>
                  <a:srgbClr val="0000CC"/>
                </a:solidFill>
                <a:latin typeface="Times New Roman" panose="02020603050405020304" pitchFamily="18" charset="0"/>
                <a:cs typeface="Times New Roman" panose="02020603050405020304" pitchFamily="18" charset="0"/>
              </a:rPr>
              <a:t>  </a:t>
            </a:r>
            <a:r>
              <a:rPr lang="en-US" altLang="zh-CN" sz="1500" b="1" dirty="0">
                <a:solidFill>
                  <a:srgbClr val="0000CC"/>
                </a:solidFill>
                <a:latin typeface="Times New Roman" panose="02020603050405020304" pitchFamily="18" charset="0"/>
                <a:cs typeface="Times New Roman" panose="02020603050405020304" pitchFamily="18" charset="0"/>
              </a:rPr>
              <a:t>public </a:t>
            </a:r>
            <a:r>
              <a:rPr lang="en-US" altLang="zh-CN" sz="1500" b="1" dirty="0" err="1">
                <a:solidFill>
                  <a:srgbClr val="0000CC"/>
                </a:solidFill>
                <a:latin typeface="Times New Roman" panose="02020603050405020304" pitchFamily="18" charset="0"/>
                <a:cs typeface="Times New Roman" panose="02020603050405020304" pitchFamily="18" charset="0"/>
              </a:rPr>
              <a:t>CounterTest</a:t>
            </a:r>
            <a:r>
              <a:rPr lang="en-US" altLang="zh-CN" sz="1500" b="1" dirty="0">
                <a:solidFill>
                  <a:srgbClr val="0000CC"/>
                </a:solidFill>
                <a:latin typeface="Times New Roman" panose="02020603050405020304" pitchFamily="18" charset="0"/>
                <a:cs typeface="Times New Roman" panose="02020603050405020304" pitchFamily="18" charset="0"/>
              </a:rPr>
              <a:t>() { }   // default constructor</a:t>
            </a:r>
          </a:p>
          <a:p>
            <a:pPr eaLnBrk="1" hangingPunct="1">
              <a:lnSpc>
                <a:spcPct val="90000"/>
              </a:lnSpc>
              <a:buFont typeface="Times" panose="02020603050405020304" pitchFamily="18" charset="0"/>
              <a:buChar char=" "/>
            </a:pPr>
            <a:r>
              <a:rPr lang="en-US" altLang="zh-CN" sz="1500" b="1" dirty="0">
                <a:solidFill>
                  <a:srgbClr val="0000CC"/>
                </a:solidFill>
                <a:latin typeface="Times New Roman" panose="02020603050405020304" pitchFamily="18" charset="0"/>
                <a:cs typeface="Times New Roman" panose="02020603050405020304" pitchFamily="18" charset="0"/>
              </a:rPr>
              <a:t/>
            </a:r>
            <a:br>
              <a:rPr lang="en-US" altLang="zh-CN" sz="1500" b="1" dirty="0">
                <a:solidFill>
                  <a:srgbClr val="0000CC"/>
                </a:solidFill>
                <a:latin typeface="Times New Roman" panose="02020603050405020304" pitchFamily="18" charset="0"/>
                <a:cs typeface="Times New Roman" panose="02020603050405020304" pitchFamily="18" charset="0"/>
              </a:rPr>
            </a:br>
            <a:r>
              <a:rPr lang="en-US" altLang="zh-CN" sz="1500" b="1" dirty="0">
                <a:solidFill>
                  <a:srgbClr val="0000CC"/>
                </a:solidFill>
                <a:latin typeface="Times New Roman" panose="02020603050405020304" pitchFamily="18" charset="0"/>
                <a:cs typeface="Times New Roman" panose="02020603050405020304" pitchFamily="18" charset="0"/>
              </a:rPr>
              <a:t>    </a:t>
            </a:r>
            <a:r>
              <a:rPr lang="en-US" altLang="zh-CN" sz="1500" b="1" dirty="0" smtClean="0">
                <a:solidFill>
                  <a:srgbClr val="0000CC"/>
                </a:solidFill>
                <a:latin typeface="Times New Roman" panose="02020603050405020304" pitchFamily="18" charset="0"/>
                <a:cs typeface="Times New Roman" panose="02020603050405020304" pitchFamily="18" charset="0"/>
              </a:rPr>
              <a:t> protected </a:t>
            </a:r>
            <a:r>
              <a:rPr lang="en-US" altLang="zh-CN" sz="1500" b="1" dirty="0">
                <a:solidFill>
                  <a:srgbClr val="0000CC"/>
                </a:solidFill>
                <a:latin typeface="Times New Roman" panose="02020603050405020304" pitchFamily="18" charset="0"/>
                <a:cs typeface="Times New Roman" panose="02020603050405020304" pitchFamily="18" charset="0"/>
              </a:rPr>
              <a:t>void </a:t>
            </a:r>
            <a:r>
              <a:rPr lang="en-US" altLang="zh-CN" sz="1500" b="1" dirty="0" err="1">
                <a:solidFill>
                  <a:srgbClr val="0000CC"/>
                </a:solidFill>
                <a:latin typeface="Times New Roman" panose="02020603050405020304" pitchFamily="18" charset="0"/>
                <a:cs typeface="Times New Roman" panose="02020603050405020304" pitchFamily="18" charset="0"/>
              </a:rPr>
              <a:t>setUp</a:t>
            </a:r>
            <a:r>
              <a:rPr lang="en-US" altLang="zh-CN" sz="1500" b="1" dirty="0">
                <a:solidFill>
                  <a:srgbClr val="0000CC"/>
                </a:solidFill>
                <a:latin typeface="Times New Roman" panose="02020603050405020304" pitchFamily="18" charset="0"/>
                <a:cs typeface="Times New Roman" panose="02020603050405020304" pitchFamily="18" charset="0"/>
              </a:rPr>
              <a:t>() {   // creates a (simple) test fixture</a:t>
            </a:r>
            <a:br>
              <a:rPr lang="en-US" altLang="zh-CN" sz="1500" b="1" dirty="0">
                <a:solidFill>
                  <a:srgbClr val="0000CC"/>
                </a:solidFill>
                <a:latin typeface="Times New Roman" panose="02020603050405020304" pitchFamily="18" charset="0"/>
                <a:cs typeface="Times New Roman" panose="02020603050405020304" pitchFamily="18" charset="0"/>
              </a:rPr>
            </a:br>
            <a:r>
              <a:rPr lang="en-US" altLang="zh-CN" sz="1500" b="1" dirty="0">
                <a:solidFill>
                  <a:srgbClr val="0000CC"/>
                </a:solidFill>
                <a:latin typeface="Times New Roman" panose="02020603050405020304" pitchFamily="18" charset="0"/>
                <a:cs typeface="Times New Roman" panose="02020603050405020304" pitchFamily="18" charset="0"/>
              </a:rPr>
              <a:t>       </a:t>
            </a:r>
            <a:r>
              <a:rPr lang="en-US" altLang="zh-CN" sz="1500" b="1" dirty="0" smtClean="0">
                <a:solidFill>
                  <a:srgbClr val="0000CC"/>
                </a:solidFill>
                <a:latin typeface="Times New Roman" panose="02020603050405020304" pitchFamily="18" charset="0"/>
                <a:cs typeface="Times New Roman" panose="02020603050405020304" pitchFamily="18" charset="0"/>
              </a:rPr>
              <a:t>  </a:t>
            </a:r>
            <a:r>
              <a:rPr lang="en-US" altLang="zh-CN" sz="1500" b="1" dirty="0">
                <a:solidFill>
                  <a:srgbClr val="0000CC"/>
                </a:solidFill>
                <a:latin typeface="Times New Roman" panose="02020603050405020304" pitchFamily="18" charset="0"/>
                <a:cs typeface="Times New Roman" panose="02020603050405020304" pitchFamily="18" charset="0"/>
              </a:rPr>
              <a:t>counter1 = new Counter();</a:t>
            </a:r>
            <a:br>
              <a:rPr lang="en-US" altLang="zh-CN" sz="1500" b="1" dirty="0">
                <a:solidFill>
                  <a:srgbClr val="0000CC"/>
                </a:solidFill>
                <a:latin typeface="Times New Roman" panose="02020603050405020304" pitchFamily="18" charset="0"/>
                <a:cs typeface="Times New Roman" panose="02020603050405020304" pitchFamily="18" charset="0"/>
              </a:rPr>
            </a:br>
            <a:r>
              <a:rPr lang="en-US" altLang="zh-CN" sz="1500" b="1" dirty="0">
                <a:solidFill>
                  <a:srgbClr val="0000CC"/>
                </a:solidFill>
                <a:latin typeface="Times New Roman" panose="02020603050405020304" pitchFamily="18" charset="0"/>
                <a:cs typeface="Times New Roman" panose="02020603050405020304" pitchFamily="18" charset="0"/>
              </a:rPr>
              <a:t>    }</a:t>
            </a:r>
          </a:p>
          <a:p>
            <a:pPr eaLnBrk="1" hangingPunct="1">
              <a:lnSpc>
                <a:spcPct val="90000"/>
              </a:lnSpc>
              <a:buFont typeface="Times" panose="02020603050405020304" pitchFamily="18" charset="0"/>
              <a:buChar char=" "/>
            </a:pPr>
            <a:r>
              <a:rPr lang="en-US" altLang="zh-CN" sz="1500" b="1" dirty="0">
                <a:solidFill>
                  <a:srgbClr val="0000CC"/>
                </a:solidFill>
                <a:latin typeface="Times New Roman" panose="02020603050405020304" pitchFamily="18" charset="0"/>
                <a:cs typeface="Times New Roman" panose="02020603050405020304" pitchFamily="18" charset="0"/>
              </a:rPr>
              <a:t/>
            </a:r>
            <a:br>
              <a:rPr lang="en-US" altLang="zh-CN" sz="1500" b="1" dirty="0">
                <a:solidFill>
                  <a:srgbClr val="0000CC"/>
                </a:solidFill>
                <a:latin typeface="Times New Roman" panose="02020603050405020304" pitchFamily="18" charset="0"/>
                <a:cs typeface="Times New Roman" panose="02020603050405020304" pitchFamily="18" charset="0"/>
              </a:rPr>
            </a:br>
            <a:r>
              <a:rPr lang="en-US" altLang="zh-CN" sz="1500" b="1" dirty="0">
                <a:solidFill>
                  <a:srgbClr val="0000CC"/>
                </a:solidFill>
                <a:latin typeface="Times New Roman" panose="02020603050405020304" pitchFamily="18" charset="0"/>
                <a:cs typeface="Times New Roman" panose="02020603050405020304" pitchFamily="18" charset="0"/>
              </a:rPr>
              <a:t>    </a:t>
            </a:r>
            <a:r>
              <a:rPr lang="en-US" altLang="zh-CN" sz="1500" b="1" dirty="0" smtClean="0">
                <a:solidFill>
                  <a:srgbClr val="0000CC"/>
                </a:solidFill>
                <a:latin typeface="Times New Roman" panose="02020603050405020304" pitchFamily="18" charset="0"/>
                <a:cs typeface="Times New Roman" panose="02020603050405020304" pitchFamily="18" charset="0"/>
              </a:rPr>
              <a:t> public </a:t>
            </a:r>
            <a:r>
              <a:rPr lang="en-US" altLang="zh-CN" sz="1500" b="1" dirty="0">
                <a:solidFill>
                  <a:srgbClr val="0000CC"/>
                </a:solidFill>
                <a:latin typeface="Times New Roman" panose="02020603050405020304" pitchFamily="18" charset="0"/>
                <a:cs typeface="Times New Roman" panose="02020603050405020304" pitchFamily="18" charset="0"/>
              </a:rPr>
              <a:t>void </a:t>
            </a:r>
            <a:r>
              <a:rPr lang="en-US" altLang="zh-CN" sz="1500" b="1" dirty="0" err="1">
                <a:solidFill>
                  <a:srgbClr val="0000CC"/>
                </a:solidFill>
                <a:latin typeface="Times New Roman" panose="02020603050405020304" pitchFamily="18" charset="0"/>
                <a:cs typeface="Times New Roman" panose="02020603050405020304" pitchFamily="18" charset="0"/>
              </a:rPr>
              <a:t>testIncrement</a:t>
            </a:r>
            <a:r>
              <a:rPr lang="en-US" altLang="zh-CN" sz="1500" b="1" dirty="0">
                <a:solidFill>
                  <a:srgbClr val="0000CC"/>
                </a:solidFill>
                <a:latin typeface="Times New Roman" panose="02020603050405020304" pitchFamily="18" charset="0"/>
                <a:cs typeface="Times New Roman" panose="02020603050405020304" pitchFamily="18" charset="0"/>
              </a:rPr>
              <a:t>() {</a:t>
            </a:r>
            <a:br>
              <a:rPr lang="en-US" altLang="zh-CN" sz="1500" b="1" dirty="0">
                <a:solidFill>
                  <a:srgbClr val="0000CC"/>
                </a:solidFill>
                <a:latin typeface="Times New Roman" panose="02020603050405020304" pitchFamily="18" charset="0"/>
                <a:cs typeface="Times New Roman" panose="02020603050405020304" pitchFamily="18" charset="0"/>
              </a:rPr>
            </a:br>
            <a:r>
              <a:rPr lang="en-US" altLang="zh-CN" sz="1500" b="1" dirty="0">
                <a:solidFill>
                  <a:srgbClr val="0000CC"/>
                </a:solidFill>
                <a:latin typeface="Times New Roman" panose="02020603050405020304" pitchFamily="18" charset="0"/>
                <a:cs typeface="Times New Roman" panose="02020603050405020304" pitchFamily="18" charset="0"/>
              </a:rPr>
              <a:t>      </a:t>
            </a:r>
            <a:r>
              <a:rPr lang="en-US" altLang="zh-CN" sz="1500" b="1" dirty="0" smtClean="0">
                <a:solidFill>
                  <a:srgbClr val="0000CC"/>
                </a:solidFill>
                <a:latin typeface="Times New Roman" panose="02020603050405020304" pitchFamily="18" charset="0"/>
                <a:cs typeface="Times New Roman" panose="02020603050405020304" pitchFamily="18" charset="0"/>
              </a:rPr>
              <a:t>   </a:t>
            </a:r>
            <a:r>
              <a:rPr lang="en-US" altLang="zh-CN" sz="1500" b="1" dirty="0" err="1">
                <a:solidFill>
                  <a:srgbClr val="0000CC"/>
                </a:solidFill>
                <a:latin typeface="Times New Roman" panose="02020603050405020304" pitchFamily="18" charset="0"/>
                <a:cs typeface="Times New Roman" panose="02020603050405020304" pitchFamily="18" charset="0"/>
              </a:rPr>
              <a:t>assertTrue</a:t>
            </a:r>
            <a:r>
              <a:rPr lang="en-US" altLang="zh-CN" sz="1500" b="1" dirty="0">
                <a:solidFill>
                  <a:srgbClr val="0000CC"/>
                </a:solidFill>
                <a:latin typeface="Times New Roman" panose="02020603050405020304" pitchFamily="18" charset="0"/>
                <a:cs typeface="Times New Roman" panose="02020603050405020304" pitchFamily="18" charset="0"/>
              </a:rPr>
              <a:t>(counter1.increment() == 1);</a:t>
            </a:r>
            <a:br>
              <a:rPr lang="en-US" altLang="zh-CN" sz="1500" b="1" dirty="0">
                <a:solidFill>
                  <a:srgbClr val="0000CC"/>
                </a:solidFill>
                <a:latin typeface="Times New Roman" panose="02020603050405020304" pitchFamily="18" charset="0"/>
                <a:cs typeface="Times New Roman" panose="02020603050405020304" pitchFamily="18" charset="0"/>
              </a:rPr>
            </a:br>
            <a:r>
              <a:rPr lang="en-US" altLang="zh-CN" sz="1500" b="1" dirty="0">
                <a:solidFill>
                  <a:srgbClr val="0000CC"/>
                </a:solidFill>
                <a:latin typeface="Times New Roman" panose="02020603050405020304" pitchFamily="18" charset="0"/>
                <a:cs typeface="Times New Roman" panose="02020603050405020304" pitchFamily="18" charset="0"/>
              </a:rPr>
              <a:t>       </a:t>
            </a:r>
            <a:r>
              <a:rPr lang="en-US" altLang="zh-CN" sz="1500" b="1" dirty="0" smtClean="0">
                <a:solidFill>
                  <a:srgbClr val="0000CC"/>
                </a:solidFill>
                <a:latin typeface="Times New Roman" panose="02020603050405020304" pitchFamily="18" charset="0"/>
                <a:cs typeface="Times New Roman" panose="02020603050405020304" pitchFamily="18" charset="0"/>
              </a:rPr>
              <a:t>  </a:t>
            </a:r>
            <a:r>
              <a:rPr lang="en-US" altLang="zh-CN" sz="1500" b="1" dirty="0" err="1">
                <a:solidFill>
                  <a:srgbClr val="0000CC"/>
                </a:solidFill>
                <a:latin typeface="Times New Roman" panose="02020603050405020304" pitchFamily="18" charset="0"/>
                <a:cs typeface="Times New Roman" panose="02020603050405020304" pitchFamily="18" charset="0"/>
              </a:rPr>
              <a:t>assertTrue</a:t>
            </a:r>
            <a:r>
              <a:rPr lang="en-US" altLang="zh-CN" sz="1500" b="1" dirty="0">
                <a:solidFill>
                  <a:srgbClr val="0000CC"/>
                </a:solidFill>
                <a:latin typeface="Times New Roman" panose="02020603050405020304" pitchFamily="18" charset="0"/>
                <a:cs typeface="Times New Roman" panose="02020603050405020304" pitchFamily="18" charset="0"/>
              </a:rPr>
              <a:t>(counter1.increment() == 2);</a:t>
            </a:r>
            <a:br>
              <a:rPr lang="en-US" altLang="zh-CN" sz="1500" b="1" dirty="0">
                <a:solidFill>
                  <a:srgbClr val="0000CC"/>
                </a:solidFill>
                <a:latin typeface="Times New Roman" panose="02020603050405020304" pitchFamily="18" charset="0"/>
                <a:cs typeface="Times New Roman" panose="02020603050405020304" pitchFamily="18" charset="0"/>
              </a:rPr>
            </a:br>
            <a:r>
              <a:rPr lang="en-US" altLang="zh-CN" sz="1500" b="1" dirty="0">
                <a:solidFill>
                  <a:srgbClr val="0000CC"/>
                </a:solidFill>
                <a:latin typeface="Times New Roman" panose="02020603050405020304" pitchFamily="18" charset="0"/>
                <a:cs typeface="Times New Roman" panose="02020603050405020304" pitchFamily="18" charset="0"/>
              </a:rPr>
              <a:t>     }</a:t>
            </a:r>
          </a:p>
          <a:p>
            <a:pPr eaLnBrk="1" hangingPunct="1">
              <a:lnSpc>
                <a:spcPct val="90000"/>
              </a:lnSpc>
              <a:buFont typeface="Times" panose="02020603050405020304" pitchFamily="18" charset="0"/>
              <a:buChar char=" "/>
            </a:pPr>
            <a:r>
              <a:rPr lang="en-US" altLang="zh-CN" sz="1500" b="1" dirty="0">
                <a:solidFill>
                  <a:srgbClr val="0000CC"/>
                </a:solidFill>
                <a:latin typeface="Times New Roman" panose="02020603050405020304" pitchFamily="18" charset="0"/>
                <a:cs typeface="Times New Roman" panose="02020603050405020304" pitchFamily="18" charset="0"/>
              </a:rPr>
              <a:t/>
            </a:r>
            <a:br>
              <a:rPr lang="en-US" altLang="zh-CN" sz="1500" b="1" dirty="0">
                <a:solidFill>
                  <a:srgbClr val="0000CC"/>
                </a:solidFill>
                <a:latin typeface="Times New Roman" panose="02020603050405020304" pitchFamily="18" charset="0"/>
                <a:cs typeface="Times New Roman" panose="02020603050405020304" pitchFamily="18" charset="0"/>
              </a:rPr>
            </a:br>
            <a:r>
              <a:rPr lang="en-US" altLang="zh-CN" sz="1500" b="1" dirty="0">
                <a:solidFill>
                  <a:srgbClr val="0000CC"/>
                </a:solidFill>
                <a:latin typeface="Times New Roman" panose="02020603050405020304" pitchFamily="18" charset="0"/>
                <a:cs typeface="Times New Roman" panose="02020603050405020304" pitchFamily="18" charset="0"/>
              </a:rPr>
              <a:t>    </a:t>
            </a:r>
            <a:r>
              <a:rPr lang="en-US" altLang="zh-CN" sz="1500" b="1" dirty="0" smtClean="0">
                <a:solidFill>
                  <a:srgbClr val="0000CC"/>
                </a:solidFill>
                <a:latin typeface="Times New Roman" panose="02020603050405020304" pitchFamily="18" charset="0"/>
                <a:cs typeface="Times New Roman" panose="02020603050405020304" pitchFamily="18" charset="0"/>
              </a:rPr>
              <a:t> public </a:t>
            </a:r>
            <a:r>
              <a:rPr lang="en-US" altLang="zh-CN" sz="1500" b="1" dirty="0">
                <a:solidFill>
                  <a:srgbClr val="0000CC"/>
                </a:solidFill>
                <a:latin typeface="Times New Roman" panose="02020603050405020304" pitchFamily="18" charset="0"/>
                <a:cs typeface="Times New Roman" panose="02020603050405020304" pitchFamily="18" charset="0"/>
              </a:rPr>
              <a:t>void </a:t>
            </a:r>
            <a:r>
              <a:rPr lang="en-US" altLang="zh-CN" sz="1500" b="1" dirty="0" err="1">
                <a:solidFill>
                  <a:srgbClr val="0000CC"/>
                </a:solidFill>
                <a:latin typeface="Times New Roman" panose="02020603050405020304" pitchFamily="18" charset="0"/>
                <a:cs typeface="Times New Roman" panose="02020603050405020304" pitchFamily="18" charset="0"/>
              </a:rPr>
              <a:t>testDecrement</a:t>
            </a:r>
            <a:r>
              <a:rPr lang="en-US" altLang="zh-CN" sz="1500" b="1" dirty="0">
                <a:solidFill>
                  <a:srgbClr val="0000CC"/>
                </a:solidFill>
                <a:latin typeface="Times New Roman" panose="02020603050405020304" pitchFamily="18" charset="0"/>
                <a:cs typeface="Times New Roman" panose="02020603050405020304" pitchFamily="18" charset="0"/>
              </a:rPr>
              <a:t>() {</a:t>
            </a:r>
            <a:br>
              <a:rPr lang="en-US" altLang="zh-CN" sz="1500" b="1" dirty="0">
                <a:solidFill>
                  <a:srgbClr val="0000CC"/>
                </a:solidFill>
                <a:latin typeface="Times New Roman" panose="02020603050405020304" pitchFamily="18" charset="0"/>
                <a:cs typeface="Times New Roman" panose="02020603050405020304" pitchFamily="18" charset="0"/>
              </a:rPr>
            </a:br>
            <a:r>
              <a:rPr lang="en-US" altLang="zh-CN" sz="1500" b="1" dirty="0">
                <a:solidFill>
                  <a:srgbClr val="0000CC"/>
                </a:solidFill>
                <a:latin typeface="Times New Roman" panose="02020603050405020304" pitchFamily="18" charset="0"/>
                <a:cs typeface="Times New Roman" panose="02020603050405020304" pitchFamily="18" charset="0"/>
              </a:rPr>
              <a:t>      </a:t>
            </a:r>
            <a:r>
              <a:rPr lang="en-US" altLang="zh-CN" sz="1500" b="1" dirty="0" smtClean="0">
                <a:solidFill>
                  <a:srgbClr val="0000CC"/>
                </a:solidFill>
                <a:latin typeface="Times New Roman" panose="02020603050405020304" pitchFamily="18" charset="0"/>
                <a:cs typeface="Times New Roman" panose="02020603050405020304" pitchFamily="18" charset="0"/>
              </a:rPr>
              <a:t>   </a:t>
            </a:r>
            <a:r>
              <a:rPr lang="en-US" altLang="zh-CN" sz="1500" b="1" dirty="0" err="1">
                <a:solidFill>
                  <a:srgbClr val="0000CC"/>
                </a:solidFill>
                <a:latin typeface="Times New Roman" panose="02020603050405020304" pitchFamily="18" charset="0"/>
                <a:cs typeface="Times New Roman" panose="02020603050405020304" pitchFamily="18" charset="0"/>
              </a:rPr>
              <a:t>assertTrue</a:t>
            </a:r>
            <a:r>
              <a:rPr lang="en-US" altLang="zh-CN" sz="1500" b="1" dirty="0">
                <a:solidFill>
                  <a:srgbClr val="0000CC"/>
                </a:solidFill>
                <a:latin typeface="Times New Roman" panose="02020603050405020304" pitchFamily="18" charset="0"/>
                <a:cs typeface="Times New Roman" panose="02020603050405020304" pitchFamily="18" charset="0"/>
              </a:rPr>
              <a:t>(counter1.decrement() == -1);</a:t>
            </a:r>
            <a:br>
              <a:rPr lang="en-US" altLang="zh-CN" sz="1500" b="1" dirty="0">
                <a:solidFill>
                  <a:srgbClr val="0000CC"/>
                </a:solidFill>
                <a:latin typeface="Times New Roman" panose="02020603050405020304" pitchFamily="18" charset="0"/>
                <a:cs typeface="Times New Roman" panose="02020603050405020304" pitchFamily="18" charset="0"/>
              </a:rPr>
            </a:br>
            <a:r>
              <a:rPr lang="en-US" altLang="zh-CN" sz="1500" b="1" dirty="0">
                <a:solidFill>
                  <a:srgbClr val="0000CC"/>
                </a:solidFill>
                <a:latin typeface="Times New Roman" panose="02020603050405020304" pitchFamily="18" charset="0"/>
                <a:cs typeface="Times New Roman" panose="02020603050405020304" pitchFamily="18" charset="0"/>
              </a:rPr>
              <a:t>    }</a:t>
            </a:r>
            <a:br>
              <a:rPr lang="en-US" altLang="zh-CN" sz="1500" b="1" dirty="0">
                <a:solidFill>
                  <a:srgbClr val="0000CC"/>
                </a:solidFill>
                <a:latin typeface="Times New Roman" panose="02020603050405020304" pitchFamily="18" charset="0"/>
                <a:cs typeface="Times New Roman" panose="02020603050405020304" pitchFamily="18" charset="0"/>
              </a:rPr>
            </a:br>
            <a:r>
              <a:rPr lang="en-US" altLang="zh-CN" sz="1500" b="1" dirty="0">
                <a:solidFill>
                  <a:srgbClr val="0000CC"/>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05286367"/>
      </p:ext>
    </p:extLst>
  </p:cSld>
  <p:clrMapOvr>
    <a:masterClrMapping/>
  </p:clrMapOvr>
  <p:transition spd="med">
    <p:rand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5.5 </a:t>
            </a:r>
            <a:r>
              <a:rPr lang="en-US" altLang="zh-CN" sz="2000" b="1" dirty="0" err="1">
                <a:solidFill>
                  <a:srgbClr val="0000FF"/>
                </a:solidFill>
                <a:cs typeface="Times New Roman" panose="02020603050405020304" pitchFamily="18" charset="0"/>
              </a:rPr>
              <a:t>xUnit</a:t>
            </a:r>
            <a:r>
              <a:rPr lang="zh-CN" altLang="en-US" sz="2000" b="1" dirty="0">
                <a:solidFill>
                  <a:srgbClr val="0000FF"/>
                </a:solidFill>
                <a:cs typeface="Times New Roman" panose="02020603050405020304" pitchFamily="18" charset="0"/>
              </a:rPr>
              <a:t>白盒测试</a:t>
            </a:r>
          </a:p>
        </p:txBody>
      </p:sp>
      <p:sp>
        <p:nvSpPr>
          <p:cNvPr id="3" name="标题 1"/>
          <p:cNvSpPr txBox="1">
            <a:spLocks/>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err="1">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jUnit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的核心</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Assert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方法</a:t>
            </a:r>
          </a:p>
        </p:txBody>
      </p:sp>
      <p:sp>
        <p:nvSpPr>
          <p:cNvPr id="4" name="内容占位符 2"/>
          <p:cNvSpPr txBox="1">
            <a:spLocks/>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90000"/>
              </a:lnSpc>
            </a:pPr>
            <a:r>
              <a:rPr lang="en-US" altLang="zh-CN" sz="1800" dirty="0" err="1" smtClean="0">
                <a:latin typeface="Times New Roman" panose="02020603050405020304" pitchFamily="18" charset="0"/>
                <a:cs typeface="Times New Roman" panose="02020603050405020304" pitchFamily="18" charset="0"/>
              </a:rPr>
              <a:t>assertTrue</a:t>
            </a:r>
            <a:r>
              <a:rPr lang="en-US" altLang="zh-CN" sz="1800" dirty="0" smtClean="0">
                <a:latin typeface="Times New Roman" panose="02020603050405020304" pitchFamily="18" charset="0"/>
                <a:cs typeface="Times New Roman" panose="02020603050405020304" pitchFamily="18" charset="0"/>
              </a:rPr>
              <a:t>(String </a:t>
            </a:r>
            <a:r>
              <a:rPr lang="en-US" altLang="zh-CN" sz="1800" i="1" dirty="0" smtClean="0">
                <a:latin typeface="Times New Roman" panose="02020603050405020304" pitchFamily="18" charset="0"/>
                <a:cs typeface="Times New Roman" panose="02020603050405020304" pitchFamily="18" charset="0"/>
              </a:rPr>
              <a:t>message</a:t>
            </a:r>
            <a:r>
              <a:rPr lang="en-US" altLang="zh-CN" sz="1800" dirty="0" smtClean="0">
                <a:latin typeface="Times New Roman" panose="02020603050405020304" pitchFamily="18" charset="0"/>
                <a:cs typeface="Times New Roman" panose="02020603050405020304" pitchFamily="18" charset="0"/>
              </a:rPr>
              <a:t>, Boolean </a:t>
            </a:r>
            <a:r>
              <a:rPr lang="en-US" altLang="zh-CN" sz="1800" i="1" dirty="0" smtClean="0">
                <a:latin typeface="Times New Roman" panose="02020603050405020304" pitchFamily="18" charset="0"/>
                <a:cs typeface="Times New Roman" panose="02020603050405020304" pitchFamily="18" charset="0"/>
              </a:rPr>
              <a:t>test</a:t>
            </a:r>
            <a:r>
              <a:rPr lang="en-US" altLang="zh-CN" sz="1800" dirty="0" smtClean="0">
                <a:latin typeface="Times New Roman" panose="02020603050405020304" pitchFamily="18" charset="0"/>
                <a:cs typeface="Times New Roman" panose="02020603050405020304" pitchFamily="18" charset="0"/>
              </a:rPr>
              <a:t>)</a:t>
            </a:r>
          </a:p>
          <a:p>
            <a:pPr eaLnBrk="1" hangingPunct="1">
              <a:lnSpc>
                <a:spcPct val="90000"/>
              </a:lnSpc>
            </a:pPr>
            <a:r>
              <a:rPr lang="en-US" altLang="zh-CN" sz="1800" dirty="0" err="1" smtClean="0">
                <a:latin typeface="Times New Roman" panose="02020603050405020304" pitchFamily="18" charset="0"/>
                <a:cs typeface="Times New Roman" panose="02020603050405020304" pitchFamily="18" charset="0"/>
              </a:rPr>
              <a:t>assertFalse</a:t>
            </a:r>
            <a:r>
              <a:rPr lang="en-US" altLang="zh-CN" sz="1800" dirty="0" smtClean="0">
                <a:latin typeface="Times New Roman" panose="02020603050405020304" pitchFamily="18" charset="0"/>
                <a:cs typeface="Times New Roman" panose="02020603050405020304" pitchFamily="18" charset="0"/>
              </a:rPr>
              <a:t>(String </a:t>
            </a:r>
            <a:r>
              <a:rPr lang="en-US" altLang="zh-CN" sz="1800" i="1" dirty="0" smtClean="0">
                <a:latin typeface="Times New Roman" panose="02020603050405020304" pitchFamily="18" charset="0"/>
                <a:cs typeface="Times New Roman" panose="02020603050405020304" pitchFamily="18" charset="0"/>
              </a:rPr>
              <a:t>message</a:t>
            </a:r>
            <a:r>
              <a:rPr lang="en-US" altLang="zh-CN" sz="1800" dirty="0" smtClean="0">
                <a:latin typeface="Times New Roman" panose="02020603050405020304" pitchFamily="18" charset="0"/>
                <a:cs typeface="Times New Roman" panose="02020603050405020304" pitchFamily="18" charset="0"/>
              </a:rPr>
              <a:t>, Boolean </a:t>
            </a:r>
            <a:r>
              <a:rPr lang="en-US" altLang="zh-CN" sz="1800" i="1" dirty="0" smtClean="0">
                <a:latin typeface="Times New Roman" panose="02020603050405020304" pitchFamily="18" charset="0"/>
                <a:cs typeface="Times New Roman" panose="02020603050405020304" pitchFamily="18" charset="0"/>
              </a:rPr>
              <a:t>test</a:t>
            </a:r>
            <a:r>
              <a:rPr lang="en-US" altLang="zh-CN" sz="1800" dirty="0" smtClean="0">
                <a:latin typeface="Times New Roman" panose="02020603050405020304" pitchFamily="18" charset="0"/>
                <a:cs typeface="Times New Roman" panose="02020603050405020304" pitchFamily="18" charset="0"/>
              </a:rPr>
              <a:t>)</a:t>
            </a:r>
          </a:p>
          <a:p>
            <a:pPr eaLnBrk="1" hangingPunct="1">
              <a:lnSpc>
                <a:spcPct val="90000"/>
              </a:lnSpc>
            </a:pPr>
            <a:r>
              <a:rPr lang="en-US" altLang="zh-CN" sz="1800" dirty="0" err="1" smtClean="0">
                <a:latin typeface="Times New Roman" panose="02020603050405020304" pitchFamily="18" charset="0"/>
                <a:cs typeface="Times New Roman" panose="02020603050405020304" pitchFamily="18" charset="0"/>
              </a:rPr>
              <a:t>assertNull</a:t>
            </a:r>
            <a:r>
              <a:rPr lang="en-US" altLang="zh-CN" sz="1800" dirty="0" smtClean="0">
                <a:latin typeface="Times New Roman" panose="02020603050405020304" pitchFamily="18" charset="0"/>
                <a:cs typeface="Times New Roman" panose="02020603050405020304" pitchFamily="18" charset="0"/>
              </a:rPr>
              <a:t>(String </a:t>
            </a:r>
            <a:r>
              <a:rPr lang="en-US" altLang="zh-CN" sz="1800" i="1" dirty="0" smtClean="0">
                <a:latin typeface="Times New Roman" panose="02020603050405020304" pitchFamily="18" charset="0"/>
                <a:cs typeface="Times New Roman" panose="02020603050405020304" pitchFamily="18" charset="0"/>
              </a:rPr>
              <a:t>message</a:t>
            </a:r>
            <a:r>
              <a:rPr lang="en-US" altLang="zh-CN" sz="1800" dirty="0" smtClean="0">
                <a:latin typeface="Times New Roman" panose="02020603050405020304" pitchFamily="18" charset="0"/>
                <a:cs typeface="Times New Roman" panose="02020603050405020304" pitchFamily="18" charset="0"/>
              </a:rPr>
              <a:t>, Object </a:t>
            </a:r>
            <a:r>
              <a:rPr lang="en-US" altLang="zh-CN" sz="1800" i="1" dirty="0" smtClean="0">
                <a:latin typeface="Times New Roman" panose="02020603050405020304" pitchFamily="18" charset="0"/>
                <a:cs typeface="Times New Roman" panose="02020603050405020304" pitchFamily="18" charset="0"/>
              </a:rPr>
              <a:t>object</a:t>
            </a:r>
            <a:r>
              <a:rPr lang="en-US" altLang="zh-CN" sz="1800" dirty="0" smtClean="0">
                <a:latin typeface="Times New Roman" panose="02020603050405020304" pitchFamily="18" charset="0"/>
                <a:cs typeface="Times New Roman" panose="02020603050405020304" pitchFamily="18" charset="0"/>
              </a:rPr>
              <a:t>)</a:t>
            </a:r>
          </a:p>
          <a:p>
            <a:pPr eaLnBrk="1" hangingPunct="1">
              <a:lnSpc>
                <a:spcPct val="90000"/>
              </a:lnSpc>
            </a:pPr>
            <a:r>
              <a:rPr lang="en-US" altLang="zh-CN" sz="1800" dirty="0" err="1" smtClean="0">
                <a:latin typeface="Times New Roman" panose="02020603050405020304" pitchFamily="18" charset="0"/>
                <a:cs typeface="Times New Roman" panose="02020603050405020304" pitchFamily="18" charset="0"/>
              </a:rPr>
              <a:t>assertNotNull</a:t>
            </a:r>
            <a:r>
              <a:rPr lang="en-US" altLang="zh-CN" sz="1800" dirty="0" smtClean="0">
                <a:latin typeface="Times New Roman" panose="02020603050405020304" pitchFamily="18" charset="0"/>
                <a:cs typeface="Times New Roman" panose="02020603050405020304" pitchFamily="18" charset="0"/>
              </a:rPr>
              <a:t>(String </a:t>
            </a:r>
            <a:r>
              <a:rPr lang="en-US" altLang="zh-CN" sz="1800" i="1" dirty="0" smtClean="0">
                <a:latin typeface="Times New Roman" panose="02020603050405020304" pitchFamily="18" charset="0"/>
                <a:cs typeface="Times New Roman" panose="02020603050405020304" pitchFamily="18" charset="0"/>
              </a:rPr>
              <a:t>message</a:t>
            </a:r>
            <a:r>
              <a:rPr lang="en-US" altLang="zh-CN" sz="1800" dirty="0" smtClean="0">
                <a:latin typeface="Times New Roman" panose="02020603050405020304" pitchFamily="18" charset="0"/>
                <a:cs typeface="Times New Roman" panose="02020603050405020304" pitchFamily="18" charset="0"/>
              </a:rPr>
              <a:t>, Object </a:t>
            </a:r>
            <a:r>
              <a:rPr lang="en-US" altLang="zh-CN" sz="1800" i="1" dirty="0" smtClean="0">
                <a:latin typeface="Times New Roman" panose="02020603050405020304" pitchFamily="18" charset="0"/>
                <a:cs typeface="Times New Roman" panose="02020603050405020304" pitchFamily="18" charset="0"/>
              </a:rPr>
              <a:t>object</a:t>
            </a:r>
            <a:r>
              <a:rPr lang="en-US" altLang="zh-CN" sz="1800" dirty="0" smtClean="0">
                <a:latin typeface="Times New Roman" panose="02020603050405020304" pitchFamily="18" charset="0"/>
                <a:cs typeface="Times New Roman" panose="02020603050405020304" pitchFamily="18" charset="0"/>
              </a:rPr>
              <a:t>) </a:t>
            </a:r>
          </a:p>
          <a:p>
            <a:pPr eaLnBrk="1" hangingPunct="1">
              <a:lnSpc>
                <a:spcPct val="90000"/>
              </a:lnSpc>
            </a:pPr>
            <a:r>
              <a:rPr lang="en-US" altLang="zh-CN" sz="1800" dirty="0" err="1" smtClean="0">
                <a:latin typeface="Times New Roman" panose="02020603050405020304" pitchFamily="18" charset="0"/>
                <a:cs typeface="Times New Roman" panose="02020603050405020304" pitchFamily="18" charset="0"/>
              </a:rPr>
              <a:t>assertEquals</a:t>
            </a:r>
            <a:r>
              <a:rPr lang="en-US" altLang="zh-CN" sz="1800" dirty="0" smtClean="0">
                <a:latin typeface="Times New Roman" panose="02020603050405020304" pitchFamily="18" charset="0"/>
                <a:cs typeface="Times New Roman" panose="02020603050405020304" pitchFamily="18" charset="0"/>
              </a:rPr>
              <a:t>(String </a:t>
            </a:r>
            <a:r>
              <a:rPr lang="en-US" altLang="zh-CN" sz="1800" i="1" dirty="0" smtClean="0">
                <a:latin typeface="Times New Roman" panose="02020603050405020304" pitchFamily="18" charset="0"/>
                <a:cs typeface="Times New Roman" panose="02020603050405020304" pitchFamily="18" charset="0"/>
              </a:rPr>
              <a:t>message</a:t>
            </a:r>
            <a:r>
              <a:rPr lang="en-US" altLang="zh-CN" sz="1800" dirty="0" smtClean="0">
                <a:latin typeface="Times New Roman" panose="02020603050405020304" pitchFamily="18" charset="0"/>
                <a:cs typeface="Times New Roman" panose="02020603050405020304" pitchFamily="18" charset="0"/>
              </a:rPr>
              <a:t>, Object </a:t>
            </a:r>
            <a:r>
              <a:rPr lang="en-US" altLang="zh-CN" sz="1800" i="1" dirty="0" smtClean="0">
                <a:latin typeface="Times New Roman" panose="02020603050405020304" pitchFamily="18" charset="0"/>
                <a:cs typeface="Times New Roman" panose="02020603050405020304" pitchFamily="18" charset="0"/>
              </a:rPr>
              <a:t>expected</a:t>
            </a:r>
            <a:r>
              <a:rPr lang="en-US" altLang="zh-CN" sz="1800" dirty="0" smtClean="0">
                <a:latin typeface="Times New Roman" panose="02020603050405020304" pitchFamily="18" charset="0"/>
                <a:cs typeface="Times New Roman" panose="02020603050405020304" pitchFamily="18" charset="0"/>
              </a:rPr>
              <a:t>, Object </a:t>
            </a:r>
            <a:r>
              <a:rPr lang="en-US" altLang="zh-CN" sz="1800" i="1" dirty="0" smtClean="0">
                <a:latin typeface="Times New Roman" panose="02020603050405020304" pitchFamily="18" charset="0"/>
                <a:cs typeface="Times New Roman" panose="02020603050405020304" pitchFamily="18" charset="0"/>
              </a:rPr>
              <a:t>actual</a:t>
            </a:r>
            <a:r>
              <a:rPr lang="en-US" altLang="zh-CN" sz="1800" dirty="0" smtClean="0">
                <a:latin typeface="Times New Roman" panose="02020603050405020304" pitchFamily="18" charset="0"/>
                <a:cs typeface="Times New Roman" panose="02020603050405020304" pitchFamily="18" charset="0"/>
              </a:rPr>
              <a:t>) (uses equals method)</a:t>
            </a:r>
          </a:p>
          <a:p>
            <a:pPr eaLnBrk="1" hangingPunct="1">
              <a:lnSpc>
                <a:spcPct val="90000"/>
              </a:lnSpc>
            </a:pPr>
            <a:r>
              <a:rPr lang="en-US" altLang="zh-CN" sz="1800" dirty="0" err="1" smtClean="0">
                <a:latin typeface="Times New Roman" panose="02020603050405020304" pitchFamily="18" charset="0"/>
                <a:cs typeface="Times New Roman" panose="02020603050405020304" pitchFamily="18" charset="0"/>
              </a:rPr>
              <a:t>assertSame</a:t>
            </a:r>
            <a:r>
              <a:rPr lang="en-US" altLang="zh-CN" sz="1800" dirty="0" smtClean="0">
                <a:latin typeface="Times New Roman" panose="02020603050405020304" pitchFamily="18" charset="0"/>
                <a:cs typeface="Times New Roman" panose="02020603050405020304" pitchFamily="18" charset="0"/>
              </a:rPr>
              <a:t>(String </a:t>
            </a:r>
            <a:r>
              <a:rPr lang="en-US" altLang="zh-CN" sz="1800" i="1" dirty="0" smtClean="0">
                <a:latin typeface="Times New Roman" panose="02020603050405020304" pitchFamily="18" charset="0"/>
                <a:cs typeface="Times New Roman" panose="02020603050405020304" pitchFamily="18" charset="0"/>
              </a:rPr>
              <a:t>message</a:t>
            </a:r>
            <a:r>
              <a:rPr lang="en-US" altLang="zh-CN" sz="1800" dirty="0" smtClean="0">
                <a:latin typeface="Times New Roman" panose="02020603050405020304" pitchFamily="18" charset="0"/>
                <a:cs typeface="Times New Roman" panose="02020603050405020304" pitchFamily="18" charset="0"/>
              </a:rPr>
              <a:t>, Object </a:t>
            </a:r>
            <a:r>
              <a:rPr lang="en-US" altLang="zh-CN" sz="1800" i="1" dirty="0" smtClean="0">
                <a:latin typeface="Times New Roman" panose="02020603050405020304" pitchFamily="18" charset="0"/>
                <a:cs typeface="Times New Roman" panose="02020603050405020304" pitchFamily="18" charset="0"/>
              </a:rPr>
              <a:t>expected</a:t>
            </a:r>
            <a:r>
              <a:rPr lang="en-US" altLang="zh-CN" sz="1800" dirty="0" smtClean="0">
                <a:latin typeface="Times New Roman" panose="02020603050405020304" pitchFamily="18" charset="0"/>
                <a:cs typeface="Times New Roman" panose="02020603050405020304" pitchFamily="18" charset="0"/>
              </a:rPr>
              <a:t>, Object </a:t>
            </a:r>
            <a:r>
              <a:rPr lang="en-US" altLang="zh-CN" sz="1800" i="1" dirty="0" smtClean="0">
                <a:latin typeface="Times New Roman" panose="02020603050405020304" pitchFamily="18" charset="0"/>
                <a:cs typeface="Times New Roman" panose="02020603050405020304" pitchFamily="18" charset="0"/>
              </a:rPr>
              <a:t>actual</a:t>
            </a:r>
            <a:r>
              <a:rPr lang="en-US" altLang="zh-CN" sz="1800" dirty="0" smtClean="0">
                <a:latin typeface="Times New Roman" panose="02020603050405020304" pitchFamily="18" charset="0"/>
                <a:cs typeface="Times New Roman" panose="02020603050405020304" pitchFamily="18" charset="0"/>
              </a:rPr>
              <a:t>) (uses == operator)</a:t>
            </a:r>
          </a:p>
          <a:p>
            <a:pPr eaLnBrk="1" hangingPunct="1">
              <a:lnSpc>
                <a:spcPct val="90000"/>
              </a:lnSpc>
            </a:pPr>
            <a:r>
              <a:rPr lang="en-US" altLang="zh-CN" sz="1800" dirty="0" err="1" smtClean="0">
                <a:latin typeface="Times New Roman" panose="02020603050405020304" pitchFamily="18" charset="0"/>
                <a:cs typeface="Times New Roman" panose="02020603050405020304" pitchFamily="18" charset="0"/>
              </a:rPr>
              <a:t>assertNotSame</a:t>
            </a:r>
            <a:r>
              <a:rPr lang="en-US" altLang="zh-CN" sz="1800" dirty="0" smtClean="0">
                <a:latin typeface="Times New Roman" panose="02020603050405020304" pitchFamily="18" charset="0"/>
                <a:cs typeface="Times New Roman" panose="02020603050405020304" pitchFamily="18" charset="0"/>
              </a:rPr>
              <a:t>(String </a:t>
            </a:r>
            <a:r>
              <a:rPr lang="en-US" altLang="zh-CN" sz="1800" i="1" dirty="0" smtClean="0">
                <a:latin typeface="Times New Roman" panose="02020603050405020304" pitchFamily="18" charset="0"/>
                <a:cs typeface="Times New Roman" panose="02020603050405020304" pitchFamily="18" charset="0"/>
              </a:rPr>
              <a:t>message</a:t>
            </a:r>
            <a:r>
              <a:rPr lang="en-US" altLang="zh-CN" sz="1800" dirty="0" smtClean="0">
                <a:latin typeface="Times New Roman" panose="02020603050405020304" pitchFamily="18" charset="0"/>
                <a:cs typeface="Times New Roman" panose="02020603050405020304" pitchFamily="18" charset="0"/>
              </a:rPr>
              <a:t>, Object </a:t>
            </a:r>
            <a:r>
              <a:rPr lang="en-US" altLang="zh-CN" sz="1800" i="1" dirty="0" smtClean="0">
                <a:latin typeface="Times New Roman" panose="02020603050405020304" pitchFamily="18" charset="0"/>
                <a:cs typeface="Times New Roman" panose="02020603050405020304" pitchFamily="18" charset="0"/>
              </a:rPr>
              <a:t>expected</a:t>
            </a:r>
            <a:r>
              <a:rPr lang="en-US" altLang="zh-CN" sz="1800" dirty="0" smtClean="0">
                <a:latin typeface="Times New Roman" panose="02020603050405020304" pitchFamily="18" charset="0"/>
                <a:cs typeface="Times New Roman" panose="02020603050405020304" pitchFamily="18" charset="0"/>
              </a:rPr>
              <a:t>, Object </a:t>
            </a:r>
            <a:r>
              <a:rPr lang="en-US" altLang="zh-CN" sz="1800" i="1" dirty="0" smtClean="0">
                <a:latin typeface="Times New Roman" panose="02020603050405020304" pitchFamily="18" charset="0"/>
                <a:cs typeface="Times New Roman" panose="02020603050405020304" pitchFamily="18" charset="0"/>
              </a:rPr>
              <a:t>actual</a:t>
            </a:r>
            <a:r>
              <a:rPr lang="en-US" altLang="zh-CN" sz="1800" dirty="0" smtClean="0">
                <a:latin typeface="Times New Roman" panose="02020603050405020304" pitchFamily="18" charset="0"/>
                <a:cs typeface="Times New Roman" panose="02020603050405020304" pitchFamily="18" charset="0"/>
              </a:rPr>
              <a:t>)</a:t>
            </a:r>
          </a:p>
          <a:p>
            <a:pPr eaLnBrk="1" hangingPunct="1">
              <a:lnSpc>
                <a:spcPct val="90000"/>
              </a:lnSpc>
            </a:pPr>
            <a:endParaRPr lang="en-US" altLang="zh-CN" sz="1800" dirty="0" smtClean="0">
              <a:latin typeface="Courier"/>
            </a:endParaRPr>
          </a:p>
          <a:p>
            <a:pPr eaLnBrk="1" hangingPunct="1">
              <a:lnSpc>
                <a:spcPct val="90000"/>
              </a:lnSpc>
            </a:pPr>
            <a:r>
              <a:rPr lang="zh-CN" altLang="en-US" sz="1800" dirty="0" smtClean="0">
                <a:latin typeface="Times New Roman" panose="02020603050405020304" pitchFamily="18" charset="0"/>
                <a:cs typeface="Times New Roman" panose="02020603050405020304" pitchFamily="18" charset="0"/>
              </a:rPr>
              <a:t>请在</a:t>
            </a:r>
            <a:r>
              <a:rPr lang="en-US" altLang="zh-CN" sz="1800" dirty="0" smtClean="0">
                <a:latin typeface="Times New Roman" panose="02020603050405020304" pitchFamily="18" charset="0"/>
                <a:cs typeface="Times New Roman" panose="02020603050405020304" pitchFamily="18" charset="0"/>
                <a:hlinkClick r:id="rId3"/>
              </a:rPr>
              <a:t>https://github.com/junit-team/junit4/wiki/Assertions</a:t>
            </a:r>
            <a:r>
              <a:rPr lang="zh-CN" altLang="en-US" sz="1800" dirty="0" smtClean="0">
                <a:latin typeface="Times New Roman" panose="02020603050405020304" pitchFamily="18" charset="0"/>
                <a:cs typeface="Times New Roman" panose="02020603050405020304" pitchFamily="18" charset="0"/>
              </a:rPr>
              <a:t>获取详细帮助和示例代码</a:t>
            </a:r>
            <a:endParaRPr lang="en-US" altLang="zh-CN"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1838204"/>
      </p:ext>
    </p:extLst>
  </p:cSld>
  <p:clrMapOvr>
    <a:masterClrMapping/>
  </p:clrMapOvr>
  <p:transition spd="med">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5.1 </a:t>
            </a:r>
            <a:r>
              <a:rPr kumimoji="1" lang="zh-CN" altLang="en-US"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白盒测试</a:t>
            </a:r>
            <a:r>
              <a:rPr kumimoji="1" lang="zh-CN" altLang="en-US" sz="2000" b="1" i="0" u="none" strike="noStrike" kern="120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概述</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白盒测试的</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Venn Diagram</a:t>
            </a:r>
          </a:p>
        </p:txBody>
      </p:sp>
      <p:sp>
        <p:nvSpPr>
          <p:cNvPr id="4" name="Rectangle 3"/>
          <p:cNvSpPr>
            <a:spLocks noChangeArrowheads="1"/>
          </p:cNvSpPr>
          <p:nvPr/>
        </p:nvSpPr>
        <p:spPr bwMode="auto">
          <a:xfrm>
            <a:off x="1114375" y="1772816"/>
            <a:ext cx="3025775" cy="2663825"/>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zh-CN" altLang="zh-CN" b="1">
              <a:effectLst>
                <a:outerShdw blurRad="38100" dist="38100" dir="2700000" algn="tl">
                  <a:srgbClr val="FFFFFF"/>
                </a:outerShdw>
              </a:effectLst>
              <a:latin typeface="Garamond" panose="02020404030301010803" pitchFamily="18" charset="0"/>
            </a:endParaRPr>
          </a:p>
        </p:txBody>
      </p:sp>
      <p:sp>
        <p:nvSpPr>
          <p:cNvPr id="5" name="Oval 4"/>
          <p:cNvSpPr>
            <a:spLocks noChangeArrowheads="1"/>
          </p:cNvSpPr>
          <p:nvPr/>
        </p:nvSpPr>
        <p:spPr bwMode="auto">
          <a:xfrm>
            <a:off x="1617612" y="2564979"/>
            <a:ext cx="1296988" cy="1295400"/>
          </a:xfrm>
          <a:prstGeom prst="ellipse">
            <a:avLst/>
          </a:prstGeom>
          <a:solidFill>
            <a:schemeClr val="bg1">
              <a:alpha val="50195"/>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 name="Oval 5"/>
          <p:cNvSpPr>
            <a:spLocks noChangeArrowheads="1"/>
          </p:cNvSpPr>
          <p:nvPr/>
        </p:nvSpPr>
        <p:spPr bwMode="auto">
          <a:xfrm>
            <a:off x="2409775" y="2564979"/>
            <a:ext cx="1296987" cy="1295400"/>
          </a:xfrm>
          <a:prstGeom prst="ellipse">
            <a:avLst/>
          </a:prstGeom>
          <a:solidFill>
            <a:schemeClr val="hlink">
              <a:alpha val="50195"/>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 name="Text Box 6"/>
          <p:cNvSpPr txBox="1">
            <a:spLocks noChangeArrowheads="1"/>
          </p:cNvSpPr>
          <p:nvPr/>
        </p:nvSpPr>
        <p:spPr bwMode="auto">
          <a:xfrm>
            <a:off x="1178975" y="2131591"/>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Garamond" panose="02020404030301010803" pitchFamily="18" charset="0"/>
              </a:rPr>
              <a:t>规格说明</a:t>
            </a:r>
          </a:p>
        </p:txBody>
      </p:sp>
      <p:sp>
        <p:nvSpPr>
          <p:cNvPr id="9" name="Text Box 7"/>
          <p:cNvSpPr txBox="1">
            <a:spLocks noChangeArrowheads="1"/>
          </p:cNvSpPr>
          <p:nvPr/>
        </p:nvSpPr>
        <p:spPr bwMode="auto">
          <a:xfrm>
            <a:off x="3347987" y="2131591"/>
            <a:ext cx="69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Garamond" panose="02020404030301010803" pitchFamily="18" charset="0"/>
              </a:rPr>
              <a:t>程序</a:t>
            </a:r>
          </a:p>
        </p:txBody>
      </p:sp>
      <p:grpSp>
        <p:nvGrpSpPr>
          <p:cNvPr id="10" name="Group 8"/>
          <p:cNvGrpSpPr>
            <a:grpSpLocks/>
          </p:cNvGrpSpPr>
          <p:nvPr/>
        </p:nvGrpSpPr>
        <p:grpSpPr bwMode="auto">
          <a:xfrm>
            <a:off x="2400250" y="2880891"/>
            <a:ext cx="1319212" cy="1439863"/>
            <a:chOff x="2117" y="2132"/>
            <a:chExt cx="831" cy="907"/>
          </a:xfrm>
        </p:grpSpPr>
        <p:sp>
          <p:nvSpPr>
            <p:cNvPr id="11" name="Oval 9"/>
            <p:cNvSpPr>
              <a:spLocks noChangeArrowheads="1"/>
            </p:cNvSpPr>
            <p:nvPr/>
          </p:nvSpPr>
          <p:spPr bwMode="auto">
            <a:xfrm>
              <a:off x="2237" y="2132"/>
              <a:ext cx="590" cy="589"/>
            </a:xfrm>
            <a:prstGeom prst="ellipse">
              <a:avLst/>
            </a:prstGeom>
            <a:solidFill>
              <a:srgbClr val="FF0000">
                <a:alpha val="50195"/>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2" name="Rectangle 10"/>
            <p:cNvSpPr>
              <a:spLocks noChangeArrowheads="1"/>
            </p:cNvSpPr>
            <p:nvPr/>
          </p:nvSpPr>
          <p:spPr bwMode="auto">
            <a:xfrm>
              <a:off x="2117" y="2789"/>
              <a:ext cx="83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Garamond" panose="02020404030301010803" pitchFamily="18" charset="0"/>
                </a:rPr>
                <a:t>测试用例</a:t>
              </a:r>
              <a:r>
                <a:rPr lang="en-US" altLang="zh-CN" sz="2000" b="1">
                  <a:latin typeface="Garamond" panose="02020404030301010803" pitchFamily="18" charset="0"/>
                </a:rPr>
                <a:t>1</a:t>
              </a:r>
            </a:p>
          </p:txBody>
        </p:sp>
      </p:grpSp>
      <p:sp>
        <p:nvSpPr>
          <p:cNvPr id="13" name="Rectangle 11"/>
          <p:cNvSpPr>
            <a:spLocks noChangeArrowheads="1"/>
          </p:cNvSpPr>
          <p:nvPr/>
        </p:nvSpPr>
        <p:spPr bwMode="auto">
          <a:xfrm>
            <a:off x="5146625" y="1775991"/>
            <a:ext cx="3025775" cy="2663825"/>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zh-CN" altLang="zh-CN" b="1">
              <a:effectLst>
                <a:outerShdw blurRad="38100" dist="38100" dir="2700000" algn="tl">
                  <a:srgbClr val="FFFFFF"/>
                </a:outerShdw>
              </a:effectLst>
              <a:latin typeface="Garamond" panose="02020404030301010803" pitchFamily="18" charset="0"/>
            </a:endParaRPr>
          </a:p>
        </p:txBody>
      </p:sp>
      <p:sp>
        <p:nvSpPr>
          <p:cNvPr id="14" name="Oval 12"/>
          <p:cNvSpPr>
            <a:spLocks noChangeArrowheads="1"/>
          </p:cNvSpPr>
          <p:nvPr/>
        </p:nvSpPr>
        <p:spPr bwMode="auto">
          <a:xfrm>
            <a:off x="5649862" y="2568154"/>
            <a:ext cx="1296988" cy="1295400"/>
          </a:xfrm>
          <a:prstGeom prst="ellipse">
            <a:avLst/>
          </a:prstGeom>
          <a:solidFill>
            <a:schemeClr val="bg1">
              <a:alpha val="50195"/>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5" name="Oval 13"/>
          <p:cNvSpPr>
            <a:spLocks noChangeArrowheads="1"/>
          </p:cNvSpPr>
          <p:nvPr/>
        </p:nvSpPr>
        <p:spPr bwMode="auto">
          <a:xfrm>
            <a:off x="6442025" y="2568154"/>
            <a:ext cx="1296987" cy="1295400"/>
          </a:xfrm>
          <a:prstGeom prst="ellipse">
            <a:avLst/>
          </a:prstGeom>
          <a:solidFill>
            <a:schemeClr val="hlink">
              <a:alpha val="50195"/>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6" name="Text Box 14"/>
          <p:cNvSpPr txBox="1">
            <a:spLocks noChangeArrowheads="1"/>
          </p:cNvSpPr>
          <p:nvPr/>
        </p:nvSpPr>
        <p:spPr bwMode="auto">
          <a:xfrm>
            <a:off x="5211225" y="2134766"/>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Garamond" panose="02020404030301010803" pitchFamily="18" charset="0"/>
              </a:rPr>
              <a:t>规格说明</a:t>
            </a:r>
          </a:p>
        </p:txBody>
      </p:sp>
      <p:sp>
        <p:nvSpPr>
          <p:cNvPr id="17" name="Text Box 15"/>
          <p:cNvSpPr txBox="1">
            <a:spLocks noChangeArrowheads="1"/>
          </p:cNvSpPr>
          <p:nvPr/>
        </p:nvSpPr>
        <p:spPr bwMode="auto">
          <a:xfrm>
            <a:off x="7380237" y="2134766"/>
            <a:ext cx="69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Garamond" panose="02020404030301010803" pitchFamily="18" charset="0"/>
              </a:rPr>
              <a:t>程序</a:t>
            </a:r>
          </a:p>
        </p:txBody>
      </p:sp>
      <p:sp>
        <p:nvSpPr>
          <p:cNvPr id="18" name="Oval 16"/>
          <p:cNvSpPr>
            <a:spLocks noChangeArrowheads="1"/>
          </p:cNvSpPr>
          <p:nvPr/>
        </p:nvSpPr>
        <p:spPr bwMode="auto">
          <a:xfrm>
            <a:off x="6802387" y="3168229"/>
            <a:ext cx="646113" cy="657225"/>
          </a:xfrm>
          <a:prstGeom prst="ellipse">
            <a:avLst/>
          </a:prstGeom>
          <a:solidFill>
            <a:srgbClr val="FF0000">
              <a:alpha val="50195"/>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9" name="Rectangle 17"/>
          <p:cNvSpPr>
            <a:spLocks noChangeArrowheads="1"/>
          </p:cNvSpPr>
          <p:nvPr/>
        </p:nvSpPr>
        <p:spPr bwMode="auto">
          <a:xfrm>
            <a:off x="6458418" y="3911179"/>
            <a:ext cx="13372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Garamond" panose="02020404030301010803" pitchFamily="18" charset="0"/>
              </a:rPr>
              <a:t>测试用例</a:t>
            </a:r>
            <a:r>
              <a:rPr lang="en-US" altLang="zh-CN" sz="2000" b="1">
                <a:latin typeface="Garamond" panose="02020404030301010803" pitchFamily="18" charset="0"/>
              </a:rPr>
              <a:t>2</a:t>
            </a:r>
          </a:p>
        </p:txBody>
      </p:sp>
      <p:sp>
        <p:nvSpPr>
          <p:cNvPr id="20" name="Rectangle 18"/>
          <p:cNvSpPr>
            <a:spLocks noChangeArrowheads="1"/>
          </p:cNvSpPr>
          <p:nvPr/>
        </p:nvSpPr>
        <p:spPr bwMode="auto">
          <a:xfrm>
            <a:off x="639763" y="5445125"/>
            <a:ext cx="82285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C00000"/>
                </a:solidFill>
                <a:latin typeface="Times New Roman" panose="02020603050405020304" pitchFamily="18" charset="0"/>
                <a:ea typeface="楷体_GB2312" pitchFamily="49" charset="-122"/>
              </a:rPr>
              <a:t>设计良好的测试用例，使之尽可能完全覆盖软件的内部实现</a:t>
            </a:r>
          </a:p>
        </p:txBody>
      </p:sp>
      <p:sp>
        <p:nvSpPr>
          <p:cNvPr id="21" name="Oval 19"/>
          <p:cNvSpPr>
            <a:spLocks noChangeArrowheads="1"/>
          </p:cNvSpPr>
          <p:nvPr/>
        </p:nvSpPr>
        <p:spPr bwMode="auto">
          <a:xfrm>
            <a:off x="6516637" y="2809454"/>
            <a:ext cx="431800" cy="441325"/>
          </a:xfrm>
          <a:prstGeom prst="ellipse">
            <a:avLst/>
          </a:prstGeom>
          <a:solidFill>
            <a:srgbClr val="FF0000">
              <a:alpha val="50195"/>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2" name="Oval 20"/>
          <p:cNvSpPr>
            <a:spLocks noChangeArrowheads="1"/>
          </p:cNvSpPr>
          <p:nvPr/>
        </p:nvSpPr>
        <p:spPr bwMode="auto">
          <a:xfrm>
            <a:off x="7021462" y="2736429"/>
            <a:ext cx="647700" cy="647700"/>
          </a:xfrm>
          <a:prstGeom prst="ellipse">
            <a:avLst/>
          </a:prstGeom>
          <a:solidFill>
            <a:srgbClr val="FF0000">
              <a:alpha val="50195"/>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3" name="Rectangle 21"/>
          <p:cNvSpPr>
            <a:spLocks noChangeArrowheads="1"/>
          </p:cNvSpPr>
          <p:nvPr/>
        </p:nvSpPr>
        <p:spPr bwMode="auto">
          <a:xfrm>
            <a:off x="636588" y="4941888"/>
            <a:ext cx="66816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C00000"/>
                </a:solidFill>
                <a:latin typeface="Times New Roman" panose="02020603050405020304" pitchFamily="18" charset="0"/>
                <a:ea typeface="楷体_GB2312" pitchFamily="49" charset="-122"/>
              </a:rPr>
              <a:t>测试用例所覆盖的程序实现范围越大，就越优良</a:t>
            </a:r>
          </a:p>
        </p:txBody>
      </p:sp>
    </p:spTree>
    <p:extLst>
      <p:ext uri="{BB962C8B-B14F-4D97-AF65-F5344CB8AC3E}">
        <p14:creationId xmlns:p14="http://schemas.microsoft.com/office/powerpoint/2010/main" val="31151379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5.5 </a:t>
            </a:r>
            <a:r>
              <a:rPr lang="en-US" altLang="zh-CN" sz="2000" b="1" dirty="0" err="1">
                <a:solidFill>
                  <a:srgbClr val="0000FF"/>
                </a:solidFill>
                <a:cs typeface="Times New Roman" panose="02020603050405020304" pitchFamily="18" charset="0"/>
              </a:rPr>
              <a:t>xUnit</a:t>
            </a:r>
            <a:r>
              <a:rPr lang="zh-CN" altLang="en-US" sz="2000" b="1" dirty="0">
                <a:solidFill>
                  <a:srgbClr val="0000FF"/>
                </a:solidFill>
                <a:cs typeface="Times New Roman" panose="02020603050405020304" pitchFamily="18" charset="0"/>
              </a:rPr>
              <a:t>白盒测试</a:t>
            </a:r>
          </a:p>
        </p:txBody>
      </p:sp>
      <p:sp>
        <p:nvSpPr>
          <p:cNvPr id="3" name="标题 1"/>
          <p:cNvSpPr txBox="1">
            <a:spLocks/>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JUnit 3 vs JUnit 4</a:t>
            </a:r>
            <a:endPar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4" name="内容占位符 4"/>
          <p:cNvSpPr txBox="1">
            <a:spLocks/>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dirty="0" smtClean="0">
                <a:latin typeface="Times New Roman" panose="02020603050405020304" pitchFamily="18" charset="0"/>
                <a:cs typeface="Times New Roman" panose="02020603050405020304" pitchFamily="18" charset="0"/>
              </a:rPr>
              <a:t>JUnit4</a:t>
            </a:r>
            <a:r>
              <a:rPr lang="zh-CN" altLang="en-US" dirty="0" smtClean="0">
                <a:latin typeface="Times New Roman" panose="02020603050405020304" pitchFamily="18" charset="0"/>
                <a:cs typeface="Times New Roman" panose="02020603050405020304" pitchFamily="18" charset="0"/>
              </a:rPr>
              <a:t>简化了测试用例的编写难度，不再使用</a:t>
            </a:r>
            <a:r>
              <a:rPr lang="en-US" altLang="zh-CN" dirty="0" err="1" smtClean="0">
                <a:latin typeface="Times New Roman" panose="02020603050405020304" pitchFamily="18" charset="0"/>
                <a:cs typeface="Times New Roman" panose="02020603050405020304" pitchFamily="18" charset="0"/>
              </a:rPr>
              <a:t>TestCase</a:t>
            </a:r>
            <a:r>
              <a:rPr lang="zh-CN" altLang="en-US" dirty="0" smtClean="0">
                <a:latin typeface="Times New Roman" panose="02020603050405020304" pitchFamily="18" charset="0"/>
                <a:cs typeface="Times New Roman" panose="02020603050405020304" pitchFamily="18" charset="0"/>
              </a:rPr>
              <a:t>等基础类库，而是充分利用</a:t>
            </a:r>
            <a:r>
              <a:rPr lang="en-US" altLang="zh-CN" dirty="0" smtClean="0">
                <a:latin typeface="Times New Roman" panose="02020603050405020304" pitchFamily="18" charset="0"/>
                <a:cs typeface="Times New Roman" panose="02020603050405020304" pitchFamily="18" charset="0"/>
              </a:rPr>
              <a:t>Java5</a:t>
            </a:r>
            <a:r>
              <a:rPr lang="zh-CN" altLang="en-US" dirty="0" smtClean="0">
                <a:latin typeface="Times New Roman" panose="02020603050405020304" pitchFamily="18" charset="0"/>
                <a:cs typeface="Times New Roman" panose="02020603050405020304" pitchFamily="18" charset="0"/>
              </a:rPr>
              <a:t>的</a:t>
            </a:r>
            <a:r>
              <a:rPr lang="en-US" altLang="zh-CN" dirty="0" smtClean="0">
                <a:latin typeface="Times New Roman" panose="02020603050405020304" pitchFamily="18" charset="0"/>
                <a:cs typeface="Times New Roman" panose="02020603050405020304" pitchFamily="18" charset="0"/>
              </a:rPr>
              <a:t>Annotation</a:t>
            </a:r>
            <a:r>
              <a:rPr lang="zh-CN" altLang="en-US" dirty="0" smtClean="0">
                <a:latin typeface="Times New Roman" panose="02020603050405020304" pitchFamily="18" charset="0"/>
                <a:cs typeface="Times New Roman" panose="02020603050405020304" pitchFamily="18" charset="0"/>
              </a:rPr>
              <a:t>特性，使用普通</a:t>
            </a:r>
            <a:r>
              <a:rPr lang="en-US" altLang="zh-CN" dirty="0" smtClean="0">
                <a:latin typeface="Times New Roman" panose="02020603050405020304" pitchFamily="18" charset="0"/>
                <a:cs typeface="Times New Roman" panose="02020603050405020304" pitchFamily="18" charset="0"/>
              </a:rPr>
              <a:t>Java Class</a:t>
            </a:r>
            <a:r>
              <a:rPr lang="zh-CN" altLang="en-US" dirty="0" smtClean="0">
                <a:latin typeface="Times New Roman" panose="02020603050405020304" pitchFamily="18" charset="0"/>
                <a:cs typeface="Times New Roman" panose="02020603050405020304" pitchFamily="18" charset="0"/>
              </a:rPr>
              <a:t>即可</a:t>
            </a:r>
          </a:p>
          <a:p>
            <a:pPr>
              <a:defRPr/>
            </a:pPr>
            <a:endParaRPr lang="en-US" altLang="zh-CN" sz="800" dirty="0" smtClean="0">
              <a:latin typeface="Times New Roman" panose="02020603050405020304" pitchFamily="18" charset="0"/>
              <a:cs typeface="Times New Roman" panose="02020603050405020304" pitchFamily="18" charset="0"/>
            </a:endParaRPr>
          </a:p>
          <a:p>
            <a:pPr>
              <a:defRPr/>
            </a:pPr>
            <a:r>
              <a:rPr lang="zh-CN" altLang="en-US" dirty="0" smtClean="0">
                <a:latin typeface="Times New Roman" panose="02020603050405020304" pitchFamily="18" charset="0"/>
                <a:cs typeface="Times New Roman" panose="02020603050405020304" pitchFamily="18" charset="0"/>
              </a:rPr>
              <a:t>在</a:t>
            </a:r>
            <a:r>
              <a:rPr lang="en-US" altLang="zh-CN" dirty="0" smtClean="0">
                <a:latin typeface="Times New Roman" panose="02020603050405020304" pitchFamily="18" charset="0"/>
                <a:cs typeface="Times New Roman" panose="02020603050405020304" pitchFamily="18" charset="0"/>
              </a:rPr>
              <a:t>JUnit3</a:t>
            </a:r>
            <a:r>
              <a:rPr lang="zh-CN" altLang="en-US" dirty="0" smtClean="0">
                <a:latin typeface="Times New Roman" panose="02020603050405020304" pitchFamily="18" charset="0"/>
                <a:cs typeface="Times New Roman" panose="02020603050405020304" pitchFamily="18" charset="0"/>
              </a:rPr>
              <a:t>中：单元测试类必须继承自</a:t>
            </a:r>
            <a:r>
              <a:rPr lang="en-US" altLang="zh-CN" dirty="0" err="1" smtClean="0">
                <a:latin typeface="Times New Roman" panose="02020603050405020304" pitchFamily="18" charset="0"/>
                <a:cs typeface="Times New Roman" panose="02020603050405020304" pitchFamily="18" charset="0"/>
              </a:rPr>
              <a:t>TestCase</a:t>
            </a:r>
            <a:r>
              <a:rPr lang="zh-CN" altLang="en-US" dirty="0" smtClean="0">
                <a:latin typeface="Times New Roman" panose="02020603050405020304" pitchFamily="18" charset="0"/>
                <a:cs typeface="Times New Roman" panose="02020603050405020304" pitchFamily="18" charset="0"/>
              </a:rPr>
              <a:t>，要测试的方法必须以</a:t>
            </a:r>
            <a:r>
              <a:rPr lang="en-US" altLang="zh-CN" dirty="0" smtClean="0">
                <a:latin typeface="Times New Roman" panose="02020603050405020304" pitchFamily="18" charset="0"/>
                <a:cs typeface="Times New Roman" panose="02020603050405020304" pitchFamily="18" charset="0"/>
              </a:rPr>
              <a:t>test</a:t>
            </a:r>
            <a:r>
              <a:rPr lang="zh-CN" altLang="en-US" dirty="0" smtClean="0">
                <a:latin typeface="Times New Roman" panose="02020603050405020304" pitchFamily="18" charset="0"/>
                <a:cs typeface="Times New Roman" panose="02020603050405020304" pitchFamily="18" charset="0"/>
              </a:rPr>
              <a:t>开头</a:t>
            </a:r>
            <a:endParaRPr lang="en-US" altLang="zh-CN" dirty="0" smtClean="0">
              <a:latin typeface="Times New Roman" panose="02020603050405020304" pitchFamily="18" charset="0"/>
              <a:cs typeface="Times New Roman" panose="02020603050405020304" pitchFamily="18" charset="0"/>
            </a:endParaRPr>
          </a:p>
          <a:p>
            <a:pPr>
              <a:defRPr/>
            </a:pPr>
            <a:endParaRPr lang="en-US" altLang="zh-CN" sz="800" dirty="0" smtClean="0">
              <a:latin typeface="Times New Roman" panose="02020603050405020304" pitchFamily="18" charset="0"/>
              <a:cs typeface="Times New Roman" panose="02020603050405020304" pitchFamily="18" charset="0"/>
            </a:endParaRPr>
          </a:p>
          <a:p>
            <a:pPr>
              <a:defRPr/>
            </a:pPr>
            <a:r>
              <a:rPr lang="zh-CN" altLang="en-US" dirty="0" smtClean="0">
                <a:latin typeface="Times New Roman" panose="02020603050405020304" pitchFamily="18" charset="0"/>
                <a:cs typeface="Times New Roman" panose="02020603050405020304" pitchFamily="18" charset="0"/>
              </a:rPr>
              <a:t>在</a:t>
            </a:r>
            <a:r>
              <a:rPr lang="en-US" altLang="zh-CN" dirty="0" smtClean="0">
                <a:latin typeface="Times New Roman" panose="02020603050405020304" pitchFamily="18" charset="0"/>
                <a:cs typeface="Times New Roman" panose="02020603050405020304" pitchFamily="18" charset="0"/>
              </a:rPr>
              <a:t>JUnit4</a:t>
            </a:r>
            <a:r>
              <a:rPr lang="zh-CN" altLang="en-US" dirty="0" smtClean="0">
                <a:latin typeface="Times New Roman" panose="02020603050405020304" pitchFamily="18" charset="0"/>
                <a:cs typeface="Times New Roman" panose="02020603050405020304" pitchFamily="18" charset="0"/>
              </a:rPr>
              <a:t>中：不再要求测试类必须继承自</a:t>
            </a:r>
            <a:r>
              <a:rPr lang="en-US" altLang="zh-CN" dirty="0" err="1" smtClean="0">
                <a:latin typeface="Times New Roman" panose="02020603050405020304" pitchFamily="18" charset="0"/>
                <a:cs typeface="Times New Roman" panose="02020603050405020304" pitchFamily="18" charset="0"/>
              </a:rPr>
              <a:t>TestCase</a:t>
            </a:r>
            <a:r>
              <a:rPr lang="zh-CN" altLang="en-US" dirty="0" smtClean="0">
                <a:latin typeface="Times New Roman" panose="02020603050405020304" pitchFamily="18" charset="0"/>
                <a:cs typeface="Times New Roman" panose="02020603050405020304" pitchFamily="18" charset="0"/>
              </a:rPr>
              <a:t>基类，测试方法也不必以</a:t>
            </a:r>
            <a:r>
              <a:rPr lang="en-US" altLang="zh-CN" dirty="0" smtClean="0">
                <a:latin typeface="Times New Roman" panose="02020603050405020304" pitchFamily="18" charset="0"/>
                <a:cs typeface="Times New Roman" panose="02020603050405020304" pitchFamily="18" charset="0"/>
              </a:rPr>
              <a:t>test</a:t>
            </a:r>
            <a:r>
              <a:rPr lang="zh-CN" altLang="en-US" dirty="0" smtClean="0">
                <a:latin typeface="Times New Roman" panose="02020603050405020304" pitchFamily="18" charset="0"/>
                <a:cs typeface="Times New Roman" panose="02020603050405020304" pitchFamily="18" charset="0"/>
              </a:rPr>
              <a:t>开头，只要以</a:t>
            </a:r>
            <a:r>
              <a:rPr lang="en-US" altLang="zh-CN" dirty="0" smtClean="0">
                <a:latin typeface="Times New Roman" panose="02020603050405020304" pitchFamily="18" charset="0"/>
                <a:cs typeface="Times New Roman" panose="02020603050405020304" pitchFamily="18" charset="0"/>
              </a:rPr>
              <a:t>@Test</a:t>
            </a:r>
            <a:r>
              <a:rPr lang="zh-CN" altLang="en-US" dirty="0" smtClean="0">
                <a:latin typeface="Times New Roman" panose="02020603050405020304" pitchFamily="18" charset="0"/>
                <a:cs typeface="Times New Roman" panose="02020603050405020304" pitchFamily="18" charset="0"/>
              </a:rPr>
              <a:t>元数据来描述即可</a:t>
            </a:r>
            <a:endParaRPr lang="en-US" altLang="zh-CN" dirty="0" smtClean="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endParaRPr lang="en-US" altLang="zh-CN" sz="800" dirty="0" smtClean="0">
              <a:solidFill>
                <a:srgbClr val="FF0000"/>
              </a:solidFill>
              <a:latin typeface="Times New Roman" panose="02020603050405020304" pitchFamily="18" charset="0"/>
              <a:cs typeface="Times New Roman" panose="02020603050405020304" pitchFamily="18" charset="0"/>
            </a:endParaRPr>
          </a:p>
          <a:p>
            <a:pPr>
              <a:defRPr/>
            </a:pPr>
            <a:r>
              <a:rPr lang="en-US" altLang="zh-CN" dirty="0" smtClean="0">
                <a:latin typeface="Times New Roman" panose="02020603050405020304" pitchFamily="18" charset="0"/>
                <a:cs typeface="Times New Roman" panose="02020603050405020304" pitchFamily="18" charset="0"/>
                <a:hlinkClick r:id="rId3"/>
              </a:rPr>
              <a:t>http://junit.org/junit4</a:t>
            </a:r>
            <a:endParaRPr lang="en-US" altLang="zh-CN" dirty="0" smtClean="0">
              <a:latin typeface="Times New Roman" panose="02020603050405020304" pitchFamily="18" charset="0"/>
              <a:cs typeface="Times New Roman" panose="02020603050405020304" pitchFamily="18" charset="0"/>
            </a:endParaRPr>
          </a:p>
          <a:p>
            <a:pPr>
              <a:defRPr/>
            </a:pPr>
            <a:r>
              <a:rPr lang="en-US" altLang="zh-CN" dirty="0" smtClean="0">
                <a:latin typeface="Times New Roman" panose="02020603050405020304" pitchFamily="18" charset="0"/>
                <a:cs typeface="Times New Roman" panose="02020603050405020304" pitchFamily="18" charset="0"/>
                <a:hlinkClick r:id="rId4"/>
              </a:rPr>
              <a:t>https://github.com/junit-team/junit4</a:t>
            </a:r>
            <a:endParaRPr lang="en-US" altLang="zh-CN" dirty="0" smtClean="0">
              <a:latin typeface="Times New Roman" panose="02020603050405020304" pitchFamily="18" charset="0"/>
              <a:cs typeface="Times New Roman" panose="02020603050405020304" pitchFamily="18" charset="0"/>
            </a:endParaRPr>
          </a:p>
          <a:p>
            <a:pPr>
              <a:defRPr/>
            </a:pPr>
            <a:endParaRPr lang="zh-CN" altLang="en-US" dirty="0" smtClean="0"/>
          </a:p>
        </p:txBody>
      </p:sp>
    </p:spTree>
    <p:extLst>
      <p:ext uri="{BB962C8B-B14F-4D97-AF65-F5344CB8AC3E}">
        <p14:creationId xmlns:p14="http://schemas.microsoft.com/office/powerpoint/2010/main" val="2110165607"/>
      </p:ext>
    </p:extLst>
  </p:cSld>
  <p:clrMapOvr>
    <a:masterClrMapping/>
  </p:clrMapOvr>
  <p:transition spd="med">
    <p:random/>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5.5 </a:t>
            </a:r>
            <a:r>
              <a:rPr lang="en-US" altLang="zh-CN" sz="2000" b="1" dirty="0" err="1">
                <a:solidFill>
                  <a:srgbClr val="0000FF"/>
                </a:solidFill>
                <a:cs typeface="Times New Roman" panose="02020603050405020304" pitchFamily="18" charset="0"/>
              </a:rPr>
              <a:t>xUnit</a:t>
            </a:r>
            <a:r>
              <a:rPr lang="zh-CN" altLang="en-US" sz="2000" b="1" dirty="0">
                <a:solidFill>
                  <a:srgbClr val="0000FF"/>
                </a:solidFill>
                <a:cs typeface="Times New Roman" panose="02020603050405020304" pitchFamily="18" charset="0"/>
              </a:rPr>
              <a:t>白盒测试</a:t>
            </a: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使用</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JUnit3</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进行白盒测试</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t>JUnit3</a:t>
            </a:r>
            <a:r>
              <a:rPr lang="zh-CN" altLang="en-US" dirty="0" smtClean="0"/>
              <a:t>：程序员需编写继承自</a:t>
            </a:r>
            <a:r>
              <a:rPr lang="en-US" altLang="zh-CN" dirty="0" err="1" smtClean="0"/>
              <a:t>TestCase</a:t>
            </a:r>
            <a:r>
              <a:rPr lang="zh-CN" altLang="en-US" dirty="0" smtClean="0"/>
              <a:t>的类，实现自动测试</a:t>
            </a:r>
          </a:p>
          <a:p>
            <a:pPr eaLnBrk="1" hangingPunct="1"/>
            <a:endParaRPr lang="en-US" altLang="zh-CN" dirty="0" smtClean="0"/>
          </a:p>
        </p:txBody>
      </p:sp>
      <p:pic>
        <p:nvPicPr>
          <p:cNvPr id="5" name="Picture 8" descr="03Jun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543" y="1916832"/>
            <a:ext cx="7353573" cy="4490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7964500"/>
      </p:ext>
    </p:extLst>
  </p:cSld>
  <p:clrMapOvr>
    <a:masterClrMapping/>
  </p:clrMapOvr>
  <p:transition spd="med">
    <p:random/>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5.5 </a:t>
            </a:r>
            <a:r>
              <a:rPr lang="en-US" altLang="zh-CN" sz="2000" b="1" dirty="0" err="1">
                <a:solidFill>
                  <a:srgbClr val="0000FF"/>
                </a:solidFill>
                <a:cs typeface="Times New Roman" panose="02020603050405020304" pitchFamily="18" charset="0"/>
              </a:rPr>
              <a:t>xUnit</a:t>
            </a:r>
            <a:r>
              <a:rPr lang="zh-CN" altLang="en-US" sz="2000" b="1" dirty="0">
                <a:solidFill>
                  <a:srgbClr val="0000FF"/>
                </a:solidFill>
                <a:cs typeface="Times New Roman" panose="02020603050405020304" pitchFamily="18" charset="0"/>
              </a:rPr>
              <a:t>白盒测试</a:t>
            </a:r>
          </a:p>
        </p:txBody>
      </p:sp>
      <p:sp>
        <p:nvSpPr>
          <p:cNvPr id="3" name="Rectangle 2"/>
          <p:cNvSpPr txBox="1">
            <a:spLocks noChangeArrowheads="1"/>
          </p:cNvSpPr>
          <p:nvPr/>
        </p:nvSpPr>
        <p:spPr>
          <a:xfrm>
            <a:off x="396180" y="83671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使用</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JUnit3</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进行白盒测试</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err="1" smtClean="0"/>
              <a:t>TestCase</a:t>
            </a:r>
            <a:r>
              <a:rPr lang="zh-CN" altLang="en-US" dirty="0" smtClean="0"/>
              <a:t>类中的</a:t>
            </a:r>
            <a:r>
              <a:rPr lang="en-US" altLang="zh-CN" dirty="0" err="1" smtClean="0"/>
              <a:t>setUp</a:t>
            </a:r>
            <a:r>
              <a:rPr lang="en-US" altLang="zh-CN" dirty="0" smtClean="0"/>
              <a:t>()</a:t>
            </a:r>
            <a:r>
              <a:rPr lang="zh-CN" altLang="en-US" dirty="0" smtClean="0"/>
              <a:t>方法：在测试逻辑最先调用，相当于做初始化工作，通常用于设定测试数据</a:t>
            </a:r>
          </a:p>
          <a:p>
            <a:pPr eaLnBrk="1" hangingPunct="1"/>
            <a:r>
              <a:rPr lang="en-US" altLang="zh-CN" dirty="0" err="1" smtClean="0"/>
              <a:t>TestCase</a:t>
            </a:r>
            <a:r>
              <a:rPr lang="zh-CN" altLang="en-US" dirty="0" smtClean="0"/>
              <a:t>类中的</a:t>
            </a:r>
            <a:r>
              <a:rPr lang="en-US" altLang="zh-CN" dirty="0" err="1" smtClean="0"/>
              <a:t>tearDown</a:t>
            </a:r>
            <a:r>
              <a:rPr lang="en-US" altLang="zh-CN" dirty="0" smtClean="0"/>
              <a:t>()</a:t>
            </a:r>
            <a:r>
              <a:rPr lang="zh-CN" altLang="en-US" dirty="0" smtClean="0"/>
              <a:t>方法：在测试逻辑之后调用，清理现场</a:t>
            </a:r>
          </a:p>
          <a:p>
            <a:pPr eaLnBrk="1" hangingPunct="1"/>
            <a:r>
              <a:rPr lang="en-US" altLang="zh-CN" dirty="0" err="1" smtClean="0"/>
              <a:t>TestCase</a:t>
            </a:r>
            <a:r>
              <a:rPr lang="zh-CN" altLang="en-US" dirty="0" smtClean="0"/>
              <a:t>类中的</a:t>
            </a:r>
            <a:r>
              <a:rPr lang="en-US" altLang="zh-CN" dirty="0" err="1" smtClean="0"/>
              <a:t>testXXX</a:t>
            </a:r>
            <a:r>
              <a:rPr lang="en-US" altLang="zh-CN" dirty="0" smtClean="0"/>
              <a:t>()</a:t>
            </a:r>
            <a:r>
              <a:rPr lang="zh-CN" altLang="en-US" dirty="0" smtClean="0"/>
              <a:t>方法：进行实际测试的代码</a:t>
            </a:r>
          </a:p>
        </p:txBody>
      </p:sp>
    </p:spTree>
    <p:extLst>
      <p:ext uri="{BB962C8B-B14F-4D97-AF65-F5344CB8AC3E}">
        <p14:creationId xmlns:p14="http://schemas.microsoft.com/office/powerpoint/2010/main" val="3576742032"/>
      </p:ext>
    </p:extLst>
  </p:cSld>
  <p:clrMapOvr>
    <a:masterClrMapping/>
  </p:clrMapOvr>
  <p:transition spd="med">
    <p:random/>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5.5 </a:t>
            </a:r>
            <a:r>
              <a:rPr lang="en-US" altLang="zh-CN" sz="2000" b="1" dirty="0" err="1">
                <a:solidFill>
                  <a:srgbClr val="0000FF"/>
                </a:solidFill>
                <a:cs typeface="Times New Roman" panose="02020603050405020304" pitchFamily="18" charset="0"/>
              </a:rPr>
              <a:t>xUnit</a:t>
            </a:r>
            <a:r>
              <a:rPr lang="zh-CN" altLang="en-US" sz="2000" b="1" dirty="0">
                <a:solidFill>
                  <a:srgbClr val="0000FF"/>
                </a:solidFill>
                <a:cs typeface="Times New Roman" panose="02020603050405020304" pitchFamily="18" charset="0"/>
              </a:rPr>
              <a:t>白盒测试</a:t>
            </a:r>
          </a:p>
        </p:txBody>
      </p:sp>
      <p:sp>
        <p:nvSpPr>
          <p:cNvPr id="3" name="标题 1"/>
          <p:cNvSpPr txBox="1">
            <a:spLocks/>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使用</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JUnit3</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进行白盒测试</a:t>
            </a:r>
          </a:p>
        </p:txBody>
      </p:sp>
      <p:sp>
        <p:nvSpPr>
          <p:cNvPr id="4" name="Rectangle 3"/>
          <p:cNvSpPr>
            <a:spLocks noChangeArrowheads="1"/>
          </p:cNvSpPr>
          <p:nvPr/>
        </p:nvSpPr>
        <p:spPr bwMode="auto">
          <a:xfrm>
            <a:off x="838200" y="1484784"/>
            <a:ext cx="7626350" cy="4548188"/>
          </a:xfrm>
          <a:prstGeom prst="rect">
            <a:avLst/>
          </a:prstGeom>
          <a:solidFill>
            <a:schemeClr val="bg1"/>
          </a:solidFill>
          <a:ln w="9525">
            <a:solidFill>
              <a:srgbClr val="00027F"/>
            </a:solidFill>
            <a:miter lim="800000"/>
            <a:headEnd/>
            <a:tailEnd/>
          </a:ln>
        </p:spPr>
        <p:txBody>
          <a:bodyPr>
            <a:spAutoFit/>
          </a:bodyPr>
          <a:lstStyle>
            <a:lvl1pPr defTabSz="385763">
              <a:defRPr>
                <a:solidFill>
                  <a:schemeClr val="tx1"/>
                </a:solidFill>
                <a:latin typeface="Arial" panose="020B0604020202020204" pitchFamily="34" charset="0"/>
                <a:ea typeface="宋体" panose="02010600030101010101" pitchFamily="2" charset="-122"/>
              </a:defRPr>
            </a:lvl1pPr>
            <a:lvl2pPr marL="37931725" indent="-37474525" defTabSz="385763">
              <a:defRPr>
                <a:solidFill>
                  <a:schemeClr val="tx1"/>
                </a:solidFill>
                <a:latin typeface="Arial" panose="020B0604020202020204" pitchFamily="34" charset="0"/>
                <a:ea typeface="宋体" panose="02010600030101010101" pitchFamily="2" charset="-122"/>
              </a:defRPr>
            </a:lvl2pPr>
            <a:lvl3pPr marL="1143000" indent="-228600" defTabSz="385763">
              <a:defRPr>
                <a:solidFill>
                  <a:schemeClr val="tx1"/>
                </a:solidFill>
                <a:latin typeface="Arial" panose="020B0604020202020204" pitchFamily="34" charset="0"/>
                <a:ea typeface="宋体" panose="02010600030101010101" pitchFamily="2" charset="-122"/>
              </a:defRPr>
            </a:lvl3pPr>
            <a:lvl4pPr marL="1600200" indent="-228600" defTabSz="385763">
              <a:defRPr>
                <a:solidFill>
                  <a:schemeClr val="tx1"/>
                </a:solidFill>
                <a:latin typeface="Arial" panose="020B0604020202020204" pitchFamily="34" charset="0"/>
                <a:ea typeface="宋体" panose="02010600030101010101" pitchFamily="2" charset="-122"/>
              </a:defRPr>
            </a:lvl4pPr>
            <a:lvl5pPr marL="2057400" indent="-228600" defTabSz="385763">
              <a:defRPr>
                <a:solidFill>
                  <a:schemeClr val="tx1"/>
                </a:solidFill>
                <a:latin typeface="Arial" panose="020B0604020202020204" pitchFamily="34" charset="0"/>
                <a:ea typeface="宋体" panose="02010600030101010101" pitchFamily="2" charset="-122"/>
              </a:defRPr>
            </a:lvl5pPr>
            <a:lvl6pPr marL="2514600" indent="-228600" defTabSz="3857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857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857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857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5000"/>
              </a:lnSpc>
              <a:spcBef>
                <a:spcPct val="20000"/>
              </a:spcBef>
              <a:buFont typeface="Helvetica CE"/>
              <a:buNone/>
            </a:pPr>
            <a:r>
              <a:rPr lang="en-US" altLang="zh-CN" sz="1600" b="1"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import </a:t>
            </a:r>
            <a:r>
              <a:rPr lang="en-US" altLang="zh-CN" sz="1600" b="1" dirty="0" err="1">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junit.framework</a:t>
            </a:r>
            <a:r>
              <a:rPr lang="en-US" altLang="zh-CN" sz="1600" b="1"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a:t>
            </a:r>
            <a:endPar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lnSpc>
                <a:spcPct val="95000"/>
              </a:lnSpc>
              <a:spcBef>
                <a:spcPct val="20000"/>
              </a:spcBef>
              <a:buFont typeface="Helvetica CE"/>
              <a:buNone/>
            </a:pPr>
            <a:r>
              <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public class </a:t>
            </a:r>
            <a:r>
              <a:rPr lang="en-US" altLang="zh-CN" sz="1600" dirty="0" err="1">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MoneyTest</a:t>
            </a:r>
            <a:r>
              <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a:t>
            </a:r>
            <a:r>
              <a:rPr lang="en-US" altLang="zh-CN" sz="1600" b="1" dirty="0">
                <a:solidFill>
                  <a:schemeClr val="accent2"/>
                </a:solidFill>
                <a:latin typeface="Times New Roman" panose="02020603050405020304" pitchFamily="18" charset="0"/>
                <a:ea typeface="MS PGothic" panose="020B0600070205080204" pitchFamily="34" charset="-128"/>
                <a:cs typeface="Times New Roman" panose="02020603050405020304" pitchFamily="18" charset="0"/>
              </a:rPr>
              <a:t>extends </a:t>
            </a:r>
            <a:r>
              <a:rPr lang="en-US" altLang="zh-CN" sz="1600" b="1" dirty="0" err="1">
                <a:solidFill>
                  <a:schemeClr val="accent2"/>
                </a:solidFill>
                <a:latin typeface="Times New Roman" panose="02020603050405020304" pitchFamily="18" charset="0"/>
                <a:ea typeface="MS PGothic" panose="020B0600070205080204" pitchFamily="34" charset="-128"/>
                <a:cs typeface="Times New Roman" panose="02020603050405020304" pitchFamily="18" charset="0"/>
              </a:rPr>
              <a:t>TestCase</a:t>
            </a:r>
            <a:r>
              <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a:t>
            </a:r>
          </a:p>
          <a:p>
            <a:pPr eaLnBrk="1" hangingPunct="1">
              <a:lnSpc>
                <a:spcPct val="95000"/>
              </a:lnSpc>
              <a:spcBef>
                <a:spcPct val="20000"/>
              </a:spcBef>
              <a:buFont typeface="Helvetica CE"/>
              <a:buNone/>
            </a:pPr>
            <a:r>
              <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private Money f12CHF;			</a:t>
            </a:r>
            <a:r>
              <a:rPr lang="en-US" altLang="zh-CN" sz="1600" i="1" dirty="0">
                <a:solidFill>
                  <a:schemeClr val="accent2"/>
                </a:solidFill>
                <a:latin typeface="Times New Roman" panose="02020603050405020304" pitchFamily="18" charset="0"/>
                <a:ea typeface="MS PGothic" panose="020B0600070205080204" pitchFamily="34" charset="-128"/>
                <a:cs typeface="Times New Roman" panose="02020603050405020304" pitchFamily="18" charset="0"/>
              </a:rPr>
              <a:t>// fixtures</a:t>
            </a:r>
            <a:endPar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lnSpc>
                <a:spcPct val="95000"/>
              </a:lnSpc>
              <a:spcBef>
                <a:spcPct val="20000"/>
              </a:spcBef>
              <a:buFont typeface="Helvetica CE"/>
              <a:buNone/>
            </a:pPr>
            <a:r>
              <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private Money f14CHF;</a:t>
            </a:r>
          </a:p>
          <a:p>
            <a:pPr eaLnBrk="1" hangingPunct="1">
              <a:lnSpc>
                <a:spcPct val="95000"/>
              </a:lnSpc>
              <a:spcBef>
                <a:spcPct val="20000"/>
              </a:spcBef>
              <a:buFont typeface="Helvetica CE"/>
              <a:buNone/>
            </a:pPr>
            <a:endPar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lnSpc>
                <a:spcPct val="95000"/>
              </a:lnSpc>
              <a:spcBef>
                <a:spcPct val="20000"/>
              </a:spcBef>
              <a:buFont typeface="Helvetica CE"/>
              <a:buNone/>
            </a:pPr>
            <a:r>
              <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protected void </a:t>
            </a:r>
            <a:r>
              <a:rPr lang="en-US" altLang="zh-CN" sz="1600" b="1" dirty="0" err="1">
                <a:solidFill>
                  <a:schemeClr val="accent2"/>
                </a:solidFill>
                <a:latin typeface="Times New Roman" panose="02020603050405020304" pitchFamily="18" charset="0"/>
                <a:ea typeface="MS PGothic" panose="020B0600070205080204" pitchFamily="34" charset="-128"/>
                <a:cs typeface="Times New Roman" panose="02020603050405020304" pitchFamily="18" charset="0"/>
              </a:rPr>
              <a:t>setUp</a:t>
            </a:r>
            <a:r>
              <a:rPr lang="en-US" altLang="zh-CN" sz="1600" b="1"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a:t>
            </a:r>
            <a:r>
              <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		</a:t>
            </a:r>
            <a:r>
              <a:rPr lang="en-US" altLang="zh-CN" sz="1600" i="1" dirty="0">
                <a:solidFill>
                  <a:srgbClr val="7F0101"/>
                </a:solidFill>
                <a:latin typeface="Times New Roman" panose="02020603050405020304" pitchFamily="18" charset="0"/>
                <a:ea typeface="MS PGothic" panose="020B0600070205080204" pitchFamily="34" charset="-128"/>
                <a:cs typeface="Times New Roman" panose="02020603050405020304" pitchFamily="18" charset="0"/>
              </a:rPr>
              <a:t>// create the test data</a:t>
            </a:r>
            <a:endParaRPr lang="en-US" altLang="zh-CN" sz="1600" dirty="0">
              <a:solidFill>
                <a:srgbClr val="7F0101"/>
              </a:solidFill>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lnSpc>
                <a:spcPct val="95000"/>
              </a:lnSpc>
              <a:spcBef>
                <a:spcPct val="20000"/>
              </a:spcBef>
              <a:buFont typeface="Helvetica CE"/>
              <a:buNone/>
            </a:pPr>
            <a:r>
              <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a:t>
            </a:r>
            <a:r>
              <a:rPr lang="en-US" altLang="zh-CN" sz="1600" b="1"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f12CHF = new Money(12, "CHF");</a:t>
            </a:r>
            <a:endPar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lnSpc>
                <a:spcPct val="95000"/>
              </a:lnSpc>
              <a:spcBef>
                <a:spcPct val="20000"/>
              </a:spcBef>
              <a:buFont typeface="Helvetica CE"/>
              <a:buNone/>
            </a:pPr>
            <a:r>
              <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f14CHF = new Money(14, "CHF");</a:t>
            </a:r>
          </a:p>
          <a:p>
            <a:pPr eaLnBrk="1" hangingPunct="1">
              <a:lnSpc>
                <a:spcPct val="95000"/>
              </a:lnSpc>
              <a:spcBef>
                <a:spcPct val="20000"/>
              </a:spcBef>
              <a:buFont typeface="Helvetica CE"/>
              <a:buNone/>
            </a:pPr>
            <a:r>
              <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a:t>
            </a:r>
          </a:p>
          <a:p>
            <a:pPr eaLnBrk="1" hangingPunct="1">
              <a:lnSpc>
                <a:spcPct val="95000"/>
              </a:lnSpc>
              <a:spcBef>
                <a:spcPct val="20000"/>
              </a:spcBef>
              <a:buFont typeface="Helvetica CE"/>
              <a:buNone/>
            </a:pPr>
            <a:r>
              <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void </a:t>
            </a:r>
            <a:r>
              <a:rPr lang="en-US" altLang="zh-CN" sz="1600" b="1" dirty="0" err="1">
                <a:solidFill>
                  <a:schemeClr val="accent2"/>
                </a:solidFill>
                <a:latin typeface="Times New Roman" panose="02020603050405020304" pitchFamily="18" charset="0"/>
                <a:ea typeface="MS PGothic" panose="020B0600070205080204" pitchFamily="34" charset="-128"/>
                <a:cs typeface="Times New Roman" panose="02020603050405020304" pitchFamily="18" charset="0"/>
              </a:rPr>
              <a:t>testAdd</a:t>
            </a:r>
            <a:r>
              <a:rPr lang="en-US" altLang="zh-CN" sz="1600" b="1"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a:t>
            </a:r>
            <a:r>
              <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				</a:t>
            </a:r>
            <a:r>
              <a:rPr lang="en-US" altLang="zh-CN" sz="1600" i="1" dirty="0">
                <a:solidFill>
                  <a:srgbClr val="7F0101"/>
                </a:solidFill>
                <a:latin typeface="Times New Roman" panose="02020603050405020304" pitchFamily="18" charset="0"/>
                <a:ea typeface="MS PGothic" panose="020B0600070205080204" pitchFamily="34" charset="-128"/>
                <a:cs typeface="Times New Roman" panose="02020603050405020304" pitchFamily="18" charset="0"/>
              </a:rPr>
              <a:t>// create the test data</a:t>
            </a:r>
          </a:p>
          <a:p>
            <a:pPr eaLnBrk="1" hangingPunct="1">
              <a:lnSpc>
                <a:spcPct val="95000"/>
              </a:lnSpc>
              <a:spcBef>
                <a:spcPct val="20000"/>
              </a:spcBef>
              <a:buFont typeface="Helvetica CE"/>
              <a:buNone/>
            </a:pPr>
            <a:r>
              <a:rPr lang="en-US" altLang="zh-CN" sz="1600" i="1" dirty="0">
                <a:solidFill>
                  <a:srgbClr val="7F0101"/>
                </a:solidFill>
                <a:latin typeface="Times New Roman" panose="02020603050405020304" pitchFamily="18" charset="0"/>
                <a:ea typeface="MS PGothic" panose="020B0600070205080204" pitchFamily="34" charset="-128"/>
                <a:cs typeface="Times New Roman" panose="02020603050405020304" pitchFamily="18" charset="0"/>
              </a:rPr>
              <a:t>		</a:t>
            </a:r>
            <a:r>
              <a:rPr lang="en-US" altLang="zh-CN" sz="1600" dirty="0">
                <a:latin typeface="Times New Roman" panose="02020603050405020304" pitchFamily="18" charset="0"/>
                <a:ea typeface="MS PGothic" panose="020B0600070205080204" pitchFamily="34" charset="-128"/>
                <a:cs typeface="Times New Roman" panose="02020603050405020304" pitchFamily="18" charset="0"/>
              </a:rPr>
              <a:t>Money expected = new Money(26, “CHF”);</a:t>
            </a:r>
          </a:p>
          <a:p>
            <a:pPr eaLnBrk="1" hangingPunct="1">
              <a:lnSpc>
                <a:spcPct val="95000"/>
              </a:lnSpc>
              <a:spcBef>
                <a:spcPct val="20000"/>
              </a:spcBef>
              <a:buFont typeface="Helvetica CE"/>
              <a:buNone/>
            </a:pPr>
            <a:r>
              <a:rPr lang="en-US" altLang="zh-CN" sz="1600" dirty="0">
                <a:latin typeface="Times New Roman" panose="02020603050405020304" pitchFamily="18" charset="0"/>
                <a:ea typeface="MS PGothic" panose="020B0600070205080204" pitchFamily="34" charset="-128"/>
                <a:cs typeface="Times New Roman" panose="02020603050405020304" pitchFamily="18" charset="0"/>
              </a:rPr>
              <a:t>		</a:t>
            </a:r>
            <a:r>
              <a:rPr lang="en-US" altLang="zh-CN" sz="1600" dirty="0" err="1">
                <a:latin typeface="Times New Roman" panose="02020603050405020304" pitchFamily="18" charset="0"/>
                <a:ea typeface="MS PGothic" panose="020B0600070205080204" pitchFamily="34" charset="-128"/>
                <a:cs typeface="Times New Roman" panose="02020603050405020304" pitchFamily="18" charset="0"/>
              </a:rPr>
              <a:t>assertEquals</a:t>
            </a:r>
            <a:r>
              <a:rPr lang="en-US" altLang="zh-CN" sz="1600" dirty="0">
                <a:latin typeface="Times New Roman" panose="02020603050405020304" pitchFamily="18" charset="0"/>
                <a:ea typeface="MS PGothic" panose="020B0600070205080204" pitchFamily="34" charset="-128"/>
                <a:cs typeface="Times New Roman" panose="02020603050405020304" pitchFamily="18" charset="0"/>
              </a:rPr>
              <a:t>(“amount not equal”,</a:t>
            </a:r>
          </a:p>
          <a:p>
            <a:pPr eaLnBrk="1" hangingPunct="1">
              <a:lnSpc>
                <a:spcPct val="95000"/>
              </a:lnSpc>
              <a:spcBef>
                <a:spcPct val="20000"/>
              </a:spcBef>
              <a:buFont typeface="Helvetica CE"/>
              <a:buNone/>
            </a:pPr>
            <a:r>
              <a:rPr lang="en-US" altLang="zh-CN" sz="1600" dirty="0">
                <a:latin typeface="Times New Roman" panose="02020603050405020304" pitchFamily="18" charset="0"/>
                <a:ea typeface="MS PGothic" panose="020B0600070205080204" pitchFamily="34" charset="-128"/>
                <a:cs typeface="Times New Roman" panose="02020603050405020304" pitchFamily="18" charset="0"/>
              </a:rPr>
              <a:t>                     expected,f12CHF.add(f14CHF);</a:t>
            </a:r>
            <a:endPar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lnSpc>
                <a:spcPct val="95000"/>
              </a:lnSpc>
              <a:spcBef>
                <a:spcPct val="20000"/>
              </a:spcBef>
              <a:buFont typeface="Helvetica CE"/>
              <a:buNone/>
            </a:pPr>
            <a:r>
              <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a:t>
            </a:r>
          </a:p>
          <a:p>
            <a:pPr eaLnBrk="1" hangingPunct="1">
              <a:lnSpc>
                <a:spcPct val="95000"/>
              </a:lnSpc>
              <a:spcBef>
                <a:spcPct val="20000"/>
              </a:spcBef>
              <a:buFont typeface="Helvetica CE"/>
              <a:buNone/>
            </a:pPr>
            <a:r>
              <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a:t>
            </a:r>
          </a:p>
          <a:p>
            <a:pPr eaLnBrk="1" hangingPunct="1">
              <a:lnSpc>
                <a:spcPct val="95000"/>
              </a:lnSpc>
              <a:spcBef>
                <a:spcPct val="20000"/>
              </a:spcBef>
              <a:buFont typeface="Helvetica CE"/>
              <a:buNone/>
            </a:pPr>
            <a:r>
              <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a:t>
            </a:r>
          </a:p>
        </p:txBody>
      </p:sp>
    </p:spTree>
    <p:extLst>
      <p:ext uri="{BB962C8B-B14F-4D97-AF65-F5344CB8AC3E}">
        <p14:creationId xmlns:p14="http://schemas.microsoft.com/office/powerpoint/2010/main" val="4262803068"/>
      </p:ext>
    </p:extLst>
  </p:cSld>
  <p:clrMapOvr>
    <a:masterClrMapping/>
  </p:clrMapOvr>
  <p:transition spd="med">
    <p:random/>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5.5 </a:t>
            </a:r>
            <a:r>
              <a:rPr lang="en-US" altLang="zh-CN" sz="2000" b="1" dirty="0" err="1">
                <a:solidFill>
                  <a:srgbClr val="0000FF"/>
                </a:solidFill>
                <a:cs typeface="Times New Roman" panose="02020603050405020304" pitchFamily="18" charset="0"/>
              </a:rPr>
              <a:t>xUnit</a:t>
            </a:r>
            <a:r>
              <a:rPr lang="zh-CN" altLang="en-US" sz="2000" b="1" dirty="0">
                <a:solidFill>
                  <a:srgbClr val="0000FF"/>
                </a:solidFill>
                <a:cs typeface="Times New Roman" panose="02020603050405020304" pitchFamily="18" charset="0"/>
              </a:rPr>
              <a:t>白盒测试</a:t>
            </a: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使用</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JUnit4</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进行白盒测试</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smtClean="0"/>
              <a:t>JUnit3</a:t>
            </a:r>
            <a:r>
              <a:rPr lang="zh-CN" altLang="en-US" smtClean="0"/>
              <a:t>中的</a:t>
            </a:r>
            <a:r>
              <a:rPr lang="en-US" altLang="zh-CN" smtClean="0"/>
              <a:t>setUp()</a:t>
            </a:r>
            <a:r>
              <a:rPr lang="zh-CN" altLang="en-US" smtClean="0"/>
              <a:t>方法，在</a:t>
            </a:r>
            <a:r>
              <a:rPr lang="en-US" altLang="zh-CN" smtClean="0"/>
              <a:t>JUnit4</a:t>
            </a:r>
            <a:r>
              <a:rPr lang="zh-CN" altLang="en-US" smtClean="0"/>
              <a:t>中使用</a:t>
            </a:r>
            <a:r>
              <a:rPr lang="en-US" altLang="zh-CN" smtClean="0">
                <a:solidFill>
                  <a:schemeClr val="accent2"/>
                </a:solidFill>
                <a:latin typeface="Trebuchet MS" panose="020B0603020202020204" pitchFamily="34" charset="0"/>
              </a:rPr>
              <a:t>@Before</a:t>
            </a:r>
            <a:r>
              <a:rPr lang="zh-CN" altLang="en-US" smtClean="0"/>
              <a:t>标识；</a:t>
            </a:r>
            <a:endParaRPr lang="en-US" altLang="zh-CN" smtClean="0"/>
          </a:p>
          <a:p>
            <a:pPr eaLnBrk="1" hangingPunct="1"/>
            <a:r>
              <a:rPr lang="en-US" altLang="zh-CN" smtClean="0"/>
              <a:t>JUnit3</a:t>
            </a:r>
            <a:r>
              <a:rPr lang="zh-CN" altLang="en-US" smtClean="0"/>
              <a:t>中的</a:t>
            </a:r>
            <a:r>
              <a:rPr lang="en-US" altLang="zh-CN" smtClean="0"/>
              <a:t>tearDown ()</a:t>
            </a:r>
            <a:r>
              <a:rPr lang="zh-CN" altLang="en-US" smtClean="0"/>
              <a:t>方法，在</a:t>
            </a:r>
            <a:r>
              <a:rPr lang="en-US" altLang="zh-CN" smtClean="0"/>
              <a:t>JUnit4</a:t>
            </a:r>
            <a:r>
              <a:rPr lang="zh-CN" altLang="en-US" smtClean="0"/>
              <a:t>中使用</a:t>
            </a:r>
            <a:r>
              <a:rPr lang="en-US" altLang="zh-CN" smtClean="0">
                <a:solidFill>
                  <a:schemeClr val="accent2"/>
                </a:solidFill>
                <a:latin typeface="Trebuchet MS" panose="020B0603020202020204" pitchFamily="34" charset="0"/>
              </a:rPr>
              <a:t>@After</a:t>
            </a:r>
            <a:r>
              <a:rPr lang="zh-CN" altLang="en-US" smtClean="0"/>
              <a:t>标识；</a:t>
            </a:r>
            <a:endParaRPr lang="en-US" altLang="zh-CN" smtClean="0"/>
          </a:p>
          <a:p>
            <a:pPr eaLnBrk="1" hangingPunct="1"/>
            <a:r>
              <a:rPr lang="en-US" altLang="zh-CN" smtClean="0"/>
              <a:t>JUnit3</a:t>
            </a:r>
            <a:r>
              <a:rPr lang="zh-CN" altLang="en-US" smtClean="0"/>
              <a:t>中的</a:t>
            </a:r>
            <a:r>
              <a:rPr lang="en-US" altLang="zh-CN" smtClean="0"/>
              <a:t>testXXX()</a:t>
            </a:r>
            <a:r>
              <a:rPr lang="zh-CN" altLang="en-US" smtClean="0"/>
              <a:t>方法，在</a:t>
            </a:r>
            <a:r>
              <a:rPr lang="en-US" altLang="zh-CN" smtClean="0"/>
              <a:t>JUnit4</a:t>
            </a:r>
            <a:r>
              <a:rPr lang="zh-CN" altLang="en-US" smtClean="0"/>
              <a:t>中使用</a:t>
            </a:r>
            <a:r>
              <a:rPr lang="en-US" altLang="zh-CN" smtClean="0">
                <a:solidFill>
                  <a:schemeClr val="accent2"/>
                </a:solidFill>
                <a:latin typeface="Trebuchet MS" panose="020B0603020202020204" pitchFamily="34" charset="0"/>
              </a:rPr>
              <a:t>@Test</a:t>
            </a:r>
            <a:r>
              <a:rPr lang="en-US" altLang="zh-CN" smtClean="0"/>
              <a:t> </a:t>
            </a:r>
            <a:r>
              <a:rPr lang="zh-CN" altLang="en-US" smtClean="0"/>
              <a:t>标识。</a:t>
            </a:r>
            <a:endParaRPr lang="en-US" altLang="zh-CN" smtClean="0"/>
          </a:p>
          <a:p>
            <a:pPr eaLnBrk="1" hangingPunct="1"/>
            <a:endParaRPr lang="en-US" altLang="zh-CN" smtClean="0"/>
          </a:p>
          <a:p>
            <a:pPr eaLnBrk="1" hangingPunct="1"/>
            <a:endParaRPr lang="en-US" altLang="zh-CN" smtClean="0"/>
          </a:p>
        </p:txBody>
      </p:sp>
    </p:spTree>
    <p:extLst>
      <p:ext uri="{BB962C8B-B14F-4D97-AF65-F5344CB8AC3E}">
        <p14:creationId xmlns:p14="http://schemas.microsoft.com/office/powerpoint/2010/main" val="2444729623"/>
      </p:ext>
    </p:extLst>
  </p:cSld>
  <p:clrMapOvr>
    <a:masterClrMapping/>
  </p:clrMapOvr>
  <p:transition spd="med">
    <p:random/>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5.5 </a:t>
            </a:r>
            <a:r>
              <a:rPr lang="en-US" altLang="zh-CN" sz="2000" b="1" dirty="0" err="1">
                <a:solidFill>
                  <a:srgbClr val="0000FF"/>
                </a:solidFill>
                <a:cs typeface="Times New Roman" panose="02020603050405020304" pitchFamily="18" charset="0"/>
              </a:rPr>
              <a:t>xUnit</a:t>
            </a:r>
            <a:r>
              <a:rPr lang="zh-CN" altLang="en-US" sz="2000" b="1" dirty="0">
                <a:solidFill>
                  <a:srgbClr val="0000FF"/>
                </a:solidFill>
                <a:cs typeface="Times New Roman" panose="02020603050405020304" pitchFamily="18" charset="0"/>
              </a:rPr>
              <a:t>白盒测试</a:t>
            </a:r>
          </a:p>
        </p:txBody>
      </p:sp>
      <p:sp>
        <p:nvSpPr>
          <p:cNvPr id="3" name="标题 1"/>
          <p:cNvSpPr txBox="1">
            <a:spLocks/>
          </p:cNvSpPr>
          <p:nvPr/>
        </p:nvSpPr>
        <p:spPr>
          <a:xfrm>
            <a:off x="396180" y="83671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使用</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JUnit4</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进行白盒测试</a:t>
            </a:r>
          </a:p>
        </p:txBody>
      </p:sp>
      <p:sp>
        <p:nvSpPr>
          <p:cNvPr id="4" name="Rectangle 4"/>
          <p:cNvSpPr txBox="1">
            <a:spLocks noChangeArrowheads="1"/>
          </p:cNvSpPr>
          <p:nvPr/>
        </p:nvSpPr>
        <p:spPr bwMode="auto">
          <a:xfrm>
            <a:off x="533400" y="1600200"/>
            <a:ext cx="8061325" cy="4803775"/>
          </a:xfrm>
          <a:prstGeom prst="rect">
            <a:avLst/>
          </a:prstGeom>
          <a:solidFill>
            <a:srgbClr val="FFFFFF"/>
          </a:solidFill>
          <a:ln>
            <a:solidFill>
              <a:srgbClr val="00027F"/>
            </a:solidFill>
            <a:miter lim="800000"/>
            <a:headEnd/>
            <a:tailEnd/>
          </a:ln>
        </p:spPr>
        <p:txBody>
          <a:bodyPr lIns="0" tIns="0" rIns="0" bIns="0" anchor="ctr"/>
          <a:lstStyle>
            <a:lvl1pPr marL="419100" indent="-419100" defTabSz="385763">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838200" indent="-381000" defTabSz="385763">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295400" indent="-381000" defTabSz="385763">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714500" indent="-381000" defTabSz="385763">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286000" indent="-381000" defTabSz="385763">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743200" indent="-381000" defTabSz="385763"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3200400" indent="-381000" defTabSz="385763"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657600" indent="-381000" defTabSz="385763"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4114800" indent="-381000" defTabSz="385763"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marL="531813" indent="-358775" eaLnBrk="1" hangingPunct="1">
              <a:lnSpc>
                <a:spcPct val="85000"/>
              </a:lnSpc>
              <a:spcBef>
                <a:spcPct val="20000"/>
              </a:spcBef>
              <a:spcAft>
                <a:spcPct val="0"/>
              </a:spcAft>
              <a:buClrTx/>
              <a:buFont typeface="Helvetica CE"/>
              <a:buNone/>
            </a:pPr>
            <a:r>
              <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import </a:t>
            </a:r>
            <a:r>
              <a:rPr lang="en-US" altLang="zh-CN" sz="1600" dirty="0" err="1">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junit.framework</a:t>
            </a:r>
            <a:r>
              <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a:t>
            </a:r>
            <a:r>
              <a:rPr lang="en-US" altLang="zh-CN" sz="1600" b="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a:t>
            </a:r>
          </a:p>
          <a:p>
            <a:pPr marL="531813" indent="-358775" eaLnBrk="1" hangingPunct="1">
              <a:lnSpc>
                <a:spcPct val="85000"/>
              </a:lnSpc>
              <a:spcBef>
                <a:spcPct val="20000"/>
              </a:spcBef>
              <a:spcAft>
                <a:spcPct val="0"/>
              </a:spcAft>
              <a:buClrTx/>
              <a:buFont typeface="Helvetica CE"/>
              <a:buNone/>
            </a:pPr>
            <a:r>
              <a:rPr lang="en-US" altLang="zh-CN" sz="1600" dirty="0">
                <a:solidFill>
                  <a:srgbClr val="7E0007"/>
                </a:solidFill>
                <a:latin typeface="Times New Roman" panose="02020603050405020304" pitchFamily="18" charset="0"/>
                <a:ea typeface="MS PGothic" panose="020B0600070205080204" pitchFamily="34" charset="-128"/>
                <a:cs typeface="Times New Roman" panose="02020603050405020304" pitchFamily="18" charset="0"/>
              </a:rPr>
              <a:t>import </a:t>
            </a:r>
            <a:r>
              <a:rPr lang="en-US" altLang="zh-CN" sz="1600" dirty="0" err="1">
                <a:solidFill>
                  <a:srgbClr val="7E0007"/>
                </a:solidFill>
                <a:latin typeface="Times New Roman" panose="02020603050405020304" pitchFamily="18" charset="0"/>
                <a:ea typeface="MS PGothic" panose="020B0600070205080204" pitchFamily="34" charset="-128"/>
                <a:cs typeface="Times New Roman" panose="02020603050405020304" pitchFamily="18" charset="0"/>
              </a:rPr>
              <a:t>org.junit</a:t>
            </a:r>
            <a:r>
              <a:rPr lang="en-US" altLang="zh-CN" sz="1600" dirty="0">
                <a:solidFill>
                  <a:srgbClr val="7E0007"/>
                </a:solidFill>
                <a:latin typeface="Times New Roman" panose="02020603050405020304" pitchFamily="18" charset="0"/>
                <a:ea typeface="MS PGothic" panose="020B0600070205080204" pitchFamily="34" charset="-128"/>
                <a:cs typeface="Times New Roman" panose="02020603050405020304" pitchFamily="18" charset="0"/>
              </a:rPr>
              <a:t>.*;</a:t>
            </a:r>
          </a:p>
          <a:p>
            <a:pPr marL="531813" indent="-358775" eaLnBrk="1" hangingPunct="1">
              <a:lnSpc>
                <a:spcPct val="85000"/>
              </a:lnSpc>
              <a:spcBef>
                <a:spcPct val="20000"/>
              </a:spcBef>
              <a:spcAft>
                <a:spcPct val="0"/>
              </a:spcAft>
              <a:buClrTx/>
              <a:buFont typeface="Helvetica CE"/>
              <a:buNone/>
            </a:pPr>
            <a:r>
              <a:rPr lang="en-US" altLang="zh-CN" sz="1600" dirty="0">
                <a:solidFill>
                  <a:srgbClr val="7E0007"/>
                </a:solidFill>
                <a:latin typeface="Times New Roman" panose="02020603050405020304" pitchFamily="18" charset="0"/>
                <a:ea typeface="MS PGothic" panose="020B0600070205080204" pitchFamily="34" charset="-128"/>
                <a:cs typeface="Times New Roman" panose="02020603050405020304" pitchFamily="18" charset="0"/>
              </a:rPr>
              <a:t>import static </a:t>
            </a:r>
            <a:r>
              <a:rPr lang="en-US" altLang="zh-CN" sz="1600" dirty="0" err="1">
                <a:solidFill>
                  <a:srgbClr val="7E0007"/>
                </a:solidFill>
                <a:latin typeface="Times New Roman" panose="02020603050405020304" pitchFamily="18" charset="0"/>
                <a:ea typeface="MS PGothic" panose="020B0600070205080204" pitchFamily="34" charset="-128"/>
                <a:cs typeface="Times New Roman" panose="02020603050405020304" pitchFamily="18" charset="0"/>
              </a:rPr>
              <a:t>org.junit.Assert</a:t>
            </a:r>
            <a:r>
              <a:rPr lang="en-US" altLang="zh-CN" sz="1600" dirty="0">
                <a:solidFill>
                  <a:srgbClr val="7E0007"/>
                </a:solidFill>
                <a:latin typeface="Times New Roman" panose="02020603050405020304" pitchFamily="18" charset="0"/>
                <a:ea typeface="MS PGothic" panose="020B0600070205080204" pitchFamily="34" charset="-128"/>
                <a:cs typeface="Times New Roman" panose="02020603050405020304" pitchFamily="18" charset="0"/>
              </a:rPr>
              <a:t>.*;</a:t>
            </a:r>
            <a:r>
              <a:rPr lang="en-US" altLang="zh-CN" sz="1600" b="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a:t>
            </a:r>
          </a:p>
          <a:p>
            <a:pPr marL="531813" indent="-358775" eaLnBrk="1" hangingPunct="1">
              <a:lnSpc>
                <a:spcPct val="85000"/>
              </a:lnSpc>
              <a:spcBef>
                <a:spcPct val="20000"/>
              </a:spcBef>
              <a:spcAft>
                <a:spcPct val="0"/>
              </a:spcAft>
              <a:buClrTx/>
              <a:buFont typeface="Helvetica CE"/>
              <a:buNone/>
            </a:pPr>
            <a:r>
              <a:rPr lang="en-US" altLang="zh-CN" sz="1600" b="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public class </a:t>
            </a:r>
            <a:r>
              <a:rPr lang="en-US" altLang="zh-CN" sz="1600" b="0" dirty="0" err="1">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MoneyTest</a:t>
            </a:r>
            <a:r>
              <a:rPr lang="en-US" altLang="zh-CN" sz="1600" b="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a:t>
            </a:r>
            <a:r>
              <a:rPr lang="en-US" altLang="zh-CN" sz="1600" dirty="0">
                <a:solidFill>
                  <a:srgbClr val="7E0007"/>
                </a:solidFill>
                <a:latin typeface="Times New Roman" panose="02020603050405020304" pitchFamily="18" charset="0"/>
                <a:ea typeface="MS PGothic" panose="020B0600070205080204" pitchFamily="34" charset="-128"/>
                <a:cs typeface="Times New Roman" panose="02020603050405020304" pitchFamily="18" charset="0"/>
              </a:rPr>
              <a:t>extends </a:t>
            </a:r>
            <a:r>
              <a:rPr lang="en-US" altLang="zh-CN" sz="1600" dirty="0" err="1">
                <a:solidFill>
                  <a:srgbClr val="7E0007"/>
                </a:solidFill>
                <a:latin typeface="Times New Roman" panose="02020603050405020304" pitchFamily="18" charset="0"/>
                <a:ea typeface="MS PGothic" panose="020B0600070205080204" pitchFamily="34" charset="-128"/>
                <a:cs typeface="Times New Roman" panose="02020603050405020304" pitchFamily="18" charset="0"/>
              </a:rPr>
              <a:t>TestCase</a:t>
            </a:r>
            <a:r>
              <a:rPr lang="en-US" altLang="zh-CN" sz="1600" b="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a:t>
            </a:r>
          </a:p>
          <a:p>
            <a:pPr marL="531813" indent="-358775" eaLnBrk="1" hangingPunct="1">
              <a:lnSpc>
                <a:spcPct val="85000"/>
              </a:lnSpc>
              <a:spcBef>
                <a:spcPct val="20000"/>
              </a:spcBef>
              <a:spcAft>
                <a:spcPct val="0"/>
              </a:spcAft>
              <a:buClrTx/>
              <a:buFont typeface="Helvetica CE"/>
              <a:buNone/>
            </a:pPr>
            <a:r>
              <a:rPr lang="en-US" altLang="zh-CN" sz="1600" b="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private Money f12CHF;</a:t>
            </a:r>
          </a:p>
          <a:p>
            <a:pPr marL="531813" indent="-358775" eaLnBrk="1" hangingPunct="1">
              <a:lnSpc>
                <a:spcPct val="85000"/>
              </a:lnSpc>
              <a:spcBef>
                <a:spcPct val="20000"/>
              </a:spcBef>
              <a:spcAft>
                <a:spcPct val="0"/>
              </a:spcAft>
              <a:buClrTx/>
              <a:buFont typeface="Helvetica CE"/>
              <a:buNone/>
            </a:pPr>
            <a:r>
              <a:rPr lang="en-US" altLang="zh-CN" sz="1600" b="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private Money f14CHF;</a:t>
            </a:r>
          </a:p>
          <a:p>
            <a:pPr marL="531813" indent="-358775" eaLnBrk="1" hangingPunct="1">
              <a:lnSpc>
                <a:spcPct val="85000"/>
              </a:lnSpc>
              <a:spcBef>
                <a:spcPct val="20000"/>
              </a:spcBef>
              <a:spcAft>
                <a:spcPct val="0"/>
              </a:spcAft>
              <a:buClrTx/>
              <a:buFont typeface="Helvetica CE"/>
              <a:buNone/>
            </a:pPr>
            <a:endParaRPr lang="en-US" altLang="zh-CN" sz="1600" b="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endParaRPr>
          </a:p>
          <a:p>
            <a:pPr marL="531813" indent="-358775" eaLnBrk="1" hangingPunct="1">
              <a:lnSpc>
                <a:spcPct val="85000"/>
              </a:lnSpc>
              <a:spcBef>
                <a:spcPct val="20000"/>
              </a:spcBef>
              <a:spcAft>
                <a:spcPct val="0"/>
              </a:spcAft>
              <a:buClrTx/>
              <a:buFont typeface="Helvetica CE"/>
              <a:buNone/>
            </a:pPr>
            <a:r>
              <a:rPr lang="en-US" altLang="zh-CN" sz="1600" b="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a:t>
            </a:r>
            <a:r>
              <a:rPr lang="en-US" altLang="zh-CN" sz="1600" dirty="0">
                <a:solidFill>
                  <a:srgbClr val="7E0007"/>
                </a:solidFill>
                <a:latin typeface="Times New Roman" panose="02020603050405020304" pitchFamily="18" charset="0"/>
                <a:ea typeface="MS PGothic" panose="020B0600070205080204" pitchFamily="34" charset="-128"/>
                <a:cs typeface="Times New Roman" panose="02020603050405020304" pitchFamily="18" charset="0"/>
              </a:rPr>
              <a:t>@Before</a:t>
            </a:r>
            <a:r>
              <a:rPr lang="en-US" altLang="zh-CN" sz="1600" b="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public void </a:t>
            </a:r>
            <a:r>
              <a:rPr lang="en-US" altLang="zh-CN" sz="1600" dirty="0" err="1">
                <a:solidFill>
                  <a:srgbClr val="7E0007"/>
                </a:solidFill>
                <a:latin typeface="Times New Roman" panose="02020603050405020304" pitchFamily="18" charset="0"/>
                <a:ea typeface="MS PGothic" panose="020B0600070205080204" pitchFamily="34" charset="-128"/>
                <a:cs typeface="Times New Roman" panose="02020603050405020304" pitchFamily="18" charset="0"/>
              </a:rPr>
              <a:t>setUp</a:t>
            </a:r>
            <a:r>
              <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a:t>
            </a:r>
            <a:r>
              <a:rPr lang="en-US" altLang="zh-CN" sz="1600" b="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			</a:t>
            </a:r>
            <a:r>
              <a:rPr lang="en-US" altLang="zh-CN" sz="1600" b="0" i="1" dirty="0">
                <a:solidFill>
                  <a:srgbClr val="7F0101"/>
                </a:solidFill>
                <a:latin typeface="Times New Roman" panose="02020603050405020304" pitchFamily="18" charset="0"/>
                <a:ea typeface="MS PGothic" panose="020B0600070205080204" pitchFamily="34" charset="-128"/>
                <a:cs typeface="Times New Roman" panose="02020603050405020304" pitchFamily="18" charset="0"/>
              </a:rPr>
              <a:t>// create the test data</a:t>
            </a:r>
            <a:endParaRPr lang="en-US" altLang="zh-CN" sz="1600" b="0" dirty="0">
              <a:solidFill>
                <a:srgbClr val="7F0101"/>
              </a:solidFill>
              <a:latin typeface="Times New Roman" panose="02020603050405020304" pitchFamily="18" charset="0"/>
              <a:ea typeface="MS PGothic" panose="020B0600070205080204" pitchFamily="34" charset="-128"/>
              <a:cs typeface="Times New Roman" panose="02020603050405020304" pitchFamily="18" charset="0"/>
            </a:endParaRPr>
          </a:p>
          <a:p>
            <a:pPr marL="531813" indent="-358775" eaLnBrk="1" hangingPunct="1">
              <a:lnSpc>
                <a:spcPct val="85000"/>
              </a:lnSpc>
              <a:spcBef>
                <a:spcPct val="20000"/>
              </a:spcBef>
              <a:spcAft>
                <a:spcPct val="0"/>
              </a:spcAft>
              <a:buClrTx/>
              <a:buFont typeface="Helvetica CE"/>
              <a:buNone/>
            </a:pPr>
            <a:r>
              <a:rPr lang="en-US" altLang="zh-CN" sz="1600" b="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a:t>
            </a:r>
            <a:r>
              <a:rPr lang="en-US" altLang="zh-CN" sz="1600" b="0" dirty="0" smtClean="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a:t>
            </a:r>
            <a:r>
              <a:rPr lang="en-US" altLang="zh-CN" sz="1600" b="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a:t>
            </a:r>
            <a:r>
              <a:rPr lang="en-US" altLang="zh-CN" sz="1600" b="0" dirty="0" smtClean="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a:t>
            </a:r>
            <a:r>
              <a:rPr lang="en-US" altLang="zh-CN" sz="1600" dirty="0" smtClean="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f12CHF </a:t>
            </a:r>
            <a:r>
              <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new Money(12, "CHF");    </a:t>
            </a:r>
            <a:r>
              <a:rPr lang="en-US" altLang="zh-CN" sz="1600" b="0" i="1" dirty="0">
                <a:solidFill>
                  <a:srgbClr val="7E0007"/>
                </a:solidFill>
                <a:latin typeface="Times New Roman" panose="02020603050405020304" pitchFamily="18" charset="0"/>
                <a:ea typeface="MS PGothic" panose="020B0600070205080204" pitchFamily="34" charset="-128"/>
                <a:cs typeface="Times New Roman" panose="02020603050405020304" pitchFamily="18" charset="0"/>
              </a:rPr>
              <a:t>// - the fixture</a:t>
            </a:r>
            <a:endParaRPr lang="en-US" altLang="zh-CN" sz="1600" b="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endParaRPr>
          </a:p>
          <a:p>
            <a:pPr marL="531813" indent="-358775" eaLnBrk="1" hangingPunct="1">
              <a:lnSpc>
                <a:spcPct val="85000"/>
              </a:lnSpc>
              <a:spcBef>
                <a:spcPct val="20000"/>
              </a:spcBef>
              <a:spcAft>
                <a:spcPct val="0"/>
              </a:spcAft>
              <a:buClrTx/>
              <a:buFont typeface="Helvetica CE"/>
              <a:buNone/>
            </a:pPr>
            <a:r>
              <a:rPr lang="en-US" altLang="zh-CN" sz="1600" b="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a:t>
            </a:r>
            <a:r>
              <a:rPr lang="en-US" altLang="zh-CN" sz="1600" b="0" dirty="0" smtClean="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f14CHF </a:t>
            </a:r>
            <a:r>
              <a:rPr lang="en-US" altLang="zh-CN" sz="1600" b="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new Money(14, "CHF");</a:t>
            </a:r>
          </a:p>
          <a:p>
            <a:pPr marL="531813" indent="-358775" eaLnBrk="1" hangingPunct="1">
              <a:lnSpc>
                <a:spcPct val="85000"/>
              </a:lnSpc>
              <a:spcBef>
                <a:spcPct val="20000"/>
              </a:spcBef>
              <a:spcAft>
                <a:spcPct val="0"/>
              </a:spcAft>
              <a:buClrTx/>
              <a:buFont typeface="Helvetica CE"/>
              <a:buNone/>
            </a:pPr>
            <a:r>
              <a:rPr lang="en-US" altLang="zh-CN" sz="1600" b="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a:t>
            </a:r>
          </a:p>
          <a:p>
            <a:pPr marL="531813" indent="-358775" eaLnBrk="1" hangingPunct="1">
              <a:lnSpc>
                <a:spcPct val="85000"/>
              </a:lnSpc>
              <a:spcBef>
                <a:spcPct val="20000"/>
              </a:spcBef>
              <a:spcAft>
                <a:spcPct val="0"/>
              </a:spcAft>
              <a:buClrTx/>
              <a:buFont typeface="Helvetica CE"/>
              <a:buNone/>
            </a:pPr>
            <a:r>
              <a:rPr lang="en-US" altLang="zh-CN" sz="1600" b="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a:t>
            </a:r>
            <a:r>
              <a:rPr lang="en-US" altLang="zh-CN" sz="1600" dirty="0">
                <a:solidFill>
                  <a:srgbClr val="7E0007"/>
                </a:solidFill>
                <a:latin typeface="Times New Roman" panose="02020603050405020304" pitchFamily="18" charset="0"/>
                <a:ea typeface="MS PGothic" panose="020B0600070205080204" pitchFamily="34" charset="-128"/>
                <a:cs typeface="Times New Roman" panose="02020603050405020304" pitchFamily="18" charset="0"/>
              </a:rPr>
              <a:t>@Test</a:t>
            </a:r>
            <a:r>
              <a:rPr lang="en-US" altLang="zh-CN" sz="1600" b="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public void </a:t>
            </a:r>
            <a:r>
              <a:rPr lang="en-US" altLang="zh-CN" sz="1600" dirty="0" err="1">
                <a:solidFill>
                  <a:srgbClr val="7E0007"/>
                </a:solidFill>
                <a:latin typeface="Times New Roman" panose="02020603050405020304" pitchFamily="18" charset="0"/>
                <a:ea typeface="MS PGothic" panose="020B0600070205080204" pitchFamily="34" charset="-128"/>
                <a:cs typeface="Times New Roman" panose="02020603050405020304" pitchFamily="18" charset="0"/>
              </a:rPr>
              <a:t>testadd</a:t>
            </a:r>
            <a:r>
              <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a:t>
            </a:r>
            <a:r>
              <a:rPr lang="en-US" altLang="zh-CN" sz="1600" b="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			</a:t>
            </a:r>
            <a:r>
              <a:rPr lang="en-US" altLang="zh-CN" sz="1600" b="0" i="1" dirty="0">
                <a:solidFill>
                  <a:srgbClr val="7F0101"/>
                </a:solidFill>
                <a:latin typeface="Times New Roman" panose="02020603050405020304" pitchFamily="18" charset="0"/>
                <a:ea typeface="MS PGothic" panose="020B0600070205080204" pitchFamily="34" charset="-128"/>
                <a:cs typeface="Times New Roman" panose="02020603050405020304" pitchFamily="18" charset="0"/>
              </a:rPr>
              <a:t>// create the test data</a:t>
            </a:r>
          </a:p>
          <a:p>
            <a:pPr marL="531813" indent="-358775" eaLnBrk="1" hangingPunct="1">
              <a:lnSpc>
                <a:spcPct val="85000"/>
              </a:lnSpc>
              <a:spcBef>
                <a:spcPct val="20000"/>
              </a:spcBef>
              <a:spcAft>
                <a:spcPct val="0"/>
              </a:spcAft>
              <a:buClrTx/>
              <a:buFont typeface="Helvetica CE"/>
              <a:buNone/>
            </a:pPr>
            <a:r>
              <a:rPr lang="en-US" altLang="zh-CN" sz="1600" b="0" i="1" dirty="0">
                <a:solidFill>
                  <a:srgbClr val="7F0101"/>
                </a:solidFill>
                <a:latin typeface="Times New Roman" panose="02020603050405020304" pitchFamily="18" charset="0"/>
                <a:ea typeface="MS PGothic" panose="020B0600070205080204" pitchFamily="34" charset="-128"/>
                <a:cs typeface="Times New Roman" panose="02020603050405020304" pitchFamily="18" charset="0"/>
              </a:rPr>
              <a:t>		</a:t>
            </a:r>
            <a:r>
              <a:rPr lang="en-US" altLang="zh-CN" sz="1600" b="0" i="1" dirty="0" smtClean="0">
                <a:solidFill>
                  <a:srgbClr val="7F0101"/>
                </a:solidFill>
                <a:latin typeface="Times New Roman" panose="02020603050405020304" pitchFamily="18" charset="0"/>
                <a:ea typeface="MS PGothic" panose="020B0600070205080204" pitchFamily="34" charset="-128"/>
                <a:cs typeface="Times New Roman" panose="02020603050405020304" pitchFamily="18" charset="0"/>
              </a:rPr>
              <a:t>    </a:t>
            </a:r>
            <a:r>
              <a:rPr lang="en-US" altLang="zh-CN" sz="1600" b="0" dirty="0" smtClean="0">
                <a:solidFill>
                  <a:srgbClr val="05027D"/>
                </a:solidFill>
                <a:latin typeface="Times New Roman" panose="02020603050405020304" pitchFamily="18" charset="0"/>
                <a:ea typeface="MS PGothic" panose="020B0600070205080204" pitchFamily="34" charset="-128"/>
                <a:cs typeface="Times New Roman" panose="02020603050405020304" pitchFamily="18" charset="0"/>
              </a:rPr>
              <a:t>Money </a:t>
            </a:r>
            <a:r>
              <a:rPr lang="en-US" altLang="zh-CN" sz="1600" b="0" dirty="0">
                <a:solidFill>
                  <a:srgbClr val="05027D"/>
                </a:solidFill>
                <a:latin typeface="Times New Roman" panose="02020603050405020304" pitchFamily="18" charset="0"/>
                <a:ea typeface="MS PGothic" panose="020B0600070205080204" pitchFamily="34" charset="-128"/>
                <a:cs typeface="Times New Roman" panose="02020603050405020304" pitchFamily="18" charset="0"/>
              </a:rPr>
              <a:t>expected = new Money(26, “CHF”);</a:t>
            </a:r>
          </a:p>
          <a:p>
            <a:pPr marL="531813" indent="-358775" eaLnBrk="1" hangingPunct="1">
              <a:lnSpc>
                <a:spcPct val="85000"/>
              </a:lnSpc>
              <a:spcBef>
                <a:spcPct val="20000"/>
              </a:spcBef>
              <a:spcAft>
                <a:spcPct val="0"/>
              </a:spcAft>
              <a:buClrTx/>
              <a:buFont typeface="Helvetica CE"/>
              <a:buNone/>
            </a:pPr>
            <a:r>
              <a:rPr lang="en-US" altLang="zh-CN" sz="1600" b="0" dirty="0">
                <a:solidFill>
                  <a:srgbClr val="05027D"/>
                </a:solidFill>
                <a:latin typeface="Times New Roman" panose="02020603050405020304" pitchFamily="18" charset="0"/>
                <a:ea typeface="MS PGothic" panose="020B0600070205080204" pitchFamily="34" charset="-128"/>
                <a:cs typeface="Times New Roman" panose="02020603050405020304" pitchFamily="18" charset="0"/>
              </a:rPr>
              <a:t>		</a:t>
            </a:r>
            <a:r>
              <a:rPr lang="en-US" altLang="zh-CN" sz="1600" b="0" dirty="0" smtClean="0">
                <a:solidFill>
                  <a:srgbClr val="05027D"/>
                </a:solidFill>
                <a:latin typeface="Times New Roman" panose="02020603050405020304" pitchFamily="18" charset="0"/>
                <a:ea typeface="MS PGothic" panose="020B0600070205080204" pitchFamily="34" charset="-128"/>
                <a:cs typeface="Times New Roman" panose="02020603050405020304" pitchFamily="18" charset="0"/>
              </a:rPr>
              <a:t>    </a:t>
            </a:r>
            <a:r>
              <a:rPr lang="en-US" altLang="zh-CN" sz="1600" b="0" dirty="0" err="1" smtClean="0">
                <a:solidFill>
                  <a:srgbClr val="05027D"/>
                </a:solidFill>
                <a:latin typeface="Times New Roman" panose="02020603050405020304" pitchFamily="18" charset="0"/>
                <a:ea typeface="MS PGothic" panose="020B0600070205080204" pitchFamily="34" charset="-128"/>
                <a:cs typeface="Times New Roman" panose="02020603050405020304" pitchFamily="18" charset="0"/>
              </a:rPr>
              <a:t>assertEquals</a:t>
            </a:r>
            <a:r>
              <a:rPr lang="en-US" altLang="zh-CN" sz="1600" b="0" dirty="0">
                <a:solidFill>
                  <a:srgbClr val="05027D"/>
                </a:solidFill>
                <a:latin typeface="Times New Roman" panose="02020603050405020304" pitchFamily="18" charset="0"/>
                <a:ea typeface="MS PGothic" panose="020B0600070205080204" pitchFamily="34" charset="-128"/>
                <a:cs typeface="Times New Roman" panose="02020603050405020304" pitchFamily="18" charset="0"/>
              </a:rPr>
              <a:t>(“amount not equal”,</a:t>
            </a:r>
          </a:p>
          <a:p>
            <a:pPr marL="531813" indent="-358775" eaLnBrk="1" hangingPunct="1">
              <a:lnSpc>
                <a:spcPct val="85000"/>
              </a:lnSpc>
              <a:spcBef>
                <a:spcPct val="20000"/>
              </a:spcBef>
              <a:spcAft>
                <a:spcPct val="0"/>
              </a:spcAft>
              <a:buClrTx/>
              <a:buFont typeface="Helvetica CE"/>
              <a:buNone/>
            </a:pPr>
            <a:r>
              <a:rPr lang="en-US" altLang="zh-CN" sz="1600" b="0" dirty="0">
                <a:solidFill>
                  <a:srgbClr val="05027D"/>
                </a:solidFill>
                <a:latin typeface="Times New Roman" panose="02020603050405020304" pitchFamily="18" charset="0"/>
                <a:ea typeface="MS PGothic" panose="020B0600070205080204" pitchFamily="34" charset="-128"/>
                <a:cs typeface="Times New Roman" panose="02020603050405020304" pitchFamily="18" charset="0"/>
              </a:rPr>
              <a:t>                </a:t>
            </a:r>
            <a:r>
              <a:rPr lang="en-US" altLang="zh-CN" sz="1600" b="0" dirty="0" smtClean="0">
                <a:solidFill>
                  <a:srgbClr val="05027D"/>
                </a:solidFill>
                <a:latin typeface="Times New Roman" panose="02020603050405020304" pitchFamily="18" charset="0"/>
                <a:ea typeface="MS PGothic" panose="020B0600070205080204" pitchFamily="34" charset="-128"/>
                <a:cs typeface="Times New Roman" panose="02020603050405020304" pitchFamily="18" charset="0"/>
              </a:rPr>
              <a:t>                        expected,f12CHF.add(f14CHF</a:t>
            </a:r>
            <a:r>
              <a:rPr lang="en-US" altLang="zh-CN" sz="1600" b="0" dirty="0">
                <a:solidFill>
                  <a:srgbClr val="05027D"/>
                </a:solidFill>
                <a:latin typeface="Times New Roman" panose="02020603050405020304" pitchFamily="18" charset="0"/>
                <a:ea typeface="MS PGothic" panose="020B0600070205080204" pitchFamily="34" charset="-128"/>
                <a:cs typeface="Times New Roman" panose="02020603050405020304" pitchFamily="18" charset="0"/>
              </a:rPr>
              <a:t>));</a:t>
            </a:r>
            <a:endParaRPr lang="en-US" altLang="zh-CN" sz="1600" b="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endParaRPr>
          </a:p>
          <a:p>
            <a:pPr marL="531813" indent="-358775" eaLnBrk="1" hangingPunct="1">
              <a:lnSpc>
                <a:spcPct val="85000"/>
              </a:lnSpc>
              <a:spcBef>
                <a:spcPct val="20000"/>
              </a:spcBef>
              <a:spcAft>
                <a:spcPct val="0"/>
              </a:spcAft>
              <a:buClrTx/>
              <a:buFont typeface="Helvetica CE"/>
              <a:buNone/>
            </a:pPr>
            <a:r>
              <a:rPr lang="en-US" altLang="zh-CN" sz="1600" b="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a:t>
            </a:r>
          </a:p>
          <a:p>
            <a:pPr marL="531813" indent="-358775" eaLnBrk="1" hangingPunct="1">
              <a:lnSpc>
                <a:spcPct val="85000"/>
              </a:lnSpc>
              <a:spcBef>
                <a:spcPct val="20000"/>
              </a:spcBef>
              <a:spcAft>
                <a:spcPct val="0"/>
              </a:spcAft>
              <a:buClrTx/>
              <a:buFont typeface="Helvetica CE"/>
              <a:buNone/>
            </a:pPr>
            <a:r>
              <a:rPr lang="en-US" altLang="zh-CN" sz="1600" b="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a:t>
            </a:r>
          </a:p>
          <a:p>
            <a:pPr marL="531813" indent="-358775" eaLnBrk="1" hangingPunct="1">
              <a:lnSpc>
                <a:spcPct val="85000"/>
              </a:lnSpc>
              <a:spcBef>
                <a:spcPct val="20000"/>
              </a:spcBef>
              <a:spcAft>
                <a:spcPct val="0"/>
              </a:spcAft>
              <a:buClrTx/>
              <a:buFont typeface="Helvetica CE"/>
              <a:buNone/>
            </a:pPr>
            <a:r>
              <a:rPr lang="en-US" altLang="zh-CN" sz="1600" b="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a:t>
            </a:r>
          </a:p>
        </p:txBody>
      </p:sp>
      <p:sp>
        <p:nvSpPr>
          <p:cNvPr id="5" name="Line 6"/>
          <p:cNvSpPr>
            <a:spLocks noChangeShapeType="1"/>
          </p:cNvSpPr>
          <p:nvPr/>
        </p:nvSpPr>
        <p:spPr bwMode="auto">
          <a:xfrm>
            <a:off x="2586608" y="2691986"/>
            <a:ext cx="1769368" cy="0"/>
          </a:xfrm>
          <a:prstGeom prst="line">
            <a:avLst/>
          </a:prstGeom>
          <a:noFill/>
          <a:ln w="25400">
            <a:solidFill>
              <a:srgbClr val="05027D"/>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5027D"/>
              </a:solidFill>
              <a:latin typeface="Helvetica" panose="020B0604020202020204" pitchFamily="34" charset="0"/>
              <a:ea typeface="ＭＳ Ｐゴシック" panose="020B0600070205080204" pitchFamily="34" charset="-128"/>
            </a:endParaRPr>
          </a:p>
        </p:txBody>
      </p:sp>
      <p:sp>
        <p:nvSpPr>
          <p:cNvPr id="6" name="Line 7"/>
          <p:cNvSpPr>
            <a:spLocks noChangeShapeType="1"/>
          </p:cNvSpPr>
          <p:nvPr/>
        </p:nvSpPr>
        <p:spPr bwMode="auto">
          <a:xfrm flipV="1">
            <a:off x="677416" y="1933766"/>
            <a:ext cx="2454424" cy="0"/>
          </a:xfrm>
          <a:prstGeom prst="line">
            <a:avLst/>
          </a:prstGeom>
          <a:noFill/>
          <a:ln w="25400">
            <a:solidFill>
              <a:srgbClr val="05027D"/>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5027D"/>
              </a:solidFill>
              <a:latin typeface="Helvetica" panose="020B0604020202020204" pitchFamily="34" charset="0"/>
              <a:ea typeface="ＭＳ Ｐゴシック" panose="020B0600070205080204" pitchFamily="34" charset="-128"/>
            </a:endParaRPr>
          </a:p>
        </p:txBody>
      </p:sp>
      <p:sp>
        <p:nvSpPr>
          <p:cNvPr id="7" name="Line 8"/>
          <p:cNvSpPr>
            <a:spLocks noChangeShapeType="1"/>
          </p:cNvSpPr>
          <p:nvPr/>
        </p:nvSpPr>
        <p:spPr bwMode="auto">
          <a:xfrm flipV="1">
            <a:off x="2627784" y="4742078"/>
            <a:ext cx="953616" cy="4936"/>
          </a:xfrm>
          <a:prstGeom prst="line">
            <a:avLst/>
          </a:prstGeom>
          <a:noFill/>
          <a:ln w="25400">
            <a:solidFill>
              <a:srgbClr val="05027D"/>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5027D"/>
              </a:solidFill>
              <a:latin typeface="Helvetica"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716562018"/>
      </p:ext>
    </p:extLst>
  </p:cSld>
  <p:clrMapOvr>
    <a:masterClrMapping/>
  </p:clrMapOvr>
  <p:transition spd="med">
    <p:random/>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5.5 </a:t>
            </a:r>
            <a:r>
              <a:rPr lang="en-US" altLang="zh-CN" sz="2000" b="1" dirty="0" err="1">
                <a:solidFill>
                  <a:srgbClr val="0000FF"/>
                </a:solidFill>
                <a:cs typeface="Times New Roman" panose="02020603050405020304" pitchFamily="18" charset="0"/>
              </a:rPr>
              <a:t>xUnit</a:t>
            </a:r>
            <a:r>
              <a:rPr lang="zh-CN" altLang="en-US" sz="2000" b="1" dirty="0">
                <a:solidFill>
                  <a:srgbClr val="0000FF"/>
                </a:solidFill>
                <a:cs typeface="Times New Roman" panose="02020603050405020304" pitchFamily="18" charset="0"/>
              </a:rPr>
              <a:t>白盒测试</a:t>
            </a:r>
          </a:p>
        </p:txBody>
      </p:sp>
      <p:sp>
        <p:nvSpPr>
          <p:cNvPr id="3" name="标题 1"/>
          <p:cNvSpPr txBox="1">
            <a:spLocks/>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将多个测试用例放在同一个</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Suite</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中执行</a:t>
            </a:r>
          </a:p>
        </p:txBody>
      </p:sp>
      <p:sp>
        <p:nvSpPr>
          <p:cNvPr id="4" name="内容占位符 2"/>
          <p:cNvSpPr txBox="1">
            <a:spLocks/>
          </p:cNvSpPr>
          <p:nvPr/>
        </p:nvSpPr>
        <p:spPr>
          <a:xfrm>
            <a:off x="683568" y="1484313"/>
            <a:ext cx="792068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sz="1500" b="0" dirty="0" smtClean="0">
                <a:latin typeface="Times New Roman" panose="02020603050405020304" pitchFamily="18" charset="0"/>
                <a:cs typeface="Times New Roman" panose="02020603050405020304" pitchFamily="18" charset="0"/>
              </a:rPr>
              <a:t>import </a:t>
            </a:r>
            <a:r>
              <a:rPr lang="en-US" altLang="zh-CN" sz="1500" b="0" dirty="0" err="1" smtClean="0">
                <a:latin typeface="Times New Roman" panose="02020603050405020304" pitchFamily="18" charset="0"/>
                <a:cs typeface="Times New Roman" panose="02020603050405020304" pitchFamily="18" charset="0"/>
              </a:rPr>
              <a:t>org.junit.runner.RunWith</a:t>
            </a:r>
            <a:r>
              <a:rPr lang="en-US" altLang="zh-CN" sz="1500" b="0" dirty="0" smtClean="0">
                <a:latin typeface="Times New Roman" panose="02020603050405020304" pitchFamily="18" charset="0"/>
                <a:cs typeface="Times New Roman" panose="02020603050405020304" pitchFamily="18" charset="0"/>
              </a:rPr>
              <a:t>;</a:t>
            </a:r>
          </a:p>
          <a:p>
            <a:pPr marL="0" indent="0">
              <a:buFont typeface="Wingdings" panose="05000000000000000000" pitchFamily="2" charset="2"/>
              <a:buNone/>
            </a:pPr>
            <a:r>
              <a:rPr lang="en-US" altLang="zh-CN" sz="1500" b="0" dirty="0" smtClean="0">
                <a:latin typeface="Times New Roman" panose="02020603050405020304" pitchFamily="18" charset="0"/>
                <a:cs typeface="Times New Roman" panose="02020603050405020304" pitchFamily="18" charset="0"/>
              </a:rPr>
              <a:t>import </a:t>
            </a:r>
            <a:r>
              <a:rPr lang="en-US" altLang="zh-CN" sz="1500" b="0" dirty="0" err="1" smtClean="0">
                <a:latin typeface="Times New Roman" panose="02020603050405020304" pitchFamily="18" charset="0"/>
                <a:cs typeface="Times New Roman" panose="02020603050405020304" pitchFamily="18" charset="0"/>
              </a:rPr>
              <a:t>org.junit.runners.Suite</a:t>
            </a:r>
            <a:r>
              <a:rPr lang="en-US" altLang="zh-CN" sz="1500" b="0" dirty="0" smtClean="0">
                <a:latin typeface="Times New Roman" panose="02020603050405020304" pitchFamily="18" charset="0"/>
                <a:cs typeface="Times New Roman" panose="02020603050405020304" pitchFamily="18" charset="0"/>
              </a:rPr>
              <a:t>;</a:t>
            </a:r>
          </a:p>
          <a:p>
            <a:pPr marL="0" indent="0">
              <a:buFont typeface="Wingdings" panose="05000000000000000000" pitchFamily="2" charset="2"/>
              <a:buNone/>
            </a:pPr>
            <a:endParaRPr lang="en-US" altLang="zh-CN" sz="800" b="0" dirty="0" smtClean="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US" altLang="zh-CN" sz="1500" dirty="0" smtClean="0">
                <a:latin typeface="Times New Roman" panose="02020603050405020304" pitchFamily="18" charset="0"/>
                <a:cs typeface="Times New Roman" panose="02020603050405020304" pitchFamily="18" charset="0"/>
              </a:rPr>
              <a:t>@</a:t>
            </a:r>
            <a:r>
              <a:rPr lang="en-US" altLang="zh-CN" sz="1500" dirty="0" err="1" smtClean="0">
                <a:latin typeface="Times New Roman" panose="02020603050405020304" pitchFamily="18" charset="0"/>
                <a:cs typeface="Times New Roman" panose="02020603050405020304" pitchFamily="18" charset="0"/>
              </a:rPr>
              <a:t>RunWith</a:t>
            </a:r>
            <a:r>
              <a:rPr lang="en-US" altLang="zh-CN" sz="1500" dirty="0" smtClean="0">
                <a:latin typeface="Times New Roman" panose="02020603050405020304" pitchFamily="18" charset="0"/>
                <a:cs typeface="Times New Roman" panose="02020603050405020304" pitchFamily="18" charset="0"/>
              </a:rPr>
              <a:t>(</a:t>
            </a:r>
            <a:r>
              <a:rPr lang="en-US" altLang="zh-CN" sz="1500" dirty="0" err="1" smtClean="0">
                <a:latin typeface="Times New Roman" panose="02020603050405020304" pitchFamily="18" charset="0"/>
                <a:cs typeface="Times New Roman" panose="02020603050405020304" pitchFamily="18" charset="0"/>
              </a:rPr>
              <a:t>Suite.class</a:t>
            </a:r>
            <a:r>
              <a:rPr lang="en-US" altLang="zh-CN" sz="1500" dirty="0" smtClean="0">
                <a:latin typeface="Times New Roman" panose="02020603050405020304" pitchFamily="18" charset="0"/>
                <a:cs typeface="Times New Roman" panose="02020603050405020304" pitchFamily="18" charset="0"/>
              </a:rPr>
              <a:t>)</a:t>
            </a:r>
          </a:p>
          <a:p>
            <a:pPr marL="0" indent="0">
              <a:buFont typeface="Wingdings" panose="05000000000000000000" pitchFamily="2" charset="2"/>
              <a:buNone/>
            </a:pPr>
            <a:r>
              <a:rPr lang="en-US" altLang="zh-CN" sz="1500" dirty="0" smtClean="0">
                <a:latin typeface="Times New Roman" panose="02020603050405020304" pitchFamily="18" charset="0"/>
                <a:cs typeface="Times New Roman" panose="02020603050405020304" pitchFamily="18" charset="0"/>
              </a:rPr>
              <a:t>@</a:t>
            </a:r>
            <a:r>
              <a:rPr lang="en-US" altLang="zh-CN" sz="1500" dirty="0" err="1" smtClean="0">
                <a:latin typeface="Times New Roman" panose="02020603050405020304" pitchFamily="18" charset="0"/>
                <a:cs typeface="Times New Roman" panose="02020603050405020304" pitchFamily="18" charset="0"/>
              </a:rPr>
              <a:t>Suite.SuiteClasses</a:t>
            </a:r>
            <a:r>
              <a:rPr lang="en-US" altLang="zh-CN" sz="1500" dirty="0" smtClean="0">
                <a:latin typeface="Times New Roman" panose="02020603050405020304" pitchFamily="18" charset="0"/>
                <a:cs typeface="Times New Roman" panose="02020603050405020304" pitchFamily="18" charset="0"/>
              </a:rPr>
              <a:t>({</a:t>
            </a:r>
          </a:p>
          <a:p>
            <a:pPr marL="0" indent="0">
              <a:buFont typeface="Wingdings" panose="05000000000000000000" pitchFamily="2" charset="2"/>
              <a:buNone/>
            </a:pPr>
            <a:r>
              <a:rPr lang="en-US" altLang="zh-CN" sz="1500" b="0" dirty="0" smtClean="0">
                <a:latin typeface="Times New Roman" panose="02020603050405020304" pitchFamily="18" charset="0"/>
                <a:cs typeface="Times New Roman" panose="02020603050405020304" pitchFamily="18" charset="0"/>
              </a:rPr>
              <a:t>  </a:t>
            </a:r>
            <a:r>
              <a:rPr lang="en-US" altLang="zh-CN" sz="1500" b="0" dirty="0" err="1" smtClean="0">
                <a:latin typeface="Times New Roman" panose="02020603050405020304" pitchFamily="18" charset="0"/>
                <a:cs typeface="Times New Roman" panose="02020603050405020304" pitchFamily="18" charset="0"/>
              </a:rPr>
              <a:t>TestFeatureLogin.class</a:t>
            </a:r>
            <a:r>
              <a:rPr lang="en-US" altLang="zh-CN" sz="1500" b="0" dirty="0" smtClean="0">
                <a:latin typeface="Times New Roman" panose="02020603050405020304" pitchFamily="18" charset="0"/>
                <a:cs typeface="Times New Roman" panose="02020603050405020304" pitchFamily="18" charset="0"/>
              </a:rPr>
              <a:t>,</a:t>
            </a:r>
          </a:p>
          <a:p>
            <a:pPr marL="0" indent="0">
              <a:buFont typeface="Wingdings" panose="05000000000000000000" pitchFamily="2" charset="2"/>
              <a:buNone/>
            </a:pPr>
            <a:r>
              <a:rPr lang="en-US" altLang="zh-CN" sz="1500" b="0" dirty="0" smtClean="0">
                <a:latin typeface="Times New Roman" panose="02020603050405020304" pitchFamily="18" charset="0"/>
                <a:cs typeface="Times New Roman" panose="02020603050405020304" pitchFamily="18" charset="0"/>
              </a:rPr>
              <a:t>  </a:t>
            </a:r>
            <a:r>
              <a:rPr lang="en-US" altLang="zh-CN" sz="1500" b="0" dirty="0" err="1" smtClean="0">
                <a:latin typeface="Times New Roman" panose="02020603050405020304" pitchFamily="18" charset="0"/>
                <a:cs typeface="Times New Roman" panose="02020603050405020304" pitchFamily="18" charset="0"/>
              </a:rPr>
              <a:t>TestFeatureLogout.class</a:t>
            </a:r>
            <a:r>
              <a:rPr lang="en-US" altLang="zh-CN" sz="1500" b="0" dirty="0" smtClean="0">
                <a:latin typeface="Times New Roman" panose="02020603050405020304" pitchFamily="18" charset="0"/>
                <a:cs typeface="Times New Roman" panose="02020603050405020304" pitchFamily="18" charset="0"/>
              </a:rPr>
              <a:t>,</a:t>
            </a:r>
          </a:p>
          <a:p>
            <a:pPr marL="0" indent="0">
              <a:buFont typeface="Wingdings" panose="05000000000000000000" pitchFamily="2" charset="2"/>
              <a:buNone/>
            </a:pPr>
            <a:r>
              <a:rPr lang="en-US" altLang="zh-CN" sz="1500" b="0" dirty="0" smtClean="0">
                <a:latin typeface="Times New Roman" panose="02020603050405020304" pitchFamily="18" charset="0"/>
                <a:cs typeface="Times New Roman" panose="02020603050405020304" pitchFamily="18" charset="0"/>
              </a:rPr>
              <a:t>  </a:t>
            </a:r>
            <a:r>
              <a:rPr lang="en-US" altLang="zh-CN" sz="1500" b="0" dirty="0" err="1" smtClean="0">
                <a:latin typeface="Times New Roman" panose="02020603050405020304" pitchFamily="18" charset="0"/>
                <a:cs typeface="Times New Roman" panose="02020603050405020304" pitchFamily="18" charset="0"/>
              </a:rPr>
              <a:t>TestFeatureNavigate.class</a:t>
            </a:r>
            <a:r>
              <a:rPr lang="en-US" altLang="zh-CN" sz="1500" b="0" dirty="0" smtClean="0">
                <a:latin typeface="Times New Roman" panose="02020603050405020304" pitchFamily="18" charset="0"/>
                <a:cs typeface="Times New Roman" panose="02020603050405020304" pitchFamily="18" charset="0"/>
              </a:rPr>
              <a:t>,</a:t>
            </a:r>
          </a:p>
          <a:p>
            <a:pPr marL="0" indent="0">
              <a:buFont typeface="Wingdings" panose="05000000000000000000" pitchFamily="2" charset="2"/>
              <a:buNone/>
            </a:pPr>
            <a:r>
              <a:rPr lang="en-US" altLang="zh-CN" sz="1500" b="0" dirty="0" smtClean="0">
                <a:latin typeface="Times New Roman" panose="02020603050405020304" pitchFamily="18" charset="0"/>
                <a:cs typeface="Times New Roman" panose="02020603050405020304" pitchFamily="18" charset="0"/>
              </a:rPr>
              <a:t>  </a:t>
            </a:r>
            <a:r>
              <a:rPr lang="en-US" altLang="zh-CN" sz="1500" b="0" dirty="0" err="1" smtClean="0">
                <a:latin typeface="Times New Roman" panose="02020603050405020304" pitchFamily="18" charset="0"/>
                <a:cs typeface="Times New Roman" panose="02020603050405020304" pitchFamily="18" charset="0"/>
              </a:rPr>
              <a:t>TestFeatureUpdate.class</a:t>
            </a:r>
            <a:endParaRPr lang="en-US" altLang="zh-CN" sz="1500" b="0" dirty="0" smtClean="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US" altLang="zh-CN" sz="1500" b="0" dirty="0" smtClean="0">
                <a:latin typeface="Times New Roman" panose="02020603050405020304" pitchFamily="18" charset="0"/>
                <a:cs typeface="Times New Roman" panose="02020603050405020304" pitchFamily="18" charset="0"/>
              </a:rPr>
              <a:t>})</a:t>
            </a:r>
          </a:p>
          <a:p>
            <a:pPr marL="0" indent="0">
              <a:buFont typeface="Wingdings" panose="05000000000000000000" pitchFamily="2" charset="2"/>
              <a:buNone/>
            </a:pPr>
            <a:endParaRPr lang="en-US" altLang="zh-CN" sz="800" b="0" dirty="0" smtClean="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US" altLang="zh-CN" sz="1500" b="0" dirty="0" smtClean="0">
                <a:latin typeface="Times New Roman" panose="02020603050405020304" pitchFamily="18" charset="0"/>
                <a:cs typeface="Times New Roman" panose="02020603050405020304" pitchFamily="18" charset="0"/>
              </a:rPr>
              <a:t>public class </a:t>
            </a:r>
            <a:r>
              <a:rPr lang="en-US" altLang="zh-CN" sz="1500" dirty="0" err="1" smtClean="0">
                <a:latin typeface="Times New Roman" panose="02020603050405020304" pitchFamily="18" charset="0"/>
                <a:cs typeface="Times New Roman" panose="02020603050405020304" pitchFamily="18" charset="0"/>
              </a:rPr>
              <a:t>FeatureTestSuite</a:t>
            </a:r>
            <a:r>
              <a:rPr lang="en-US" altLang="zh-CN" sz="1500" b="0" dirty="0" smtClean="0">
                <a:latin typeface="Times New Roman" panose="02020603050405020304" pitchFamily="18" charset="0"/>
                <a:cs typeface="Times New Roman" panose="02020603050405020304" pitchFamily="18" charset="0"/>
              </a:rPr>
              <a:t> {</a:t>
            </a:r>
          </a:p>
          <a:p>
            <a:pPr marL="0" indent="0">
              <a:buFont typeface="Wingdings" panose="05000000000000000000" pitchFamily="2" charset="2"/>
              <a:buNone/>
            </a:pPr>
            <a:r>
              <a:rPr lang="en-US" altLang="zh-CN" sz="1500" b="0" dirty="0" smtClean="0">
                <a:latin typeface="Times New Roman" panose="02020603050405020304" pitchFamily="18" charset="0"/>
                <a:cs typeface="Times New Roman" panose="02020603050405020304" pitchFamily="18" charset="0"/>
              </a:rPr>
              <a:t>  // the class remains empty,</a:t>
            </a:r>
          </a:p>
          <a:p>
            <a:pPr marL="0" indent="0">
              <a:buFont typeface="Wingdings" panose="05000000000000000000" pitchFamily="2" charset="2"/>
              <a:buNone/>
            </a:pPr>
            <a:r>
              <a:rPr lang="en-US" altLang="zh-CN" sz="1500" b="0" dirty="0" smtClean="0">
                <a:latin typeface="Times New Roman" panose="02020603050405020304" pitchFamily="18" charset="0"/>
                <a:cs typeface="Times New Roman" panose="02020603050405020304" pitchFamily="18" charset="0"/>
              </a:rPr>
              <a:t>  // used only as a holder for the above annotations</a:t>
            </a:r>
          </a:p>
          <a:p>
            <a:pPr marL="0" indent="0">
              <a:buFont typeface="Wingdings" panose="05000000000000000000" pitchFamily="2" charset="2"/>
              <a:buNone/>
            </a:pPr>
            <a:r>
              <a:rPr lang="en-US" altLang="zh-CN" sz="1500" b="0" dirty="0" smtClean="0">
                <a:latin typeface="Times New Roman" panose="02020603050405020304" pitchFamily="18" charset="0"/>
                <a:cs typeface="Times New Roman" panose="02020603050405020304" pitchFamily="18" charset="0"/>
              </a:rPr>
              <a:t>}</a:t>
            </a:r>
            <a:endParaRPr lang="zh-CN" altLang="en-US" sz="1500" b="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5510424"/>
      </p:ext>
    </p:extLst>
  </p:cSld>
  <p:clrMapOvr>
    <a:masterClrMapping/>
  </p:clrMapOvr>
  <p:transition spd="med">
    <p:random/>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5.5 </a:t>
            </a:r>
            <a:r>
              <a:rPr lang="en-US" altLang="zh-CN" sz="2000" b="1" dirty="0" err="1">
                <a:solidFill>
                  <a:srgbClr val="0000FF"/>
                </a:solidFill>
                <a:cs typeface="Times New Roman" panose="02020603050405020304" pitchFamily="18" charset="0"/>
              </a:rPr>
              <a:t>xUnit</a:t>
            </a:r>
            <a:r>
              <a:rPr lang="zh-CN" altLang="en-US" sz="2000" b="1" dirty="0">
                <a:solidFill>
                  <a:srgbClr val="0000FF"/>
                </a:solidFill>
                <a:cs typeface="Times New Roman" panose="02020603050405020304" pitchFamily="18" charset="0"/>
              </a:rPr>
              <a:t>白盒测试</a:t>
            </a:r>
          </a:p>
        </p:txBody>
      </p:sp>
      <p:sp>
        <p:nvSpPr>
          <p:cNvPr id="3" name="AutoShape 2"/>
          <p:cNvSpPr txBox="1">
            <a:spLocks noChangeAspect="1"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使用</a:t>
            </a:r>
            <a:r>
              <a:rPr lang="en-US" altLang="zh-CN" dirty="0" err="1">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EclEmma</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进行覆盖测试</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测试的覆盖率是测试质量的一个重要指标</a:t>
            </a:r>
          </a:p>
          <a:p>
            <a:pPr eaLnBrk="1" hangingPunct="1"/>
            <a:r>
              <a:rPr lang="en-US" altLang="zh-CN" dirty="0" err="1" smtClean="0"/>
              <a:t>EclEmma</a:t>
            </a:r>
            <a:r>
              <a:rPr lang="zh-CN" altLang="en-US" dirty="0" smtClean="0"/>
              <a:t>是一个帮助开发人员考察测试覆盖率的</a:t>
            </a:r>
            <a:r>
              <a:rPr lang="en-US" altLang="zh-CN" dirty="0" smtClean="0"/>
              <a:t>Eclipse</a:t>
            </a:r>
            <a:r>
              <a:rPr lang="zh-CN" altLang="en-US" dirty="0" smtClean="0"/>
              <a:t>开源插件</a:t>
            </a:r>
          </a:p>
          <a:p>
            <a:pPr eaLnBrk="1" hangingPunct="1"/>
            <a:endParaRPr lang="zh-CN" altLang="en-US" sz="800" dirty="0" smtClean="0"/>
          </a:p>
          <a:p>
            <a:pPr eaLnBrk="1" hangingPunct="1"/>
            <a:r>
              <a:rPr lang="zh-CN" altLang="en-US" dirty="0" smtClean="0"/>
              <a:t>设计测试用例，使用</a:t>
            </a:r>
            <a:r>
              <a:rPr lang="en-US" altLang="zh-CN" dirty="0" err="1" smtClean="0"/>
              <a:t>jUnit</a:t>
            </a:r>
            <a:r>
              <a:rPr lang="zh-CN" altLang="en-US" dirty="0" smtClean="0"/>
              <a:t>编写测试程序</a:t>
            </a:r>
          </a:p>
          <a:p>
            <a:pPr eaLnBrk="1" hangingPunct="1"/>
            <a:r>
              <a:rPr lang="zh-CN" altLang="en-US" dirty="0" smtClean="0"/>
              <a:t>运行测试程序，</a:t>
            </a:r>
            <a:r>
              <a:rPr lang="en-US" altLang="zh-CN" dirty="0" err="1" smtClean="0"/>
              <a:t>EclEmma</a:t>
            </a:r>
            <a:r>
              <a:rPr lang="zh-CN" altLang="en-US" dirty="0" smtClean="0"/>
              <a:t>可自动分析出被测程序的各行代码被覆盖的情况</a:t>
            </a:r>
          </a:p>
          <a:p>
            <a:pPr eaLnBrk="1" hangingPunct="1"/>
            <a:r>
              <a:rPr lang="zh-CN" altLang="en-US" dirty="0" smtClean="0"/>
              <a:t>代码被覆盖得越全面，测试质量就越好</a:t>
            </a:r>
          </a:p>
          <a:p>
            <a:pPr eaLnBrk="1" hangingPunct="1"/>
            <a:endParaRPr lang="zh-CN" altLang="en-US" sz="800" dirty="0" smtClean="0"/>
          </a:p>
          <a:p>
            <a:pPr eaLnBrk="1" hangingPunct="1"/>
            <a:r>
              <a:rPr lang="en-US" altLang="zh-CN" dirty="0" smtClean="0">
                <a:hlinkClick r:id="rId3"/>
              </a:rPr>
              <a:t>http://www.eclemma.org</a:t>
            </a:r>
            <a:endParaRPr lang="en-US" altLang="zh-CN" dirty="0" smtClean="0"/>
          </a:p>
          <a:p>
            <a:pPr eaLnBrk="1" hangingPunct="1"/>
            <a:r>
              <a:rPr lang="en-US" altLang="zh-CN" dirty="0" smtClean="0">
                <a:hlinkClick r:id="rId4"/>
              </a:rPr>
              <a:t>http://www.ibm.com/developerworks/cn/java/j-lo-eclemma</a:t>
            </a:r>
            <a:r>
              <a:rPr lang="en-US" altLang="zh-CN" dirty="0" smtClean="0"/>
              <a:t> </a:t>
            </a:r>
          </a:p>
          <a:p>
            <a:pPr eaLnBrk="1" hangingPunct="1"/>
            <a:endParaRPr lang="en-US" altLang="zh-CN" dirty="0" smtClean="0"/>
          </a:p>
        </p:txBody>
      </p:sp>
    </p:spTree>
    <p:extLst>
      <p:ext uri="{BB962C8B-B14F-4D97-AF65-F5344CB8AC3E}">
        <p14:creationId xmlns:p14="http://schemas.microsoft.com/office/powerpoint/2010/main" val="117057679"/>
      </p:ext>
    </p:extLst>
  </p:cSld>
  <p:clrMapOvr>
    <a:masterClrMapping/>
  </p:clrMapOvr>
  <p:transition spd="med">
    <p:random/>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smtClean="0">
                <a:solidFill>
                  <a:srgbClr val="0000FF"/>
                </a:solidFill>
                <a:cs typeface="Times New Roman" panose="02020603050405020304" pitchFamily="18" charset="0"/>
              </a:rPr>
              <a:t>5.5 </a:t>
            </a:r>
            <a:r>
              <a:rPr lang="en-US" altLang="zh-CN" sz="2000" b="1" dirty="0" err="1">
                <a:solidFill>
                  <a:srgbClr val="0000FF"/>
                </a:solidFill>
                <a:cs typeface="Times New Roman" panose="02020603050405020304" pitchFamily="18" charset="0"/>
              </a:rPr>
              <a:t>xUnit</a:t>
            </a:r>
            <a:r>
              <a:rPr lang="zh-CN" altLang="en-US" sz="2000" b="1" dirty="0">
                <a:solidFill>
                  <a:srgbClr val="0000FF"/>
                </a:solidFill>
                <a:cs typeface="Times New Roman" panose="02020603050405020304" pitchFamily="18" charset="0"/>
              </a:rPr>
              <a:t>白盒测试</a:t>
            </a:r>
          </a:p>
        </p:txBody>
      </p:sp>
      <p:pic>
        <p:nvPicPr>
          <p:cNvPr id="3" name="Picture 4" descr="screen"/>
          <p:cNvPicPr>
            <a:picLocks noChangeAspect="1" noChangeArrowheads="1"/>
          </p:cNvPicPr>
          <p:nvPr/>
        </p:nvPicPr>
        <p:blipFill>
          <a:blip r:embed="rId3"/>
          <a:srcRect/>
          <a:stretch>
            <a:fillRect/>
          </a:stretch>
        </p:blipFill>
        <p:spPr bwMode="auto">
          <a:xfrm>
            <a:off x="376238" y="93278"/>
            <a:ext cx="8572500" cy="67151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5241577"/>
      </p:ext>
    </p:extLst>
  </p:cSld>
  <p:clrMapOvr>
    <a:masterClrMapping/>
  </p:clrMapOvr>
  <p:transition spd="med">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5.1 </a:t>
            </a:r>
            <a:r>
              <a:rPr kumimoji="1" lang="zh-CN" altLang="en-US"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白盒测试</a:t>
            </a:r>
            <a:r>
              <a:rPr kumimoji="1" lang="zh-CN" altLang="en-US" sz="2000" b="1" i="0" u="none" strike="noStrike" kern="120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概述</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测试覆盖标准</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solidFill>
                  <a:schemeClr val="tx1"/>
                </a:solidFill>
                <a:latin typeface="Times New Roman" panose="02020603050405020304" pitchFamily="18" charset="0"/>
                <a:ea typeface="楷体_GB2312" pitchFamily="49" charset="-122"/>
              </a:rPr>
              <a:t>白盒测试的特点：</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以程序的内部逻辑为基础设计测试用例，又称逻辑覆盖</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法</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应用白盒法时，手头必须有程序的规格说明以及程序</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清单</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endParaRPr lang="zh-CN" altLang="en-US" sz="800" dirty="0" smtClean="0"/>
          </a:p>
          <a:p>
            <a:pPr eaLnBrk="1" hangingPunct="1"/>
            <a:r>
              <a:rPr lang="zh-CN" altLang="en-US" dirty="0">
                <a:solidFill>
                  <a:schemeClr val="tx1"/>
                </a:solidFill>
                <a:latin typeface="Times New Roman" panose="02020603050405020304" pitchFamily="18" charset="0"/>
                <a:ea typeface="楷体_GB2312" pitchFamily="49" charset="-122"/>
              </a:rPr>
              <a:t>白盒测试考虑测试用例对程序内部逻辑的覆盖程度：</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最彻底的白盒法是覆盖程序中的每一条路径，但是由于程序中一般含有循环，所以路径的数目极大，要执行每一条路径是不可能的，只能希望覆盖的程度尽可能高</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些</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479975732"/>
      </p:ext>
    </p:extLst>
  </p:cSld>
  <p:clrMapOvr>
    <a:masterClrMapping/>
  </p:clrMapOvr>
  <p:transition spd="med">
    <p:random/>
  </p:transition>
  <p:timing>
    <p:tnLst>
      <p:par>
        <p:cTn id="1" dur="indefinite" restart="never" nodeType="tmRoot"/>
      </p:par>
    </p:tnLst>
  </p:timing>
</p:sld>
</file>

<file path=ppt/theme/theme1.xml><?xml version="1.0" encoding="utf-8"?>
<a:theme xmlns:a="http://schemas.openxmlformats.org/drawingml/2006/main" name="1_CITRUS">
  <a:themeElements>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fontScheme name="1_CITRUS">
      <a:majorFont>
        <a:latin typeface="Book Antiqua"/>
        <a:ea typeface="楷体_GB2312"/>
        <a:cs typeface="宋体"/>
      </a:majorFont>
      <a:minorFont>
        <a:latin typeface="Book Antiqu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CITRUS 1">
        <a:dk1>
          <a:srgbClr val="FC6600"/>
        </a:dk1>
        <a:lt1>
          <a:srgbClr val="C6FE82"/>
        </a:lt1>
        <a:dk2>
          <a:srgbClr val="FFFFFF"/>
        </a:dk2>
        <a:lt2>
          <a:srgbClr val="000000"/>
        </a:lt2>
        <a:accent1>
          <a:srgbClr val="00CC00"/>
        </a:accent1>
        <a:accent2>
          <a:srgbClr val="FF822D"/>
        </a:accent2>
        <a:accent3>
          <a:srgbClr val="DFFEC1"/>
        </a:accent3>
        <a:accent4>
          <a:srgbClr val="D75600"/>
        </a:accent4>
        <a:accent5>
          <a:srgbClr val="AAE2AA"/>
        </a:accent5>
        <a:accent6>
          <a:srgbClr val="E77528"/>
        </a:accent6>
        <a:hlink>
          <a:srgbClr val="FF63B1"/>
        </a:hlink>
        <a:folHlink>
          <a:srgbClr val="DDDDDD"/>
        </a:folHlink>
      </a:clrScheme>
      <a:clrMap bg1="lt1" tx1="dk1" bg2="lt2" tx2="dk2" accent1="accent1" accent2="accent2" accent3="accent3" accent4="accent4" accent5="accent5" accent6="accent6" hlink="hlink" folHlink="folHlink"/>
    </a:extraClrScheme>
    <a:extraClrScheme>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clrMap bg1="lt1" tx1="dk1" bg2="lt2" tx2="dk2" accent1="accent1" accent2="accent2" accent3="accent3" accent4="accent4" accent5="accent5" accent6="accent6" hlink="hlink" folHlink="folHlink"/>
    </a:extraClrScheme>
    <a:extraClrScheme>
      <a:clrScheme name="1_CITRUS 3">
        <a:dk1>
          <a:srgbClr val="000000"/>
        </a:dk1>
        <a:lt1>
          <a:srgbClr val="FFFFFF"/>
        </a:lt1>
        <a:dk2>
          <a:srgbClr val="000000"/>
        </a:dk2>
        <a:lt2>
          <a:srgbClr val="4D4D4D"/>
        </a:lt2>
        <a:accent1>
          <a:srgbClr val="C0C0C0"/>
        </a:accent1>
        <a:accent2>
          <a:srgbClr val="808080"/>
        </a:accent2>
        <a:accent3>
          <a:srgbClr val="FFFFFF"/>
        </a:accent3>
        <a:accent4>
          <a:srgbClr val="000000"/>
        </a:accent4>
        <a:accent5>
          <a:srgbClr val="DCDCDC"/>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ITRUS 4">
        <a:dk1>
          <a:srgbClr val="000000"/>
        </a:dk1>
        <a:lt1>
          <a:srgbClr val="FFFFFF"/>
        </a:lt1>
        <a:dk2>
          <a:srgbClr val="000000"/>
        </a:dk2>
        <a:lt2>
          <a:srgbClr val="777777"/>
        </a:lt2>
        <a:accent1>
          <a:srgbClr val="72CE86"/>
        </a:accent1>
        <a:accent2>
          <a:srgbClr val="F6B070"/>
        </a:accent2>
        <a:accent3>
          <a:srgbClr val="FFFFFF"/>
        </a:accent3>
        <a:accent4>
          <a:srgbClr val="000000"/>
        </a:accent4>
        <a:accent5>
          <a:srgbClr val="BCE3C3"/>
        </a:accent5>
        <a:accent6>
          <a:srgbClr val="DF9F65"/>
        </a:accent6>
        <a:hlink>
          <a:srgbClr val="EB9DC4"/>
        </a:hlink>
        <a:folHlink>
          <a:srgbClr val="B2B2B2"/>
        </a:folHlink>
      </a:clrScheme>
      <a:clrMap bg1="lt1" tx1="dk1" bg2="lt2" tx2="dk2" accent1="accent1" accent2="accent2" accent3="accent3" accent4="accent4" accent5="accent5" accent6="accent6" hlink="hlink" folHlink="folHlink"/>
    </a:extraClrScheme>
    <a:extraClrScheme>
      <a:clrScheme name="1_CITRUS 5">
        <a:dk1>
          <a:srgbClr val="000000"/>
        </a:dk1>
        <a:lt1>
          <a:srgbClr val="FFFFFF"/>
        </a:lt1>
        <a:dk2>
          <a:srgbClr val="000000"/>
        </a:dk2>
        <a:lt2>
          <a:srgbClr val="777777"/>
        </a:lt2>
        <a:accent1>
          <a:srgbClr val="F58F91"/>
        </a:accent1>
        <a:accent2>
          <a:srgbClr val="CE7162"/>
        </a:accent2>
        <a:accent3>
          <a:srgbClr val="FFFFFF"/>
        </a:accent3>
        <a:accent4>
          <a:srgbClr val="000000"/>
        </a:accent4>
        <a:accent5>
          <a:srgbClr val="F9C6C7"/>
        </a:accent5>
        <a:accent6>
          <a:srgbClr val="BA6658"/>
        </a:accent6>
        <a:hlink>
          <a:srgbClr val="F6CA7C"/>
        </a:hlink>
        <a:folHlink>
          <a:srgbClr val="C0C0C0"/>
        </a:folHlink>
      </a:clrScheme>
      <a:clrMap bg1="lt1" tx1="dk1" bg2="lt2" tx2="dk2" accent1="accent1" accent2="accent2" accent3="accent3" accent4="accent4" accent5="accent5" accent6="accent6" hlink="hlink" folHlink="folHlink"/>
    </a:extraClrScheme>
    <a:extraClrScheme>
      <a:clrScheme name="1_CITRUS 6">
        <a:dk1>
          <a:srgbClr val="000000"/>
        </a:dk1>
        <a:lt1>
          <a:srgbClr val="FFFFFF"/>
        </a:lt1>
        <a:dk2>
          <a:srgbClr val="000000"/>
        </a:dk2>
        <a:lt2>
          <a:srgbClr val="777777"/>
        </a:lt2>
        <a:accent1>
          <a:srgbClr val="FAB774"/>
        </a:accent1>
        <a:accent2>
          <a:srgbClr val="CBACD4"/>
        </a:accent2>
        <a:accent3>
          <a:srgbClr val="FFFFFF"/>
        </a:accent3>
        <a:accent4>
          <a:srgbClr val="000000"/>
        </a:accent4>
        <a:accent5>
          <a:srgbClr val="FCD8BC"/>
        </a:accent5>
        <a:accent6>
          <a:srgbClr val="B89BC0"/>
        </a:accent6>
        <a:hlink>
          <a:srgbClr val="C2EB77"/>
        </a:hlink>
        <a:folHlink>
          <a:srgbClr val="C0C0C0"/>
        </a:folHlink>
      </a:clrScheme>
      <a:clrMap bg1="lt1" tx1="dk1" bg2="lt2" tx2="dk2" accent1="accent1" accent2="accent2" accent3="accent3" accent4="accent4" accent5="accent5" accent6="accent6" hlink="hlink" folHlink="folHlink"/>
    </a:extraClrScheme>
    <a:extraClrScheme>
      <a:clrScheme name="1_CITRUS 7">
        <a:dk1>
          <a:srgbClr val="3B6147"/>
        </a:dk1>
        <a:lt1>
          <a:srgbClr val="CED5E8"/>
        </a:lt1>
        <a:dk2>
          <a:srgbClr val="FFFFFF"/>
        </a:dk2>
        <a:lt2>
          <a:srgbClr val="777777"/>
        </a:lt2>
        <a:accent1>
          <a:srgbClr val="FEA868"/>
        </a:accent1>
        <a:accent2>
          <a:srgbClr val="9AA8D0"/>
        </a:accent2>
        <a:accent3>
          <a:srgbClr val="E3E7F2"/>
        </a:accent3>
        <a:accent4>
          <a:srgbClr val="31523B"/>
        </a:accent4>
        <a:accent5>
          <a:srgbClr val="FED1B9"/>
        </a:accent5>
        <a:accent6>
          <a:srgbClr val="8B98BC"/>
        </a:accent6>
        <a:hlink>
          <a:srgbClr val="9CE157"/>
        </a:hlink>
        <a:folHlink>
          <a:srgbClr val="969696"/>
        </a:folHlink>
      </a:clrScheme>
      <a:clrMap bg1="lt1" tx1="dk1" bg2="lt2" tx2="dk2" accent1="accent1" accent2="accent2" accent3="accent3" accent4="accent4" accent5="accent5" accent6="accent6" hlink="hlink" folHlink="folHlink"/>
    </a:extraClrScheme>
    <a:extraClrScheme>
      <a:clrScheme name="1_CITRUS 8">
        <a:dk1>
          <a:srgbClr val="2C395E"/>
        </a:dk1>
        <a:lt1>
          <a:srgbClr val="8798C7"/>
        </a:lt1>
        <a:dk2>
          <a:srgbClr val="FFFFFF"/>
        </a:dk2>
        <a:lt2>
          <a:srgbClr val="000000"/>
        </a:lt2>
        <a:accent1>
          <a:srgbClr val="FEE168"/>
        </a:accent1>
        <a:accent2>
          <a:srgbClr val="BAE482"/>
        </a:accent2>
        <a:accent3>
          <a:srgbClr val="C3CAE0"/>
        </a:accent3>
        <a:accent4>
          <a:srgbClr val="242F4F"/>
        </a:accent4>
        <a:accent5>
          <a:srgbClr val="FEEEB9"/>
        </a:accent5>
        <a:accent6>
          <a:srgbClr val="A8CF75"/>
        </a:accent6>
        <a:hlink>
          <a:srgbClr val="EFAD6B"/>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1044</TotalTime>
  <Words>7206</Words>
  <Application>Microsoft Office PowerPoint</Application>
  <PresentationFormat>全屏显示(4:3)</PresentationFormat>
  <Paragraphs>1255</Paragraphs>
  <Slides>88</Slides>
  <Notes>88</Notes>
  <HiddenSlides>0</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4</vt:i4>
      </vt:variant>
      <vt:variant>
        <vt:lpstr>幻灯片标题</vt:lpstr>
      </vt:variant>
      <vt:variant>
        <vt:i4>88</vt:i4>
      </vt:variant>
    </vt:vector>
  </HeadingPairs>
  <TitlesOfParts>
    <vt:vector size="115" baseType="lpstr">
      <vt:lpstr>Courier</vt:lpstr>
      <vt:lpstr>Helvetica CE</vt:lpstr>
      <vt:lpstr>ＭＳ Ｐゴシック</vt:lpstr>
      <vt:lpstr>ＭＳ Ｐゴシック</vt:lpstr>
      <vt:lpstr>华文行楷</vt:lpstr>
      <vt:lpstr>华文新魏</vt:lpstr>
      <vt:lpstr>楷体</vt:lpstr>
      <vt:lpstr>楷体_GB2312</vt:lpstr>
      <vt:lpstr>宋体</vt:lpstr>
      <vt:lpstr>Arial</vt:lpstr>
      <vt:lpstr>Book Antiqua</vt:lpstr>
      <vt:lpstr>Calibri</vt:lpstr>
      <vt:lpstr>Courier New</vt:lpstr>
      <vt:lpstr>Garamond</vt:lpstr>
      <vt:lpstr>Georgia</vt:lpstr>
      <vt:lpstr>Helvetica</vt:lpstr>
      <vt:lpstr>Symbol</vt:lpstr>
      <vt:lpstr>Times</vt:lpstr>
      <vt:lpstr>Times New Roman</vt:lpstr>
      <vt:lpstr>Trebuchet MS</vt:lpstr>
      <vt:lpstr>Verdana</vt:lpstr>
      <vt:lpstr>Wingdings</vt:lpstr>
      <vt:lpstr>1_CITRUS</vt:lpstr>
      <vt:lpstr>演示文稿</vt:lpstr>
      <vt:lpstr>RFFlow Flowchart</vt:lpstr>
      <vt:lpstr>Visio</vt:lpstr>
      <vt:lpstr>幻灯片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第一章 软件工程概论 1-1 软件工程概论</dc:title>
  <dc:creator>hitfgx</dc:creator>
  <cp:lastModifiedBy>hitfgx</cp:lastModifiedBy>
  <cp:revision>169</cp:revision>
  <dcterms:modified xsi:type="dcterms:W3CDTF">2020-12-14T02:13:26Z</dcterms:modified>
</cp:coreProperties>
</file>