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6"/>
  </p:notesMasterIdLst>
  <p:sldIdLst>
    <p:sldId id="256" r:id="rId2"/>
    <p:sldId id="380" r:id="rId3"/>
    <p:sldId id="319" r:id="rId4"/>
    <p:sldId id="323" r:id="rId5"/>
    <p:sldId id="337" r:id="rId6"/>
    <p:sldId id="324" r:id="rId7"/>
    <p:sldId id="330" r:id="rId8"/>
    <p:sldId id="334" r:id="rId9"/>
    <p:sldId id="348" r:id="rId10"/>
    <p:sldId id="350" r:id="rId11"/>
    <p:sldId id="349" r:id="rId12"/>
    <p:sldId id="331" r:id="rId13"/>
    <p:sldId id="326" r:id="rId14"/>
    <p:sldId id="328" r:id="rId15"/>
    <p:sldId id="381" r:id="rId16"/>
    <p:sldId id="346" r:id="rId17"/>
    <p:sldId id="347" r:id="rId18"/>
    <p:sldId id="332" r:id="rId19"/>
    <p:sldId id="333" r:id="rId20"/>
    <p:sldId id="339" r:id="rId21"/>
    <p:sldId id="340" r:id="rId22"/>
    <p:sldId id="327" r:id="rId23"/>
    <p:sldId id="338" r:id="rId24"/>
    <p:sldId id="342" r:id="rId25"/>
    <p:sldId id="343" r:id="rId26"/>
    <p:sldId id="344" r:id="rId27"/>
    <p:sldId id="345" r:id="rId28"/>
    <p:sldId id="354" r:id="rId29"/>
    <p:sldId id="357" r:id="rId30"/>
    <p:sldId id="356" r:id="rId31"/>
    <p:sldId id="335" r:id="rId32"/>
    <p:sldId id="351" r:id="rId33"/>
    <p:sldId id="366" r:id="rId34"/>
    <p:sldId id="363" r:id="rId35"/>
    <p:sldId id="364" r:id="rId36"/>
    <p:sldId id="365" r:id="rId37"/>
    <p:sldId id="336" r:id="rId38"/>
    <p:sldId id="379" r:id="rId39"/>
    <p:sldId id="369" r:id="rId40"/>
    <p:sldId id="370" r:id="rId41"/>
    <p:sldId id="373" r:id="rId42"/>
    <p:sldId id="376" r:id="rId43"/>
    <p:sldId id="368" r:id="rId44"/>
    <p:sldId id="367" r:id="rId45"/>
  </p:sldIdLst>
  <p:sldSz cx="9144000" cy="6858000" type="screen4x3"/>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4A6688"/>
    <a:srgbClr val="4B5687"/>
    <a:srgbClr val="474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4" autoAdjust="0"/>
    <p:restoredTop sz="94374" autoAdjust="0"/>
  </p:normalViewPr>
  <p:slideViewPr>
    <p:cSldViewPr snapToGrid="0">
      <p:cViewPr varScale="1">
        <p:scale>
          <a:sx n="111" d="100"/>
          <a:sy n="111" d="100"/>
        </p:scale>
        <p:origin x="12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C4CAD-82D2-4401-85E0-C89907D0C913}" type="datetimeFigureOut">
              <a:rPr lang="zh-CN" altLang="en-US" smtClean="0"/>
              <a:t>2020/10/31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C46CF-76D5-42AA-84CC-0E74E5854AF4}" type="slidenum">
              <a:rPr lang="zh-CN" altLang="en-US" smtClean="0"/>
              <a:t>‹#›</a:t>
            </a:fld>
            <a:endParaRPr lang="zh-CN" altLang="en-US"/>
          </a:p>
        </p:txBody>
      </p:sp>
    </p:spTree>
    <p:extLst>
      <p:ext uri="{BB962C8B-B14F-4D97-AF65-F5344CB8AC3E}">
        <p14:creationId xmlns:p14="http://schemas.microsoft.com/office/powerpoint/2010/main" val="354979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进行版本控制或者版本控制本身缺乏正确的流程管理，在软件开发过程中将会引入很多问题，如软件代码的一致性、软件内容的冗余、软件过程的事物性、软件开发过程中的并发性、软件源代码的安全性，以及软件的整合等问题。</a:t>
            </a:r>
          </a:p>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2</a:t>
            </a:fld>
            <a:endParaRPr lang="zh-CN" altLang="en-US"/>
          </a:p>
        </p:txBody>
      </p:sp>
    </p:spTree>
    <p:extLst>
      <p:ext uri="{BB962C8B-B14F-4D97-AF65-F5344CB8AC3E}">
        <p14:creationId xmlns:p14="http://schemas.microsoft.com/office/powerpoint/2010/main" val="84544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进行版本控制或者版本控制本身缺乏正确的流程管理，在软件开发过程中将会引入很多问题，如软件代码的一致性、软件内容的冗余、软件过程的事物性、软件开发过程中的并发性、软件源代码的安全性，以及软件的整合等问题。</a:t>
            </a:r>
          </a:p>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3</a:t>
            </a:fld>
            <a:endParaRPr lang="zh-CN" altLang="en-US"/>
          </a:p>
        </p:txBody>
      </p:sp>
    </p:spTree>
    <p:extLst>
      <p:ext uri="{BB962C8B-B14F-4D97-AF65-F5344CB8AC3E}">
        <p14:creationId xmlns:p14="http://schemas.microsoft.com/office/powerpoint/2010/main" val="132876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4</a:t>
            </a:fld>
            <a:endParaRPr lang="zh-CN" altLang="en-US"/>
          </a:p>
        </p:txBody>
      </p:sp>
    </p:spTree>
    <p:extLst>
      <p:ext uri="{BB962C8B-B14F-4D97-AF65-F5344CB8AC3E}">
        <p14:creationId xmlns:p14="http://schemas.microsoft.com/office/powerpoint/2010/main" val="131344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5</a:t>
            </a:fld>
            <a:endParaRPr lang="zh-CN" altLang="en-US"/>
          </a:p>
        </p:txBody>
      </p:sp>
    </p:spTree>
    <p:extLst>
      <p:ext uri="{BB962C8B-B14F-4D97-AF65-F5344CB8AC3E}">
        <p14:creationId xmlns:p14="http://schemas.microsoft.com/office/powerpoint/2010/main" val="344987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err="1"/>
              <a:t>TortoiseGit</a:t>
            </a:r>
            <a:r>
              <a:rPr lang="en-US" altLang="zh-CN" dirty="0"/>
              <a:t> </a:t>
            </a:r>
            <a:r>
              <a:rPr lang="zh-CN" altLang="en-US" dirty="0"/>
              <a:t>只是一个程序壳</a:t>
            </a:r>
            <a:r>
              <a:rPr lang="en-US" altLang="zh-CN" dirty="0"/>
              <a:t>,</a:t>
            </a:r>
            <a:r>
              <a:rPr lang="zh-CN" altLang="en-US" dirty="0"/>
              <a:t>必须依赖一个 </a:t>
            </a:r>
            <a:r>
              <a:rPr lang="en-US" altLang="zh-CN" dirty="0"/>
              <a:t>Git Core</a:t>
            </a:r>
            <a:r>
              <a:rPr lang="zh-CN" altLang="en-US" dirty="0"/>
              <a:t>。</a:t>
            </a:r>
          </a:p>
        </p:txBody>
      </p:sp>
      <p:sp>
        <p:nvSpPr>
          <p:cNvPr id="4" name="灯片编号占位符 3"/>
          <p:cNvSpPr>
            <a:spLocks noGrp="1"/>
          </p:cNvSpPr>
          <p:nvPr>
            <p:ph type="sldNum" sz="quarter" idx="5"/>
          </p:nvPr>
        </p:nvSpPr>
        <p:spPr/>
        <p:txBody>
          <a:bodyPr/>
          <a:lstStyle/>
          <a:p>
            <a:fld id="{999C46CF-76D5-42AA-84CC-0E74E5854AF4}" type="slidenum">
              <a:rPr lang="zh-CN" altLang="en-US" smtClean="0"/>
              <a:t>6</a:t>
            </a:fld>
            <a:endParaRPr lang="zh-CN" altLang="en-US"/>
          </a:p>
        </p:txBody>
      </p:sp>
    </p:spTree>
    <p:extLst>
      <p:ext uri="{BB962C8B-B14F-4D97-AF65-F5344CB8AC3E}">
        <p14:creationId xmlns:p14="http://schemas.microsoft.com/office/powerpoint/2010/main" val="2841609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98"/>
            <a:ext cx="9144000" cy="4482353"/>
          </a:xfrm>
          <a:prstGeom prst="rect">
            <a:avLst/>
          </a:prstGeom>
        </p:spPr>
      </p:pic>
      <p:sp>
        <p:nvSpPr>
          <p:cNvPr id="8" name="矩形 7"/>
          <p:cNvSpPr/>
          <p:nvPr userDrawn="1"/>
        </p:nvSpPr>
        <p:spPr>
          <a:xfrm>
            <a:off x="0" y="-14699"/>
            <a:ext cx="9144000" cy="44670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721477"/>
            <a:ext cx="9144000" cy="1365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135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94E85273-5D79-4FA0-B0D4-A3E454C81426}" type="datetime1">
              <a:rPr lang="zh-CN" altLang="en-US" smtClean="0"/>
              <a:t>2020/10/31</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CC27A47B-2512-4EF9-A400-6B50E338D48B}" type="slidenum">
              <a:rPr lang="zh-CN" altLang="en-US" smtClean="0"/>
              <a:pPr/>
              <a:t>‹#›</a:t>
            </a:fld>
            <a:endParaRPr lang="zh-CN" altLang="en-US"/>
          </a:p>
        </p:txBody>
      </p:sp>
      <p:sp>
        <p:nvSpPr>
          <p:cNvPr id="2" name="Title 1"/>
          <p:cNvSpPr>
            <a:spLocks noGrp="1"/>
          </p:cNvSpPr>
          <p:nvPr>
            <p:ph type="ctrTitle"/>
          </p:nvPr>
        </p:nvSpPr>
        <p:spPr>
          <a:xfrm>
            <a:off x="1892081" y="1778000"/>
            <a:ext cx="5359838" cy="1638300"/>
          </a:xfrm>
          <a:prstGeom prst="rect">
            <a:avLst/>
          </a:prstGeom>
          <a:noFill/>
          <a:ln w="12700">
            <a:solidFill>
              <a:schemeClr val="bg1"/>
            </a:solidFill>
            <a:prstDash val="dash"/>
          </a:ln>
          <a:effectLst/>
        </p:spPr>
        <p:txBody>
          <a:bodyPr anchor="ctr">
            <a:normAutofit/>
          </a:bodyPr>
          <a:lstStyle>
            <a:lvl1pPr algn="ctr">
              <a:lnSpc>
                <a:spcPct val="100000"/>
              </a:lnSpc>
              <a:defRPr sz="2700" b="1" i="0">
                <a:solidFill>
                  <a:schemeClr val="bg1"/>
                </a:solidFill>
                <a:effectLst/>
                <a:latin typeface="+mj-ea"/>
                <a:ea typeface="+mj-ea"/>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92081" y="5016501"/>
            <a:ext cx="5359838" cy="615419"/>
          </a:xfrm>
          <a:noFill/>
          <a:ln w="12700">
            <a:noFill/>
          </a:ln>
          <a:effectLst/>
        </p:spPr>
        <p:txBody>
          <a:bodyPr wrap="square" anchor="ctr">
            <a:normAutofit/>
          </a:bodyPr>
          <a:lstStyle>
            <a:lvl1pPr marL="0" indent="0" algn="ctr">
              <a:buNone/>
              <a:defRPr sz="1500">
                <a:solidFill>
                  <a:schemeClr val="tx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grpSp>
        <p:nvGrpSpPr>
          <p:cNvPr id="17" name="组合 16"/>
          <p:cNvGrpSpPr/>
          <p:nvPr/>
        </p:nvGrpSpPr>
        <p:grpSpPr>
          <a:xfrm>
            <a:off x="2914650" y="5631920"/>
            <a:ext cx="3486150" cy="45719"/>
            <a:chOff x="3886200" y="5631919"/>
            <a:chExt cx="4648200" cy="45719"/>
          </a:xfrm>
        </p:grpSpPr>
        <p:sp>
          <p:nvSpPr>
            <p:cNvPr id="16" name="矩形 15"/>
            <p:cNvSpPr/>
            <p:nvPr userDrawn="1"/>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userDrawn="1"/>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23171641"/>
      </p:ext>
    </p:extLst>
  </p:cSld>
  <p:clrMapOvr>
    <a:masterClrMapping/>
  </p:clrMapOvr>
  <p:extLst>
    <p:ext uri="{DCECCB84-F9BA-43D5-87BE-67443E8EF086}">
      <p15:sldGuideLst xmlns:p15="http://schemas.microsoft.com/office/powerpoint/2012/main">
        <p15:guide id="1" pos="6623">
          <p15:clr>
            <a:srgbClr val="FBAE40"/>
          </p15:clr>
        </p15:guide>
        <p15:guide id="2" orient="horz" pos="2160" userDrawn="1">
          <p15:clr>
            <a:srgbClr val="FBAE40"/>
          </p15:clr>
        </p15:guide>
        <p15:guide id="3" pos="49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6" name="Slide Number Placeholder 5"/>
          <p:cNvSpPr>
            <a:spLocks noGrp="1"/>
          </p:cNvSpPr>
          <p:nvPr>
            <p:ph type="sldNum" sz="quarter" idx="12"/>
          </p:nvPr>
        </p:nvSpPr>
        <p:spPr>
          <a:xfrm>
            <a:off x="7595286" y="6445411"/>
            <a:ext cx="1134247" cy="304800"/>
          </a:xfrm>
        </p:spPr>
        <p:txBody>
          <a:bodyPr/>
          <a:lstStyle/>
          <a:p>
            <a:fld id="{CC27A47B-2512-4EF9-A400-6B50E338D48B}" type="slidenum">
              <a:rPr lang="zh-CN" altLang="en-US" smtClean="0"/>
              <a:pPr/>
              <a:t>‹#›</a:t>
            </a:fld>
            <a:endParaRPr lang="zh-CN" altLang="en-US"/>
          </a:p>
        </p:txBody>
      </p:sp>
      <p:sp>
        <p:nvSpPr>
          <p:cNvPr id="7" name="Text Placeholder 2">
            <a:extLst>
              <a:ext uri="{FF2B5EF4-FFF2-40B4-BE49-F238E27FC236}">
                <a16:creationId xmlns:a16="http://schemas.microsoft.com/office/drawing/2014/main" id="{3695071E-697F-4C8F-86C6-61A483C214D6}"/>
              </a:ext>
            </a:extLst>
          </p:cNvPr>
          <p:cNvSpPr>
            <a:spLocks noGrp="1"/>
          </p:cNvSpPr>
          <p:nvPr>
            <p:ph idx="1" hasCustomPrompt="1"/>
          </p:nvPr>
        </p:nvSpPr>
        <p:spPr>
          <a:xfrm>
            <a:off x="345990" y="1070919"/>
            <a:ext cx="8476734" cy="53744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35243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1420B1E1-F9A4-4F7A-983F-C7AD237DC54B}" type="datetime1">
              <a:rPr lang="zh-CN" altLang="en-US" smtClean="0"/>
              <a:t>2020/10/31</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CC27A47B-2512-4EF9-A400-6B50E338D48B}" type="slidenum">
              <a:rPr lang="zh-CN" altLang="en-US" smtClean="0"/>
              <a:pPr/>
              <a:t>‹#›</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997"/>
          <a:stretch/>
        </p:blipFill>
        <p:spPr>
          <a:xfrm>
            <a:off x="0" y="-1"/>
            <a:ext cx="9144000" cy="6858001"/>
          </a:xfrm>
          <a:prstGeom prst="rect">
            <a:avLst/>
          </a:prstGeom>
        </p:spPr>
      </p:pic>
      <p:sp>
        <p:nvSpPr>
          <p:cNvPr id="6" name="矩形 5"/>
          <p:cNvSpPr/>
          <p:nvPr/>
        </p:nvSpPr>
        <p:spPr>
          <a:xfrm>
            <a:off x="0" y="-1"/>
            <a:ext cx="9144000" cy="6858001"/>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258518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815" y="0"/>
            <a:ext cx="9144000" cy="92709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 Placeholder 2"/>
          <p:cNvSpPr>
            <a:spLocks noGrp="1"/>
          </p:cNvSpPr>
          <p:nvPr>
            <p:ph type="body" idx="1"/>
          </p:nvPr>
        </p:nvSpPr>
        <p:spPr>
          <a:xfrm>
            <a:off x="354228" y="1029730"/>
            <a:ext cx="8452021" cy="53545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endParaRPr lang="en-US" altLang="zh-CN" dirty="0"/>
          </a:p>
          <a:p>
            <a:pPr lvl="2"/>
            <a:endParaRPr lang="zh-CN" altLang="en-US" dirty="0"/>
          </a:p>
        </p:txBody>
      </p:sp>
      <p:sp>
        <p:nvSpPr>
          <p:cNvPr id="6" name="Slide Number Placeholder 5"/>
          <p:cNvSpPr>
            <a:spLocks noGrp="1"/>
          </p:cNvSpPr>
          <p:nvPr>
            <p:ph type="sldNum" sz="quarter" idx="4"/>
          </p:nvPr>
        </p:nvSpPr>
        <p:spPr>
          <a:xfrm>
            <a:off x="7381102" y="6458465"/>
            <a:ext cx="1134247" cy="304800"/>
          </a:xfrm>
          <a:prstGeom prst="rect">
            <a:avLst/>
          </a:prstGeom>
        </p:spPr>
        <p:txBody>
          <a:bodyPr vert="horz" lIns="91440" tIns="45720" rIns="91440" bIns="45720" rtlCol="0" anchor="ctr"/>
          <a:lstStyle>
            <a:lvl1pPr algn="r">
              <a:defRPr sz="1400" b="1">
                <a:solidFill>
                  <a:schemeClr val="accent1"/>
                </a:solidFill>
              </a:defRPr>
            </a:lvl1pPr>
          </a:lstStyle>
          <a:p>
            <a:fld id="{CC27A47B-2512-4EF9-A400-6B50E338D48B}" type="slidenum">
              <a:rPr lang="zh-CN" altLang="en-US" smtClean="0"/>
              <a:pPr/>
              <a:t>‹#›</a:t>
            </a:fld>
            <a:endParaRPr lang="zh-CN" altLang="en-US" dirty="0"/>
          </a:p>
        </p:txBody>
      </p:sp>
      <p:sp>
        <p:nvSpPr>
          <p:cNvPr id="2" name="Title Placeholder 1"/>
          <p:cNvSpPr>
            <a:spLocks noGrp="1"/>
          </p:cNvSpPr>
          <p:nvPr>
            <p:ph type="title"/>
          </p:nvPr>
        </p:nvSpPr>
        <p:spPr>
          <a:xfrm>
            <a:off x="566060" y="165291"/>
            <a:ext cx="8010253" cy="601525"/>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29751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1" r:id="rId3"/>
  </p:sldLayoutIdLst>
  <p:hf hdr="0" ftr="0" dt="0"/>
  <p:txStyles>
    <p:titleStyle>
      <a:lvl1pPr algn="l" defTabSz="685800" rtl="0" eaLnBrk="1" latinLnBrk="0" hangingPunct="1">
        <a:lnSpc>
          <a:spcPct val="90000"/>
        </a:lnSpc>
        <a:spcBef>
          <a:spcPct val="0"/>
        </a:spcBef>
        <a:buNone/>
        <a:defRPr sz="2700" b="1" kern="1200">
          <a:solidFill>
            <a:schemeClr val="bg1"/>
          </a:solidFill>
          <a:latin typeface="+mj-lt"/>
          <a:ea typeface="+mj-ea"/>
          <a:cs typeface="+mj-cs"/>
        </a:defRPr>
      </a:lvl1pPr>
    </p:titleStyle>
    <p:bodyStyle>
      <a:lvl1pPr marL="360000" indent="-360000" algn="l" defTabSz="685800" rtl="0" eaLnBrk="1" latinLnBrk="0" hangingPunct="1">
        <a:lnSpc>
          <a:spcPct val="125000"/>
        </a:lnSpc>
        <a:spcBef>
          <a:spcPts val="600"/>
        </a:spcBef>
        <a:spcAft>
          <a:spcPts val="600"/>
        </a:spcAft>
        <a:buClr>
          <a:schemeClr val="accent1">
            <a:lumMod val="60000"/>
            <a:lumOff val="40000"/>
          </a:schemeClr>
        </a:buClr>
        <a:buSzPct val="80000"/>
        <a:buFont typeface="Wingdings" panose="05000000000000000000" pitchFamily="2" charset="2"/>
        <a:buChar char="u"/>
        <a:defRPr sz="2200" b="1" kern="1200">
          <a:solidFill>
            <a:schemeClr val="accent1"/>
          </a:solidFill>
          <a:latin typeface="华文中宋" panose="02010600040101010101" pitchFamily="2" charset="-122"/>
          <a:ea typeface="华文中宋" panose="02010600040101010101" pitchFamily="2" charset="-122"/>
          <a:cs typeface="+mn-cs"/>
        </a:defRPr>
      </a:lvl1pPr>
      <a:lvl2pPr marL="540000" indent="-288000" algn="l" defTabSz="720000" rtl="0" eaLnBrk="1" latinLnBrk="0" hangingPunct="1">
        <a:lnSpc>
          <a:spcPct val="125000"/>
        </a:lnSpc>
        <a:spcBef>
          <a:spcPts val="0"/>
        </a:spcBef>
        <a:buFont typeface="Wingdings" panose="05000000000000000000" pitchFamily="2" charset="2"/>
        <a:buChar char="l"/>
        <a:tabLst>
          <a:tab pos="180000" algn="l"/>
          <a:tab pos="360000" algn="l"/>
          <a:tab pos="1080000" algn="l"/>
        </a:tabLst>
        <a:defRPr sz="2000" b="1" kern="1200">
          <a:solidFill>
            <a:srgbClr val="0000FF"/>
          </a:solidFill>
          <a:latin typeface="华文中宋" panose="02010600040101010101" pitchFamily="2" charset="-122"/>
          <a:ea typeface="华文中宋" panose="02010600040101010101" pitchFamily="2" charset="-122"/>
          <a:cs typeface="+mn-cs"/>
        </a:defRPr>
      </a:lvl2pPr>
      <a:lvl3pPr marL="864000" indent="-288000" algn="l" defTabSz="360000" rtl="0" eaLnBrk="1" latinLnBrk="0" hangingPunct="1">
        <a:lnSpc>
          <a:spcPct val="125000"/>
        </a:lnSpc>
        <a:spcBef>
          <a:spcPts val="0"/>
        </a:spcBef>
        <a:spcAft>
          <a:spcPts val="0"/>
        </a:spcAft>
        <a:buFont typeface="Wingdings" panose="05000000000000000000" pitchFamily="2" charset="2"/>
        <a:buChar char="n"/>
        <a:tabLst>
          <a:tab pos="180000" algn="l"/>
          <a:tab pos="360000" algn="l"/>
        </a:tabLst>
        <a:defRPr sz="1800" b="1" kern="1200">
          <a:solidFill>
            <a:schemeClr val="tx1"/>
          </a:solidFill>
          <a:latin typeface="华文中宋" panose="02010600040101010101" pitchFamily="2" charset="-122"/>
          <a:ea typeface="华文中宋" panose="02010600040101010101"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git-scm.com/docs" TargetMode="External"/><Relationship Id="rId2" Type="http://schemas.openxmlformats.org/officeDocument/2006/relationships/hyperlink" Target="http://git.oschina.net/progi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778000"/>
            <a:ext cx="9143999" cy="1638300"/>
          </a:xfrm>
          <a:ln>
            <a:noFill/>
          </a:ln>
        </p:spPr>
        <p:txBody>
          <a:bodyPr>
            <a:normAutofit/>
          </a:bodyPr>
          <a:lstStyle/>
          <a:p>
            <a:pPr>
              <a:lnSpc>
                <a:spcPct val="200000"/>
              </a:lnSpc>
            </a:pPr>
            <a:r>
              <a:rPr lang="zh-CN" altLang="en-US" sz="4400" dirty="0">
                <a:solidFill>
                  <a:srgbClr val="000000"/>
                </a:solidFill>
                <a:latin typeface="华文中宋" panose="02010600040101010101" pitchFamily="2" charset="-122"/>
                <a:ea typeface="华文中宋" panose="02010600040101010101" pitchFamily="2" charset="-122"/>
              </a:rPr>
              <a:t>代码版本管理与协作</a:t>
            </a:r>
          </a:p>
        </p:txBody>
      </p:sp>
      <p:sp>
        <p:nvSpPr>
          <p:cNvPr id="3" name="副标题 2"/>
          <p:cNvSpPr>
            <a:spLocks noGrp="1"/>
          </p:cNvSpPr>
          <p:nvPr>
            <p:ph type="subTitle" idx="1"/>
          </p:nvPr>
        </p:nvSpPr>
        <p:spPr>
          <a:xfrm>
            <a:off x="1942881" y="4637310"/>
            <a:ext cx="5359838" cy="1176035"/>
          </a:xfrm>
        </p:spPr>
        <p:txBody>
          <a:bodyPr>
            <a:normAutofit/>
          </a:bodyPr>
          <a:lstStyle/>
          <a:p>
            <a:pPr lvl="0" fontAlgn="base">
              <a:spcAft>
                <a:spcPct val="0"/>
              </a:spcAft>
              <a:buClr>
                <a:srgbClr val="41B1FB"/>
              </a:buClr>
            </a:pPr>
            <a:r>
              <a:rPr lang="zh-CN" altLang="en-US" sz="1600" dirty="0">
                <a:solidFill>
                  <a:srgbClr val="5F5F5F"/>
                </a:solidFill>
              </a:rPr>
              <a:t>哈尔滨工业大学，郭勇</a:t>
            </a:r>
            <a:endParaRPr lang="en-US" altLang="zh-CN" sz="1600" dirty="0">
              <a:solidFill>
                <a:srgbClr val="5F5F5F"/>
              </a:solidFill>
            </a:endParaRPr>
          </a:p>
          <a:p>
            <a:r>
              <a:rPr lang="en-US" altLang="zh-CN" sz="1600" dirty="0"/>
              <a:t>2020-10-31</a:t>
            </a:r>
            <a:endParaRPr lang="zh-CN" altLang="en-US" sz="1600" dirty="0"/>
          </a:p>
        </p:txBody>
      </p:sp>
    </p:spTree>
    <p:extLst>
      <p:ext uri="{BB962C8B-B14F-4D97-AF65-F5344CB8AC3E}">
        <p14:creationId xmlns:p14="http://schemas.microsoft.com/office/powerpoint/2010/main" val="156674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索引（</a:t>
            </a:r>
            <a:r>
              <a:rPr lang="en-US" altLang="zh-CN" dirty="0"/>
              <a:t>Index</a:t>
            </a:r>
            <a:r>
              <a:rPr lang="zh-CN" altLang="en-US" dirty="0"/>
              <a:t>）</a:t>
            </a:r>
            <a:endParaRPr lang="en-US" altLang="zh-CN" dirty="0"/>
          </a:p>
          <a:p>
            <a:pPr lvl="1"/>
            <a:r>
              <a:rPr lang="zh-CN" altLang="en-US" dirty="0"/>
              <a:t>索引是暂存区的另一种术语。</a:t>
            </a:r>
          </a:p>
          <a:p>
            <a:r>
              <a:rPr lang="zh-CN" altLang="en-US" dirty="0"/>
              <a:t>提交（</a:t>
            </a:r>
            <a:r>
              <a:rPr lang="en-US" altLang="zh-CN" dirty="0"/>
              <a:t>Commit</a:t>
            </a:r>
            <a:r>
              <a:rPr lang="zh-CN" altLang="en-US" dirty="0"/>
              <a:t>）</a:t>
            </a:r>
            <a:endParaRPr lang="en-US" altLang="zh-CN" dirty="0"/>
          </a:p>
          <a:p>
            <a:pPr lvl="1"/>
            <a:r>
              <a:rPr lang="zh-CN" altLang="en-US" dirty="0"/>
              <a:t>对各自文件的工作副本做了更改，并将这些更改提交到仓库</a:t>
            </a:r>
          </a:p>
          <a:p>
            <a:r>
              <a:rPr lang="zh-CN" altLang="en-US" dirty="0"/>
              <a:t>冲突（</a:t>
            </a:r>
            <a:r>
              <a:rPr lang="en-US" altLang="zh-CN" dirty="0"/>
              <a:t>Conflict</a:t>
            </a:r>
            <a:r>
              <a:rPr lang="zh-CN" altLang="en-US" dirty="0"/>
              <a:t>）</a:t>
            </a:r>
            <a:endParaRPr lang="en-US" altLang="zh-CN" dirty="0"/>
          </a:p>
          <a:p>
            <a:pPr lvl="1"/>
            <a:r>
              <a:rPr lang="zh-CN" altLang="en-US" dirty="0"/>
              <a:t>多人对同一文件的工作副本进行更改，并将这些更改提交到仓库</a:t>
            </a:r>
          </a:p>
          <a:p>
            <a:r>
              <a:rPr lang="zh-CN" altLang="en-US" dirty="0"/>
              <a:t>合并（</a:t>
            </a:r>
            <a:r>
              <a:rPr lang="en-US" altLang="zh-CN" dirty="0"/>
              <a:t>Merge</a:t>
            </a:r>
            <a:r>
              <a:rPr lang="zh-CN" altLang="en-US" dirty="0"/>
              <a:t>）</a:t>
            </a:r>
            <a:endParaRPr lang="en-US" altLang="zh-CN" dirty="0"/>
          </a:p>
          <a:p>
            <a:pPr lvl="1"/>
            <a:r>
              <a:rPr lang="zh-CN" altLang="en-US" dirty="0"/>
              <a:t>将某分支上的更改联接到此主干或同为主干的另一个分支</a:t>
            </a:r>
            <a:endParaRPr lang="en-US" altLang="zh-CN" dirty="0"/>
          </a:p>
          <a:p>
            <a:r>
              <a:rPr lang="zh-CN" altLang="en-US" dirty="0"/>
              <a:t>分支（</a:t>
            </a:r>
            <a:r>
              <a:rPr lang="en-US" altLang="zh-CN" dirty="0"/>
              <a:t>Branch</a:t>
            </a:r>
            <a:r>
              <a:rPr lang="zh-CN" altLang="en-US" dirty="0"/>
              <a:t>）</a:t>
            </a:r>
            <a:endParaRPr lang="en-US" altLang="zh-CN" dirty="0"/>
          </a:p>
          <a:p>
            <a:pPr lvl="1"/>
            <a:r>
              <a:rPr lang="zh-CN" altLang="en-US" dirty="0"/>
              <a:t>从主线上分离开的副本，默认主分支叫</a:t>
            </a:r>
            <a:r>
              <a:rPr lang="en-US" altLang="zh-CN" dirty="0"/>
              <a:t>master</a:t>
            </a:r>
          </a:p>
          <a:p>
            <a:pPr lvl="1"/>
            <a:endParaRPr lang="zh-CN" altLang="en-US" dirty="0"/>
          </a:p>
          <a:p>
            <a:endParaRPr lang="zh-CN" altLang="en-US" dirty="0"/>
          </a:p>
        </p:txBody>
      </p:sp>
    </p:spTree>
    <p:extLst>
      <p:ext uri="{BB962C8B-B14F-4D97-AF65-F5344CB8AC3E}">
        <p14:creationId xmlns:p14="http://schemas.microsoft.com/office/powerpoint/2010/main" val="395474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头（</a:t>
            </a:r>
            <a:r>
              <a:rPr lang="en-US" altLang="zh-CN" dirty="0"/>
              <a:t>HEAD</a:t>
            </a:r>
            <a:r>
              <a:rPr lang="zh-CN" altLang="en-US" dirty="0"/>
              <a:t>）</a:t>
            </a:r>
            <a:endParaRPr lang="en-US" altLang="zh-CN" dirty="0"/>
          </a:p>
          <a:p>
            <a:pPr lvl="1"/>
            <a:r>
              <a:rPr lang="zh-CN" altLang="en-US" dirty="0"/>
              <a:t>头是一个象征性的参考，常用以指向当前选择的分支。</a:t>
            </a:r>
          </a:p>
          <a:p>
            <a:r>
              <a:rPr lang="zh-CN" altLang="en-US" dirty="0"/>
              <a:t>修订（</a:t>
            </a:r>
            <a:r>
              <a:rPr lang="en-US" altLang="zh-CN" dirty="0"/>
              <a:t>Revision</a:t>
            </a:r>
            <a:r>
              <a:rPr lang="zh-CN" altLang="en-US" dirty="0"/>
              <a:t>）</a:t>
            </a:r>
            <a:endParaRPr lang="en-US" altLang="zh-CN" dirty="0"/>
          </a:p>
          <a:p>
            <a:pPr lvl="1"/>
            <a:r>
              <a:rPr lang="zh-CN" altLang="en-US" dirty="0"/>
              <a:t>表示代码的一个版本状态。</a:t>
            </a:r>
            <a:r>
              <a:rPr lang="en-US" altLang="zh-CN" dirty="0"/>
              <a:t>Git</a:t>
            </a:r>
            <a:r>
              <a:rPr lang="zh-CN" altLang="en-US" dirty="0"/>
              <a:t>通过用</a:t>
            </a:r>
            <a:r>
              <a:rPr lang="en-US" altLang="zh-CN" dirty="0"/>
              <a:t>SHA1 hash</a:t>
            </a:r>
            <a:r>
              <a:rPr lang="zh-CN" altLang="en-US" dirty="0"/>
              <a:t>算法表示的</a:t>
            </a:r>
            <a:r>
              <a:rPr lang="en-US" altLang="zh-CN" dirty="0"/>
              <a:t>ID</a:t>
            </a:r>
            <a:r>
              <a:rPr lang="zh-CN" altLang="en-US" dirty="0"/>
              <a:t>来标识不同的版本。</a:t>
            </a:r>
          </a:p>
          <a:p>
            <a:r>
              <a:rPr lang="zh-CN" altLang="en-US" dirty="0"/>
              <a:t>标记（</a:t>
            </a:r>
            <a:r>
              <a:rPr lang="en-US" altLang="zh-CN" dirty="0"/>
              <a:t>Tags</a:t>
            </a:r>
            <a:r>
              <a:rPr lang="zh-CN" altLang="en-US" dirty="0"/>
              <a:t>）</a:t>
            </a:r>
            <a:endParaRPr lang="en-US" altLang="zh-CN" dirty="0"/>
          </a:p>
          <a:p>
            <a:pPr lvl="1"/>
            <a:r>
              <a:rPr lang="zh-CN" altLang="en-US" dirty="0"/>
              <a:t>标记指的是某个分支某个特定时间点的状态</a:t>
            </a:r>
          </a:p>
          <a:p>
            <a:endParaRPr lang="zh-CN" altLang="en-US" dirty="0"/>
          </a:p>
        </p:txBody>
      </p:sp>
    </p:spTree>
    <p:extLst>
      <p:ext uri="{BB962C8B-B14F-4D97-AF65-F5344CB8AC3E}">
        <p14:creationId xmlns:p14="http://schemas.microsoft.com/office/powerpoint/2010/main" val="247904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七、初始</a:t>
            </a:r>
            <a:r>
              <a:rPr lang="zh-CN" altLang="zh-CN" dirty="0"/>
              <a:t>设置</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solidFill>
                  <a:srgbClr val="FF0000"/>
                </a:solidFill>
              </a:rPr>
              <a:t>客户端</a:t>
            </a:r>
            <a:r>
              <a:rPr lang="zh-CN" altLang="en-US" dirty="0"/>
              <a:t>生成密钥</a:t>
            </a:r>
            <a:endParaRPr lang="en-US" altLang="zh-CN" dirty="0"/>
          </a:p>
          <a:p>
            <a:pPr lvl="1"/>
            <a:r>
              <a:rPr lang="zh-CN" altLang="zh-CN" dirty="0"/>
              <a:t>使用</a:t>
            </a:r>
            <a:r>
              <a:rPr lang="en-US" altLang="zh-CN" dirty="0" err="1"/>
              <a:t>TortoiseGit</a:t>
            </a:r>
            <a:r>
              <a:rPr lang="zh-CN" altLang="zh-CN" dirty="0"/>
              <a:t>自带的</a:t>
            </a:r>
            <a:r>
              <a:rPr lang="en-US" altLang="zh-CN" dirty="0" err="1"/>
              <a:t>Puttygen</a:t>
            </a:r>
            <a:r>
              <a:rPr lang="zh-CN" altLang="zh-CN" dirty="0"/>
              <a:t>创建本地的公</a:t>
            </a:r>
            <a:r>
              <a:rPr lang="en-US" altLang="zh-CN" dirty="0"/>
              <a:t>/</a:t>
            </a:r>
            <a:r>
              <a:rPr lang="zh-CN" altLang="zh-CN" dirty="0"/>
              <a:t>私钥对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descr="https://images0.cnblogs.com/blog/320699/201412/011044293115771.jpg">
            <a:extLst>
              <a:ext uri="{FF2B5EF4-FFF2-40B4-BE49-F238E27FC236}">
                <a16:creationId xmlns:a16="http://schemas.microsoft.com/office/drawing/2014/main" id="{C2A706C3-E73A-4A3F-B74B-C93107313C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3744" y="2356485"/>
            <a:ext cx="2626735" cy="1624965"/>
          </a:xfrm>
          <a:prstGeom prst="rect">
            <a:avLst/>
          </a:prstGeom>
          <a:noFill/>
          <a:ln>
            <a:noFill/>
          </a:ln>
        </p:spPr>
      </p:pic>
      <p:pic>
        <p:nvPicPr>
          <p:cNvPr id="7" name="图片 6">
            <a:extLst>
              <a:ext uri="{FF2B5EF4-FFF2-40B4-BE49-F238E27FC236}">
                <a16:creationId xmlns:a16="http://schemas.microsoft.com/office/drawing/2014/main" id="{1C0DEFB8-85C7-4BEB-8009-9FD12BCAA656}"/>
              </a:ext>
            </a:extLst>
          </p:cNvPr>
          <p:cNvPicPr>
            <a:picLocks noChangeAspect="1"/>
          </p:cNvPicPr>
          <p:nvPr/>
        </p:nvPicPr>
        <p:blipFill>
          <a:blip r:embed="rId3"/>
          <a:stretch>
            <a:fillRect/>
          </a:stretch>
        </p:blipFill>
        <p:spPr>
          <a:xfrm>
            <a:off x="4447274" y="2356485"/>
            <a:ext cx="3605212" cy="3493249"/>
          </a:xfrm>
          <a:prstGeom prst="rect">
            <a:avLst/>
          </a:prstGeom>
        </p:spPr>
      </p:pic>
    </p:spTree>
    <p:extLst>
      <p:ext uri="{BB962C8B-B14F-4D97-AF65-F5344CB8AC3E}">
        <p14:creationId xmlns:p14="http://schemas.microsoft.com/office/powerpoint/2010/main" val="213902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七、初始</a:t>
            </a:r>
            <a:r>
              <a:rPr lang="zh-CN" altLang="zh-CN" dirty="0"/>
              <a:t>设置</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公钥上传到</a:t>
            </a:r>
            <a:r>
              <a:rPr lang="zh-CN" altLang="en-US" dirty="0">
                <a:solidFill>
                  <a:srgbClr val="FF0000"/>
                </a:solidFill>
              </a:rPr>
              <a:t>服务器</a:t>
            </a:r>
            <a:r>
              <a:rPr lang="zh-CN" altLang="en-US" dirty="0"/>
              <a:t>端</a:t>
            </a:r>
            <a:endParaRPr lang="en-US" altLang="zh-CN" dirty="0"/>
          </a:p>
          <a:p>
            <a:pPr lvl="1"/>
            <a:r>
              <a:rPr lang="zh-CN" altLang="en-US" dirty="0"/>
              <a:t>在浏览器中登录</a:t>
            </a:r>
            <a:r>
              <a:rPr lang="en-US" altLang="zh-CN" dirty="0"/>
              <a:t>Gitlab</a:t>
            </a:r>
            <a:r>
              <a:rPr lang="zh-CN" altLang="en-US" dirty="0"/>
              <a:t>网站，进入“设置”找到</a:t>
            </a:r>
            <a:r>
              <a:rPr lang="en-US" altLang="zh-CN" dirty="0"/>
              <a:t>SSH</a:t>
            </a:r>
            <a:r>
              <a:rPr lang="zh-CN" altLang="en-US" dirty="0"/>
              <a:t>公钥</a:t>
            </a:r>
            <a:endParaRPr lang="en-US" altLang="zh-CN" dirty="0"/>
          </a:p>
          <a:p>
            <a:pPr lvl="1"/>
            <a:r>
              <a:rPr lang="zh-CN" altLang="zh-CN" dirty="0"/>
              <a:t>将生成的</a:t>
            </a:r>
            <a:r>
              <a:rPr lang="en-US" altLang="zh-CN" dirty="0"/>
              <a:t>Public key</a:t>
            </a:r>
            <a:r>
              <a:rPr lang="zh-CN" altLang="zh-CN" dirty="0"/>
              <a:t>粘贴到账号的</a:t>
            </a:r>
            <a:r>
              <a:rPr lang="en-US" altLang="zh-CN" dirty="0" err="1"/>
              <a:t>SSh</a:t>
            </a:r>
            <a:r>
              <a:rPr lang="en-US" altLang="zh-CN" dirty="0"/>
              <a:t> Keys</a:t>
            </a:r>
            <a:r>
              <a:rPr lang="zh-CN" altLang="zh-CN" dirty="0"/>
              <a:t>内即完成公钥上传</a:t>
            </a:r>
          </a:p>
          <a:p>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17BEFC76-39CA-4708-81B1-770026E6C9A6}"/>
              </a:ext>
            </a:extLst>
          </p:cNvPr>
          <p:cNvPicPr>
            <a:picLocks noChangeAspect="1"/>
          </p:cNvPicPr>
          <p:nvPr/>
        </p:nvPicPr>
        <p:blipFill>
          <a:blip r:embed="rId2"/>
          <a:stretch>
            <a:fillRect/>
          </a:stretch>
        </p:blipFill>
        <p:spPr>
          <a:xfrm>
            <a:off x="804077" y="2566097"/>
            <a:ext cx="7677346" cy="4031714"/>
          </a:xfrm>
          <a:prstGeom prst="rect">
            <a:avLst/>
          </a:prstGeom>
        </p:spPr>
      </p:pic>
      <p:pic>
        <p:nvPicPr>
          <p:cNvPr id="9" name="图片 8">
            <a:extLst>
              <a:ext uri="{FF2B5EF4-FFF2-40B4-BE49-F238E27FC236}">
                <a16:creationId xmlns:a16="http://schemas.microsoft.com/office/drawing/2014/main" id="{3A80DF80-110E-490E-926C-B5FCC3E3BE20}"/>
              </a:ext>
            </a:extLst>
          </p:cNvPr>
          <p:cNvPicPr>
            <a:picLocks noChangeAspect="1"/>
          </p:cNvPicPr>
          <p:nvPr/>
        </p:nvPicPr>
        <p:blipFill>
          <a:blip r:embed="rId3"/>
          <a:stretch>
            <a:fillRect/>
          </a:stretch>
        </p:blipFill>
        <p:spPr>
          <a:xfrm>
            <a:off x="3084492" y="4309955"/>
            <a:ext cx="5702060" cy="21354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2467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八、远程仓库的初始创建</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zh-CN" dirty="0">
                <a:solidFill>
                  <a:srgbClr val="FF0000"/>
                </a:solidFill>
              </a:rPr>
              <a:t>服务器</a:t>
            </a:r>
            <a:r>
              <a:rPr lang="zh-CN" altLang="zh-CN" dirty="0"/>
              <a:t>端</a:t>
            </a:r>
            <a:r>
              <a:rPr lang="zh-CN" altLang="en-US" dirty="0"/>
              <a:t>创建项目</a:t>
            </a:r>
            <a:endParaRPr lang="en-US" altLang="zh-CN" dirty="0"/>
          </a:p>
          <a:p>
            <a:pPr lvl="1"/>
            <a:r>
              <a:rPr lang="zh-CN" altLang="en-US" dirty="0"/>
              <a:t>项目管理人员创建，其他成员不用创建</a:t>
            </a:r>
            <a:endParaRPr lang="zh-CN" altLang="zh-CN" dirty="0"/>
          </a:p>
          <a:p>
            <a:endParaRPr lang="zh-CN" altLang="en-US" dirty="0"/>
          </a:p>
        </p:txBody>
      </p:sp>
      <p:pic>
        <p:nvPicPr>
          <p:cNvPr id="7" name="图片 6">
            <a:extLst>
              <a:ext uri="{FF2B5EF4-FFF2-40B4-BE49-F238E27FC236}">
                <a16:creationId xmlns:a16="http://schemas.microsoft.com/office/drawing/2014/main" id="{CBB603DC-B0C7-47E4-BD3E-02A86EBCAFA3}"/>
              </a:ext>
            </a:extLst>
          </p:cNvPr>
          <p:cNvPicPr>
            <a:picLocks noChangeAspect="1"/>
          </p:cNvPicPr>
          <p:nvPr/>
        </p:nvPicPr>
        <p:blipFill>
          <a:blip r:embed="rId2"/>
          <a:stretch>
            <a:fillRect/>
          </a:stretch>
        </p:blipFill>
        <p:spPr>
          <a:xfrm>
            <a:off x="665672" y="2138632"/>
            <a:ext cx="3621656" cy="1751881"/>
          </a:xfrm>
          <a:prstGeom prst="rect">
            <a:avLst/>
          </a:prstGeom>
        </p:spPr>
      </p:pic>
      <p:pic>
        <p:nvPicPr>
          <p:cNvPr id="9" name="图片 8">
            <a:extLst>
              <a:ext uri="{FF2B5EF4-FFF2-40B4-BE49-F238E27FC236}">
                <a16:creationId xmlns:a16="http://schemas.microsoft.com/office/drawing/2014/main" id="{FF9F5B2F-1B02-476C-91A7-02B01AB41514}"/>
              </a:ext>
            </a:extLst>
          </p:cNvPr>
          <p:cNvPicPr>
            <a:picLocks noChangeAspect="1"/>
          </p:cNvPicPr>
          <p:nvPr/>
        </p:nvPicPr>
        <p:blipFill>
          <a:blip r:embed="rId3"/>
          <a:stretch>
            <a:fillRect/>
          </a:stretch>
        </p:blipFill>
        <p:spPr>
          <a:xfrm>
            <a:off x="2852647" y="2883445"/>
            <a:ext cx="5625681" cy="38667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618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3019A-8B58-4CE8-8155-135EE02C38CE}"/>
              </a:ext>
            </a:extLst>
          </p:cNvPr>
          <p:cNvSpPr>
            <a:spLocks noGrp="1"/>
          </p:cNvSpPr>
          <p:nvPr>
            <p:ph type="title"/>
          </p:nvPr>
        </p:nvSpPr>
        <p:spPr/>
        <p:txBody>
          <a:bodyPr/>
          <a:lstStyle/>
          <a:p>
            <a:r>
              <a:rPr lang="zh-CN" altLang="en-US" dirty="0"/>
              <a:t>八、远程仓库的初始创建</a:t>
            </a:r>
          </a:p>
        </p:txBody>
      </p:sp>
      <p:sp>
        <p:nvSpPr>
          <p:cNvPr id="3" name="灯片编号占位符 2">
            <a:extLst>
              <a:ext uri="{FF2B5EF4-FFF2-40B4-BE49-F238E27FC236}">
                <a16:creationId xmlns:a16="http://schemas.microsoft.com/office/drawing/2014/main" id="{13962BD8-BA05-4F0A-ADDD-8329D4E9F961}"/>
              </a:ext>
            </a:extLst>
          </p:cNvPr>
          <p:cNvSpPr>
            <a:spLocks noGrp="1"/>
          </p:cNvSpPr>
          <p:nvPr>
            <p:ph type="sldNum" sz="quarter" idx="12"/>
          </p:nvPr>
        </p:nvSpPr>
        <p:spPr/>
        <p:txBody>
          <a:bodyPr/>
          <a:lstStyle/>
          <a:p>
            <a:fld id="{CC27A47B-2512-4EF9-A400-6B50E338D48B}" type="slidenum">
              <a:rPr lang="zh-CN" altLang="en-US" smtClean="0"/>
              <a:pPr/>
              <a:t>15</a:t>
            </a:fld>
            <a:endParaRPr lang="zh-CN" altLang="en-US"/>
          </a:p>
        </p:txBody>
      </p:sp>
      <p:sp>
        <p:nvSpPr>
          <p:cNvPr id="4" name="内容占位符 3">
            <a:extLst>
              <a:ext uri="{FF2B5EF4-FFF2-40B4-BE49-F238E27FC236}">
                <a16:creationId xmlns:a16="http://schemas.microsoft.com/office/drawing/2014/main" id="{8A7CACAE-7B15-48BB-89C2-FA45E1C042A2}"/>
              </a:ext>
            </a:extLst>
          </p:cNvPr>
          <p:cNvSpPr>
            <a:spLocks noGrp="1"/>
          </p:cNvSpPr>
          <p:nvPr>
            <p:ph idx="1"/>
          </p:nvPr>
        </p:nvSpPr>
        <p:spPr/>
        <p:txBody>
          <a:bodyPr/>
          <a:lstStyle/>
          <a:p>
            <a:r>
              <a:rPr lang="zh-CN" altLang="zh-CN" dirty="0">
                <a:solidFill>
                  <a:srgbClr val="FF0000"/>
                </a:solidFill>
              </a:rPr>
              <a:t>服务器</a:t>
            </a:r>
            <a:r>
              <a:rPr lang="zh-CN" altLang="zh-CN" dirty="0"/>
              <a:t>端</a:t>
            </a:r>
            <a:r>
              <a:rPr lang="zh-CN" altLang="en-US" dirty="0"/>
              <a:t>创建项目</a:t>
            </a:r>
            <a:endParaRPr lang="en-US" altLang="zh-CN" dirty="0"/>
          </a:p>
          <a:p>
            <a:endParaRPr lang="zh-CN" altLang="en-US" dirty="0"/>
          </a:p>
        </p:txBody>
      </p:sp>
      <p:pic>
        <p:nvPicPr>
          <p:cNvPr id="10" name="图片 9">
            <a:extLst>
              <a:ext uri="{FF2B5EF4-FFF2-40B4-BE49-F238E27FC236}">
                <a16:creationId xmlns:a16="http://schemas.microsoft.com/office/drawing/2014/main" id="{EC0711EE-68AF-4FDB-BB17-F121656E3B6C}"/>
              </a:ext>
            </a:extLst>
          </p:cNvPr>
          <p:cNvPicPr>
            <a:picLocks noChangeAspect="1"/>
          </p:cNvPicPr>
          <p:nvPr/>
        </p:nvPicPr>
        <p:blipFill>
          <a:blip r:embed="rId2"/>
          <a:stretch>
            <a:fillRect/>
          </a:stretch>
        </p:blipFill>
        <p:spPr>
          <a:xfrm>
            <a:off x="424514" y="1656272"/>
            <a:ext cx="8476733" cy="4789139"/>
          </a:xfrm>
          <a:prstGeom prst="rect">
            <a:avLst/>
          </a:prstGeom>
        </p:spPr>
      </p:pic>
    </p:spTree>
    <p:extLst>
      <p:ext uri="{BB962C8B-B14F-4D97-AF65-F5344CB8AC3E}">
        <p14:creationId xmlns:p14="http://schemas.microsoft.com/office/powerpoint/2010/main" val="159046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九、服务器设置项目中的访问成员</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250166" y="1088967"/>
            <a:ext cx="8566030" cy="5356443"/>
          </a:xfrm>
        </p:spPr>
        <p:txBody>
          <a:bodyPr>
            <a:normAutofit/>
          </a:bodyPr>
          <a:lstStyle/>
          <a:p>
            <a:pPr lvl="1"/>
            <a:r>
              <a:rPr lang="zh-CN" altLang="en-US" dirty="0"/>
              <a:t>项目管理者需要进行必要的设置</a:t>
            </a:r>
            <a:endParaRPr lang="en-US" altLang="zh-CN" dirty="0"/>
          </a:p>
          <a:p>
            <a:pPr lvl="1"/>
            <a:r>
              <a:rPr lang="zh-CN" altLang="en-US" dirty="0"/>
              <a:t>设置方法如下</a:t>
            </a:r>
          </a:p>
        </p:txBody>
      </p:sp>
      <p:pic>
        <p:nvPicPr>
          <p:cNvPr id="6" name="图片 5">
            <a:extLst>
              <a:ext uri="{FF2B5EF4-FFF2-40B4-BE49-F238E27FC236}">
                <a16:creationId xmlns:a16="http://schemas.microsoft.com/office/drawing/2014/main" id="{6DB600E0-87FC-4720-8534-D46181463A04}"/>
              </a:ext>
            </a:extLst>
          </p:cNvPr>
          <p:cNvPicPr>
            <a:picLocks noChangeAspect="1"/>
          </p:cNvPicPr>
          <p:nvPr/>
        </p:nvPicPr>
        <p:blipFill>
          <a:blip r:embed="rId2"/>
          <a:stretch>
            <a:fillRect/>
          </a:stretch>
        </p:blipFill>
        <p:spPr>
          <a:xfrm>
            <a:off x="562466" y="2027208"/>
            <a:ext cx="8253730" cy="4546120"/>
          </a:xfrm>
          <a:prstGeom prst="rect">
            <a:avLst/>
          </a:prstGeom>
        </p:spPr>
      </p:pic>
    </p:spTree>
    <p:extLst>
      <p:ext uri="{BB962C8B-B14F-4D97-AF65-F5344CB8AC3E}">
        <p14:creationId xmlns:p14="http://schemas.microsoft.com/office/powerpoint/2010/main" val="377516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九、服务器设置项目中的访问成员</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250166" y="1088967"/>
            <a:ext cx="8566030" cy="5356443"/>
          </a:xfrm>
        </p:spPr>
        <p:txBody>
          <a:bodyPr>
            <a:normAutofit/>
          </a:bodyPr>
          <a:lstStyle/>
          <a:p>
            <a:r>
              <a:rPr lang="zh-CN" altLang="zh-CN" dirty="0">
                <a:solidFill>
                  <a:srgbClr val="FF0000"/>
                </a:solidFill>
              </a:rPr>
              <a:t>服务器</a:t>
            </a:r>
            <a:r>
              <a:rPr lang="zh-CN" altLang="en-US" dirty="0">
                <a:solidFill>
                  <a:srgbClr val="C00000"/>
                </a:solidFill>
              </a:rPr>
              <a:t>设置项目中的访问成员</a:t>
            </a:r>
            <a:endParaRPr lang="en-US" altLang="zh-CN" dirty="0">
              <a:solidFill>
                <a:srgbClr val="C00000"/>
              </a:solidFill>
            </a:endParaRPr>
          </a:p>
          <a:p>
            <a:pPr lvl="1"/>
            <a:endParaRPr lang="zh-CN" altLang="zh-CN" dirty="0"/>
          </a:p>
          <a:p>
            <a:pPr marL="0" indent="0">
              <a:buNone/>
            </a:pPr>
            <a:endParaRPr lang="zh-CN" altLang="en-US" dirty="0"/>
          </a:p>
        </p:txBody>
      </p:sp>
      <p:pic>
        <p:nvPicPr>
          <p:cNvPr id="7" name="图片 6">
            <a:extLst>
              <a:ext uri="{FF2B5EF4-FFF2-40B4-BE49-F238E27FC236}">
                <a16:creationId xmlns:a16="http://schemas.microsoft.com/office/drawing/2014/main" id="{C54748B7-5C95-4EAE-A0C4-44BA63B32185}"/>
              </a:ext>
            </a:extLst>
          </p:cNvPr>
          <p:cNvPicPr>
            <a:picLocks noChangeAspect="1"/>
          </p:cNvPicPr>
          <p:nvPr/>
        </p:nvPicPr>
        <p:blipFill>
          <a:blip r:embed="rId2"/>
          <a:stretch>
            <a:fillRect/>
          </a:stretch>
        </p:blipFill>
        <p:spPr>
          <a:xfrm>
            <a:off x="250166" y="1689848"/>
            <a:ext cx="8643668" cy="48317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777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配置</a:t>
            </a:r>
            <a:r>
              <a:rPr lang="en-US" altLang="zh-CN" dirty="0" err="1"/>
              <a:t>TortoiseGit</a:t>
            </a:r>
            <a:endParaRPr lang="en-US" altLang="zh-CN" dirty="0"/>
          </a:p>
          <a:p>
            <a:pPr lvl="1" fontAlgn="ctr"/>
            <a:r>
              <a:rPr lang="zh-CN" altLang="zh-CN" dirty="0"/>
              <a:t>保存用户名和密码</a:t>
            </a:r>
            <a:r>
              <a:rPr lang="en-US" altLang="zh-CN" dirty="0"/>
              <a:t>-</a:t>
            </a:r>
            <a:r>
              <a:rPr lang="zh-CN" altLang="en-US" dirty="0"/>
              <a:t>方便上传下载代码</a:t>
            </a:r>
            <a:endParaRPr lang="zh-CN" altLang="zh-CN" dirty="0"/>
          </a:p>
          <a:p>
            <a:pPr lvl="1" fontAlgn="ctr"/>
            <a:r>
              <a:rPr lang="en-US" altLang="zh-CN" dirty="0" err="1"/>
              <a:t>TortoiseGit</a:t>
            </a:r>
            <a:r>
              <a:rPr lang="en-US" altLang="zh-CN" dirty="0"/>
              <a:t>-</a:t>
            </a:r>
            <a:r>
              <a:rPr lang="zh-CN" altLang="zh-CN" dirty="0"/>
              <a:t>设置</a:t>
            </a:r>
            <a:r>
              <a:rPr lang="en-US" altLang="zh-CN" dirty="0"/>
              <a:t>-</a:t>
            </a:r>
            <a:r>
              <a:rPr lang="zh-CN" altLang="zh-CN" dirty="0"/>
              <a:t>凭证</a:t>
            </a:r>
            <a:r>
              <a:rPr lang="en-US" altLang="zh-CN" dirty="0"/>
              <a:t>-</a:t>
            </a:r>
            <a:r>
              <a:rPr lang="zh-CN" altLang="zh-CN" dirty="0"/>
              <a:t>编辑全局</a:t>
            </a:r>
            <a:r>
              <a:rPr lang="en-US" altLang="zh-CN" dirty="0"/>
              <a:t>.git/config</a:t>
            </a:r>
            <a:r>
              <a:rPr lang="zh-CN" altLang="zh-CN" dirty="0"/>
              <a:t>，添加：</a:t>
            </a:r>
          </a:p>
          <a:p>
            <a:pPr lvl="2" fontAlgn="ctr"/>
            <a:r>
              <a:rPr lang="en-US" altLang="zh-CN" dirty="0"/>
              <a:t>[credential]</a:t>
            </a:r>
            <a:endParaRPr lang="zh-CN" altLang="zh-CN" dirty="0"/>
          </a:p>
          <a:p>
            <a:pPr lvl="2" fontAlgn="ctr"/>
            <a:r>
              <a:rPr lang="en-US" altLang="zh-CN" dirty="0"/>
              <a:t>helper=store</a:t>
            </a:r>
            <a:endParaRPr lang="zh-CN" altLang="zh-CN" dirty="0"/>
          </a:p>
          <a:p>
            <a:endParaRPr lang="zh-CN" altLang="en-US" dirty="0"/>
          </a:p>
        </p:txBody>
      </p:sp>
      <p:pic>
        <p:nvPicPr>
          <p:cNvPr id="6" name="图片 5">
            <a:extLst>
              <a:ext uri="{FF2B5EF4-FFF2-40B4-BE49-F238E27FC236}">
                <a16:creationId xmlns:a16="http://schemas.microsoft.com/office/drawing/2014/main" id="{DCB891FF-B220-4688-AE7E-20821C450DF5}"/>
              </a:ext>
            </a:extLst>
          </p:cNvPr>
          <p:cNvPicPr>
            <a:picLocks noChangeAspect="1"/>
          </p:cNvPicPr>
          <p:nvPr/>
        </p:nvPicPr>
        <p:blipFill>
          <a:blip r:embed="rId2"/>
          <a:stretch>
            <a:fillRect/>
          </a:stretch>
        </p:blipFill>
        <p:spPr>
          <a:xfrm>
            <a:off x="3000375" y="2501027"/>
            <a:ext cx="5014912" cy="3944384"/>
          </a:xfrm>
          <a:prstGeom prst="rect">
            <a:avLst/>
          </a:prstGeom>
        </p:spPr>
      </p:pic>
    </p:spTree>
    <p:extLst>
      <p:ext uri="{BB962C8B-B14F-4D97-AF65-F5344CB8AC3E}">
        <p14:creationId xmlns:p14="http://schemas.microsoft.com/office/powerpoint/2010/main" val="224589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建立本地</a:t>
            </a:r>
            <a:r>
              <a:rPr lang="en-US" altLang="zh-CN" dirty="0"/>
              <a:t>Git</a:t>
            </a:r>
            <a:r>
              <a:rPr lang="zh-CN" altLang="en-US" dirty="0"/>
              <a:t>版本库</a:t>
            </a:r>
            <a:endParaRPr lang="en-US" altLang="zh-CN" dirty="0"/>
          </a:p>
          <a:p>
            <a:pPr lvl="1"/>
            <a:r>
              <a:rPr lang="zh-CN" altLang="en-US" dirty="0"/>
              <a:t>选择项目要存放的目录</a:t>
            </a:r>
            <a:endParaRPr lang="en-US" altLang="zh-CN" dirty="0"/>
          </a:p>
          <a:p>
            <a:pPr lvl="1"/>
            <a:r>
              <a:rPr lang="zh-CN" altLang="en-US" dirty="0"/>
              <a:t>执行菜单操作“</a:t>
            </a:r>
            <a:r>
              <a:rPr lang="en-US" altLang="zh-CN" dirty="0"/>
              <a:t>Git</a:t>
            </a:r>
            <a:r>
              <a:rPr lang="zh-CN" altLang="en-US" dirty="0"/>
              <a:t>在这里创建版本库”</a:t>
            </a:r>
          </a:p>
        </p:txBody>
      </p:sp>
      <p:pic>
        <p:nvPicPr>
          <p:cNvPr id="5" name="图片 4">
            <a:extLst>
              <a:ext uri="{FF2B5EF4-FFF2-40B4-BE49-F238E27FC236}">
                <a16:creationId xmlns:a16="http://schemas.microsoft.com/office/drawing/2014/main" id="{2D255197-A171-4CB2-BDA1-609068B07D01}"/>
              </a:ext>
            </a:extLst>
          </p:cNvPr>
          <p:cNvPicPr>
            <a:picLocks noChangeAspect="1"/>
          </p:cNvPicPr>
          <p:nvPr/>
        </p:nvPicPr>
        <p:blipFill>
          <a:blip r:embed="rId2"/>
          <a:stretch>
            <a:fillRect/>
          </a:stretch>
        </p:blipFill>
        <p:spPr>
          <a:xfrm>
            <a:off x="2770641" y="2502060"/>
            <a:ext cx="2428875" cy="3943350"/>
          </a:xfrm>
          <a:prstGeom prst="rect">
            <a:avLst/>
          </a:prstGeom>
        </p:spPr>
      </p:pic>
    </p:spTree>
    <p:extLst>
      <p:ext uri="{BB962C8B-B14F-4D97-AF65-F5344CB8AC3E}">
        <p14:creationId xmlns:p14="http://schemas.microsoft.com/office/powerpoint/2010/main" val="334224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一、代码版本管理</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444500" y="1136650"/>
            <a:ext cx="8300489" cy="5222586"/>
          </a:xfrm>
        </p:spPr>
        <p:txBody>
          <a:bodyPr>
            <a:normAutofit/>
          </a:bodyPr>
          <a:lstStyle/>
          <a:p>
            <a:r>
              <a:rPr lang="zh-CN" altLang="en-US" dirty="0"/>
              <a:t>什么是代码版本管理</a:t>
            </a:r>
          </a:p>
          <a:p>
            <a:pPr lvl="1"/>
            <a:r>
              <a:rPr lang="zh-CN" altLang="en-US" dirty="0"/>
              <a:t>是标识、组织和控制文件修改的技术，应用于整个软件工程过程</a:t>
            </a:r>
          </a:p>
          <a:p>
            <a:pPr lvl="1"/>
            <a:r>
              <a:rPr lang="zh-CN" altLang="en-US" dirty="0"/>
              <a:t>软件开发中保证软件质量的一个必须的过程</a:t>
            </a:r>
          </a:p>
          <a:p>
            <a:pPr lvl="1"/>
            <a:r>
              <a:rPr lang="zh-CN" altLang="en-US" dirty="0"/>
              <a:t>软件开发过程中</a:t>
            </a:r>
            <a:r>
              <a:rPr lang="zh-CN" altLang="en-US" dirty="0">
                <a:solidFill>
                  <a:srgbClr val="FF0000"/>
                </a:solidFill>
              </a:rPr>
              <a:t>变更</a:t>
            </a:r>
            <a:r>
              <a:rPr lang="zh-CN" altLang="en-US" dirty="0"/>
              <a:t>是不可避免的，而变更加剧了项目中软件开发者之间的混乱，代码版本管理可以有效避免这些问题。</a:t>
            </a:r>
            <a:endParaRPr lang="en-US" altLang="zh-CN" dirty="0"/>
          </a:p>
          <a:p>
            <a:pPr lvl="1"/>
            <a:endParaRPr lang="zh-CN" altLang="en-US" dirty="0"/>
          </a:p>
          <a:p>
            <a:r>
              <a:rPr lang="zh-CN" altLang="en-US" dirty="0"/>
              <a:t>代码版本管理目标</a:t>
            </a:r>
          </a:p>
          <a:p>
            <a:pPr lvl="1"/>
            <a:r>
              <a:rPr lang="zh-CN" altLang="en-US" dirty="0"/>
              <a:t>通过标识、组织和控制修改，确保变更正确实现并向其他有关人员报告变更</a:t>
            </a:r>
          </a:p>
          <a:p>
            <a:pPr lvl="1"/>
            <a:r>
              <a:rPr lang="zh-CN" altLang="en-US" dirty="0"/>
              <a:t>使代码错误降为最小，并最有效地提高生产效率</a:t>
            </a:r>
          </a:p>
          <a:p>
            <a:pPr lvl="1"/>
            <a:endParaRPr lang="zh-CN" altLang="en-US" dirty="0"/>
          </a:p>
        </p:txBody>
      </p:sp>
    </p:spTree>
    <p:extLst>
      <p:ext uri="{BB962C8B-B14F-4D97-AF65-F5344CB8AC3E}">
        <p14:creationId xmlns:p14="http://schemas.microsoft.com/office/powerpoint/2010/main" val="332359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在</a:t>
            </a:r>
            <a:r>
              <a:rPr lang="en-US" altLang="zh-CN" dirty="0" err="1"/>
              <a:t>TortoiseGit</a:t>
            </a:r>
            <a:r>
              <a:rPr lang="zh-CN" altLang="en-US" dirty="0"/>
              <a:t>中设置服务器端地址</a:t>
            </a:r>
            <a:endParaRPr lang="en-US" altLang="zh-CN" dirty="0"/>
          </a:p>
          <a:p>
            <a:pPr lvl="1"/>
            <a:r>
              <a:rPr lang="zh-CN" altLang="zh-CN" dirty="0"/>
              <a:t>在浏览器上登录</a:t>
            </a:r>
            <a:r>
              <a:rPr lang="en-US" altLang="zh-CN" dirty="0" err="1"/>
              <a:t>Gitee</a:t>
            </a:r>
            <a:r>
              <a:rPr lang="zh-CN" altLang="zh-CN" dirty="0"/>
              <a:t>网站</a:t>
            </a:r>
            <a:r>
              <a:rPr lang="en-US" altLang="zh-CN" dirty="0"/>
              <a:t>,</a:t>
            </a:r>
            <a:r>
              <a:rPr lang="zh-CN" altLang="zh-CN" dirty="0"/>
              <a:t>如下图所示，拷贝出</a:t>
            </a:r>
            <a:r>
              <a:rPr lang="zh-CN" altLang="en-US" dirty="0"/>
              <a:t>项目的</a:t>
            </a:r>
            <a:r>
              <a:rPr lang="zh-CN" altLang="zh-CN" dirty="0"/>
              <a:t>链接</a:t>
            </a:r>
            <a:r>
              <a:rPr lang="zh-CN" altLang="en-US" dirty="0"/>
              <a:t>地址</a:t>
            </a:r>
          </a:p>
        </p:txBody>
      </p:sp>
      <p:pic>
        <p:nvPicPr>
          <p:cNvPr id="7" name="图片 6">
            <a:extLst>
              <a:ext uri="{FF2B5EF4-FFF2-40B4-BE49-F238E27FC236}">
                <a16:creationId xmlns:a16="http://schemas.microsoft.com/office/drawing/2014/main" id="{D41C8603-2562-4C31-AA6D-3B5F7A301A7D}"/>
              </a:ext>
            </a:extLst>
          </p:cNvPr>
          <p:cNvPicPr>
            <a:picLocks noChangeAspect="1"/>
          </p:cNvPicPr>
          <p:nvPr/>
        </p:nvPicPr>
        <p:blipFill>
          <a:blip r:embed="rId2"/>
          <a:stretch>
            <a:fillRect/>
          </a:stretch>
        </p:blipFill>
        <p:spPr>
          <a:xfrm>
            <a:off x="550603" y="2157612"/>
            <a:ext cx="8178930" cy="3863626"/>
          </a:xfrm>
          <a:prstGeom prst="rect">
            <a:avLst/>
          </a:prstGeom>
        </p:spPr>
      </p:pic>
    </p:spTree>
    <p:extLst>
      <p:ext uri="{BB962C8B-B14F-4D97-AF65-F5344CB8AC3E}">
        <p14:creationId xmlns:p14="http://schemas.microsoft.com/office/powerpoint/2010/main" val="253909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在</a:t>
            </a:r>
            <a:r>
              <a:rPr lang="en-US" altLang="zh-CN" dirty="0" err="1"/>
              <a:t>TortoiseGit</a:t>
            </a:r>
            <a:r>
              <a:rPr lang="zh-CN" altLang="en-US" dirty="0"/>
              <a:t>中设置服务器端地址</a:t>
            </a:r>
            <a:r>
              <a:rPr lang="en-US" altLang="zh-CN" dirty="0"/>
              <a:t>(</a:t>
            </a:r>
            <a:r>
              <a:rPr lang="zh-CN" altLang="en-US" dirty="0"/>
              <a:t>续</a:t>
            </a:r>
            <a:r>
              <a:rPr lang="en-US" altLang="zh-CN" dirty="0"/>
              <a:t>)</a:t>
            </a:r>
          </a:p>
          <a:p>
            <a:pPr lvl="1"/>
            <a:r>
              <a:rPr lang="zh-CN" altLang="en-US" dirty="0"/>
              <a:t>然后在机器中，将拷贝的</a:t>
            </a:r>
            <a:r>
              <a:rPr lang="en-US" altLang="zh-CN" dirty="0"/>
              <a:t>URL</a:t>
            </a:r>
            <a:r>
              <a:rPr lang="zh-CN" altLang="en-US" dirty="0"/>
              <a:t>粘贴到相应位置，并在“</a:t>
            </a:r>
            <a:r>
              <a:rPr lang="en-US" altLang="zh-CN" dirty="0"/>
              <a:t>Putty</a:t>
            </a:r>
            <a:r>
              <a:rPr lang="zh-CN" altLang="en-US" dirty="0"/>
              <a:t>密钥”填入生成的私钥</a:t>
            </a:r>
          </a:p>
        </p:txBody>
      </p:sp>
      <p:pic>
        <p:nvPicPr>
          <p:cNvPr id="7" name="图片 6">
            <a:extLst>
              <a:ext uri="{FF2B5EF4-FFF2-40B4-BE49-F238E27FC236}">
                <a16:creationId xmlns:a16="http://schemas.microsoft.com/office/drawing/2014/main" id="{2B2B5F3A-773F-4FBD-A46F-719EB4CB78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2961" y="2466340"/>
            <a:ext cx="7472363" cy="4048760"/>
          </a:xfrm>
          <a:prstGeom prst="rect">
            <a:avLst/>
          </a:prstGeom>
          <a:noFill/>
          <a:ln>
            <a:noFill/>
          </a:ln>
        </p:spPr>
      </p:pic>
    </p:spTree>
    <p:extLst>
      <p:ext uri="{BB962C8B-B14F-4D97-AF65-F5344CB8AC3E}">
        <p14:creationId xmlns:p14="http://schemas.microsoft.com/office/powerpoint/2010/main" val="390949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指定连接服务器使用的密钥</a:t>
            </a:r>
            <a:endParaRPr lang="en-US" altLang="zh-CN" dirty="0"/>
          </a:p>
          <a:p>
            <a:r>
              <a:rPr lang="zh-CN" altLang="en-US" dirty="0"/>
              <a:t>使用</a:t>
            </a:r>
            <a:r>
              <a:rPr lang="en-US" altLang="zh-CN" dirty="0"/>
              <a:t>Putty</a:t>
            </a:r>
            <a:r>
              <a:rPr lang="zh-CN" altLang="en-US" dirty="0"/>
              <a:t>连接</a:t>
            </a:r>
            <a:r>
              <a:rPr lang="en-US" altLang="zh-CN" dirty="0" err="1"/>
              <a:t>gitee</a:t>
            </a:r>
            <a:r>
              <a:rPr lang="zh-CN" altLang="en-US" dirty="0"/>
              <a:t>服务器</a:t>
            </a:r>
            <a:r>
              <a:rPr lang="en-US" altLang="zh-CN" dirty="0"/>
              <a:t>,</a:t>
            </a:r>
            <a:r>
              <a:rPr lang="en-US" altLang="zh-CN" dirty="0" err="1"/>
              <a:t>TortoiseGit</a:t>
            </a:r>
            <a:r>
              <a:rPr lang="zh-CN" altLang="en-US" dirty="0"/>
              <a:t>自带了</a:t>
            </a:r>
            <a:r>
              <a:rPr lang="en-US" altLang="zh-CN" dirty="0"/>
              <a:t>Putty</a:t>
            </a:r>
            <a:r>
              <a:rPr lang="zh-CN" altLang="en-US" dirty="0"/>
              <a:t>，即</a:t>
            </a:r>
            <a:r>
              <a:rPr lang="en-US" altLang="zh-CN" dirty="0"/>
              <a:t>Pageant</a:t>
            </a:r>
            <a:endParaRPr lang="zh-CN" altLang="en-US" dirty="0"/>
          </a:p>
        </p:txBody>
      </p:sp>
      <p:pic>
        <p:nvPicPr>
          <p:cNvPr id="6" name="图片 5" descr="https://images0.cnblogs.com/blog/320699/201412/011044364205066.png">
            <a:extLst>
              <a:ext uri="{FF2B5EF4-FFF2-40B4-BE49-F238E27FC236}">
                <a16:creationId xmlns:a16="http://schemas.microsoft.com/office/drawing/2014/main" id="{C367FA9B-B13D-402C-B560-571831C9AA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060" y="2969784"/>
            <a:ext cx="2845986" cy="2977239"/>
          </a:xfrm>
          <a:prstGeom prst="rect">
            <a:avLst/>
          </a:prstGeom>
          <a:noFill/>
          <a:ln>
            <a:noFill/>
          </a:ln>
        </p:spPr>
      </p:pic>
      <p:pic>
        <p:nvPicPr>
          <p:cNvPr id="8" name="图片 7">
            <a:extLst>
              <a:ext uri="{FF2B5EF4-FFF2-40B4-BE49-F238E27FC236}">
                <a16:creationId xmlns:a16="http://schemas.microsoft.com/office/drawing/2014/main" id="{EB77C176-DD85-4896-BDDC-5D650A7F8651}"/>
              </a:ext>
            </a:extLst>
          </p:cNvPr>
          <p:cNvPicPr>
            <a:picLocks noChangeAspect="1"/>
          </p:cNvPicPr>
          <p:nvPr/>
        </p:nvPicPr>
        <p:blipFill>
          <a:blip r:embed="rId3"/>
          <a:stretch>
            <a:fillRect/>
          </a:stretch>
        </p:blipFill>
        <p:spPr>
          <a:xfrm>
            <a:off x="3654273" y="2750509"/>
            <a:ext cx="5075260" cy="3586112"/>
          </a:xfrm>
          <a:prstGeom prst="rect">
            <a:avLst/>
          </a:prstGeom>
        </p:spPr>
      </p:pic>
    </p:spTree>
    <p:extLst>
      <p:ext uri="{BB962C8B-B14F-4D97-AF65-F5344CB8AC3E}">
        <p14:creationId xmlns:p14="http://schemas.microsoft.com/office/powerpoint/2010/main" val="29069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将要上传到</a:t>
            </a:r>
            <a:r>
              <a:rPr lang="en-US" altLang="zh-CN" dirty="0" err="1"/>
              <a:t>Gitee</a:t>
            </a:r>
            <a:r>
              <a:rPr lang="zh-CN" altLang="en-US" dirty="0"/>
              <a:t>的文件拷入建立的</a:t>
            </a:r>
            <a:r>
              <a:rPr lang="en-US" altLang="zh-CN" dirty="0"/>
              <a:t>Git</a:t>
            </a:r>
            <a:r>
              <a:rPr lang="zh-CN" altLang="en-US" dirty="0"/>
              <a:t>版本库的目录</a:t>
            </a:r>
            <a:endParaRPr lang="en-US" altLang="zh-CN" dirty="0"/>
          </a:p>
          <a:p>
            <a:r>
              <a:rPr lang="zh-CN" altLang="en-US" dirty="0"/>
              <a:t>在该目录中点击鼠标右键，执行</a:t>
            </a:r>
            <a:r>
              <a:rPr lang="en-US" altLang="zh-CN" dirty="0"/>
              <a:t>Add</a:t>
            </a:r>
            <a:r>
              <a:rPr lang="zh-CN" altLang="en-US" dirty="0"/>
              <a:t>操作</a:t>
            </a:r>
          </a:p>
        </p:txBody>
      </p:sp>
      <p:pic>
        <p:nvPicPr>
          <p:cNvPr id="5" name="图片 4">
            <a:extLst>
              <a:ext uri="{FF2B5EF4-FFF2-40B4-BE49-F238E27FC236}">
                <a16:creationId xmlns:a16="http://schemas.microsoft.com/office/drawing/2014/main" id="{BDAD1F2A-28B5-4658-A042-8D7B17CD19FC}"/>
              </a:ext>
            </a:extLst>
          </p:cNvPr>
          <p:cNvPicPr>
            <a:picLocks noChangeAspect="1"/>
          </p:cNvPicPr>
          <p:nvPr/>
        </p:nvPicPr>
        <p:blipFill>
          <a:blip r:embed="rId2"/>
          <a:stretch>
            <a:fillRect/>
          </a:stretch>
        </p:blipFill>
        <p:spPr>
          <a:xfrm>
            <a:off x="729168" y="2225484"/>
            <a:ext cx="7309932" cy="4467225"/>
          </a:xfrm>
          <a:prstGeom prst="rect">
            <a:avLst/>
          </a:prstGeom>
          <a:ln>
            <a:solidFill>
              <a:schemeClr val="accent1"/>
            </a:solidFill>
          </a:ln>
        </p:spPr>
      </p:pic>
    </p:spTree>
    <p:extLst>
      <p:ext uri="{BB962C8B-B14F-4D97-AF65-F5344CB8AC3E}">
        <p14:creationId xmlns:p14="http://schemas.microsoft.com/office/powerpoint/2010/main" val="101353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选中要进行版本管理的文件，点击确定</a:t>
            </a:r>
            <a:endParaRPr lang="en-US" altLang="zh-CN" dirty="0"/>
          </a:p>
          <a:p>
            <a:endParaRPr lang="en-US" altLang="zh-CN" dirty="0"/>
          </a:p>
          <a:p>
            <a:endParaRPr lang="en-US" altLang="zh-CN" dirty="0"/>
          </a:p>
          <a:p>
            <a:endParaRPr lang="en-US" altLang="zh-CN" dirty="0"/>
          </a:p>
          <a:p>
            <a:r>
              <a:rPr lang="zh-CN" altLang="en-US" dirty="0"/>
              <a:t>点击提交</a:t>
            </a:r>
          </a:p>
        </p:txBody>
      </p:sp>
      <p:pic>
        <p:nvPicPr>
          <p:cNvPr id="6" name="图片 5">
            <a:extLst>
              <a:ext uri="{FF2B5EF4-FFF2-40B4-BE49-F238E27FC236}">
                <a16:creationId xmlns:a16="http://schemas.microsoft.com/office/drawing/2014/main" id="{42BE4E7D-D8C4-493A-822B-65D0EBA78EC3}"/>
              </a:ext>
            </a:extLst>
          </p:cNvPr>
          <p:cNvPicPr>
            <a:picLocks noChangeAspect="1"/>
          </p:cNvPicPr>
          <p:nvPr/>
        </p:nvPicPr>
        <p:blipFill>
          <a:blip r:embed="rId2"/>
          <a:stretch>
            <a:fillRect/>
          </a:stretch>
        </p:blipFill>
        <p:spPr>
          <a:xfrm>
            <a:off x="2324098" y="1521795"/>
            <a:ext cx="3095553" cy="1907205"/>
          </a:xfrm>
          <a:prstGeom prst="rect">
            <a:avLst/>
          </a:prstGeom>
        </p:spPr>
      </p:pic>
      <p:pic>
        <p:nvPicPr>
          <p:cNvPr id="7" name="图片 6">
            <a:extLst>
              <a:ext uri="{FF2B5EF4-FFF2-40B4-BE49-F238E27FC236}">
                <a16:creationId xmlns:a16="http://schemas.microsoft.com/office/drawing/2014/main" id="{2EF74F86-75BB-4BFD-8A05-E424919CFF9B}"/>
              </a:ext>
            </a:extLst>
          </p:cNvPr>
          <p:cNvPicPr>
            <a:picLocks noChangeAspect="1"/>
          </p:cNvPicPr>
          <p:nvPr/>
        </p:nvPicPr>
        <p:blipFill>
          <a:blip r:embed="rId3"/>
          <a:stretch>
            <a:fillRect/>
          </a:stretch>
        </p:blipFill>
        <p:spPr>
          <a:xfrm>
            <a:off x="1838251" y="3943351"/>
            <a:ext cx="4643438" cy="2349660"/>
          </a:xfrm>
          <a:prstGeom prst="rect">
            <a:avLst/>
          </a:prstGeom>
        </p:spPr>
      </p:pic>
    </p:spTree>
    <p:extLst>
      <p:ext uri="{BB962C8B-B14F-4D97-AF65-F5344CB8AC3E}">
        <p14:creationId xmlns:p14="http://schemas.microsoft.com/office/powerpoint/2010/main" val="93134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a:xfrm>
            <a:off x="566060" y="165291"/>
            <a:ext cx="8010253" cy="601525"/>
          </a:xfrm>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输入日志信息，然后再点击提交</a:t>
            </a:r>
          </a:p>
        </p:txBody>
      </p:sp>
      <p:pic>
        <p:nvPicPr>
          <p:cNvPr id="9" name="图片 8">
            <a:extLst>
              <a:ext uri="{FF2B5EF4-FFF2-40B4-BE49-F238E27FC236}">
                <a16:creationId xmlns:a16="http://schemas.microsoft.com/office/drawing/2014/main" id="{E9DE7741-F548-47AE-94CB-945931EF3092}"/>
              </a:ext>
            </a:extLst>
          </p:cNvPr>
          <p:cNvPicPr>
            <a:picLocks noChangeAspect="1"/>
          </p:cNvPicPr>
          <p:nvPr/>
        </p:nvPicPr>
        <p:blipFill>
          <a:blip r:embed="rId2"/>
          <a:stretch>
            <a:fillRect/>
          </a:stretch>
        </p:blipFill>
        <p:spPr>
          <a:xfrm>
            <a:off x="470296" y="1666875"/>
            <a:ext cx="8161846" cy="4483260"/>
          </a:xfrm>
          <a:prstGeom prst="rect">
            <a:avLst/>
          </a:prstGeom>
          <a:ln>
            <a:solidFill>
              <a:schemeClr val="accent1"/>
            </a:solidFill>
          </a:ln>
        </p:spPr>
      </p:pic>
    </p:spTree>
    <p:extLst>
      <p:ext uri="{BB962C8B-B14F-4D97-AF65-F5344CB8AC3E}">
        <p14:creationId xmlns:p14="http://schemas.microsoft.com/office/powerpoint/2010/main" val="142259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上一步点击“提交”后，此时文件保存在本地仓库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再次点击“推送”才会将代码存入远端</a:t>
            </a:r>
            <a:r>
              <a:rPr lang="en-US" altLang="zh-CN" dirty="0" err="1"/>
              <a:t>Gitee</a:t>
            </a:r>
            <a:r>
              <a:rPr lang="zh-CN" altLang="en-US" dirty="0"/>
              <a:t>库</a:t>
            </a:r>
            <a:endParaRPr lang="en-US" altLang="zh-CN" dirty="0"/>
          </a:p>
          <a:p>
            <a:r>
              <a:rPr lang="zh-CN" altLang="en-US" dirty="0"/>
              <a:t>如果提示出错，可先执行一次拉取操作</a:t>
            </a:r>
          </a:p>
        </p:txBody>
      </p:sp>
      <p:pic>
        <p:nvPicPr>
          <p:cNvPr id="5" name="图片 4">
            <a:extLst>
              <a:ext uri="{FF2B5EF4-FFF2-40B4-BE49-F238E27FC236}">
                <a16:creationId xmlns:a16="http://schemas.microsoft.com/office/drawing/2014/main" id="{A343070C-237D-4D7F-A4CC-D46BDF1D7FE4}"/>
              </a:ext>
            </a:extLst>
          </p:cNvPr>
          <p:cNvPicPr>
            <a:picLocks noChangeAspect="1"/>
          </p:cNvPicPr>
          <p:nvPr/>
        </p:nvPicPr>
        <p:blipFill>
          <a:blip r:embed="rId2"/>
          <a:stretch>
            <a:fillRect/>
          </a:stretch>
        </p:blipFill>
        <p:spPr>
          <a:xfrm>
            <a:off x="399010" y="1666875"/>
            <a:ext cx="4042564" cy="2886075"/>
          </a:xfrm>
          <a:prstGeom prst="rect">
            <a:avLst/>
          </a:prstGeom>
        </p:spPr>
      </p:pic>
      <p:pic>
        <p:nvPicPr>
          <p:cNvPr id="6" name="图片 5">
            <a:extLst>
              <a:ext uri="{FF2B5EF4-FFF2-40B4-BE49-F238E27FC236}">
                <a16:creationId xmlns:a16="http://schemas.microsoft.com/office/drawing/2014/main" id="{0BD069A3-55DE-473B-BB25-83E8A96F950E}"/>
              </a:ext>
            </a:extLst>
          </p:cNvPr>
          <p:cNvPicPr>
            <a:picLocks noChangeAspect="1"/>
          </p:cNvPicPr>
          <p:nvPr/>
        </p:nvPicPr>
        <p:blipFill>
          <a:blip r:embed="rId3"/>
          <a:stretch>
            <a:fillRect/>
          </a:stretch>
        </p:blipFill>
        <p:spPr>
          <a:xfrm>
            <a:off x="4571186" y="1666875"/>
            <a:ext cx="3865512" cy="2886075"/>
          </a:xfrm>
          <a:prstGeom prst="rect">
            <a:avLst/>
          </a:prstGeom>
        </p:spPr>
      </p:pic>
    </p:spTree>
    <p:extLst>
      <p:ext uri="{BB962C8B-B14F-4D97-AF65-F5344CB8AC3E}">
        <p14:creationId xmlns:p14="http://schemas.microsoft.com/office/powerpoint/2010/main" val="315645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成功推送后的界面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AB387BD7-1E3C-4CB1-9BF9-AA5D1E4524E0}"/>
              </a:ext>
            </a:extLst>
          </p:cNvPr>
          <p:cNvPicPr>
            <a:picLocks noChangeAspect="1"/>
          </p:cNvPicPr>
          <p:nvPr/>
        </p:nvPicPr>
        <p:blipFill>
          <a:blip r:embed="rId2"/>
          <a:stretch>
            <a:fillRect/>
          </a:stretch>
        </p:blipFill>
        <p:spPr>
          <a:xfrm>
            <a:off x="565696" y="1583364"/>
            <a:ext cx="2979620" cy="2392648"/>
          </a:xfrm>
          <a:prstGeom prst="rect">
            <a:avLst/>
          </a:prstGeom>
        </p:spPr>
      </p:pic>
      <p:sp>
        <p:nvSpPr>
          <p:cNvPr id="5" name="矩形 4">
            <a:extLst>
              <a:ext uri="{FF2B5EF4-FFF2-40B4-BE49-F238E27FC236}">
                <a16:creationId xmlns:a16="http://schemas.microsoft.com/office/drawing/2014/main" id="{9791BC0B-694D-4C4A-B0F7-53B4B304A445}"/>
              </a:ext>
            </a:extLst>
          </p:cNvPr>
          <p:cNvSpPr/>
          <p:nvPr/>
        </p:nvSpPr>
        <p:spPr>
          <a:xfrm>
            <a:off x="566060" y="4137087"/>
            <a:ext cx="2478201" cy="2138086"/>
          </a:xfrm>
          <a:prstGeom prst="rect">
            <a:avLst/>
          </a:prstGeom>
          <a:ln>
            <a:solidFill>
              <a:schemeClr val="accent1"/>
            </a:solidFill>
          </a:ln>
        </p:spPr>
        <p:txBody>
          <a:bodyPr wrap="square">
            <a:spAutoFit/>
          </a:bodyPr>
          <a:lstStyle/>
          <a:p>
            <a:pPr defTabSz="685800">
              <a:lnSpc>
                <a:spcPct val="125000"/>
              </a:lnSpc>
              <a:spcBef>
                <a:spcPts val="600"/>
              </a:spcBef>
              <a:spcAft>
                <a:spcPts val="600"/>
              </a:spcAft>
              <a:buClr>
                <a:schemeClr val="accent1">
                  <a:lumMod val="60000"/>
                  <a:lumOff val="40000"/>
                </a:schemeClr>
              </a:buClr>
              <a:buSzPct val="80000"/>
            </a:pPr>
            <a:r>
              <a:rPr lang="zh-CN" altLang="en-US" sz="1800" b="1" dirty="0">
                <a:solidFill>
                  <a:srgbClr val="0000FF"/>
                </a:solidFill>
                <a:latin typeface="华文中宋" panose="02010600040101010101" pitchFamily="2" charset="-122"/>
                <a:ea typeface="华文中宋" panose="02010600040101010101" pitchFamily="2" charset="-122"/>
              </a:rPr>
              <a:t>如果项目中有新增的文件需要进行版本控制，则重复本节“项目中新文件上传”操作，否则前面这些操作后面将不会再执行</a:t>
            </a:r>
            <a:endParaRPr lang="en-US" altLang="zh-CN" sz="1800" b="1" dirty="0">
              <a:solidFill>
                <a:srgbClr val="0000FF"/>
              </a:solidFill>
              <a:latin typeface="华文中宋" panose="02010600040101010101" pitchFamily="2" charset="-122"/>
              <a:ea typeface="华文中宋" panose="02010600040101010101" pitchFamily="2" charset="-122"/>
            </a:endParaRPr>
          </a:p>
        </p:txBody>
      </p:sp>
      <p:pic>
        <p:nvPicPr>
          <p:cNvPr id="9" name="图片 8">
            <a:extLst>
              <a:ext uri="{FF2B5EF4-FFF2-40B4-BE49-F238E27FC236}">
                <a16:creationId xmlns:a16="http://schemas.microsoft.com/office/drawing/2014/main" id="{D7E64BE1-1D7A-4A1A-B049-3E4325A0A8CA}"/>
              </a:ext>
            </a:extLst>
          </p:cNvPr>
          <p:cNvPicPr>
            <a:picLocks noChangeAspect="1"/>
          </p:cNvPicPr>
          <p:nvPr/>
        </p:nvPicPr>
        <p:blipFill>
          <a:blip r:embed="rId3"/>
          <a:stretch>
            <a:fillRect/>
          </a:stretch>
        </p:blipFill>
        <p:spPr>
          <a:xfrm>
            <a:off x="3683479" y="1583364"/>
            <a:ext cx="4812431" cy="46918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8034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5172084" cy="5356443"/>
          </a:xfrm>
        </p:spPr>
        <p:txBody>
          <a:bodyPr>
            <a:normAutofit/>
          </a:bodyPr>
          <a:lstStyle/>
          <a:p>
            <a:r>
              <a:rPr lang="zh-CN" altLang="en-US" dirty="0"/>
              <a:t>项目创建者将本地项目上传到了远程仓库，项目组的其它成员首先要克隆到本地然后才能参与项目的工作。</a:t>
            </a:r>
            <a:endParaRPr lang="en-US" altLang="zh-CN" dirty="0"/>
          </a:p>
          <a:p>
            <a:r>
              <a:rPr lang="zh-CN" altLang="en-US" dirty="0"/>
              <a:t>项目组成员首先要做前面介绍的如下工作</a:t>
            </a:r>
            <a:endParaRPr lang="en-US" altLang="zh-CN" dirty="0"/>
          </a:p>
          <a:p>
            <a:pPr lvl="1"/>
            <a:r>
              <a:rPr lang="zh-CN" altLang="en-US" dirty="0"/>
              <a:t>在服务器注册用户</a:t>
            </a:r>
            <a:endParaRPr lang="en-US" altLang="zh-CN" dirty="0"/>
          </a:p>
          <a:p>
            <a:pPr lvl="1"/>
            <a:r>
              <a:rPr lang="zh-CN" altLang="en-US" dirty="0"/>
              <a:t>“四、</a:t>
            </a:r>
            <a:r>
              <a:rPr lang="en-US" altLang="zh-CN" dirty="0" err="1"/>
              <a:t>TortoiseGit</a:t>
            </a:r>
            <a:r>
              <a:rPr lang="zh-CN" altLang="en-US" dirty="0"/>
              <a:t>版本控制软件安装”</a:t>
            </a:r>
            <a:endParaRPr lang="en-US" altLang="zh-CN" dirty="0"/>
          </a:p>
          <a:p>
            <a:pPr lvl="1"/>
            <a:r>
              <a:rPr lang="zh-CN" altLang="en-US" dirty="0"/>
              <a:t>“七、初始</a:t>
            </a:r>
            <a:r>
              <a:rPr lang="zh-CN" altLang="zh-CN" dirty="0"/>
              <a:t>设置</a:t>
            </a:r>
            <a:r>
              <a:rPr lang="zh-CN" altLang="en-US" dirty="0"/>
              <a:t>”</a:t>
            </a:r>
            <a:endParaRPr lang="en-US" altLang="zh-CN" dirty="0"/>
          </a:p>
          <a:p>
            <a:pPr lvl="1"/>
            <a:r>
              <a:rPr lang="zh-CN" altLang="en-US" dirty="0"/>
              <a:t>“十、客户端配置及本地版本库生成”</a:t>
            </a:r>
            <a:endParaRPr lang="en-US" altLang="zh-CN" dirty="0"/>
          </a:p>
          <a:p>
            <a:r>
              <a:rPr lang="zh-CN" altLang="en-US" dirty="0"/>
              <a:t>上面几项工作做完后，创建本地分支</a:t>
            </a:r>
            <a:endParaRPr lang="en-US" altLang="zh-CN" dirty="0"/>
          </a:p>
          <a:p>
            <a:endParaRPr lang="en-US" altLang="zh-CN" dirty="0"/>
          </a:p>
          <a:p>
            <a:endParaRPr lang="en-US" altLang="zh-CN" dirty="0"/>
          </a:p>
          <a:p>
            <a:endParaRPr lang="en-US" altLang="zh-CN" dirty="0"/>
          </a:p>
          <a:p>
            <a:endParaRPr lang="en-US" altLang="zh-CN" dirty="0"/>
          </a:p>
        </p:txBody>
      </p:sp>
      <p:pic>
        <p:nvPicPr>
          <p:cNvPr id="11" name="图片 10">
            <a:extLst>
              <a:ext uri="{FF2B5EF4-FFF2-40B4-BE49-F238E27FC236}">
                <a16:creationId xmlns:a16="http://schemas.microsoft.com/office/drawing/2014/main" id="{E49369B4-5838-4247-9DFD-34868C184B51}"/>
              </a:ext>
            </a:extLst>
          </p:cNvPr>
          <p:cNvPicPr>
            <a:picLocks noChangeAspect="1"/>
          </p:cNvPicPr>
          <p:nvPr/>
        </p:nvPicPr>
        <p:blipFill>
          <a:blip r:embed="rId2"/>
          <a:stretch>
            <a:fillRect/>
          </a:stretch>
        </p:blipFill>
        <p:spPr>
          <a:xfrm>
            <a:off x="5478448" y="2997679"/>
            <a:ext cx="3349191" cy="2928668"/>
          </a:xfrm>
          <a:prstGeom prst="rect">
            <a:avLst/>
          </a:prstGeom>
        </p:spPr>
      </p:pic>
    </p:spTree>
    <p:extLst>
      <p:ext uri="{BB962C8B-B14F-4D97-AF65-F5344CB8AC3E}">
        <p14:creationId xmlns:p14="http://schemas.microsoft.com/office/powerpoint/2010/main" val="1964783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然后同步代码到本地</a:t>
            </a:r>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46BFAB2D-BBA0-438B-B00B-83B4D13D2299}"/>
              </a:ext>
            </a:extLst>
          </p:cNvPr>
          <p:cNvPicPr>
            <a:picLocks noChangeAspect="1"/>
          </p:cNvPicPr>
          <p:nvPr/>
        </p:nvPicPr>
        <p:blipFill>
          <a:blip r:embed="rId2"/>
          <a:stretch>
            <a:fillRect/>
          </a:stretch>
        </p:blipFill>
        <p:spPr>
          <a:xfrm>
            <a:off x="566060" y="1795512"/>
            <a:ext cx="2419350" cy="4268857"/>
          </a:xfrm>
          <a:prstGeom prst="rect">
            <a:avLst/>
          </a:prstGeom>
        </p:spPr>
      </p:pic>
      <p:pic>
        <p:nvPicPr>
          <p:cNvPr id="5" name="图片 4">
            <a:extLst>
              <a:ext uri="{FF2B5EF4-FFF2-40B4-BE49-F238E27FC236}">
                <a16:creationId xmlns:a16="http://schemas.microsoft.com/office/drawing/2014/main" id="{F5249711-49CD-4BF7-9EFC-423874E3D0FB}"/>
              </a:ext>
            </a:extLst>
          </p:cNvPr>
          <p:cNvPicPr>
            <a:picLocks noChangeAspect="1"/>
          </p:cNvPicPr>
          <p:nvPr/>
        </p:nvPicPr>
        <p:blipFill>
          <a:blip r:embed="rId3"/>
          <a:stretch>
            <a:fillRect/>
          </a:stretch>
        </p:blipFill>
        <p:spPr>
          <a:xfrm>
            <a:off x="3096922" y="1795513"/>
            <a:ext cx="5543086" cy="4268856"/>
          </a:xfrm>
          <a:prstGeom prst="rect">
            <a:avLst/>
          </a:prstGeom>
        </p:spPr>
      </p:pic>
    </p:spTree>
    <p:extLst>
      <p:ext uri="{BB962C8B-B14F-4D97-AF65-F5344CB8AC3E}">
        <p14:creationId xmlns:p14="http://schemas.microsoft.com/office/powerpoint/2010/main" val="1102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二、代码版本管理软件</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444500" y="1136650"/>
            <a:ext cx="8300489" cy="5222586"/>
          </a:xfrm>
        </p:spPr>
        <p:txBody>
          <a:bodyPr>
            <a:normAutofit/>
          </a:bodyPr>
          <a:lstStyle/>
          <a:p>
            <a:r>
              <a:rPr lang="zh-CN" altLang="en-US" dirty="0"/>
              <a:t>代码版本管理软件</a:t>
            </a:r>
          </a:p>
          <a:p>
            <a:pPr lvl="1"/>
            <a:r>
              <a:rPr lang="zh-CN" altLang="en-US" dirty="0"/>
              <a:t>提供完备的版本管理功能的软件</a:t>
            </a:r>
            <a:endParaRPr lang="en-US" altLang="zh-CN" dirty="0"/>
          </a:p>
          <a:p>
            <a:pPr lvl="1"/>
            <a:r>
              <a:rPr lang="zh-CN" altLang="en-US" dirty="0"/>
              <a:t>是软件开发者的必备工具</a:t>
            </a:r>
            <a:endParaRPr lang="en-US" altLang="zh-CN" dirty="0"/>
          </a:p>
          <a:p>
            <a:pPr lvl="1"/>
            <a:r>
              <a:rPr lang="zh-CN" altLang="en-US" dirty="0"/>
              <a:t>是软件公司的基础设施</a:t>
            </a:r>
            <a:endParaRPr lang="en-US" altLang="zh-CN" dirty="0"/>
          </a:p>
          <a:p>
            <a:r>
              <a:rPr lang="zh-CN" altLang="en-US" dirty="0"/>
              <a:t>主要作用</a:t>
            </a:r>
            <a:endParaRPr lang="en-US" altLang="zh-CN" dirty="0"/>
          </a:p>
          <a:p>
            <a:pPr lvl="1"/>
            <a:r>
              <a:rPr lang="zh-CN" altLang="en-US" dirty="0"/>
              <a:t>实现跨区域多人协同开发</a:t>
            </a:r>
          </a:p>
          <a:p>
            <a:pPr lvl="1"/>
            <a:r>
              <a:rPr lang="zh-CN" altLang="en-US" dirty="0"/>
              <a:t>跟踪记录整个软件的开发过程</a:t>
            </a:r>
            <a:r>
              <a:rPr lang="en-US" altLang="zh-CN" dirty="0"/>
              <a:t>,</a:t>
            </a:r>
            <a:r>
              <a:rPr lang="zh-CN" altLang="en-US" dirty="0"/>
              <a:t>记载文件的历史记录</a:t>
            </a:r>
          </a:p>
          <a:p>
            <a:pPr lvl="1"/>
            <a:r>
              <a:rPr lang="zh-CN" altLang="en-US" dirty="0"/>
              <a:t>组织和保护你的源代码和文档</a:t>
            </a:r>
          </a:p>
          <a:p>
            <a:pPr lvl="1"/>
            <a:r>
              <a:rPr lang="zh-CN" altLang="en-US" dirty="0"/>
              <a:t>统计工作量</a:t>
            </a:r>
          </a:p>
          <a:p>
            <a:pPr lvl="1"/>
            <a:r>
              <a:rPr lang="zh-CN" altLang="en-US" dirty="0"/>
              <a:t>并行开发、提高开发效率</a:t>
            </a:r>
          </a:p>
          <a:p>
            <a:pPr lvl="1"/>
            <a:r>
              <a:rPr lang="zh-CN" altLang="en-US" dirty="0"/>
              <a:t>减轻开发人员的负担，节省时间，同时降低人为错误</a:t>
            </a:r>
          </a:p>
          <a:p>
            <a:pPr lvl="1"/>
            <a:endParaRPr lang="zh-CN" altLang="en-US" dirty="0"/>
          </a:p>
        </p:txBody>
      </p:sp>
    </p:spTree>
    <p:extLst>
      <p:ext uri="{BB962C8B-B14F-4D97-AF65-F5344CB8AC3E}">
        <p14:creationId xmlns:p14="http://schemas.microsoft.com/office/powerpoint/2010/main" val="476938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如果远程仓库有多个分支那么都会拉取到本地仓库</a:t>
            </a:r>
            <a:endParaRPr lang="en-US" altLang="zh-CN" dirty="0"/>
          </a:p>
          <a:p>
            <a:r>
              <a:rPr lang="zh-CN" altLang="en-US" dirty="0"/>
              <a:t>此时在工作目录中看不到拉取下来的文件，还需要切换分支，切换后就可以在工作目录中显示拉取到的文件了</a:t>
            </a:r>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C25C5413-0D77-4733-83D3-CC77DDB59E1C}"/>
              </a:ext>
            </a:extLst>
          </p:cNvPr>
          <p:cNvPicPr>
            <a:picLocks noChangeAspect="1"/>
          </p:cNvPicPr>
          <p:nvPr/>
        </p:nvPicPr>
        <p:blipFill>
          <a:blip r:embed="rId2"/>
          <a:stretch>
            <a:fillRect/>
          </a:stretch>
        </p:blipFill>
        <p:spPr>
          <a:xfrm>
            <a:off x="794978" y="2663635"/>
            <a:ext cx="2257425" cy="3781776"/>
          </a:xfrm>
          <a:prstGeom prst="rect">
            <a:avLst/>
          </a:prstGeom>
          <a:ln>
            <a:solidFill>
              <a:schemeClr val="accent1"/>
            </a:solidFill>
          </a:ln>
        </p:spPr>
      </p:pic>
      <p:pic>
        <p:nvPicPr>
          <p:cNvPr id="8" name="图片 7">
            <a:extLst>
              <a:ext uri="{FF2B5EF4-FFF2-40B4-BE49-F238E27FC236}">
                <a16:creationId xmlns:a16="http://schemas.microsoft.com/office/drawing/2014/main" id="{9C91B544-0AB4-400D-A68F-17ECFFF09FEA}"/>
              </a:ext>
            </a:extLst>
          </p:cNvPr>
          <p:cNvPicPr>
            <a:picLocks noChangeAspect="1"/>
          </p:cNvPicPr>
          <p:nvPr/>
        </p:nvPicPr>
        <p:blipFill>
          <a:blip r:embed="rId3"/>
          <a:stretch>
            <a:fillRect/>
          </a:stretch>
        </p:blipFill>
        <p:spPr>
          <a:xfrm>
            <a:off x="3251410" y="2663634"/>
            <a:ext cx="5324903" cy="3781776"/>
          </a:xfrm>
          <a:prstGeom prst="rect">
            <a:avLst/>
          </a:prstGeom>
          <a:ln>
            <a:solidFill>
              <a:schemeClr val="accent1"/>
            </a:solidFill>
          </a:ln>
        </p:spPr>
      </p:pic>
    </p:spTree>
    <p:extLst>
      <p:ext uri="{BB962C8B-B14F-4D97-AF65-F5344CB8AC3E}">
        <p14:creationId xmlns:p14="http://schemas.microsoft.com/office/powerpoint/2010/main" val="21086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pPr lvl="1"/>
            <a:r>
              <a:rPr lang="zh-CN" altLang="en-US" dirty="0"/>
              <a:t>拉取远程仓库文件到本地</a:t>
            </a:r>
            <a:r>
              <a:rPr lang="en-US" altLang="zh-CN" dirty="0"/>
              <a:t>(Pull)</a:t>
            </a:r>
          </a:p>
          <a:p>
            <a:pPr lvl="1"/>
            <a:r>
              <a:rPr lang="zh-CN" altLang="en-US" dirty="0"/>
              <a:t>在工作区中添加、修改文件；</a:t>
            </a:r>
          </a:p>
          <a:p>
            <a:pPr lvl="1"/>
            <a:r>
              <a:rPr lang="zh-CN" altLang="en-US" dirty="0"/>
              <a:t>将需要进行版本管理的文件放入暂存区域</a:t>
            </a:r>
            <a:r>
              <a:rPr lang="en-US" altLang="zh-CN" dirty="0"/>
              <a:t>(Add)</a:t>
            </a:r>
            <a:r>
              <a:rPr lang="zh-CN" altLang="en-US" dirty="0"/>
              <a:t>；</a:t>
            </a:r>
          </a:p>
          <a:p>
            <a:pPr lvl="1"/>
            <a:r>
              <a:rPr lang="zh-CN" altLang="en-US" dirty="0"/>
              <a:t>将暂存区域的文件提交到本地</a:t>
            </a:r>
            <a:r>
              <a:rPr lang="en-US" altLang="zh-CN" dirty="0"/>
              <a:t>Git</a:t>
            </a:r>
            <a:r>
              <a:rPr lang="zh-CN" altLang="en-US" dirty="0"/>
              <a:t>仓库</a:t>
            </a:r>
            <a:r>
              <a:rPr lang="en-US" altLang="zh-CN" dirty="0"/>
              <a:t>(Commit)</a:t>
            </a:r>
            <a:r>
              <a:rPr lang="zh-CN" altLang="en-US" dirty="0"/>
              <a:t>；</a:t>
            </a:r>
            <a:endParaRPr lang="en-US" altLang="zh-CN" dirty="0"/>
          </a:p>
          <a:p>
            <a:pPr lvl="1"/>
            <a:r>
              <a:rPr lang="zh-CN" altLang="en-US" dirty="0"/>
              <a:t>将本地本地仓库文件提交到远程仓库</a:t>
            </a:r>
            <a:r>
              <a:rPr lang="en-US" altLang="zh-CN" dirty="0"/>
              <a:t>(Push)</a:t>
            </a:r>
            <a:r>
              <a:rPr lang="zh-CN" altLang="en-US" dirty="0"/>
              <a:t>；</a:t>
            </a:r>
            <a:endParaRPr lang="en-US" altLang="zh-CN" dirty="0"/>
          </a:p>
          <a:p>
            <a:pPr lvl="1"/>
            <a:r>
              <a:rPr lang="zh-CN" altLang="en-US" dirty="0"/>
              <a:t>因此</a:t>
            </a:r>
            <a:r>
              <a:rPr lang="en-US" altLang="zh-CN" dirty="0"/>
              <a:t>Git</a:t>
            </a:r>
            <a:r>
              <a:rPr lang="zh-CN" altLang="en-US" dirty="0"/>
              <a:t>管理的文件有三种状态：已修改（</a:t>
            </a:r>
            <a:r>
              <a:rPr lang="en-US" altLang="zh-CN" dirty="0"/>
              <a:t>modified</a:t>
            </a:r>
            <a:r>
              <a:rPr lang="zh-CN" altLang="en-US" dirty="0"/>
              <a:t>）</a:t>
            </a:r>
            <a:r>
              <a:rPr lang="en-US" altLang="zh-CN" dirty="0"/>
              <a:t>,</a:t>
            </a:r>
            <a:r>
              <a:rPr lang="zh-CN" altLang="en-US" dirty="0"/>
              <a:t>已暂存（</a:t>
            </a:r>
            <a:r>
              <a:rPr lang="en-US" altLang="zh-CN" dirty="0"/>
              <a:t>staged</a:t>
            </a:r>
            <a:r>
              <a:rPr lang="zh-CN" altLang="en-US" dirty="0"/>
              <a:t>）</a:t>
            </a:r>
            <a:r>
              <a:rPr lang="en-US" altLang="zh-CN" dirty="0"/>
              <a:t>,</a:t>
            </a:r>
            <a:r>
              <a:rPr lang="zh-CN" altLang="zh-CN" dirty="0"/>
              <a:t>已提交</a:t>
            </a:r>
            <a:r>
              <a:rPr lang="en-US" altLang="zh-CN" dirty="0"/>
              <a:t>(committed)</a:t>
            </a:r>
            <a:endParaRPr lang="zh-CN" altLang="en-US" dirty="0"/>
          </a:p>
        </p:txBody>
      </p:sp>
      <p:pic>
        <p:nvPicPr>
          <p:cNvPr id="5" name="图片 4" descr="https://img2018.cnblogs.com/blog/1090617/201810/1090617-20181008211557402-232838726.png">
            <a:extLst>
              <a:ext uri="{FF2B5EF4-FFF2-40B4-BE49-F238E27FC236}">
                <a16:creationId xmlns:a16="http://schemas.microsoft.com/office/drawing/2014/main" id="{60460B5C-988A-4430-80F0-F96E093AAA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4241" y="4285775"/>
            <a:ext cx="7171055" cy="2159635"/>
          </a:xfrm>
          <a:prstGeom prst="rect">
            <a:avLst/>
          </a:prstGeom>
          <a:noFill/>
          <a:ln>
            <a:noFill/>
          </a:ln>
        </p:spPr>
      </p:pic>
    </p:spTree>
    <p:extLst>
      <p:ext uri="{BB962C8B-B14F-4D97-AF65-F5344CB8AC3E}">
        <p14:creationId xmlns:p14="http://schemas.microsoft.com/office/powerpoint/2010/main" val="865863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218865" cy="5356443"/>
          </a:xfrm>
        </p:spPr>
        <p:txBody>
          <a:bodyPr>
            <a:normAutofit/>
          </a:bodyPr>
          <a:lstStyle/>
          <a:p>
            <a:r>
              <a:rPr lang="en-US" altLang="zh-CN" dirty="0"/>
              <a:t>Pull</a:t>
            </a:r>
          </a:p>
          <a:p>
            <a:pPr lvl="1"/>
            <a:r>
              <a:rPr lang="zh-CN" altLang="en-US" dirty="0"/>
              <a:t>拉取远程仓库文件到本地</a:t>
            </a:r>
            <a:r>
              <a:rPr lang="en-US" altLang="zh-CN" dirty="0"/>
              <a:t>,</a:t>
            </a:r>
            <a:r>
              <a:rPr lang="zh-CN" altLang="en-US" dirty="0"/>
              <a:t>并与本地文件合并</a:t>
            </a:r>
            <a:endParaRPr lang="en-US" altLang="zh-CN" dirty="0"/>
          </a:p>
          <a:p>
            <a:pPr lvl="1"/>
            <a:endParaRPr lang="zh-CN" altLang="en-US" dirty="0"/>
          </a:p>
        </p:txBody>
      </p:sp>
      <p:pic>
        <p:nvPicPr>
          <p:cNvPr id="8" name="图片 7">
            <a:extLst>
              <a:ext uri="{FF2B5EF4-FFF2-40B4-BE49-F238E27FC236}">
                <a16:creationId xmlns:a16="http://schemas.microsoft.com/office/drawing/2014/main" id="{DA412ECB-5543-4896-A0AA-E9D226ED288C}"/>
              </a:ext>
            </a:extLst>
          </p:cNvPr>
          <p:cNvPicPr>
            <a:picLocks noChangeAspect="1"/>
          </p:cNvPicPr>
          <p:nvPr/>
        </p:nvPicPr>
        <p:blipFill>
          <a:blip r:embed="rId2"/>
          <a:stretch>
            <a:fillRect/>
          </a:stretch>
        </p:blipFill>
        <p:spPr>
          <a:xfrm>
            <a:off x="592211" y="2676523"/>
            <a:ext cx="2286000" cy="3609975"/>
          </a:xfrm>
          <a:prstGeom prst="rect">
            <a:avLst/>
          </a:prstGeom>
        </p:spPr>
      </p:pic>
      <p:pic>
        <p:nvPicPr>
          <p:cNvPr id="9" name="图片 8">
            <a:extLst>
              <a:ext uri="{FF2B5EF4-FFF2-40B4-BE49-F238E27FC236}">
                <a16:creationId xmlns:a16="http://schemas.microsoft.com/office/drawing/2014/main" id="{8C1490D1-B0AB-4C3A-A116-3AE11C9C7173}"/>
              </a:ext>
            </a:extLst>
          </p:cNvPr>
          <p:cNvPicPr>
            <a:picLocks noChangeAspect="1"/>
          </p:cNvPicPr>
          <p:nvPr/>
        </p:nvPicPr>
        <p:blipFill>
          <a:blip r:embed="rId3"/>
          <a:stretch>
            <a:fillRect/>
          </a:stretch>
        </p:blipFill>
        <p:spPr>
          <a:xfrm>
            <a:off x="3060672" y="2466974"/>
            <a:ext cx="5486400" cy="4029075"/>
          </a:xfrm>
          <a:prstGeom prst="rect">
            <a:avLst/>
          </a:prstGeom>
        </p:spPr>
      </p:pic>
    </p:spTree>
    <p:extLst>
      <p:ext uri="{BB962C8B-B14F-4D97-AF65-F5344CB8AC3E}">
        <p14:creationId xmlns:p14="http://schemas.microsoft.com/office/powerpoint/2010/main" val="2256059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5271827" cy="5356443"/>
          </a:xfrm>
        </p:spPr>
        <p:txBody>
          <a:bodyPr>
            <a:normAutofit/>
          </a:bodyPr>
          <a:lstStyle/>
          <a:p>
            <a:r>
              <a:rPr lang="en-US" altLang="zh-CN" dirty="0"/>
              <a:t>Add</a:t>
            </a:r>
          </a:p>
          <a:p>
            <a:pPr lvl="1"/>
            <a:r>
              <a:rPr lang="zh-CN" altLang="en-US" dirty="0"/>
              <a:t>如果项目中有新增的文件需要版本控制，则使用此操作。</a:t>
            </a:r>
            <a:endParaRPr lang="en-US" altLang="zh-CN" dirty="0"/>
          </a:p>
          <a:p>
            <a:pPr lvl="1"/>
            <a:r>
              <a:rPr lang="zh-CN" altLang="en-US" dirty="0"/>
              <a:t>注：临时文件比如</a:t>
            </a:r>
            <a:r>
              <a:rPr lang="en-US" altLang="zh-CN" dirty="0" err="1"/>
              <a:t>c++</a:t>
            </a:r>
            <a:r>
              <a:rPr lang="zh-CN" altLang="en-US" dirty="0"/>
              <a:t>编译过程中的</a:t>
            </a:r>
            <a:r>
              <a:rPr lang="en-US" altLang="zh-CN" dirty="0"/>
              <a:t>.obj</a:t>
            </a:r>
            <a:r>
              <a:rPr lang="zh-CN" altLang="en-US" dirty="0"/>
              <a:t>、</a:t>
            </a:r>
            <a:r>
              <a:rPr lang="en-US" altLang="zh-CN" dirty="0"/>
              <a:t>.</a:t>
            </a:r>
            <a:r>
              <a:rPr lang="en-US" altLang="zh-CN" dirty="0" err="1"/>
              <a:t>pdb</a:t>
            </a:r>
            <a:r>
              <a:rPr lang="zh-CN" altLang="en-US" dirty="0"/>
              <a:t>等不要进行加入到仓库中进行版本控制</a:t>
            </a:r>
            <a:endParaRPr lang="en-US" altLang="zh-CN" dirty="0"/>
          </a:p>
          <a:p>
            <a:pPr lvl="1"/>
            <a:r>
              <a:rPr lang="zh-CN" altLang="en-US" dirty="0"/>
              <a:t>该操作的使用方法参见“十一、项目中新文件上传”</a:t>
            </a:r>
            <a:endParaRPr lang="en-US" altLang="zh-CN" dirty="0"/>
          </a:p>
          <a:p>
            <a:r>
              <a:rPr lang="en-US" altLang="zh-CN" dirty="0"/>
              <a:t>Commit</a:t>
            </a:r>
          </a:p>
          <a:p>
            <a:pPr lvl="1"/>
            <a:r>
              <a:rPr lang="zh-CN" altLang="en-US" dirty="0"/>
              <a:t>将暂存区域的文件提交到本地仓库</a:t>
            </a:r>
            <a:endParaRPr lang="en-US" altLang="zh-CN" dirty="0"/>
          </a:p>
          <a:p>
            <a:pPr lvl="1"/>
            <a:r>
              <a:rPr lang="zh-CN" altLang="en-US" dirty="0"/>
              <a:t>在工作目录空白处点击鼠标右键，弹出菜单</a:t>
            </a:r>
            <a:endParaRPr lang="en-US" altLang="zh-CN" dirty="0"/>
          </a:p>
          <a:p>
            <a:pPr lvl="1"/>
            <a:r>
              <a:rPr lang="zh-CN" altLang="en-US" dirty="0"/>
              <a:t>选择“</a:t>
            </a:r>
            <a:r>
              <a:rPr lang="en-US" altLang="zh-CN" dirty="0"/>
              <a:t>Git </a:t>
            </a:r>
            <a:r>
              <a:rPr lang="zh-CN" altLang="en-US" dirty="0"/>
              <a:t>提交”</a:t>
            </a:r>
            <a:endParaRPr lang="en-US" altLang="zh-CN" dirty="0"/>
          </a:p>
          <a:p>
            <a:pPr lvl="1"/>
            <a:endParaRPr lang="zh-CN" altLang="en-US" dirty="0"/>
          </a:p>
        </p:txBody>
      </p:sp>
      <p:pic>
        <p:nvPicPr>
          <p:cNvPr id="7" name="图片 6">
            <a:extLst>
              <a:ext uri="{FF2B5EF4-FFF2-40B4-BE49-F238E27FC236}">
                <a16:creationId xmlns:a16="http://schemas.microsoft.com/office/drawing/2014/main" id="{53847235-F97D-418A-8563-4A42290382E8}"/>
              </a:ext>
            </a:extLst>
          </p:cNvPr>
          <p:cNvPicPr>
            <a:picLocks noChangeAspect="1"/>
          </p:cNvPicPr>
          <p:nvPr/>
        </p:nvPicPr>
        <p:blipFill>
          <a:blip r:embed="rId2"/>
          <a:stretch>
            <a:fillRect/>
          </a:stretch>
        </p:blipFill>
        <p:spPr>
          <a:xfrm>
            <a:off x="5838848" y="3062378"/>
            <a:ext cx="2409825" cy="3630332"/>
          </a:xfrm>
          <a:prstGeom prst="rect">
            <a:avLst/>
          </a:prstGeom>
        </p:spPr>
      </p:pic>
      <p:pic>
        <p:nvPicPr>
          <p:cNvPr id="5" name="图片 4">
            <a:extLst>
              <a:ext uri="{FF2B5EF4-FFF2-40B4-BE49-F238E27FC236}">
                <a16:creationId xmlns:a16="http://schemas.microsoft.com/office/drawing/2014/main" id="{DAF8E155-E2B4-4D42-B0D5-EF01335E3EF0}"/>
              </a:ext>
            </a:extLst>
          </p:cNvPr>
          <p:cNvPicPr>
            <a:picLocks noChangeAspect="1"/>
          </p:cNvPicPr>
          <p:nvPr/>
        </p:nvPicPr>
        <p:blipFill>
          <a:blip r:embed="rId3"/>
          <a:stretch>
            <a:fillRect/>
          </a:stretch>
        </p:blipFill>
        <p:spPr>
          <a:xfrm>
            <a:off x="5838848" y="1116633"/>
            <a:ext cx="2409825" cy="1790700"/>
          </a:xfrm>
          <a:prstGeom prst="rect">
            <a:avLst/>
          </a:prstGeom>
          <a:ln>
            <a:solidFill>
              <a:schemeClr val="accent1"/>
            </a:solidFill>
          </a:ln>
        </p:spPr>
      </p:pic>
    </p:spTree>
    <p:extLst>
      <p:ext uri="{BB962C8B-B14F-4D97-AF65-F5344CB8AC3E}">
        <p14:creationId xmlns:p14="http://schemas.microsoft.com/office/powerpoint/2010/main" val="1283959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pPr lvl="1"/>
            <a:r>
              <a:rPr lang="zh-CN" altLang="en-US" dirty="0"/>
              <a:t>输入日志信息：用于记录此次的修改内容，修改原因等</a:t>
            </a:r>
            <a:endParaRPr lang="en-US" altLang="zh-CN" dirty="0"/>
          </a:p>
          <a:p>
            <a:pPr lvl="1"/>
            <a:r>
              <a:rPr lang="zh-CN" altLang="en-US" dirty="0"/>
              <a:t>选择要提交的文件，然后点击“提交”</a:t>
            </a:r>
          </a:p>
        </p:txBody>
      </p:sp>
      <p:pic>
        <p:nvPicPr>
          <p:cNvPr id="6" name="图片 5">
            <a:extLst>
              <a:ext uri="{FF2B5EF4-FFF2-40B4-BE49-F238E27FC236}">
                <a16:creationId xmlns:a16="http://schemas.microsoft.com/office/drawing/2014/main" id="{19F6BC79-9D86-41AB-A635-1791601D9AE2}"/>
              </a:ext>
            </a:extLst>
          </p:cNvPr>
          <p:cNvPicPr>
            <a:picLocks noChangeAspect="1"/>
          </p:cNvPicPr>
          <p:nvPr/>
        </p:nvPicPr>
        <p:blipFill>
          <a:blip r:embed="rId2"/>
          <a:stretch>
            <a:fillRect/>
          </a:stretch>
        </p:blipFill>
        <p:spPr>
          <a:xfrm>
            <a:off x="804862" y="2095499"/>
            <a:ext cx="7243763" cy="4429125"/>
          </a:xfrm>
          <a:prstGeom prst="rect">
            <a:avLst/>
          </a:prstGeom>
        </p:spPr>
      </p:pic>
    </p:spTree>
    <p:extLst>
      <p:ext uri="{BB962C8B-B14F-4D97-AF65-F5344CB8AC3E}">
        <p14:creationId xmlns:p14="http://schemas.microsoft.com/office/powerpoint/2010/main" val="2300331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pPr lvl="1"/>
            <a:r>
              <a:rPr lang="zh-CN" altLang="en-US" dirty="0"/>
              <a:t>点击“提交”后，信息被提交到本地仓库</a:t>
            </a:r>
            <a:endParaRPr lang="en-US" altLang="zh-CN" dirty="0"/>
          </a:p>
          <a:p>
            <a:pPr lvl="1"/>
            <a:r>
              <a:rPr lang="zh-CN" altLang="en-US" dirty="0"/>
              <a:t>出现如下界面，如果想更新远程仓库，则点击“推送”，否则点击“关闭”</a:t>
            </a:r>
            <a:endParaRPr lang="en-US" altLang="zh-CN" dirty="0"/>
          </a:p>
          <a:p>
            <a:pPr lvl="1"/>
            <a:endParaRPr lang="zh-CN" altLang="en-US" dirty="0"/>
          </a:p>
        </p:txBody>
      </p:sp>
      <p:pic>
        <p:nvPicPr>
          <p:cNvPr id="5" name="图片 4">
            <a:extLst>
              <a:ext uri="{FF2B5EF4-FFF2-40B4-BE49-F238E27FC236}">
                <a16:creationId xmlns:a16="http://schemas.microsoft.com/office/drawing/2014/main" id="{4522E2AE-5633-4177-9F4C-638FDDE3E9D5}"/>
              </a:ext>
            </a:extLst>
          </p:cNvPr>
          <p:cNvPicPr>
            <a:picLocks noChangeAspect="1"/>
          </p:cNvPicPr>
          <p:nvPr/>
        </p:nvPicPr>
        <p:blipFill>
          <a:blip r:embed="rId2"/>
          <a:stretch>
            <a:fillRect/>
          </a:stretch>
        </p:blipFill>
        <p:spPr>
          <a:xfrm>
            <a:off x="914399" y="2397286"/>
            <a:ext cx="6753225" cy="4200525"/>
          </a:xfrm>
          <a:prstGeom prst="rect">
            <a:avLst/>
          </a:prstGeom>
          <a:ln>
            <a:solidFill>
              <a:schemeClr val="accent1"/>
            </a:solidFill>
          </a:ln>
        </p:spPr>
      </p:pic>
    </p:spTree>
    <p:extLst>
      <p:ext uri="{BB962C8B-B14F-4D97-AF65-F5344CB8AC3E}">
        <p14:creationId xmlns:p14="http://schemas.microsoft.com/office/powerpoint/2010/main" val="116925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r>
              <a:rPr lang="en-US" altLang="zh-CN" dirty="0"/>
              <a:t>Push</a:t>
            </a:r>
          </a:p>
          <a:p>
            <a:pPr lvl="1"/>
            <a:r>
              <a:rPr lang="zh-CN" altLang="en-US" dirty="0"/>
              <a:t>将本地本地仓库文件提交到远程仓库</a:t>
            </a:r>
          </a:p>
        </p:txBody>
      </p:sp>
      <p:pic>
        <p:nvPicPr>
          <p:cNvPr id="7" name="图片 6">
            <a:extLst>
              <a:ext uri="{FF2B5EF4-FFF2-40B4-BE49-F238E27FC236}">
                <a16:creationId xmlns:a16="http://schemas.microsoft.com/office/drawing/2014/main" id="{50E4C593-8575-4AD9-B631-A569C1E6E4F9}"/>
              </a:ext>
            </a:extLst>
          </p:cNvPr>
          <p:cNvPicPr>
            <a:picLocks noChangeAspect="1"/>
          </p:cNvPicPr>
          <p:nvPr/>
        </p:nvPicPr>
        <p:blipFill>
          <a:blip r:embed="rId2"/>
          <a:stretch>
            <a:fillRect/>
          </a:stretch>
        </p:blipFill>
        <p:spPr>
          <a:xfrm>
            <a:off x="741371" y="2767012"/>
            <a:ext cx="2257425" cy="3571875"/>
          </a:xfrm>
          <a:prstGeom prst="rect">
            <a:avLst/>
          </a:prstGeom>
          <a:ln>
            <a:solidFill>
              <a:schemeClr val="accent1"/>
            </a:solidFill>
          </a:ln>
        </p:spPr>
      </p:pic>
      <p:pic>
        <p:nvPicPr>
          <p:cNvPr id="8" name="图片 7">
            <a:extLst>
              <a:ext uri="{FF2B5EF4-FFF2-40B4-BE49-F238E27FC236}">
                <a16:creationId xmlns:a16="http://schemas.microsoft.com/office/drawing/2014/main" id="{93026AD1-ADB5-4B54-9E90-8286DDFAD3B0}"/>
              </a:ext>
            </a:extLst>
          </p:cNvPr>
          <p:cNvPicPr>
            <a:picLocks noChangeAspect="1"/>
          </p:cNvPicPr>
          <p:nvPr/>
        </p:nvPicPr>
        <p:blipFill>
          <a:blip r:embed="rId3"/>
          <a:stretch>
            <a:fillRect/>
          </a:stretch>
        </p:blipFill>
        <p:spPr>
          <a:xfrm>
            <a:off x="3897304" y="2100964"/>
            <a:ext cx="4505325" cy="4237923"/>
          </a:xfrm>
          <a:prstGeom prst="rect">
            <a:avLst/>
          </a:prstGeom>
          <a:ln>
            <a:solidFill>
              <a:schemeClr val="accent1"/>
            </a:solidFill>
          </a:ln>
        </p:spPr>
      </p:pic>
    </p:spTree>
    <p:extLst>
      <p:ext uri="{BB962C8B-B14F-4D97-AF65-F5344CB8AC3E}">
        <p14:creationId xmlns:p14="http://schemas.microsoft.com/office/powerpoint/2010/main" val="3430300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什么是分支？</a:t>
            </a:r>
            <a:endParaRPr lang="en-US" altLang="zh-CN" dirty="0"/>
          </a:p>
          <a:p>
            <a:pPr lvl="1"/>
            <a:r>
              <a:rPr lang="zh-CN" altLang="en-US" dirty="0"/>
              <a:t>每次提交，</a:t>
            </a:r>
            <a:r>
              <a:rPr lang="en-US" altLang="zh-CN" dirty="0"/>
              <a:t>Git</a:t>
            </a:r>
            <a:r>
              <a:rPr lang="zh-CN" altLang="en-US" dirty="0"/>
              <a:t>都把它们串成一条时间线，这条时间线就是一个分支</a:t>
            </a:r>
            <a:endParaRPr lang="en-US" altLang="zh-CN" dirty="0"/>
          </a:p>
          <a:p>
            <a:pPr lvl="1"/>
            <a:r>
              <a:rPr lang="zh-CN" altLang="en-US" dirty="0"/>
              <a:t>几乎所有的版本控制系统都以某种形式支持分支。 使用分支意味着你可以把你的工作从开发主线上分离开来，以免影响开发主线。</a:t>
            </a:r>
            <a:endParaRPr lang="en-US" altLang="zh-CN" dirty="0"/>
          </a:p>
          <a:p>
            <a:r>
              <a:rPr lang="zh-CN" altLang="en-US" dirty="0"/>
              <a:t>分支的一个主要应用场景</a:t>
            </a:r>
            <a:endParaRPr lang="en-US" altLang="zh-CN" dirty="0"/>
          </a:p>
          <a:p>
            <a:pPr lvl="1"/>
            <a:r>
              <a:rPr lang="zh-CN" altLang="en-US" dirty="0"/>
              <a:t>假设你准备开发一个新功能，但是需要两周才能完成，第一周你写了</a:t>
            </a:r>
            <a:r>
              <a:rPr lang="en-US" altLang="zh-CN" dirty="0"/>
              <a:t>50%</a:t>
            </a:r>
            <a:r>
              <a:rPr lang="zh-CN" altLang="en-US" dirty="0"/>
              <a:t>的代码，如果立刻提交，由于代码还没写完，不完整的代码库会导致别人无法开发。如果等代码全部写完再一次提交，又存在丢失每天进度的巨大风险。</a:t>
            </a:r>
          </a:p>
          <a:p>
            <a:pPr lvl="1"/>
            <a:r>
              <a:rPr lang="zh-CN" altLang="en-US" dirty="0"/>
              <a:t>为了解决上面的问题，你可以创建一个属于你自己的分支，别人看不到，还继续在原来的分支上正常工作，而你在自己的分支上干活，想提交就提交，直到开发完毕后，再一次性合并到原来的分支上，这样，既安全，又不影响别人工作。</a:t>
            </a:r>
          </a:p>
          <a:p>
            <a:pPr lvl="1"/>
            <a:endParaRPr lang="zh-CN" altLang="en-US" dirty="0"/>
          </a:p>
        </p:txBody>
      </p:sp>
    </p:spTree>
    <p:extLst>
      <p:ext uri="{BB962C8B-B14F-4D97-AF65-F5344CB8AC3E}">
        <p14:creationId xmlns:p14="http://schemas.microsoft.com/office/powerpoint/2010/main" val="120388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第一步：创建本地分支</a:t>
            </a:r>
            <a:endParaRPr lang="en-US" altLang="zh-CN" dirty="0"/>
          </a:p>
          <a:p>
            <a:pPr lvl="1"/>
            <a:r>
              <a:rPr lang="zh-CN" altLang="en-US" dirty="0"/>
              <a:t>点击右键选择</a:t>
            </a:r>
            <a:r>
              <a:rPr lang="en-US" altLang="zh-CN" dirty="0" err="1"/>
              <a:t>TortoiseGit</a:t>
            </a:r>
            <a:r>
              <a:rPr lang="zh-CN" altLang="en-US" dirty="0"/>
              <a:t>，选择“创建分支”，在</a:t>
            </a:r>
            <a:r>
              <a:rPr lang="en-US" altLang="zh-CN" dirty="0"/>
              <a:t>Branch</a:t>
            </a:r>
            <a:r>
              <a:rPr lang="zh-CN" altLang="en-US" dirty="0"/>
              <a:t>框中填写新分支的名称（若选中“切换到新分支</a:t>
            </a:r>
            <a:r>
              <a:rPr lang="en-US" altLang="zh-CN" dirty="0"/>
              <a:t>”</a:t>
            </a:r>
            <a:r>
              <a:rPr lang="zh-CN" altLang="en-US" dirty="0"/>
              <a:t>则直接转到新分支上，省去第二步），点击“确定”按钮：</a:t>
            </a:r>
          </a:p>
        </p:txBody>
      </p:sp>
      <p:pic>
        <p:nvPicPr>
          <p:cNvPr id="6" name="图片 5">
            <a:extLst>
              <a:ext uri="{FF2B5EF4-FFF2-40B4-BE49-F238E27FC236}">
                <a16:creationId xmlns:a16="http://schemas.microsoft.com/office/drawing/2014/main" id="{A6BB5311-9C16-4A91-B032-DCF6F7277C91}"/>
              </a:ext>
            </a:extLst>
          </p:cNvPr>
          <p:cNvPicPr>
            <a:picLocks noChangeAspect="1"/>
          </p:cNvPicPr>
          <p:nvPr/>
        </p:nvPicPr>
        <p:blipFill>
          <a:blip r:embed="rId2"/>
          <a:stretch>
            <a:fillRect/>
          </a:stretch>
        </p:blipFill>
        <p:spPr>
          <a:xfrm>
            <a:off x="932035" y="2863968"/>
            <a:ext cx="7435587" cy="3581442"/>
          </a:xfrm>
          <a:prstGeom prst="rect">
            <a:avLst/>
          </a:prstGeom>
          <a:ln>
            <a:solidFill>
              <a:schemeClr val="accent1"/>
            </a:solidFill>
          </a:ln>
        </p:spPr>
      </p:pic>
    </p:spTree>
    <p:extLst>
      <p:ext uri="{BB962C8B-B14F-4D97-AF65-F5344CB8AC3E}">
        <p14:creationId xmlns:p14="http://schemas.microsoft.com/office/powerpoint/2010/main" val="2115932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4628620" cy="5356443"/>
          </a:xfrm>
        </p:spPr>
        <p:txBody>
          <a:bodyPr>
            <a:normAutofit/>
          </a:bodyPr>
          <a:lstStyle/>
          <a:p>
            <a:r>
              <a:rPr lang="zh-CN" altLang="en-US" dirty="0"/>
              <a:t>第二步：通过“切换</a:t>
            </a:r>
            <a:r>
              <a:rPr lang="en-US" altLang="zh-CN" dirty="0"/>
              <a:t>/</a:t>
            </a:r>
            <a:r>
              <a:rPr lang="zh-CN" altLang="en-US" dirty="0"/>
              <a:t>检出</a:t>
            </a:r>
            <a:r>
              <a:rPr lang="en-US" altLang="zh-CN" dirty="0"/>
              <a:t>”</a:t>
            </a:r>
            <a:r>
              <a:rPr lang="zh-CN" altLang="en-US" dirty="0"/>
              <a:t>切换到新创建的分支上，点击确定</a:t>
            </a:r>
          </a:p>
        </p:txBody>
      </p:sp>
      <p:pic>
        <p:nvPicPr>
          <p:cNvPr id="7" name="图片 6">
            <a:extLst>
              <a:ext uri="{FF2B5EF4-FFF2-40B4-BE49-F238E27FC236}">
                <a16:creationId xmlns:a16="http://schemas.microsoft.com/office/drawing/2014/main" id="{7D3591D2-8E53-482B-A004-F0C8B77FC6F4}"/>
              </a:ext>
            </a:extLst>
          </p:cNvPr>
          <p:cNvPicPr>
            <a:picLocks noChangeAspect="1"/>
          </p:cNvPicPr>
          <p:nvPr/>
        </p:nvPicPr>
        <p:blipFill>
          <a:blip r:embed="rId2"/>
          <a:stretch>
            <a:fillRect/>
          </a:stretch>
        </p:blipFill>
        <p:spPr>
          <a:xfrm>
            <a:off x="749083" y="2393650"/>
            <a:ext cx="2228850" cy="4106533"/>
          </a:xfrm>
          <a:prstGeom prst="rect">
            <a:avLst/>
          </a:prstGeom>
          <a:ln>
            <a:solidFill>
              <a:schemeClr val="accent1"/>
            </a:solidFill>
          </a:ln>
        </p:spPr>
      </p:pic>
      <p:pic>
        <p:nvPicPr>
          <p:cNvPr id="8" name="图片 7">
            <a:extLst>
              <a:ext uri="{FF2B5EF4-FFF2-40B4-BE49-F238E27FC236}">
                <a16:creationId xmlns:a16="http://schemas.microsoft.com/office/drawing/2014/main" id="{DB6FBA16-4C7E-4636-A6A0-B6B344E4C0ED}"/>
              </a:ext>
            </a:extLst>
          </p:cNvPr>
          <p:cNvPicPr>
            <a:picLocks noChangeAspect="1"/>
          </p:cNvPicPr>
          <p:nvPr/>
        </p:nvPicPr>
        <p:blipFill>
          <a:blip r:embed="rId3"/>
          <a:stretch>
            <a:fillRect/>
          </a:stretch>
        </p:blipFill>
        <p:spPr>
          <a:xfrm>
            <a:off x="3786058" y="2751467"/>
            <a:ext cx="4943475" cy="3390900"/>
          </a:xfrm>
          <a:prstGeom prst="rect">
            <a:avLst/>
          </a:prstGeom>
          <a:ln>
            <a:solidFill>
              <a:schemeClr val="accent1"/>
            </a:solidFill>
          </a:ln>
        </p:spPr>
      </p:pic>
    </p:spTree>
    <p:extLst>
      <p:ext uri="{BB962C8B-B14F-4D97-AF65-F5344CB8AC3E}">
        <p14:creationId xmlns:p14="http://schemas.microsoft.com/office/powerpoint/2010/main" val="307197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三、初识</a:t>
            </a:r>
            <a:r>
              <a:rPr lang="en-US" altLang="zh-CN" dirty="0"/>
              <a:t>Git</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en-US" altLang="zh-CN" dirty="0"/>
              <a:t>Git</a:t>
            </a:r>
            <a:r>
              <a:rPr lang="zh-CN" altLang="en-US" dirty="0"/>
              <a:t>、</a:t>
            </a:r>
            <a:r>
              <a:rPr lang="en-US" altLang="zh-CN" dirty="0" err="1"/>
              <a:t>Github</a:t>
            </a:r>
            <a:r>
              <a:rPr lang="zh-CN" altLang="en-US" dirty="0"/>
              <a:t>、</a:t>
            </a:r>
            <a:r>
              <a:rPr lang="en-US" altLang="zh-CN" dirty="0"/>
              <a:t>Gitlab</a:t>
            </a:r>
            <a:r>
              <a:rPr lang="zh-CN" altLang="en-US" dirty="0"/>
              <a:t>、</a:t>
            </a:r>
            <a:r>
              <a:rPr lang="en-US" altLang="zh-CN" dirty="0" err="1"/>
              <a:t>Gitee</a:t>
            </a:r>
            <a:r>
              <a:rPr lang="zh-CN" altLang="en-US" dirty="0"/>
              <a:t>的关系</a:t>
            </a:r>
            <a:endParaRPr lang="en-US" altLang="zh-CN" dirty="0"/>
          </a:p>
          <a:p>
            <a:pPr lvl="1"/>
            <a:r>
              <a:rPr lang="zh-CN" altLang="en-US" dirty="0"/>
              <a:t>版本控制工具</a:t>
            </a:r>
            <a:r>
              <a:rPr lang="en-US" altLang="zh-CN" dirty="0"/>
              <a:t>-Git</a:t>
            </a:r>
          </a:p>
          <a:p>
            <a:pPr lvl="2"/>
            <a:r>
              <a:rPr lang="zh-CN" altLang="en-US" dirty="0"/>
              <a:t>是一个开源的分布式版本控制工具</a:t>
            </a:r>
            <a:endParaRPr lang="en-US" altLang="zh-CN" dirty="0"/>
          </a:p>
          <a:p>
            <a:pPr lvl="2"/>
            <a:r>
              <a:rPr lang="zh-CN" altLang="en-US" dirty="0"/>
              <a:t>用以有效、高速的处理项目版本管理</a:t>
            </a:r>
            <a:endParaRPr lang="en-US" altLang="zh-CN" dirty="0"/>
          </a:p>
          <a:p>
            <a:pPr lvl="1"/>
            <a:r>
              <a:rPr lang="en-US" altLang="zh-CN" dirty="0" err="1"/>
              <a:t>Github</a:t>
            </a:r>
            <a:r>
              <a:rPr lang="zh-CN" altLang="en-US" dirty="0"/>
              <a:t>、</a:t>
            </a:r>
            <a:r>
              <a:rPr lang="en-US" altLang="zh-CN" dirty="0"/>
              <a:t>Gitlab</a:t>
            </a:r>
            <a:r>
              <a:rPr lang="zh-CN" altLang="en-US" dirty="0"/>
              <a:t>、</a:t>
            </a:r>
            <a:r>
              <a:rPr lang="en-US" altLang="zh-CN" dirty="0" err="1"/>
              <a:t>Gitee</a:t>
            </a:r>
            <a:endParaRPr lang="en-US" altLang="zh-CN" dirty="0"/>
          </a:p>
          <a:p>
            <a:pPr lvl="2"/>
            <a:r>
              <a:rPr lang="zh-CN" altLang="en-US" dirty="0"/>
              <a:t>是三个不同的服务端软件</a:t>
            </a:r>
            <a:endParaRPr lang="en-US" altLang="zh-CN" dirty="0"/>
          </a:p>
          <a:p>
            <a:pPr lvl="2"/>
            <a:r>
              <a:rPr lang="zh-CN" altLang="en-US" dirty="0"/>
              <a:t>三个软件分别有部署好的网站，即官方网站。</a:t>
            </a:r>
            <a:endParaRPr lang="en-US" altLang="zh-CN" dirty="0"/>
          </a:p>
          <a:p>
            <a:pPr lvl="2"/>
            <a:r>
              <a:rPr lang="zh-CN" altLang="en-US" dirty="0"/>
              <a:t>可通过</a:t>
            </a:r>
            <a:r>
              <a:rPr lang="en-US" altLang="zh-CN" dirty="0"/>
              <a:t>Git</a:t>
            </a:r>
            <a:r>
              <a:rPr lang="zh-CN" altLang="en-US" dirty="0"/>
              <a:t>客户端工具</a:t>
            </a:r>
            <a:r>
              <a:rPr lang="en-US" altLang="zh-CN" dirty="0"/>
              <a:t>(</a:t>
            </a:r>
            <a:r>
              <a:rPr lang="zh-CN" altLang="en-US" dirty="0"/>
              <a:t>比如</a:t>
            </a:r>
            <a:r>
              <a:rPr lang="en-US" altLang="zh-CN" dirty="0" err="1"/>
              <a:t>TortoiseGit</a:t>
            </a:r>
            <a:r>
              <a:rPr lang="en-US" altLang="zh-CN" dirty="0"/>
              <a:t>)</a:t>
            </a:r>
            <a:r>
              <a:rPr lang="zh-CN" altLang="en-US" dirty="0"/>
              <a:t>访问相应的网站进行代码版本管理</a:t>
            </a:r>
            <a:endParaRPr lang="en-US" altLang="zh-CN" dirty="0"/>
          </a:p>
          <a:p>
            <a:pPr lvl="2"/>
            <a:r>
              <a:rPr lang="en-US" altLang="zh-CN" dirty="0" err="1"/>
              <a:t>Github</a:t>
            </a:r>
            <a:r>
              <a:rPr lang="zh-CN" altLang="en-US" dirty="0"/>
              <a:t>：</a:t>
            </a:r>
            <a:r>
              <a:rPr lang="en-US" altLang="zh-CN" dirty="0"/>
              <a:t>Github.com</a:t>
            </a:r>
            <a:r>
              <a:rPr lang="zh-CN" altLang="en-US" dirty="0"/>
              <a:t>、</a:t>
            </a:r>
            <a:r>
              <a:rPr lang="en-US" altLang="zh-CN" dirty="0"/>
              <a:t>Gitlab</a:t>
            </a:r>
            <a:r>
              <a:rPr lang="zh-CN" altLang="en-US" dirty="0"/>
              <a:t>：</a:t>
            </a:r>
            <a:r>
              <a:rPr lang="en-US" altLang="zh-CN" dirty="0"/>
              <a:t>Gitlab.com</a:t>
            </a:r>
            <a:r>
              <a:rPr lang="zh-CN" altLang="en-US" dirty="0"/>
              <a:t>是国外网站</a:t>
            </a:r>
            <a:endParaRPr lang="en-US" altLang="zh-CN" dirty="0"/>
          </a:p>
          <a:p>
            <a:pPr lvl="2"/>
            <a:r>
              <a:rPr lang="en-US" altLang="zh-CN" dirty="0" err="1"/>
              <a:t>Gitee</a:t>
            </a:r>
            <a:r>
              <a:rPr lang="zh-CN" altLang="en-US" dirty="0"/>
              <a:t>：</a:t>
            </a:r>
            <a:r>
              <a:rPr lang="en-US" altLang="zh-CN" dirty="0"/>
              <a:t>Gitee.com </a:t>
            </a:r>
            <a:r>
              <a:rPr lang="zh-CN" altLang="en-US" dirty="0"/>
              <a:t>我国国内的网站，中文名：码云。</a:t>
            </a:r>
            <a:endParaRPr lang="en-US" altLang="zh-CN" dirty="0"/>
          </a:p>
          <a:p>
            <a:pPr lvl="2"/>
            <a:r>
              <a:rPr lang="zh-CN" altLang="en-US" dirty="0"/>
              <a:t>如果要自己部署安装通常选用</a:t>
            </a:r>
            <a:r>
              <a:rPr lang="en-US" altLang="zh-CN" dirty="0"/>
              <a:t>Gitlab</a:t>
            </a:r>
            <a:r>
              <a:rPr lang="zh-CN" altLang="en-US" dirty="0"/>
              <a:t>软件。</a:t>
            </a:r>
            <a:endParaRPr lang="en-US" altLang="zh-CN" dirty="0"/>
          </a:p>
          <a:p>
            <a:pPr lvl="2"/>
            <a:endParaRPr lang="zh-CN" altLang="en-US" dirty="0"/>
          </a:p>
        </p:txBody>
      </p:sp>
    </p:spTree>
    <p:extLst>
      <p:ext uri="{BB962C8B-B14F-4D97-AF65-F5344CB8AC3E}">
        <p14:creationId xmlns:p14="http://schemas.microsoft.com/office/powerpoint/2010/main" val="1134193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7" y="1088967"/>
            <a:ext cx="8372085" cy="5356443"/>
          </a:xfrm>
        </p:spPr>
        <p:txBody>
          <a:bodyPr>
            <a:normAutofit/>
          </a:bodyPr>
          <a:lstStyle/>
          <a:p>
            <a:r>
              <a:rPr lang="zh-CN" altLang="en-US" dirty="0"/>
              <a:t>第三步：在新分支下执行</a:t>
            </a:r>
            <a:r>
              <a:rPr lang="en-US" altLang="zh-CN" dirty="0"/>
              <a:t>PUSH</a:t>
            </a:r>
            <a:r>
              <a:rPr lang="zh-CN" altLang="en-US" dirty="0"/>
              <a:t>操作</a:t>
            </a:r>
            <a:endParaRPr lang="en-US" altLang="zh-CN" dirty="0"/>
          </a:p>
          <a:p>
            <a:pPr lvl="1"/>
            <a:r>
              <a:rPr lang="zh-CN" altLang="en-US" dirty="0"/>
              <a:t>在对话框中保持远程分支为空白，点击</a:t>
            </a:r>
            <a:r>
              <a:rPr lang="en-US" altLang="zh-CN" dirty="0"/>
              <a:t>OK</a:t>
            </a:r>
            <a:r>
              <a:rPr lang="zh-CN" altLang="en-US" dirty="0"/>
              <a:t>，则将在远程创建了新的分支</a:t>
            </a:r>
            <a:endParaRPr lang="en-US" altLang="zh-CN" dirty="0"/>
          </a:p>
          <a:p>
            <a:pPr lvl="1"/>
            <a:r>
              <a:rPr lang="zh-CN" altLang="en-US" dirty="0"/>
              <a:t>在</a:t>
            </a:r>
            <a:r>
              <a:rPr lang="en-US" altLang="zh-CN" dirty="0"/>
              <a:t>PUSH</a:t>
            </a:r>
            <a:r>
              <a:rPr lang="zh-CN" altLang="en-US" dirty="0"/>
              <a:t>的时候远程服务器发现远程没有该分支此时会自动创建一个和本地分支名称一样的分支，并将本地分支的内容上传到该分支</a:t>
            </a:r>
            <a:endParaRPr lang="en-US" altLang="zh-CN" dirty="0"/>
          </a:p>
          <a:p>
            <a:pPr lvl="1"/>
            <a:r>
              <a:rPr lang="zh-CN" altLang="en-US" dirty="0"/>
              <a:t>在新分支下工作</a:t>
            </a:r>
            <a:r>
              <a:rPr lang="en-US" altLang="zh-CN" dirty="0"/>
              <a:t>...</a:t>
            </a:r>
          </a:p>
          <a:p>
            <a:pPr lvl="1"/>
            <a:endParaRPr lang="en-US" altLang="zh-CN" dirty="0"/>
          </a:p>
          <a:p>
            <a:r>
              <a:rPr lang="zh-CN" altLang="zh-CN" dirty="0"/>
              <a:t>第四步：其他成员切换该新分支</a:t>
            </a:r>
            <a:endParaRPr lang="en-US" altLang="zh-CN" dirty="0"/>
          </a:p>
          <a:p>
            <a:pPr lvl="1"/>
            <a:r>
              <a:rPr lang="zh-CN" altLang="en-US" dirty="0"/>
              <a:t>首先进行</a:t>
            </a:r>
            <a:r>
              <a:rPr lang="en-US" altLang="zh-CN" dirty="0"/>
              <a:t>pull</a:t>
            </a:r>
            <a:r>
              <a:rPr lang="zh-CN" altLang="en-US" dirty="0"/>
              <a:t>操作， 然后进行切换分支（如第二步）</a:t>
            </a:r>
            <a:endParaRPr lang="en-US" altLang="zh-CN" dirty="0"/>
          </a:p>
          <a:p>
            <a:pPr lvl="1"/>
            <a:r>
              <a:rPr lang="zh-CN" altLang="en-US" dirty="0"/>
              <a:t>在新分支下工作</a:t>
            </a:r>
            <a:r>
              <a:rPr lang="en-US" altLang="zh-CN" dirty="0"/>
              <a:t>...</a:t>
            </a:r>
          </a:p>
          <a:p>
            <a:pPr lvl="1"/>
            <a:endParaRPr lang="zh-CN" altLang="zh-CN" dirty="0"/>
          </a:p>
          <a:p>
            <a:pPr lvl="1"/>
            <a:endParaRPr lang="zh-CN" altLang="en-US" dirty="0"/>
          </a:p>
        </p:txBody>
      </p:sp>
    </p:spTree>
    <p:extLst>
      <p:ext uri="{BB962C8B-B14F-4D97-AF65-F5344CB8AC3E}">
        <p14:creationId xmlns:p14="http://schemas.microsoft.com/office/powerpoint/2010/main" val="964183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4283563" cy="5356443"/>
          </a:xfrm>
        </p:spPr>
        <p:txBody>
          <a:bodyPr>
            <a:normAutofit/>
          </a:bodyPr>
          <a:lstStyle/>
          <a:p>
            <a:r>
              <a:rPr lang="zh-CN" altLang="en-US" dirty="0"/>
              <a:t>第五步：分支合并</a:t>
            </a:r>
            <a:endParaRPr lang="en-US" altLang="zh-CN" dirty="0"/>
          </a:p>
          <a:p>
            <a:pPr lvl="1"/>
            <a:r>
              <a:rPr lang="zh-CN" altLang="en-US" dirty="0"/>
              <a:t>进行分支合并之前我们需要明确哪个分支将要合并到哪个分支</a:t>
            </a:r>
            <a:endParaRPr lang="en-US" altLang="zh-CN" dirty="0"/>
          </a:p>
          <a:p>
            <a:pPr lvl="1"/>
            <a:r>
              <a:rPr lang="zh-CN" altLang="en-US" dirty="0"/>
              <a:t>假设要将</a:t>
            </a:r>
            <a:r>
              <a:rPr lang="en-US" altLang="zh-CN" dirty="0">
                <a:solidFill>
                  <a:srgbClr val="FF0000"/>
                </a:solidFill>
              </a:rPr>
              <a:t>B</a:t>
            </a:r>
            <a:r>
              <a:rPr lang="zh-CN" altLang="en-US" dirty="0"/>
              <a:t>分支合并到</a:t>
            </a:r>
            <a:r>
              <a:rPr lang="zh-CN" altLang="en-US" dirty="0">
                <a:solidFill>
                  <a:srgbClr val="FF0000"/>
                </a:solidFill>
              </a:rPr>
              <a:t>主干分支</a:t>
            </a:r>
            <a:r>
              <a:rPr lang="en-US" altLang="zh-CN" dirty="0">
                <a:solidFill>
                  <a:srgbClr val="FF0000"/>
                </a:solidFill>
              </a:rPr>
              <a:t>A</a:t>
            </a:r>
            <a:r>
              <a:rPr lang="zh-CN" altLang="en-US" dirty="0"/>
              <a:t>中，那么首先切换到</a:t>
            </a:r>
            <a:r>
              <a:rPr lang="zh-CN" altLang="en-US" dirty="0">
                <a:solidFill>
                  <a:srgbClr val="FF0000"/>
                </a:solidFill>
              </a:rPr>
              <a:t>主干分支</a:t>
            </a:r>
            <a:r>
              <a:rPr lang="en-US" altLang="zh-CN" dirty="0">
                <a:solidFill>
                  <a:srgbClr val="FF0000"/>
                </a:solidFill>
              </a:rPr>
              <a:t>A</a:t>
            </a:r>
          </a:p>
          <a:p>
            <a:pPr lvl="1"/>
            <a:r>
              <a:rPr lang="zh-CN" altLang="en-US" dirty="0"/>
              <a:t>然后通过菜单中的“合并</a:t>
            </a:r>
            <a:r>
              <a:rPr lang="en-US" altLang="zh-CN" dirty="0"/>
              <a:t>”</a:t>
            </a:r>
            <a:r>
              <a:rPr lang="zh-CN" altLang="en-US" dirty="0"/>
              <a:t>操作，在对话框中选择</a:t>
            </a:r>
            <a:r>
              <a:rPr lang="en-US" altLang="zh-CN" dirty="0">
                <a:solidFill>
                  <a:srgbClr val="FF0000"/>
                </a:solidFill>
              </a:rPr>
              <a:t>B</a:t>
            </a:r>
            <a:r>
              <a:rPr lang="zh-CN" altLang="en-US" dirty="0"/>
              <a:t>分支</a:t>
            </a:r>
          </a:p>
          <a:p>
            <a:pPr lvl="1"/>
            <a:r>
              <a:rPr lang="zh-CN" altLang="en-US" dirty="0"/>
              <a:t>分支合并成功后，我们即可以通过</a:t>
            </a:r>
            <a:r>
              <a:rPr lang="en-US" altLang="zh-CN" dirty="0"/>
              <a:t>Commit</a:t>
            </a:r>
            <a:r>
              <a:rPr lang="zh-CN" altLang="en-US" dirty="0"/>
              <a:t>与</a:t>
            </a:r>
            <a:r>
              <a:rPr lang="en-US" altLang="zh-CN" dirty="0"/>
              <a:t>PUSH</a:t>
            </a:r>
            <a:r>
              <a:rPr lang="zh-CN" altLang="en-US" dirty="0"/>
              <a:t>操作将合并上传到中心服务器</a:t>
            </a:r>
          </a:p>
          <a:p>
            <a:endParaRPr lang="zh-CN" altLang="en-US" dirty="0"/>
          </a:p>
        </p:txBody>
      </p:sp>
      <p:pic>
        <p:nvPicPr>
          <p:cNvPr id="6" name="图片 5">
            <a:extLst>
              <a:ext uri="{FF2B5EF4-FFF2-40B4-BE49-F238E27FC236}">
                <a16:creationId xmlns:a16="http://schemas.microsoft.com/office/drawing/2014/main" id="{D8D306AE-2C19-487C-9983-9BE6788F8FB6}"/>
              </a:ext>
            </a:extLst>
          </p:cNvPr>
          <p:cNvPicPr>
            <a:picLocks noChangeAspect="1"/>
          </p:cNvPicPr>
          <p:nvPr/>
        </p:nvPicPr>
        <p:blipFill>
          <a:blip r:embed="rId2"/>
          <a:stretch>
            <a:fillRect/>
          </a:stretch>
        </p:blipFill>
        <p:spPr>
          <a:xfrm>
            <a:off x="4579812" y="1682151"/>
            <a:ext cx="4327047" cy="3652118"/>
          </a:xfrm>
          <a:prstGeom prst="rect">
            <a:avLst/>
          </a:prstGeom>
          <a:ln>
            <a:solidFill>
              <a:schemeClr val="accent1"/>
            </a:solidFill>
          </a:ln>
        </p:spPr>
      </p:pic>
    </p:spTree>
    <p:extLst>
      <p:ext uri="{BB962C8B-B14F-4D97-AF65-F5344CB8AC3E}">
        <p14:creationId xmlns:p14="http://schemas.microsoft.com/office/powerpoint/2010/main" val="1219478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第六步：删除分支</a:t>
            </a:r>
            <a:endParaRPr lang="en-US" altLang="zh-CN" dirty="0"/>
          </a:p>
          <a:p>
            <a:pPr lvl="1"/>
            <a:r>
              <a:rPr lang="zh-CN" altLang="en-US" dirty="0"/>
              <a:t> 当我们已将新分支合并到主分支后，或者放弃该分支的时候，可以对该分支进行删除操作。</a:t>
            </a:r>
          </a:p>
          <a:p>
            <a:pPr lvl="1"/>
            <a:r>
              <a:rPr lang="zh-CN" altLang="en-US" dirty="0"/>
              <a:t>首先通过菜单中的“切换</a:t>
            </a:r>
            <a:r>
              <a:rPr lang="en-US" altLang="zh-CN" dirty="0"/>
              <a:t>/</a:t>
            </a:r>
            <a:r>
              <a:rPr lang="zh-CN" altLang="en-US" dirty="0"/>
              <a:t>检出</a:t>
            </a:r>
            <a:r>
              <a:rPr lang="en-US" altLang="zh-CN" dirty="0"/>
              <a:t>”</a:t>
            </a:r>
            <a:r>
              <a:rPr lang="zh-CN" altLang="en-US" dirty="0"/>
              <a:t>打开对话框，点击</a:t>
            </a:r>
            <a:r>
              <a:rPr lang="en-US" altLang="zh-CN" dirty="0"/>
              <a:t>Switch to</a:t>
            </a:r>
            <a:r>
              <a:rPr lang="zh-CN" altLang="en-US" dirty="0"/>
              <a:t>区域中</a:t>
            </a:r>
            <a:r>
              <a:rPr lang="en-US" altLang="zh-CN" dirty="0"/>
              <a:t>Branch</a:t>
            </a:r>
            <a:r>
              <a:rPr lang="zh-CN" altLang="en-US" dirty="0"/>
              <a:t>条目后面的更多按钮，打开分支列表对话框，右键点击要删除的分支，选择</a:t>
            </a:r>
            <a:r>
              <a:rPr lang="en-US" altLang="zh-CN" dirty="0"/>
              <a:t>delete branch</a:t>
            </a:r>
            <a:r>
              <a:rPr lang="zh-CN" altLang="en-US" dirty="0"/>
              <a:t>进行删除。</a:t>
            </a:r>
          </a:p>
        </p:txBody>
      </p:sp>
      <p:pic>
        <p:nvPicPr>
          <p:cNvPr id="6" name="图片 5">
            <a:extLst>
              <a:ext uri="{FF2B5EF4-FFF2-40B4-BE49-F238E27FC236}">
                <a16:creationId xmlns:a16="http://schemas.microsoft.com/office/drawing/2014/main" id="{BF4FD870-C53E-4F0A-81FC-28F2F23CEFBD}"/>
              </a:ext>
            </a:extLst>
          </p:cNvPr>
          <p:cNvPicPr>
            <a:picLocks noChangeAspect="1"/>
          </p:cNvPicPr>
          <p:nvPr/>
        </p:nvPicPr>
        <p:blipFill>
          <a:blip r:embed="rId2"/>
          <a:stretch>
            <a:fillRect/>
          </a:stretch>
        </p:blipFill>
        <p:spPr>
          <a:xfrm>
            <a:off x="724619" y="3675393"/>
            <a:ext cx="3396372" cy="2654740"/>
          </a:xfrm>
          <a:prstGeom prst="rect">
            <a:avLst/>
          </a:prstGeom>
          <a:ln>
            <a:solidFill>
              <a:schemeClr val="accent1"/>
            </a:solidFill>
          </a:ln>
        </p:spPr>
      </p:pic>
      <p:pic>
        <p:nvPicPr>
          <p:cNvPr id="7" name="图片 6">
            <a:extLst>
              <a:ext uri="{FF2B5EF4-FFF2-40B4-BE49-F238E27FC236}">
                <a16:creationId xmlns:a16="http://schemas.microsoft.com/office/drawing/2014/main" id="{BE3C51CB-BBAD-4BBC-B13E-C07042F01825}"/>
              </a:ext>
            </a:extLst>
          </p:cNvPr>
          <p:cNvPicPr>
            <a:picLocks noChangeAspect="1"/>
          </p:cNvPicPr>
          <p:nvPr/>
        </p:nvPicPr>
        <p:blipFill>
          <a:blip r:embed="rId3"/>
          <a:stretch>
            <a:fillRect/>
          </a:stretch>
        </p:blipFill>
        <p:spPr>
          <a:xfrm>
            <a:off x="4235570" y="3675393"/>
            <a:ext cx="4340744" cy="2654740"/>
          </a:xfrm>
          <a:prstGeom prst="rect">
            <a:avLst/>
          </a:prstGeom>
          <a:ln>
            <a:solidFill>
              <a:schemeClr val="accent1"/>
            </a:solidFill>
          </a:ln>
        </p:spPr>
      </p:pic>
    </p:spTree>
    <p:extLst>
      <p:ext uri="{BB962C8B-B14F-4D97-AF65-F5344CB8AC3E}">
        <p14:creationId xmlns:p14="http://schemas.microsoft.com/office/powerpoint/2010/main" val="1872866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附、</a:t>
            </a:r>
            <a:r>
              <a:rPr lang="en-US" altLang="zh-CN" dirty="0"/>
              <a:t>Git</a:t>
            </a:r>
            <a:r>
              <a:rPr lang="zh-CN" altLang="en-US" dirty="0"/>
              <a:t>资源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权威</a:t>
            </a:r>
            <a:r>
              <a:rPr lang="en-US" altLang="zh-CN" dirty="0"/>
              <a:t>Git</a:t>
            </a:r>
            <a:r>
              <a:rPr lang="zh-CN" altLang="en-US" dirty="0"/>
              <a:t>书籍  </a:t>
            </a:r>
            <a:r>
              <a:rPr lang="en-US" altLang="zh-CN" dirty="0" err="1"/>
              <a:t>ProGit</a:t>
            </a:r>
            <a:r>
              <a:rPr lang="zh-CN" altLang="en-US" dirty="0"/>
              <a:t>（中文版）：</a:t>
            </a:r>
            <a:endParaRPr lang="en-US" altLang="zh-CN" dirty="0"/>
          </a:p>
          <a:p>
            <a:pPr lvl="1"/>
            <a:r>
              <a:rPr lang="en-US" altLang="zh-CN" dirty="0">
                <a:hlinkClick r:id="rId2"/>
              </a:rPr>
              <a:t>http://git.oschina.net/progit/</a:t>
            </a:r>
            <a:endParaRPr lang="en-US" altLang="zh-CN" dirty="0"/>
          </a:p>
          <a:p>
            <a:r>
              <a:rPr lang="en-US" altLang="zh-CN" dirty="0"/>
              <a:t>Git</a:t>
            </a:r>
            <a:r>
              <a:rPr lang="zh-CN" altLang="en-US" dirty="0"/>
              <a:t>图解教程（中文）</a:t>
            </a:r>
            <a:endParaRPr lang="en-US" altLang="zh-CN" dirty="0"/>
          </a:p>
          <a:p>
            <a:pPr lvl="1"/>
            <a:r>
              <a:rPr lang="en-US" altLang="zh-CN" dirty="0"/>
              <a:t>http://www.cnblogs.com/yaozhongxiao/p/3811130.html</a:t>
            </a:r>
            <a:endParaRPr lang="zh-CN" altLang="en-US" dirty="0"/>
          </a:p>
          <a:p>
            <a:r>
              <a:rPr lang="zh-CN" altLang="en-US" dirty="0"/>
              <a:t>一份很好的 </a:t>
            </a:r>
            <a:r>
              <a:rPr lang="en-US" altLang="zh-CN" dirty="0"/>
              <a:t>Git </a:t>
            </a:r>
            <a:r>
              <a:rPr lang="zh-CN" altLang="en-US" dirty="0"/>
              <a:t>入门教程</a:t>
            </a:r>
            <a:endParaRPr lang="en-US" altLang="zh-CN" dirty="0"/>
          </a:p>
          <a:p>
            <a:pPr lvl="1"/>
            <a:r>
              <a:rPr lang="en-US" altLang="zh-CN" dirty="0"/>
              <a:t>https://gitee.com/oschina/git-osc/wikis/</a:t>
            </a:r>
            <a:r>
              <a:rPr lang="zh-CN" altLang="en-US" dirty="0"/>
              <a:t>帮助</a:t>
            </a:r>
            <a:r>
              <a:rPr lang="en-US" altLang="zh-CN" dirty="0"/>
              <a:t>?</a:t>
            </a:r>
            <a:r>
              <a:rPr lang="en-US" altLang="zh-CN" dirty="0" err="1"/>
              <a:t>sort_id</a:t>
            </a:r>
            <a:r>
              <a:rPr lang="en-US" altLang="zh-CN" dirty="0"/>
              <a:t>=81</a:t>
            </a:r>
          </a:p>
          <a:p>
            <a:r>
              <a:rPr lang="en-US" altLang="zh-CN" dirty="0"/>
              <a:t>git</a:t>
            </a:r>
            <a:r>
              <a:rPr lang="zh-CN" altLang="en-US" dirty="0"/>
              <a:t>官网</a:t>
            </a:r>
            <a:endParaRPr lang="en-US" altLang="zh-CN" dirty="0"/>
          </a:p>
          <a:p>
            <a:pPr lvl="1"/>
            <a:r>
              <a:rPr lang="en-US" altLang="zh-CN" dirty="0"/>
              <a:t>http://git-scm.com</a:t>
            </a:r>
          </a:p>
          <a:p>
            <a:r>
              <a:rPr lang="en-US" altLang="zh-CN" dirty="0"/>
              <a:t>git</a:t>
            </a:r>
            <a:r>
              <a:rPr lang="zh-CN" altLang="en-US" dirty="0"/>
              <a:t>手册</a:t>
            </a:r>
            <a:endParaRPr lang="en-US" altLang="zh-CN" dirty="0"/>
          </a:p>
          <a:p>
            <a:pPr lvl="1"/>
            <a:r>
              <a:rPr lang="en-US" altLang="zh-CN" dirty="0">
                <a:hlinkClick r:id="rId3"/>
              </a:rPr>
              <a:t>http://git-scm.com/docs</a:t>
            </a:r>
            <a:endParaRPr lang="en-US" altLang="zh-CN" dirty="0"/>
          </a:p>
        </p:txBody>
      </p:sp>
    </p:spTree>
    <p:extLst>
      <p:ext uri="{BB962C8B-B14F-4D97-AF65-F5344CB8AC3E}">
        <p14:creationId xmlns:p14="http://schemas.microsoft.com/office/powerpoint/2010/main" val="60249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1329915" y="2419350"/>
            <a:ext cx="6994935" cy="2797335"/>
          </a:xfrm>
        </p:spPr>
        <p:txBody>
          <a:bodyPr>
            <a:normAutofit/>
          </a:bodyPr>
          <a:lstStyle/>
          <a:p>
            <a:pPr marL="0" indent="0" algn="ctr">
              <a:buNone/>
            </a:pPr>
            <a:r>
              <a:rPr lang="zh-CN" altLang="en-US" sz="8800" dirty="0">
                <a:latin typeface="隶书" panose="02010509060101010101" pitchFamily="49" charset="-122"/>
                <a:ea typeface="隶书" panose="02010509060101010101" pitchFamily="49" charset="-122"/>
              </a:rPr>
              <a:t>谢 谢 ！</a:t>
            </a:r>
          </a:p>
        </p:txBody>
      </p:sp>
    </p:spTree>
    <p:extLst>
      <p:ext uri="{BB962C8B-B14F-4D97-AF65-F5344CB8AC3E}">
        <p14:creationId xmlns:p14="http://schemas.microsoft.com/office/powerpoint/2010/main" val="167789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三、初识</a:t>
            </a:r>
            <a:r>
              <a:rPr lang="en-US" altLang="zh-CN" dirty="0"/>
              <a:t>Git</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使用</a:t>
            </a:r>
            <a:r>
              <a:rPr lang="en-US" altLang="zh-CN" dirty="0"/>
              <a:t>Git</a:t>
            </a:r>
            <a:r>
              <a:rPr lang="zh-CN" altLang="en-US" dirty="0"/>
              <a:t>的三种方式</a:t>
            </a:r>
            <a:endParaRPr lang="en-US" altLang="zh-CN" dirty="0"/>
          </a:p>
          <a:p>
            <a:pPr lvl="1"/>
            <a:r>
              <a:rPr lang="zh-CN" altLang="en-US" dirty="0"/>
              <a:t>命令行方式</a:t>
            </a:r>
            <a:endParaRPr lang="en-US" altLang="zh-CN" dirty="0"/>
          </a:p>
          <a:p>
            <a:pPr lvl="2"/>
            <a:r>
              <a:rPr lang="zh-CN" altLang="en-US" dirty="0"/>
              <a:t>灵活、功能强大</a:t>
            </a:r>
            <a:endParaRPr lang="en-US" altLang="zh-CN" dirty="0"/>
          </a:p>
          <a:p>
            <a:pPr lvl="2"/>
            <a:r>
              <a:rPr lang="zh-CN" altLang="en-US" dirty="0"/>
              <a:t>命令需要记住</a:t>
            </a:r>
            <a:endParaRPr lang="en-US" altLang="zh-CN" dirty="0"/>
          </a:p>
          <a:p>
            <a:pPr lvl="1"/>
            <a:r>
              <a:rPr lang="zh-CN" altLang="en-US" dirty="0"/>
              <a:t>可视化工具</a:t>
            </a:r>
            <a:endParaRPr lang="en-US" altLang="zh-CN" dirty="0"/>
          </a:p>
          <a:p>
            <a:pPr lvl="2"/>
            <a:r>
              <a:rPr lang="en-US" altLang="zh-CN" dirty="0" err="1"/>
              <a:t>TortoiseGit</a:t>
            </a:r>
            <a:r>
              <a:rPr lang="zh-CN" altLang="en-US" dirty="0"/>
              <a:t>、</a:t>
            </a:r>
            <a:r>
              <a:rPr lang="en-US" altLang="zh-CN" dirty="0" err="1"/>
              <a:t>GitGui</a:t>
            </a:r>
            <a:r>
              <a:rPr lang="zh-CN" altLang="en-US" dirty="0"/>
              <a:t>、</a:t>
            </a:r>
            <a:r>
              <a:rPr lang="en-US" altLang="zh-CN" dirty="0"/>
              <a:t>SourceTree</a:t>
            </a:r>
          </a:p>
          <a:p>
            <a:pPr lvl="2"/>
            <a:r>
              <a:rPr lang="zh-CN" altLang="en-US" dirty="0"/>
              <a:t>可视化菜单、使用方便</a:t>
            </a:r>
            <a:endParaRPr lang="en-US" altLang="zh-CN" dirty="0"/>
          </a:p>
          <a:p>
            <a:pPr lvl="1"/>
            <a:r>
              <a:rPr lang="zh-CN" altLang="en-US" dirty="0"/>
              <a:t>集成开发环境中</a:t>
            </a:r>
            <a:endParaRPr lang="en-US" altLang="zh-CN" dirty="0"/>
          </a:p>
          <a:p>
            <a:pPr lvl="2"/>
            <a:r>
              <a:rPr lang="zh-CN" altLang="en-US" dirty="0"/>
              <a:t>需要在开发环境中安装</a:t>
            </a:r>
            <a:r>
              <a:rPr lang="en-US" altLang="zh-CN" dirty="0"/>
              <a:t>Git</a:t>
            </a:r>
            <a:r>
              <a:rPr lang="zh-CN" altLang="en-US" dirty="0"/>
              <a:t>插件</a:t>
            </a:r>
            <a:endParaRPr lang="en-US" altLang="zh-CN" dirty="0"/>
          </a:p>
          <a:p>
            <a:pPr lvl="2"/>
            <a:r>
              <a:rPr lang="zh-CN" altLang="en-US" dirty="0"/>
              <a:t>常用的操作都有、方便</a:t>
            </a:r>
            <a:endParaRPr lang="en-US" altLang="zh-CN" dirty="0"/>
          </a:p>
          <a:p>
            <a:pPr lvl="2"/>
            <a:r>
              <a:rPr lang="zh-CN" altLang="en-US" dirty="0"/>
              <a:t>有些复杂的操作不支持</a:t>
            </a:r>
            <a:endParaRPr lang="en-US" altLang="zh-CN" dirty="0"/>
          </a:p>
          <a:p>
            <a:pPr lvl="2"/>
            <a:r>
              <a:rPr lang="zh-CN" altLang="en-US" dirty="0"/>
              <a:t>主流开发工具中的</a:t>
            </a:r>
            <a:r>
              <a:rPr lang="en-US" altLang="zh-CN" dirty="0"/>
              <a:t>Git</a:t>
            </a:r>
            <a:r>
              <a:rPr lang="zh-CN" altLang="en-US" dirty="0"/>
              <a:t>支持：</a:t>
            </a:r>
            <a:r>
              <a:rPr lang="en-US" altLang="zh-CN" dirty="0">
                <a:solidFill>
                  <a:srgbClr val="FF0000"/>
                </a:solidFill>
              </a:rPr>
              <a:t>Eclipse</a:t>
            </a:r>
            <a:r>
              <a:rPr lang="en-US" altLang="zh-CN" dirty="0"/>
              <a:t> –</a:t>
            </a:r>
            <a:r>
              <a:rPr lang="en-US" altLang="zh-CN" dirty="0" err="1"/>
              <a:t>Egit</a:t>
            </a:r>
            <a:r>
              <a:rPr lang="zh-CN" altLang="en-US" dirty="0"/>
              <a:t> 、</a:t>
            </a:r>
            <a:r>
              <a:rPr lang="en-US" altLang="zh-CN" dirty="0"/>
              <a:t> </a:t>
            </a:r>
            <a:r>
              <a:rPr lang="en-US" altLang="zh-CN" dirty="0">
                <a:solidFill>
                  <a:srgbClr val="FF0000"/>
                </a:solidFill>
              </a:rPr>
              <a:t>IntelliJ IDEA </a:t>
            </a:r>
            <a:r>
              <a:rPr lang="en-US" altLang="zh-CN" dirty="0"/>
              <a:t>- GIT </a:t>
            </a:r>
            <a:r>
              <a:rPr lang="zh-CN" altLang="en-US" dirty="0"/>
              <a:t>、</a:t>
            </a:r>
            <a:r>
              <a:rPr lang="en-US" altLang="zh-CN" dirty="0">
                <a:solidFill>
                  <a:srgbClr val="FF0000"/>
                </a:solidFill>
              </a:rPr>
              <a:t>Visual Studio </a:t>
            </a:r>
            <a:r>
              <a:rPr lang="en-US" altLang="zh-CN" dirty="0"/>
              <a:t>– Git Integration &amp; GitHub Extension</a:t>
            </a:r>
            <a:endParaRPr lang="zh-CN" altLang="zh-CN" dirty="0"/>
          </a:p>
          <a:p>
            <a:pPr lvl="2"/>
            <a:endParaRPr lang="en-US" altLang="zh-CN" dirty="0"/>
          </a:p>
        </p:txBody>
      </p:sp>
    </p:spTree>
    <p:extLst>
      <p:ext uri="{BB962C8B-B14F-4D97-AF65-F5344CB8AC3E}">
        <p14:creationId xmlns:p14="http://schemas.microsoft.com/office/powerpoint/2010/main" val="375415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四、</a:t>
            </a:r>
            <a:r>
              <a:rPr lang="en-US" altLang="zh-CN" dirty="0" err="1"/>
              <a:t>TortoiseGit</a:t>
            </a:r>
            <a:r>
              <a:rPr lang="zh-CN" altLang="en-US" dirty="0"/>
              <a:t>版本控制软件安装</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要完整安装，需要下载三个软件依次安装</a:t>
            </a:r>
          </a:p>
          <a:p>
            <a:pPr lvl="1"/>
            <a:r>
              <a:rPr lang="en-US" altLang="zh-CN" dirty="0"/>
              <a:t>Git Core</a:t>
            </a:r>
            <a:r>
              <a:rPr lang="zh-CN" altLang="en-US" dirty="0"/>
              <a:t>下载地址：</a:t>
            </a:r>
            <a:r>
              <a:rPr lang="en-US" altLang="zh-CN" dirty="0"/>
              <a:t>https://git-for-windows.github.io</a:t>
            </a:r>
          </a:p>
          <a:p>
            <a:pPr lvl="1"/>
            <a:r>
              <a:rPr lang="en-US" altLang="zh-CN" dirty="0" err="1"/>
              <a:t>TortoiseGit</a:t>
            </a:r>
            <a:r>
              <a:rPr lang="zh-CN" altLang="en-US" dirty="0"/>
              <a:t>及语言包下载地址：</a:t>
            </a:r>
            <a:r>
              <a:rPr lang="en-US" altLang="zh-CN" dirty="0"/>
              <a:t>https://tortoisegit.org/download</a:t>
            </a:r>
            <a:r>
              <a:rPr lang="zh-CN" altLang="en-US" dirty="0"/>
              <a:t>。</a:t>
            </a:r>
          </a:p>
          <a:p>
            <a:r>
              <a:rPr lang="zh-CN" altLang="en-US" dirty="0"/>
              <a:t>安装顺序如下：</a:t>
            </a:r>
          </a:p>
          <a:p>
            <a:pPr lvl="1"/>
            <a:r>
              <a:rPr lang="zh-CN" altLang="en-US" dirty="0"/>
              <a:t>首先安装</a:t>
            </a:r>
            <a:r>
              <a:rPr lang="en-US" altLang="zh-CN" dirty="0"/>
              <a:t>Git Core</a:t>
            </a:r>
            <a:r>
              <a:rPr lang="zh-CN" altLang="en-US" dirty="0"/>
              <a:t>（比如</a:t>
            </a:r>
            <a:r>
              <a:rPr lang="en-US" altLang="zh-CN" dirty="0"/>
              <a:t>Git-2.12.0-64-bit.exe</a:t>
            </a:r>
            <a:r>
              <a:rPr lang="zh-CN" altLang="en-US" dirty="0"/>
              <a:t>）。</a:t>
            </a:r>
          </a:p>
          <a:p>
            <a:pPr lvl="1"/>
            <a:r>
              <a:rPr lang="zh-CN" altLang="en-US" dirty="0"/>
              <a:t>安装</a:t>
            </a:r>
            <a:r>
              <a:rPr lang="en-US" altLang="zh-CN" dirty="0" err="1"/>
              <a:t>Tortoisegit</a:t>
            </a:r>
            <a:r>
              <a:rPr lang="zh-CN" altLang="en-US" dirty="0"/>
              <a:t>（</a:t>
            </a:r>
            <a:r>
              <a:rPr lang="en-US" altLang="zh-CN" dirty="0"/>
              <a:t>TortoiseGit-2.4.0.2-64</a:t>
            </a:r>
            <a:r>
              <a:rPr lang="zh-CN" altLang="en-US" dirty="0"/>
              <a:t>）。</a:t>
            </a:r>
          </a:p>
          <a:p>
            <a:pPr lvl="1"/>
            <a:r>
              <a:rPr lang="zh-CN" altLang="en-US" dirty="0"/>
              <a:t>安装汉化包</a:t>
            </a:r>
            <a:r>
              <a:rPr lang="en-US" altLang="zh-CN" dirty="0"/>
              <a:t>(TortoiseGit-LanguagePack-2.4.0.0-64bit-zh_Cn.msi)</a:t>
            </a:r>
            <a:r>
              <a:rPr lang="zh-CN" altLang="en-US" dirty="0"/>
              <a:t>，汉化包是可选的，如果习惯了英文界面，也可不装。</a:t>
            </a:r>
          </a:p>
          <a:p>
            <a:endParaRPr lang="zh-CN" altLang="en-US" dirty="0"/>
          </a:p>
        </p:txBody>
      </p:sp>
    </p:spTree>
    <p:extLst>
      <p:ext uri="{BB962C8B-B14F-4D97-AF65-F5344CB8AC3E}">
        <p14:creationId xmlns:p14="http://schemas.microsoft.com/office/powerpoint/2010/main" val="244334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五、内部</a:t>
            </a:r>
            <a:r>
              <a:rPr lang="en-US" altLang="zh-CN" dirty="0"/>
              <a:t>Gitlab</a:t>
            </a:r>
            <a:r>
              <a:rPr lang="zh-CN" altLang="en-US" dirty="0"/>
              <a:t>服务器网址</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pPr lvl="1"/>
            <a:r>
              <a:rPr lang="en-US" altLang="zh-CN" dirty="0" err="1"/>
              <a:t>gitee.com</a:t>
            </a:r>
            <a:r>
              <a:rPr lang="en-US" altLang="zh-CN" dirty="0"/>
              <a:t> </a:t>
            </a:r>
            <a:r>
              <a:rPr lang="zh-CN" altLang="en-US" dirty="0"/>
              <a:t>或</a:t>
            </a:r>
            <a:r>
              <a:rPr lang="en-US" altLang="zh-CN" dirty="0" err="1"/>
              <a:t>gitlib.com</a:t>
            </a:r>
            <a:endParaRPr lang="en-US" altLang="zh-CN" dirty="0"/>
          </a:p>
          <a:p>
            <a:pPr lvl="1"/>
            <a:r>
              <a:rPr lang="zh-CN" altLang="en-US" dirty="0"/>
              <a:t>没有注册用户的首先要注册用户</a:t>
            </a:r>
          </a:p>
        </p:txBody>
      </p:sp>
      <p:pic>
        <p:nvPicPr>
          <p:cNvPr id="7" name="图片 6">
            <a:extLst>
              <a:ext uri="{FF2B5EF4-FFF2-40B4-BE49-F238E27FC236}">
                <a16:creationId xmlns:a16="http://schemas.microsoft.com/office/drawing/2014/main" id="{C1728894-DBDE-4D22-BB56-FA0438E652DE}"/>
              </a:ext>
            </a:extLst>
          </p:cNvPr>
          <p:cNvPicPr>
            <a:picLocks noChangeAspect="1"/>
          </p:cNvPicPr>
          <p:nvPr/>
        </p:nvPicPr>
        <p:blipFill>
          <a:blip r:embed="rId2"/>
          <a:stretch>
            <a:fillRect/>
          </a:stretch>
        </p:blipFill>
        <p:spPr>
          <a:xfrm>
            <a:off x="676925" y="2127067"/>
            <a:ext cx="7748587" cy="4313639"/>
          </a:xfrm>
          <a:prstGeom prst="rect">
            <a:avLst/>
          </a:prstGeom>
        </p:spPr>
      </p:pic>
    </p:spTree>
    <p:extLst>
      <p:ext uri="{BB962C8B-B14F-4D97-AF65-F5344CB8AC3E}">
        <p14:creationId xmlns:p14="http://schemas.microsoft.com/office/powerpoint/2010/main" val="24347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6"/>
            <a:ext cx="8387542" cy="3897101"/>
          </a:xfrm>
        </p:spPr>
        <p:txBody>
          <a:bodyPr>
            <a:normAutofit fontScale="92500" lnSpcReduction="20000"/>
          </a:bodyPr>
          <a:lstStyle/>
          <a:p>
            <a:r>
              <a:rPr lang="zh-CN" altLang="en-US" dirty="0"/>
              <a:t>工作区</a:t>
            </a:r>
            <a:r>
              <a:rPr lang="en-US" altLang="zh-CN" dirty="0"/>
              <a:t>(Workspace)</a:t>
            </a:r>
          </a:p>
          <a:p>
            <a:pPr lvl="1"/>
            <a:r>
              <a:rPr lang="zh-CN" altLang="en-US" dirty="0"/>
              <a:t>工作区也称工作目录，就是你平时存放项目代码的地方</a:t>
            </a:r>
            <a:r>
              <a:rPr lang="en-US" altLang="zh-CN" dirty="0"/>
              <a:t>;</a:t>
            </a:r>
          </a:p>
          <a:p>
            <a:r>
              <a:rPr lang="zh-CN" altLang="en-US" dirty="0"/>
              <a:t>暂存区</a:t>
            </a:r>
            <a:r>
              <a:rPr lang="en-US" altLang="zh-CN" dirty="0"/>
              <a:t>(Index/Stage)</a:t>
            </a:r>
          </a:p>
          <a:p>
            <a:pPr lvl="1"/>
            <a:r>
              <a:rPr lang="zh-CN" altLang="en-US" dirty="0"/>
              <a:t>用于临时存放你的改动，事实上它只是一个文件，保存即将提交到文件列表信息</a:t>
            </a:r>
            <a:r>
              <a:rPr lang="en-US" altLang="zh-CN" dirty="0"/>
              <a:t>;</a:t>
            </a:r>
          </a:p>
          <a:p>
            <a:r>
              <a:rPr lang="zh-CN" altLang="en-US" dirty="0"/>
              <a:t>版本库或称本地仓库</a:t>
            </a:r>
            <a:r>
              <a:rPr lang="en-US" altLang="zh-CN" dirty="0"/>
              <a:t>(Repository)</a:t>
            </a:r>
          </a:p>
          <a:p>
            <a:pPr lvl="1"/>
            <a:r>
              <a:rPr lang="zh-CN" altLang="en-US" dirty="0"/>
              <a:t>是安全存放数据的位置，这里面有你提交到所有版本的数据。其中</a:t>
            </a:r>
            <a:r>
              <a:rPr lang="en-US" altLang="zh-CN" dirty="0"/>
              <a:t>HEAD</a:t>
            </a:r>
            <a:r>
              <a:rPr lang="zh-CN" altLang="en-US" dirty="0"/>
              <a:t>指向最新放入仓库的版本</a:t>
            </a:r>
            <a:r>
              <a:rPr lang="en-US" altLang="zh-CN" dirty="0"/>
              <a:t>;</a:t>
            </a:r>
          </a:p>
          <a:p>
            <a:r>
              <a:rPr lang="zh-CN" altLang="en-US" dirty="0"/>
              <a:t>远程仓库</a:t>
            </a:r>
            <a:r>
              <a:rPr lang="en-US" altLang="zh-CN" dirty="0"/>
              <a:t>(Remote)</a:t>
            </a:r>
          </a:p>
          <a:p>
            <a:pPr lvl="1"/>
            <a:r>
              <a:rPr lang="zh-CN" altLang="en-US" dirty="0"/>
              <a:t>托管代码的服务器，即</a:t>
            </a:r>
            <a:r>
              <a:rPr lang="en-US" altLang="zh-CN" dirty="0"/>
              <a:t>Gitlab</a:t>
            </a:r>
            <a:r>
              <a:rPr lang="zh-CN" altLang="en-US" dirty="0"/>
              <a:t>所在的服务器。</a:t>
            </a:r>
          </a:p>
          <a:p>
            <a:endParaRPr lang="zh-CN" altLang="en-US" dirty="0"/>
          </a:p>
        </p:txBody>
      </p:sp>
      <p:pic>
        <p:nvPicPr>
          <p:cNvPr id="5" name="图片 4" descr="https://images2017.cnblogs.com/blog/63651/201709/63651-20170904202237913-177051853.png">
            <a:extLst>
              <a:ext uri="{FF2B5EF4-FFF2-40B4-BE49-F238E27FC236}">
                <a16:creationId xmlns:a16="http://schemas.microsoft.com/office/drawing/2014/main" id="{EB06501E-71B3-4764-B0EA-BF35573BCC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864" y="4887100"/>
            <a:ext cx="4816823" cy="1657279"/>
          </a:xfrm>
          <a:prstGeom prst="rect">
            <a:avLst/>
          </a:prstGeom>
          <a:noFill/>
          <a:ln>
            <a:noFill/>
          </a:ln>
        </p:spPr>
      </p:pic>
      <p:sp>
        <p:nvSpPr>
          <p:cNvPr id="6" name="矩形 5">
            <a:extLst>
              <a:ext uri="{FF2B5EF4-FFF2-40B4-BE49-F238E27FC236}">
                <a16:creationId xmlns:a16="http://schemas.microsoft.com/office/drawing/2014/main" id="{2C1EBDDD-374D-4676-937D-2C776A038CE8}"/>
              </a:ext>
            </a:extLst>
          </p:cNvPr>
          <p:cNvSpPr/>
          <p:nvPr/>
        </p:nvSpPr>
        <p:spPr>
          <a:xfrm>
            <a:off x="6944264" y="4887099"/>
            <a:ext cx="1134247" cy="165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远程仓库</a:t>
            </a:r>
          </a:p>
        </p:txBody>
      </p:sp>
      <p:sp>
        <p:nvSpPr>
          <p:cNvPr id="7" name="箭头: 右 6">
            <a:extLst>
              <a:ext uri="{FF2B5EF4-FFF2-40B4-BE49-F238E27FC236}">
                <a16:creationId xmlns:a16="http://schemas.microsoft.com/office/drawing/2014/main" id="{7943FB66-3C63-42F8-B53A-CD2EAAF17B3E}"/>
              </a:ext>
            </a:extLst>
          </p:cNvPr>
          <p:cNvSpPr/>
          <p:nvPr/>
        </p:nvSpPr>
        <p:spPr>
          <a:xfrm>
            <a:off x="5771075" y="5434642"/>
            <a:ext cx="1104181" cy="396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git push</a:t>
            </a:r>
            <a:endParaRPr lang="zh-CN" altLang="en-US" sz="1400" dirty="0"/>
          </a:p>
        </p:txBody>
      </p:sp>
      <p:sp>
        <p:nvSpPr>
          <p:cNvPr id="8" name="矩形: 圆角 7">
            <a:extLst>
              <a:ext uri="{FF2B5EF4-FFF2-40B4-BE49-F238E27FC236}">
                <a16:creationId xmlns:a16="http://schemas.microsoft.com/office/drawing/2014/main" id="{DF80C1F9-86CC-4935-A690-98E64754C8EA}"/>
              </a:ext>
            </a:extLst>
          </p:cNvPr>
          <p:cNvSpPr/>
          <p:nvPr/>
        </p:nvSpPr>
        <p:spPr>
          <a:xfrm>
            <a:off x="715992" y="4818091"/>
            <a:ext cx="5210355" cy="1805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190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拉取</a:t>
            </a:r>
            <a:r>
              <a:rPr lang="en-US" altLang="zh-CN" dirty="0"/>
              <a:t>(Pull)</a:t>
            </a:r>
          </a:p>
          <a:p>
            <a:pPr lvl="1"/>
            <a:r>
              <a:rPr lang="zh-CN" altLang="en-US" dirty="0"/>
              <a:t>从服务器上拉取代码更新到本地仓库并将更新合并</a:t>
            </a:r>
            <a:r>
              <a:rPr lang="en-US" altLang="zh-CN" dirty="0"/>
              <a:t>(merge)</a:t>
            </a:r>
            <a:r>
              <a:rPr lang="zh-CN" altLang="en-US" dirty="0"/>
              <a:t>到项目中去，实际上包括</a:t>
            </a:r>
            <a:r>
              <a:rPr lang="en-US" altLang="zh-CN" dirty="0"/>
              <a:t>fetch</a:t>
            </a:r>
            <a:r>
              <a:rPr lang="zh-CN" altLang="en-US" dirty="0"/>
              <a:t>和</a:t>
            </a:r>
            <a:r>
              <a:rPr lang="en-US" altLang="zh-CN" dirty="0"/>
              <a:t>merge</a:t>
            </a:r>
            <a:r>
              <a:rPr lang="zh-CN" altLang="en-US" dirty="0"/>
              <a:t>两步操作</a:t>
            </a:r>
            <a:endParaRPr lang="en-US" altLang="zh-CN" dirty="0"/>
          </a:p>
          <a:p>
            <a:r>
              <a:rPr lang="zh-CN" altLang="en-US" dirty="0"/>
              <a:t>获取</a:t>
            </a:r>
            <a:r>
              <a:rPr lang="en-US" altLang="zh-CN" dirty="0"/>
              <a:t>(Fetch)</a:t>
            </a:r>
          </a:p>
          <a:p>
            <a:pPr lvl="1"/>
            <a:r>
              <a:rPr lang="zh-CN" altLang="en-US" dirty="0"/>
              <a:t>从服务器获得更新到本地仓库中，并不会合并到项目中去，要合并到项目中去还需要执行</a:t>
            </a:r>
            <a:r>
              <a:rPr lang="en-US" altLang="zh-CN" dirty="0"/>
              <a:t>merge</a:t>
            </a:r>
            <a:r>
              <a:rPr lang="zh-CN" altLang="en-US" dirty="0"/>
              <a:t>操作</a:t>
            </a:r>
            <a:endParaRPr lang="en-US" altLang="zh-CN" dirty="0"/>
          </a:p>
          <a:p>
            <a:r>
              <a:rPr lang="zh-CN" altLang="en-US" dirty="0"/>
              <a:t>提交</a:t>
            </a:r>
            <a:r>
              <a:rPr lang="en-US" altLang="zh-CN" dirty="0"/>
              <a:t>(Commit)</a:t>
            </a:r>
          </a:p>
          <a:p>
            <a:pPr lvl="1"/>
            <a:r>
              <a:rPr lang="zh-CN" altLang="en-US" dirty="0"/>
              <a:t>将改动的代码提交到本地的版本库，要提交到远程仓库还要执行</a:t>
            </a:r>
            <a:r>
              <a:rPr lang="en-US" altLang="zh-CN" dirty="0"/>
              <a:t>Push</a:t>
            </a:r>
          </a:p>
          <a:p>
            <a:r>
              <a:rPr lang="zh-CN" altLang="en-US" dirty="0"/>
              <a:t>推送</a:t>
            </a:r>
            <a:r>
              <a:rPr lang="en-US" altLang="zh-CN" dirty="0"/>
              <a:t>(Push)</a:t>
            </a:r>
          </a:p>
          <a:p>
            <a:pPr lvl="1"/>
            <a:r>
              <a:rPr lang="zh-CN" altLang="en-US" dirty="0"/>
              <a:t>将提交到本地仓库的修改推送到服务器</a:t>
            </a:r>
            <a:r>
              <a:rPr lang="en-US" altLang="zh-CN" dirty="0"/>
              <a:t>(</a:t>
            </a:r>
            <a:r>
              <a:rPr lang="zh-CN" altLang="en-US" dirty="0"/>
              <a:t>远程仓库</a:t>
            </a:r>
            <a:r>
              <a:rPr lang="en-US" altLang="zh-CN" dirty="0"/>
              <a:t>)</a:t>
            </a:r>
            <a:endParaRPr lang="zh-CN" altLang="en-US" dirty="0"/>
          </a:p>
        </p:txBody>
      </p:sp>
    </p:spTree>
    <p:extLst>
      <p:ext uri="{BB962C8B-B14F-4D97-AF65-F5344CB8AC3E}">
        <p14:creationId xmlns:p14="http://schemas.microsoft.com/office/powerpoint/2010/main" val="620857595"/>
      </p:ext>
    </p:extLst>
  </p:cSld>
  <p:clrMapOvr>
    <a:masterClrMapping/>
  </p:clrMapOvr>
</p:sld>
</file>

<file path=ppt/theme/theme1.xml><?xml version="1.0" encoding="utf-8"?>
<a:theme xmlns:a="http://schemas.openxmlformats.org/drawingml/2006/main" name="A000120141119A01PPBG">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5406</TotalTime>
  <Words>2613</Words>
  <Application>Microsoft Office PowerPoint</Application>
  <PresentationFormat>全屏显示(4:3)</PresentationFormat>
  <Paragraphs>308</Paragraphs>
  <Slides>44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等线</vt:lpstr>
      <vt:lpstr>黑体</vt:lpstr>
      <vt:lpstr>华文中宋</vt:lpstr>
      <vt:lpstr>隶书</vt:lpstr>
      <vt:lpstr>Arial</vt:lpstr>
      <vt:lpstr>Cambria</vt:lpstr>
      <vt:lpstr>Wingdings</vt:lpstr>
      <vt:lpstr>A000120141119A01PPBG</vt:lpstr>
      <vt:lpstr>代码版本管理与协作</vt:lpstr>
      <vt:lpstr>一、代码版本管理</vt:lpstr>
      <vt:lpstr>二、代码版本管理软件</vt:lpstr>
      <vt:lpstr>三、初识Git</vt:lpstr>
      <vt:lpstr>三、初识Git</vt:lpstr>
      <vt:lpstr>四、TortoiseGit版本控制软件安装</vt:lpstr>
      <vt:lpstr>五、内部Gitlab服务器网址</vt:lpstr>
      <vt:lpstr>六、常用术语</vt:lpstr>
      <vt:lpstr>六、常用术语</vt:lpstr>
      <vt:lpstr>六、常用术语</vt:lpstr>
      <vt:lpstr>六、常用术语</vt:lpstr>
      <vt:lpstr>七、初始设置</vt:lpstr>
      <vt:lpstr>七、初始设置</vt:lpstr>
      <vt:lpstr>八、远程仓库的初始创建</vt:lpstr>
      <vt:lpstr>八、远程仓库的初始创建</vt:lpstr>
      <vt:lpstr>九、服务器设置项目中的访问成员</vt:lpstr>
      <vt:lpstr>九、服务器设置项目中的访问成员</vt:lpstr>
      <vt:lpstr>十、客户端配置及本地版本库生成</vt:lpstr>
      <vt:lpstr>十、客户端配置及本地版本库生成</vt:lpstr>
      <vt:lpstr>十、客户端配置及本地版本库生成</vt:lpstr>
      <vt:lpstr>十、客户端配置及本地版本库生成</vt:lpstr>
      <vt:lpstr>十、客户端配置及本地版本库生成</vt:lpstr>
      <vt:lpstr>十一、项目中新文件上传</vt:lpstr>
      <vt:lpstr>十一、项目中新文件上传</vt:lpstr>
      <vt:lpstr>十一、项目中新文件上传</vt:lpstr>
      <vt:lpstr>十一、项目中新文件上传</vt:lpstr>
      <vt:lpstr>十一、项目中新文件上传</vt:lpstr>
      <vt:lpstr>十二、项目组成员初始操作</vt:lpstr>
      <vt:lpstr>十二、项目组成员初始操作</vt:lpstr>
      <vt:lpstr>十二、项目组成员初始操作</vt:lpstr>
      <vt:lpstr>十三、典型操作流程及相应操作</vt:lpstr>
      <vt:lpstr>十三、典型操作流程及相应操作</vt:lpstr>
      <vt:lpstr>十三、典型操作流程及相应操作</vt:lpstr>
      <vt:lpstr>十三、典型操作流程及相应操作</vt:lpstr>
      <vt:lpstr>十三、典型操作流程及相应操作</vt:lpstr>
      <vt:lpstr>十三、典型操作流程及相应操作</vt:lpstr>
      <vt:lpstr>十四、分支操作</vt:lpstr>
      <vt:lpstr>十四、分支操作</vt:lpstr>
      <vt:lpstr>十四、分支操作</vt:lpstr>
      <vt:lpstr>十四、分支操作</vt:lpstr>
      <vt:lpstr>十四、分支操作</vt:lpstr>
      <vt:lpstr>十四、分支操作</vt:lpstr>
      <vt:lpstr>附、Git资源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安晶晶</dc:creator>
  <cp:lastModifiedBy>Frank gy</cp:lastModifiedBy>
  <cp:revision>390</cp:revision>
  <dcterms:created xsi:type="dcterms:W3CDTF">2017-10-08T09:36:40Z</dcterms:created>
  <dcterms:modified xsi:type="dcterms:W3CDTF">2020-10-31T03:01:49Z</dcterms:modified>
</cp:coreProperties>
</file>