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471" r:id="rId2"/>
    <p:sldId id="463" r:id="rId3"/>
    <p:sldId id="473" r:id="rId4"/>
    <p:sldId id="477" r:id="rId5"/>
    <p:sldId id="478" r:id="rId6"/>
    <p:sldId id="479" r:id="rId7"/>
    <p:sldId id="482" r:id="rId8"/>
    <p:sldId id="466" r:id="rId9"/>
    <p:sldId id="481" r:id="rId10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77777"/>
    <a:srgbClr val="66CC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5" autoAdjust="0"/>
    <p:restoredTop sz="92801" autoAdjust="0"/>
  </p:normalViewPr>
  <p:slideViewPr>
    <p:cSldViewPr>
      <p:cViewPr>
        <p:scale>
          <a:sx n="50" d="100"/>
          <a:sy n="50" d="100"/>
        </p:scale>
        <p:origin x="2032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6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EC28C68B-E62A-4C2D-831A-304DDA1F4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4E8A6FDD-0BB8-4544-94BC-4119D65B2D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2018/11/29</a:t>
            </a:fld>
            <a:endParaRPr lang="en-US" altLang="zh-CN" sz="1400" dirty="0" smtClean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 smtClean="0">
                <a:solidFill>
                  <a:srgbClr val="0000FF"/>
                </a:solidFill>
              </a:rPr>
              <a:t>哈工大</a:t>
            </a:r>
            <a:r>
              <a:rPr lang="zh-CN" altLang="en-US" sz="1400" dirty="0" smtClean="0">
                <a:solidFill>
                  <a:srgbClr val="0000FF"/>
                </a:solidFill>
              </a:rPr>
              <a:t>计算机</a:t>
            </a:r>
            <a:r>
              <a:rPr lang="en-US" altLang="zh-CN" sz="1400" dirty="0" smtClean="0">
                <a:solidFill>
                  <a:srgbClr val="0000FF"/>
                </a:solidFill>
              </a:rPr>
              <a:t>/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软件学院</a:t>
            </a:r>
            <a:endParaRPr lang="en-US" altLang="zh-CN" sz="1400" dirty="0" smtClean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78917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00212301442778138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188"/>
            <a:ext cx="8737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4927" y="88904"/>
            <a:ext cx="2376488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《</a:t>
            </a:r>
            <a:r>
              <a:rPr lang="zh-CN" altLang="en-US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软件过程与工具</a:t>
            </a: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》</a:t>
            </a:r>
          </a:p>
          <a:p>
            <a:pPr algn="ctr" eaLnBrk="1" hangingPunct="1">
              <a:lnSpc>
                <a:spcPct val="60000"/>
              </a:lnSpc>
            </a:pPr>
            <a:r>
              <a:rPr lang="en-US" altLang="zh-CN" sz="1400" b="1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533400" y="765179"/>
            <a:ext cx="8142288" cy="54832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Line 11"/>
          <p:cNvSpPr>
            <a:spLocks noChangeShapeType="1"/>
          </p:cNvSpPr>
          <p:nvPr userDrawn="1"/>
        </p:nvSpPr>
        <p:spPr bwMode="auto">
          <a:xfrm>
            <a:off x="36513" y="476250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Line 12"/>
          <p:cNvSpPr>
            <a:spLocks noChangeShapeType="1"/>
          </p:cNvSpPr>
          <p:nvPr userDrawn="1"/>
        </p:nvSpPr>
        <p:spPr bwMode="auto">
          <a:xfrm>
            <a:off x="2411760" y="225112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Line 17"/>
          <p:cNvSpPr>
            <a:spLocks noChangeShapeType="1"/>
          </p:cNvSpPr>
          <p:nvPr userDrawn="1"/>
        </p:nvSpPr>
        <p:spPr bwMode="auto">
          <a:xfrm>
            <a:off x="36513" y="505125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445268" y="222148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要求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学习软件需求获取技术方法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学会使用用例建模分析软件需求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采用原型设计方法进行需求分析，并通过评审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次实验要求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人组队，直到项目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次迭代开发结束，中途不得变更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实验</a:t>
            </a:r>
            <a:r>
              <a:rPr lang="en-US" altLang="zh-CN" b="1" noProof="0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4</a:t>
            </a:r>
            <a:r>
              <a:rPr kumimoji="0" lang="zh-CN" altLang="en-US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（</a:t>
            </a:r>
            <a:r>
              <a:rPr kumimoji="0" lang="zh-CN" altLang="en-US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综合实践</a:t>
            </a:r>
            <a:r>
              <a:rPr kumimoji="0" lang="en-US" altLang="zh-CN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1</a:t>
            </a:r>
            <a:r>
              <a:rPr kumimoji="0" lang="zh-CN" altLang="en-US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）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需求建模</a:t>
            </a:r>
            <a:r>
              <a:rPr lang="en-US" altLang="zh-CN" b="1" noProof="0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+</a:t>
            </a:r>
            <a:r>
              <a:rPr lang="zh-CN" altLang="en-US" b="1" noProof="0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原型设计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70713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内容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31602" y="1052736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实验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 </a:t>
            </a:r>
            <a:r>
              <a:rPr kumimoji="0" lang="zh-CN" altLang="en-US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（</a:t>
            </a:r>
            <a:r>
              <a:rPr kumimoji="0" lang="zh-CN" altLang="en-US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综合实践</a:t>
            </a:r>
            <a:r>
              <a:rPr kumimoji="0" lang="en-US" altLang="zh-CN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1</a:t>
            </a:r>
            <a:r>
              <a:rPr kumimoji="0" lang="zh-CN" altLang="en-US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） 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需求建模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+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原型设计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11560" y="1196752"/>
            <a:ext cx="7992888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indent="376238"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根据教师给</a:t>
            </a:r>
            <a:r>
              <a:rPr kumimoji="0" lang="zh-CN" altLang="en-US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定的软件项目基本需求内容，教师模拟需求方（甲方），学生团队作为开发方（乙方），与甲方沟通，完成需求获取与深入挖掘，进而完成需求工程的</a:t>
            </a:r>
            <a:r>
              <a:rPr kumimoji="0" lang="en-US" altLang="zh-CN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zh-CN" altLang="en-US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个步骤：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0" lang="zh-CN" altLang="en-US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需求获取：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与模拟甲方沟通，获取详细的用户需求，获得用户的分类，分析、整理需求，形成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文档化的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描述</a:t>
            </a:r>
            <a:endParaRPr kumimoji="0" lang="en-US" altLang="zh-CN" b="1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indent="0" algn="just">
              <a:lnSpc>
                <a:spcPct val="15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0" lang="zh-CN" altLang="en-US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需求分析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需求提炼，定义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边界，建立用例分析模型，开发软件系统原型，确定需求优先级，根据需求创建数据模型（实体类图） 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indent="0" algn="just">
              <a:lnSpc>
                <a:spcPct val="150000"/>
              </a:lnSpc>
            </a:pPr>
            <a:r>
              <a:rPr kumimoji="0" lang="zh-CN" altLang="en-US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en-US" altLang="zh-CN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zh-CN" altLang="en-US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）规格说明：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将需求分析结果写出需求规格说明书（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SRS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），包含需求描述、用例分析模型、业务活动模型、分析类模型、状态变化模型、系统功能列表、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非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功能和约束条件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indent="0" algn="just">
              <a:lnSpc>
                <a:spcPct val="150000"/>
              </a:lnSpc>
            </a:pPr>
            <a:r>
              <a:rPr kumimoji="0" lang="zh-CN" altLang="en-US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en-US" altLang="zh-CN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zh-CN" altLang="en-US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）需求验证：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通过开发组长汇报，指导教师对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SRS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和系统原型进行评审</a:t>
            </a:r>
            <a:endParaRPr kumimoji="0" lang="zh-CN" altLang="en-US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014776"/>
      </p:ext>
    </p:extLst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项目需求梗概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124744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实验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 </a:t>
            </a:r>
            <a:r>
              <a:rPr kumimoji="0" lang="zh-CN" altLang="en-US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（</a:t>
            </a:r>
            <a:r>
              <a:rPr kumimoji="0" lang="zh-CN" altLang="en-US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综合实践</a:t>
            </a:r>
            <a:r>
              <a:rPr kumimoji="0" lang="en-US" altLang="zh-CN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1</a:t>
            </a:r>
            <a:r>
              <a:rPr kumimoji="0" lang="zh-CN" altLang="en-US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） 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需求建模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+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原型设计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31602" y="1268760"/>
            <a:ext cx="8172648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indent="376238"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r>
              <a:rPr kumimoji="0" lang="zh-CN" altLang="en-US" sz="2000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本课程项目实践至少完成</a:t>
            </a:r>
            <a:r>
              <a:rPr kumimoji="0" lang="en-US" altLang="zh-CN" sz="2000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个发布的软件版本，本次实验仅给出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V1.0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的需求梗概</a:t>
            </a:r>
            <a:r>
              <a:rPr kumimoji="0" lang="zh-CN" altLang="en-US" sz="2000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kumimoji="0" lang="en-US" altLang="zh-CN" sz="2000" b="1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zh-CN" altLang="en-US" sz="2000" b="1" dirty="0" smtClean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项目名称：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通用批发零售业务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管理系统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需求愿景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目标：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针对中小型从事批发、零售业务的公司（商户），对其进货、销售、库存管理等业务和数据进行管理，达到方便、高效的目的。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行业类型：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文具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玩具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服装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鞋帽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日杂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百货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食品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建材等行业。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相关人员：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公司（商户）经理（老板）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店长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采购人员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售货员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收银员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市场推销员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仓库管理员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送货员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客户（购买者）等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endParaRPr kumimoji="0" lang="en-US" altLang="zh-CN" sz="2000" b="1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558606"/>
      </p:ext>
    </p:ext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项目需求梗概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124744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800" b="1" dirty="0">
                <a:solidFill>
                  <a:srgbClr val="A5002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（</a:t>
            </a:r>
            <a:r>
              <a:rPr kumimoji="0" lang="zh-CN" altLang="en-US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综合实践</a:t>
            </a:r>
            <a:r>
              <a:rPr kumimoji="0" lang="en-US" altLang="zh-CN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1</a:t>
            </a:r>
            <a:r>
              <a:rPr kumimoji="0" lang="zh-CN" altLang="en-US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）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需求建模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原型设计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19634" y="1124744"/>
            <a:ext cx="7812806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indent="376238"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0" algn="just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基本系统（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V1.0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）需求</a:t>
            </a:r>
          </a:p>
          <a:p>
            <a:pPr lvl="0" indent="0"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基本目标：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单个仓库、单个用户、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单机版，适合零售小店</a:t>
            </a:r>
          </a:p>
          <a:p>
            <a:pPr lvl="0" indent="0"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基本需求：</a:t>
            </a:r>
          </a:p>
          <a:p>
            <a:pPr marL="627063" lvl="0" indent="-627063" algn="just"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）货品资料维护：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货品基本档案信息的日常维护；</a:t>
            </a:r>
          </a:p>
          <a:p>
            <a:pPr marL="627063" indent="-627063" algn="just"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）客户资料维护：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客户（购买者）基本档案信息的日常维护；</a:t>
            </a:r>
          </a:p>
          <a:p>
            <a:pPr marL="627063" indent="-627063" algn="just"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）销售业务管理：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货品销售过程管理，包括开销售单（草稿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，可以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保存、修改、删除）、审核（通过后，则库存发生变化、不可更改）、收款、退货（针对某个销售单进行整单退货）等过程管理；</a:t>
            </a:r>
          </a:p>
          <a:p>
            <a:pPr marL="627063" indent="-627063" algn="just"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）库存管理：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采购进货入库、销售出库、库存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盘点</a:t>
            </a:r>
            <a:r>
              <a:rPr lang="zh-CN" altLang="en-US" b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、库存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统计查询等。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333442"/>
      </p:ext>
    </p:extLst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项目需求梗概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124744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800" b="1" dirty="0">
                <a:solidFill>
                  <a:srgbClr val="A5002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（</a:t>
            </a:r>
            <a:r>
              <a:rPr kumimoji="0" lang="zh-CN" altLang="en-US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综合实践</a:t>
            </a:r>
            <a:r>
              <a:rPr kumimoji="0" lang="en-US" altLang="zh-CN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1</a:t>
            </a:r>
            <a:r>
              <a:rPr kumimoji="0" lang="zh-CN" altLang="en-US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）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需求建模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原型设计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40196" y="980728"/>
            <a:ext cx="7992244" cy="573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indent="376238"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0" algn="just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需求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商用版本（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V2.0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需求</a:t>
            </a:r>
            <a:endParaRPr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lvl="0" indent="0" algn="just">
              <a:lnSpc>
                <a:spcPct val="150000"/>
              </a:lnSpc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基本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目标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：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个仓库、多个用户、网络版本，适合批发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零售商户</a:t>
            </a:r>
          </a:p>
          <a:p>
            <a:pPr lvl="0" indent="0"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基本需求：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完全包含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V1.0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版本</a:t>
            </a:r>
          </a:p>
          <a:p>
            <a:pPr lvl="0" indent="0"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拓展需求：</a:t>
            </a:r>
          </a:p>
          <a:p>
            <a:pPr marL="542925" indent="-542925" algn="just"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）支持多个仓库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，同一种货品可以在不同的仓库（比如大库、门店库房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）中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存放；在任意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个仓库之间可以调拨货品（比如从大库调拨到门店）；</a:t>
            </a:r>
          </a:p>
          <a:p>
            <a:pPr marL="542925" indent="-542925" algn="just"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）支持多个用户并行工作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，用户有不同的业务权限（比如开单、审核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、收款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等），角色可以分为经理、店长、店员等；</a:t>
            </a:r>
          </a:p>
          <a:p>
            <a:pPr marL="542925" indent="-542925" algn="just"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）支持批发、零售业务并存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，要求将客户分类（批发客户、零售客户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），同时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货品价格有多个（进货价、批发价、零售价）；</a:t>
            </a:r>
          </a:p>
          <a:p>
            <a:pPr marL="542925" indent="-542925" algn="just"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）利润计算：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在销售单中，能够显示本单的毛利润；</a:t>
            </a:r>
          </a:p>
          <a:p>
            <a:pPr marL="542925" indent="-542925" algn="just"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POS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收银台：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针对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零售客户，开发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专用的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销售结账功能（参考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超市收银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台）。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141519"/>
      </p:ext>
    </p:extLst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项目需求梗概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124744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800" b="1" dirty="0">
                <a:solidFill>
                  <a:srgbClr val="A5002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（</a:t>
            </a:r>
            <a:r>
              <a:rPr kumimoji="0" lang="zh-CN" altLang="en-US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综合实践</a:t>
            </a:r>
            <a:r>
              <a:rPr kumimoji="0" lang="en-US" altLang="zh-CN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1</a:t>
            </a:r>
            <a:r>
              <a:rPr kumimoji="0" lang="zh-CN" altLang="en-US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）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需求建模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原型设计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40196" y="980728"/>
            <a:ext cx="7992244" cy="573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indent="376238"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0" algn="just">
              <a:lnSpc>
                <a:spcPct val="1500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商用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版本（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V3.0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）需求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lvl="0" indent="0" algn="just">
              <a:lnSpc>
                <a:spcPct val="150000"/>
              </a:lnSpc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基本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目标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V2.0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，适用更复杂业务情况，通过增加新模式提高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效率</a:t>
            </a:r>
            <a:endParaRPr lang="en-US" altLang="zh-CN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indent="0" algn="just">
              <a:lnSpc>
                <a:spcPct val="150000"/>
              </a:lnSpc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基本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需求：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完全包含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V2.0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版本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拓展需求：</a:t>
            </a:r>
          </a:p>
          <a:p>
            <a:pPr marL="542925" marR="0" lvl="0" indent="-54292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）支持会员积分机制：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①可以设定积分规则；②会员信息管理；③销售结算时累计积分；④积分兑换现金（不可以提现，只允许存在（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）中提到的资金账上）；</a:t>
            </a:r>
          </a:p>
          <a:p>
            <a:pPr marL="542925" lvl="0" indent="-542925" algn="just"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）支持促销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活动：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销售开单时，可以包含“赠送”条目，增加折扣系数等；</a:t>
            </a:r>
          </a:p>
          <a:p>
            <a:pPr marL="542925" lvl="0" indent="-542925" algn="just"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）增加简单资金账务管理：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①客户可以预存款，购货结算时可以选择使用账户存款，也可以现金结账；②允许客户赊账，即销售单审核后即可提货，单欠款需要记在资金账目中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918684"/>
      </p:ext>
    </p:extLst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项目需求梗概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124744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800" b="1" dirty="0">
                <a:solidFill>
                  <a:srgbClr val="A5002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（</a:t>
            </a:r>
            <a:r>
              <a:rPr kumimoji="0" lang="zh-CN" altLang="en-US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综合实践</a:t>
            </a:r>
            <a:r>
              <a:rPr kumimoji="0" lang="en-US" altLang="zh-CN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1</a:t>
            </a:r>
            <a:r>
              <a:rPr kumimoji="0" lang="zh-CN" altLang="en-US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）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需求建模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原型设计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40196" y="980728"/>
            <a:ext cx="8280276" cy="573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indent="376238"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3.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商用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版本（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V3.0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）需求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基本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目标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V2.0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，适用更复杂业务情况，通过增加新模式提高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效率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基本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需求：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完全包含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V2.0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版本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拓展需求：</a:t>
            </a:r>
          </a:p>
          <a:p>
            <a:pPr marL="542925" lvl="0" indent="-542925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</a:t>
            </a:r>
            <a:r>
              <a:rPr lang="zh-CN" altLang="en-US" b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*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）附加需求，即允许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客户自助下单，可以考虑的下列模式之一（任选）：</a:t>
            </a:r>
          </a:p>
          <a:p>
            <a:pPr marL="542925" lvl="0" indent="-542925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①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自助客户端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开发一个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客户端，提供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给客户自助下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销售订单（难度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系数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1.0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）；</a:t>
            </a:r>
          </a:p>
          <a:p>
            <a:pPr marL="542925" lvl="0" indent="-542925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② 手机自助下单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APP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开发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手机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APP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，实现自助下单（难度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系数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.0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）；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42925" lvl="0" indent="-542925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③ 微信自助下单小程序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开发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微信小程序，实现自助下单（难度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系数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.0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）。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46088" lvl="0" indent="-446088">
              <a:lnSpc>
                <a:spcPct val="150000"/>
              </a:lnSpc>
              <a:defRPr/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注：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拓展需求（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）为选做内容，若选择并完成，则根据完成情况及难度，在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课程项目实践成绩奖励≤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15%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（即折算为课程总成绩最多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分）。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lvl="0" indent="-446088">
              <a:lnSpc>
                <a:spcPct val="150000"/>
              </a:lnSpc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奖励分规则：选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①则≤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5%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分），选②或 ③则≤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15%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分）。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417865"/>
      </p:ext>
    </p:extLst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实验步骤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502" y="1412007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项目开发团队组建：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3-5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人，自由组合，设组长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名，其他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2-4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人为组员</a:t>
            </a:r>
            <a:endParaRPr lang="en-US" altLang="zh-CN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65113" indent="-265113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需求获取模拟：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指导教师模拟需求方（甲方）代表，每个项目团队根据已有项目梗概，与甲方沟通，进一步挖掘详细需求，记录所理解的需求内容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65113" indent="-265113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需求分析：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定义系统的边界，建立系统用例图，确定需求优先级，根据需求创建数据模型（实体类图），开发软件系统原型</a:t>
            </a:r>
          </a:p>
          <a:p>
            <a:pPr marL="265113" indent="-265113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按照模板填写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SRS-V1.0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需求规格说明书：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将需求分析结果写出需求规格说明书（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SRS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），包含需求描述、用例分析模型、业务活动模型、分析类模型、状态变化模型、系统功能列表、非功能和约束条件等</a:t>
            </a:r>
          </a:p>
          <a:p>
            <a:pPr marL="265113" indent="-265113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需求验证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通过开发组长汇报，指导教师对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SRS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和系统原型进行评审（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该步骤下次实验课中进行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实验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4</a:t>
            </a:r>
            <a:r>
              <a:rPr kumimoji="0" lang="zh-CN" altLang="en-US" sz="1800" b="1" dirty="0">
                <a:solidFill>
                  <a:srgbClr val="A5002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（</a:t>
            </a:r>
            <a:r>
              <a:rPr kumimoji="0" lang="zh-CN" altLang="en-US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综合实践</a:t>
            </a:r>
            <a:r>
              <a:rPr kumimoji="0" lang="en-US" altLang="zh-CN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1</a:t>
            </a:r>
            <a:r>
              <a:rPr kumimoji="0" lang="zh-CN" altLang="en-US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） 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需求建模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+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原型设计</a:t>
            </a:r>
          </a:p>
        </p:txBody>
      </p:sp>
    </p:spTree>
    <p:extLst>
      <p:ext uri="{BB962C8B-B14F-4D97-AF65-F5344CB8AC3E}">
        <p14:creationId xmlns:p14="http://schemas.microsoft.com/office/powerpoint/2010/main" val="3620833137"/>
      </p:ext>
    </p:extLst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提交方式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67494" y="1484784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>
                <a:srgbClr val="FF822D"/>
              </a:buClr>
            </a:pPr>
            <a:r>
              <a:rPr lang="zh-CN" altLang="en-US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提交文件：</a:t>
            </a:r>
            <a:endParaRPr lang="en-US" altLang="zh-CN" dirty="0" smtClean="0"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SRS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文件：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按照“项目需求分析规格说明书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1.0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模板撰写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SRS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，提交文件命名格式：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项目需求分析规格说明书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V1.0-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组长学号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组长姓名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docx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建模源文件：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保存到文件夹“项目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V1.0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模型源文件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组长学号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组长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姓名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中，压缩后提交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系统原型文件：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保存到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文件夹“系统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V1.0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原型文件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组长学号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组长姓名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中，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压缩后提交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提交日期：第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12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周周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四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晚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12:00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前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提交方式：在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GitLab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上的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Lab4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中提交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实验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4</a:t>
            </a:r>
            <a:r>
              <a:rPr kumimoji="0" lang="zh-CN" altLang="en-US" sz="1800" b="1" dirty="0">
                <a:solidFill>
                  <a:srgbClr val="A5002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（</a:t>
            </a:r>
            <a:r>
              <a:rPr kumimoji="0" lang="zh-CN" altLang="en-US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综合实践</a:t>
            </a:r>
            <a:r>
              <a:rPr kumimoji="0" lang="en-US" altLang="zh-CN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1</a:t>
            </a:r>
            <a:r>
              <a:rPr kumimoji="0" lang="zh-CN" altLang="en-US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） 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需求建模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+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原型设计</a:t>
            </a:r>
          </a:p>
        </p:txBody>
      </p:sp>
    </p:spTree>
    <p:extLst>
      <p:ext uri="{BB962C8B-B14F-4D97-AF65-F5344CB8AC3E}">
        <p14:creationId xmlns:p14="http://schemas.microsoft.com/office/powerpoint/2010/main" val="3230060191"/>
      </p:ext>
    </p:extLst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1224</TotalTime>
  <Words>1339</Words>
  <Application>Microsoft Office PowerPoint</Application>
  <PresentationFormat>全屏显示(4:3)</PresentationFormat>
  <Paragraphs>76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华文行楷</vt:lpstr>
      <vt:lpstr>华文新魏</vt:lpstr>
      <vt:lpstr>楷体</vt:lpstr>
      <vt:lpstr>楷体_GB2312</vt:lpstr>
      <vt:lpstr>宋体</vt:lpstr>
      <vt:lpstr>Arial</vt:lpstr>
      <vt:lpstr>Book Antiqua</vt:lpstr>
      <vt:lpstr>Times New Roman</vt:lpstr>
      <vt:lpstr>Wingdings</vt:lpstr>
      <vt:lpstr>1_CITRUS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第一章 软件工程概论 1-1 软件工程概论</dc:title>
  <dc:creator>hitfgx</dc:creator>
  <cp:lastModifiedBy>hitfgx</cp:lastModifiedBy>
  <cp:revision>134</cp:revision>
  <dcterms:modified xsi:type="dcterms:W3CDTF">2018-11-29T06:44:01Z</dcterms:modified>
</cp:coreProperties>
</file>