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handoutMasterIdLst>
    <p:handoutMasterId r:id="rId12"/>
  </p:handoutMasterIdLst>
  <p:sldIdLst>
    <p:sldId id="471" r:id="rId2"/>
    <p:sldId id="463" r:id="rId3"/>
    <p:sldId id="473" r:id="rId4"/>
    <p:sldId id="477" r:id="rId5"/>
    <p:sldId id="482" r:id="rId6"/>
    <p:sldId id="478" r:id="rId7"/>
    <p:sldId id="466" r:id="rId8"/>
    <p:sldId id="483" r:id="rId9"/>
    <p:sldId id="481" r:id="rId10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77777"/>
    <a:srgbClr val="66CC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5" autoAdjust="0"/>
    <p:restoredTop sz="92801" autoAdjust="0"/>
  </p:normalViewPr>
  <p:slideViewPr>
    <p:cSldViewPr>
      <p:cViewPr varScale="1">
        <p:scale>
          <a:sx n="78" d="100"/>
          <a:sy n="78" d="100"/>
        </p:scale>
        <p:origin x="1954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6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EC28C68B-E62A-4C2D-831A-304DDA1F42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4E8A6FDD-0BB8-4544-94BC-4119D65B2D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/>
          </p:cNvSpPr>
          <p:nvPr userDrawn="1"/>
        </p:nvSpPr>
        <p:spPr bwMode="auto">
          <a:xfrm>
            <a:off x="767360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8E10B9D-D565-4C11-BA88-10AAF73A34CD}" type="datetime5">
              <a:rPr lang="zh-CN" altLang="en-US" sz="1400" smtClean="0">
                <a:solidFill>
                  <a:srgbClr val="CC0000"/>
                </a:solidFill>
                <a:ea typeface="楷体_GB2312" pitchFamily="49" charset="-122"/>
              </a:rPr>
              <a:pPr/>
              <a:t>2020/11/30</a:t>
            </a:fld>
            <a:endParaRPr lang="en-US" altLang="zh-CN" sz="1400" dirty="0" smtClean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281960" y="6580584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 err="1" smtClean="0">
                <a:solidFill>
                  <a:srgbClr val="0000FF"/>
                </a:solidFill>
              </a:rPr>
              <a:t>哈工大</a:t>
            </a:r>
            <a:r>
              <a:rPr lang="zh-CN" altLang="en-US" sz="1400" dirty="0" smtClean="0">
                <a:solidFill>
                  <a:srgbClr val="0000FF"/>
                </a:solidFill>
              </a:rPr>
              <a:t>计算机</a:t>
            </a:r>
            <a:r>
              <a:rPr lang="en-US" altLang="zh-CN" sz="1400" dirty="0" smtClean="0">
                <a:solidFill>
                  <a:srgbClr val="0000FF"/>
                </a:solidFill>
              </a:rPr>
              <a:t>/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软件学院</a:t>
            </a:r>
            <a:endParaRPr lang="en-US" altLang="zh-CN" sz="1400" dirty="0" smtClean="0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 bwMode="auto">
          <a:xfrm>
            <a:off x="6737948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8D4963C-975C-41A8-A6C2-40000BC1F093}" type="slidenum">
              <a:rPr lang="en-US" altLang="zh-CN" sz="1400" smtClean="0">
                <a:solidFill>
                  <a:srgbClr val="FFCCCC"/>
                </a:solidFill>
              </a:rPr>
              <a:pPr/>
              <a:t>‹#›</a:t>
            </a:fld>
            <a:endParaRPr lang="en-US" altLang="zh-CN" sz="140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78917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00212301442778138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188"/>
            <a:ext cx="8737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4927" y="88904"/>
            <a:ext cx="2376488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《</a:t>
            </a:r>
            <a:r>
              <a:rPr lang="zh-CN" altLang="en-US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软件过程与工具</a:t>
            </a: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》</a:t>
            </a:r>
          </a:p>
          <a:p>
            <a:pPr algn="ctr" eaLnBrk="1" hangingPunct="1">
              <a:lnSpc>
                <a:spcPct val="60000"/>
              </a:lnSpc>
            </a:pPr>
            <a:r>
              <a:rPr lang="en-US" altLang="zh-CN" sz="1400" b="1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533400" y="765179"/>
            <a:ext cx="8142288" cy="54832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Line 11"/>
          <p:cNvSpPr>
            <a:spLocks noChangeShapeType="1"/>
          </p:cNvSpPr>
          <p:nvPr userDrawn="1"/>
        </p:nvSpPr>
        <p:spPr bwMode="auto">
          <a:xfrm>
            <a:off x="36513" y="476250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Line 12"/>
          <p:cNvSpPr>
            <a:spLocks noChangeShapeType="1"/>
          </p:cNvSpPr>
          <p:nvPr userDrawn="1"/>
        </p:nvSpPr>
        <p:spPr bwMode="auto">
          <a:xfrm>
            <a:off x="2411760" y="225112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Line 17"/>
          <p:cNvSpPr>
            <a:spLocks noChangeShapeType="1"/>
          </p:cNvSpPr>
          <p:nvPr userDrawn="1"/>
        </p:nvSpPr>
        <p:spPr bwMode="auto">
          <a:xfrm>
            <a:off x="36513" y="505125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445268" y="222148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实验目的及要求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在系统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V2.0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的基础上，迭代并增量完成系统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V3.0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熟练建立详细的系统用例分析模型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熟练建立详细的分析类模型（含边界类、控制类、实体类）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熟练添加分析类的属性与操作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熟练建立动态分析模型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项目团队同实验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实验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6+8</a:t>
            </a:r>
            <a:r>
              <a:rPr lang="zh-CN" altLang="en-US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（综合实践</a:t>
            </a:r>
            <a:r>
              <a:rPr lang="en-US" altLang="zh-CN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）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：迭代增量开发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V3.0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70713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内容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31602" y="1052736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11560" y="1196752"/>
            <a:ext cx="7992888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indent="376238"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just" defTabSz="914400" rtl="0" eaLnBrk="0" fontAlgn="base" latinLnBrk="0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0100" algn="l"/>
              </a:tabLst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根据教师给</a:t>
            </a:r>
            <a:r>
              <a:rPr kumimoji="0" lang="zh-CN" altLang="en-US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定的软件项目拓展需求</a:t>
            </a:r>
            <a:r>
              <a:rPr kumimoji="0" lang="en-US" altLang="zh-CN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V2.0</a:t>
            </a:r>
            <a:r>
              <a:rPr kumimoji="0" lang="zh-CN" altLang="en-US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的内容，教师模拟需求方（甲方），学生团队作为开发方（乙方），与甲方沟通，完成增量需求获取与深入挖掘，进而完成软件系统</a:t>
            </a:r>
            <a:r>
              <a:rPr kumimoji="0" lang="en-US" altLang="zh-CN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V2.0</a:t>
            </a:r>
            <a:r>
              <a:rPr kumimoji="0" lang="zh-CN" altLang="en-US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的分析、设计、实现：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marR="0" lvl="0" indent="-542925" algn="just" defTabSz="914400" rtl="0" eaLnBrk="0" fontAlgn="base" latinLnBrk="0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0100" algn="l"/>
              </a:tabLst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）需求</a:t>
            </a:r>
            <a:r>
              <a:rPr kumimoji="0" lang="zh-CN" altLang="en-US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获取与用例分析：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完成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V2.0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的系统用例图；分析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V2.0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新增的业务活动</a:t>
            </a:r>
            <a:endParaRPr kumimoji="0" lang="en-US" altLang="zh-CN" b="1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42925" lvl="0" indent="-542925" algn="just">
              <a:lnSpc>
                <a:spcPct val="135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0" lang="zh-CN" altLang="en-US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需求详细分析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分析并建立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V2.0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系统的分析类图，给出每个类的关键属性和操作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42925" lvl="0" indent="-542925" algn="just">
              <a:lnSpc>
                <a:spcPct val="135000"/>
              </a:lnSpc>
            </a:pPr>
            <a:r>
              <a:rPr kumimoji="0" lang="zh-CN" altLang="en-US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0" lang="en-US" altLang="zh-CN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zh-CN" altLang="en-US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）用例的场景分析：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建立主要用例的行为逻辑模型（时序图）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42925" lvl="0" indent="-542925" algn="just">
              <a:lnSpc>
                <a:spcPct val="135000"/>
              </a:lnSpc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）系统设计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划分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V2.0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系统的功能结构，设计软件系统的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UI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菜单结构；设计主要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UI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界面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42925" indent="-542925" algn="just">
              <a:lnSpc>
                <a:spcPct val="135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）系统实现：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迭代、增量实现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V2.0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</a:t>
            </a:r>
            <a:endParaRPr kumimoji="0" lang="zh-CN" altLang="en-US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实验</a:t>
            </a:r>
            <a:r>
              <a:rPr lang="en-US" altLang="zh-CN" b="1" noProof="0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6+8</a:t>
            </a:r>
            <a:r>
              <a:rPr lang="zh-CN" altLang="en-US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（</a:t>
            </a:r>
            <a:r>
              <a:rPr lang="zh-CN" altLang="en-US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综合实践</a:t>
            </a:r>
            <a:r>
              <a:rPr lang="en-US" altLang="zh-CN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）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：迭代增量开发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V3.0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014776"/>
      </p:ext>
    </p:extLst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项目需求梗概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8" y="1124744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31602" y="1268760"/>
            <a:ext cx="8172648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indent="376238"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254125" lvl="0" indent="-1254125" algn="just">
              <a:lnSpc>
                <a:spcPct val="150000"/>
              </a:lnSpc>
              <a:defRPr/>
            </a:pPr>
            <a:r>
              <a:rPr lang="zh-CN" altLang="en-US" sz="2000" b="1" dirty="0" smtClean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项目名称：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通用批发零售业务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管理系统</a:t>
            </a:r>
          </a:p>
          <a:p>
            <a:pPr marL="1254125" lvl="0" indent="-1254125" algn="just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需求愿景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目标：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针对中小型从事批发、零售业务的公司（商户），对其进货、销售、库存管理等业务和数据进行管理，达到方便、高效的目的。</a:t>
            </a:r>
          </a:p>
          <a:p>
            <a:pPr marL="1254125" lvl="0" indent="-1254125" algn="just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行业类型：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文具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玩具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服装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鞋帽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日杂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百货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食品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建材等行业。</a:t>
            </a:r>
          </a:p>
          <a:p>
            <a:pPr marL="1254125" lvl="0" indent="-1254125" algn="just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相关人员：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公司（商户）经理（老板）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店长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采购人员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售货员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收银员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市场推销员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仓库管理员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送货员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客户（购买者）等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0100" algn="l"/>
              </a:tabLst>
            </a:pPr>
            <a:endParaRPr kumimoji="0" lang="en-US" altLang="zh-CN" sz="2000" b="1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实验</a:t>
            </a:r>
            <a:r>
              <a:rPr lang="en-US" altLang="zh-CN" b="1" noProof="0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6+8</a:t>
            </a:r>
            <a:r>
              <a:rPr lang="zh-CN" altLang="en-US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（</a:t>
            </a:r>
            <a:r>
              <a:rPr lang="zh-CN" altLang="en-US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综合实践</a:t>
            </a:r>
            <a:r>
              <a:rPr lang="en-US" altLang="zh-CN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）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：迭代增量开发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V3.0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558606"/>
      </p:ext>
    </p:extLst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项目需求梗概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8" y="1124744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11560" y="1124744"/>
            <a:ext cx="7812806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indent="376238"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0" algn="just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基本系统（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V1.0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）需求</a:t>
            </a:r>
          </a:p>
          <a:p>
            <a:pPr lvl="0" indent="0"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基本目标：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单个仓库、单个用户、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单机版，适合零售小店</a:t>
            </a:r>
          </a:p>
          <a:p>
            <a:pPr lvl="0" indent="0"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基本需求：</a:t>
            </a:r>
          </a:p>
          <a:p>
            <a:pPr marL="627063" lvl="0" indent="-627063" algn="just"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）货品资料维护：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货品基本档案信息的日常维护；</a:t>
            </a:r>
          </a:p>
          <a:p>
            <a:pPr marL="627063" indent="-627063" algn="just"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）客户资料维护：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客户（购买者）基本档案信息的日常维护；</a:t>
            </a:r>
          </a:p>
          <a:p>
            <a:pPr marL="627063" indent="-627063" algn="just"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）销售业务管理：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货品销售过程管理，包括开销售单（草稿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，可以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保存、修改、删除）、审核（通过后，则库存发生变化、不可更改）、收款、退货（针对某个销售单进行整单退货）等过程管理；</a:t>
            </a:r>
          </a:p>
          <a:p>
            <a:pPr marL="627063" indent="-627063" algn="just"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）库存管理：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采购进货入库、销售出库、库存盘点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、库存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统计查询等。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实验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6+8</a:t>
            </a:r>
            <a:r>
              <a:rPr lang="zh-CN" altLang="en-US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（</a:t>
            </a:r>
            <a:r>
              <a:rPr lang="zh-CN" altLang="en-US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综合实践</a:t>
            </a:r>
            <a:r>
              <a:rPr lang="en-US" altLang="zh-CN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）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：迭代增量开发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V3.0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333442"/>
      </p:ext>
    </p:extLst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项目需求梗概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8" y="1124744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11560" y="980728"/>
            <a:ext cx="7992244" cy="573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indent="376238"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2.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需求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商用版本（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V2.0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需求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基本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目标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：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个仓库、多个用户、网络版本，适合批发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零售商户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基本需求：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完全包含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V1.0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版本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拓展需求：</a:t>
            </a:r>
          </a:p>
          <a:p>
            <a:pPr marL="542925" marR="0" lvl="0" indent="-54292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（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）支持多个仓库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，同一种货品可以在不同的仓库（比如大库、门店库房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）中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存放；在任意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个仓库之间可以调拨货品（比如从大库调拨到门店）；</a:t>
            </a:r>
          </a:p>
          <a:p>
            <a:pPr marL="542925" marR="0" lvl="0" indent="-54292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（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）支持多个用户并行工作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，用户有不同的业务权限（比如开单、审核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、收款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等），角色可以分为经理、店长、店员等；</a:t>
            </a:r>
          </a:p>
          <a:p>
            <a:pPr marL="542925" marR="0" lvl="0" indent="-54292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（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）支持批发、零售业务并存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，要求将客户分类（批发客户、零售客户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），同时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货品价格有多个（进货价、批发价、零售价）；</a:t>
            </a:r>
          </a:p>
          <a:p>
            <a:pPr marL="542925" marR="0" lvl="0" indent="-54292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（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）利润计算：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在销售单中，能够显示本单的毛利润；</a:t>
            </a:r>
          </a:p>
          <a:p>
            <a:pPr marL="542925" marR="0" lvl="0" indent="-54292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（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）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POS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收银台：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针对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零售客户，开发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专用的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销售结账功能（参考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超市收银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台）。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6+8</a:t>
            </a: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综合实践</a:t>
            </a:r>
            <a:r>
              <a:rPr lang="en-US" altLang="zh-CN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3</a:t>
            </a: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：迭代增量开发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V3.0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353465"/>
      </p:ext>
    </p:extLst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项目需求梗概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8" y="1124744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3568" y="1080120"/>
            <a:ext cx="7992244" cy="573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indent="376238"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0"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需求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商用版本（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V3.0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需求</a:t>
            </a:r>
            <a:endParaRPr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lvl="0" indent="0" algn="just">
              <a:lnSpc>
                <a:spcPct val="140000"/>
              </a:lnSpc>
              <a:spcAft>
                <a:spcPts val="0"/>
              </a:spcAft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基本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目标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：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同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V2.0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一致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indent="0" algn="just">
              <a:lnSpc>
                <a:spcPct val="140000"/>
              </a:lnSpc>
              <a:spcAft>
                <a:spcPts val="0"/>
              </a:spcAft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基本需求：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完全包含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V2.0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版本</a:t>
            </a:r>
          </a:p>
          <a:p>
            <a:pPr lvl="0" indent="0" algn="just">
              <a:lnSpc>
                <a:spcPct val="140000"/>
              </a:lnSpc>
              <a:spcAft>
                <a:spcPts val="0"/>
              </a:spcAft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拓展需求：</a:t>
            </a:r>
          </a:p>
          <a:p>
            <a:pPr marL="542925" indent="-542925" algn="just">
              <a:lnSpc>
                <a:spcPct val="140000"/>
              </a:lnSpc>
              <a:spcAft>
                <a:spcPts val="0"/>
              </a:spcAft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）增加至少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种统计查询功能（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参考下列但可以自选其他等价统计查询功能需求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）：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①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库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存统计：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含每个仓库的库存量、每个货品的积压资金额；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②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业务员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业绩统计：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用销售数量、客户数量、销售金额等加权平均计算业务员的销售业绩；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③销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售统计：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以货品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客户等为索引，统计销售情况；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④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客户资金统计：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根据销售单统计所有客户结款情况；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⑤经营状况统计：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统计公司进货金额、销售金额、库存积压金额、盈利金额等。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42925" indent="-542925" algn="just">
              <a:lnSpc>
                <a:spcPct val="140000"/>
              </a:lnSpc>
              <a:spcAft>
                <a:spcPts val="0"/>
              </a:spcAft>
            </a:pP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）系统重构与优化：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针对数据库结构、系统某些功能模块、系统框架、某些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UI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界面、某些模块的代码等，选择部分内容进行重构或优化，至少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个内容。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实验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6+8</a:t>
            </a:r>
            <a:r>
              <a:rPr lang="zh-CN" altLang="en-US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（</a:t>
            </a:r>
            <a:r>
              <a:rPr lang="zh-CN" altLang="en-US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综合实践</a:t>
            </a:r>
            <a:r>
              <a:rPr lang="en-US" altLang="zh-CN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）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：迭代增量开发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V3.0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141519"/>
      </p:ext>
    </p:extLst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实验步骤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502" y="1196752"/>
            <a:ext cx="8064946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eaLnBrk="1" hangingPunct="1">
              <a:buNone/>
            </a:pP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项目开发团队组建：</a:t>
            </a:r>
            <a:r>
              <a:rPr lang="zh-CN" altLang="en-US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同实验</a:t>
            </a:r>
            <a:r>
              <a:rPr lang="en-US" altLang="zh-CN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，不能变更</a:t>
            </a:r>
            <a:endParaRPr lang="en-US" altLang="zh-CN" sz="19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65113" lvl="0" indent="-265113" algn="just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800100" algn="l"/>
              </a:tabLst>
              <a:defRPr/>
            </a:pPr>
            <a:r>
              <a:rPr lang="en-US" altLang="zh-CN" sz="19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19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需求</a:t>
            </a:r>
            <a:r>
              <a:rPr lang="zh-CN" altLang="en-US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获取与用例分析：</a:t>
            </a:r>
            <a:r>
              <a:rPr lang="zh-CN" altLang="en-US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与模拟甲方沟通，获取</a:t>
            </a:r>
            <a:r>
              <a:rPr lang="en-US" altLang="zh-CN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V3.0</a:t>
            </a:r>
            <a:r>
              <a:rPr lang="zh-CN" altLang="en-US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的拓展需求，进而完成详尽的</a:t>
            </a:r>
            <a:r>
              <a:rPr lang="en-US" altLang="zh-CN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V3.0</a:t>
            </a:r>
            <a:r>
              <a:rPr lang="zh-CN" altLang="en-US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系统用例图；分析</a:t>
            </a:r>
            <a:r>
              <a:rPr lang="en-US" altLang="zh-CN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V3.0</a:t>
            </a:r>
            <a:r>
              <a:rPr lang="zh-CN" altLang="en-US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新增的业务活动，给出对应用例的事件流分析</a:t>
            </a:r>
            <a:endParaRPr lang="en-US" altLang="zh-CN" sz="19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65113" lvl="0" indent="-265113" algn="just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800100" algn="l"/>
              </a:tabLst>
              <a:defRPr/>
            </a:pPr>
            <a:r>
              <a:rPr lang="en-US" altLang="zh-CN" sz="19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19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需求</a:t>
            </a:r>
            <a:r>
              <a:rPr lang="zh-CN" altLang="en-US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详细分析：</a:t>
            </a:r>
            <a:r>
              <a:rPr lang="zh-CN" altLang="en-US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lang="zh-CN" altLang="en-US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的用例图，分析并建立系统分析类图，包括边界类、控制类和实体类；给出每个类的关键属性和</a:t>
            </a:r>
            <a:r>
              <a:rPr lang="zh-CN" altLang="en-US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</a:t>
            </a:r>
            <a:endParaRPr lang="en-US" altLang="zh-CN" sz="19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65113" lvl="0" indent="-265113" algn="just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800100" algn="l"/>
              </a:tabLst>
              <a:defRPr/>
            </a:pPr>
            <a:r>
              <a:rPr lang="en-US" altLang="zh-CN" sz="19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19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功能</a:t>
            </a:r>
            <a:r>
              <a:rPr lang="zh-CN" altLang="en-US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的逻辑设计：</a:t>
            </a:r>
            <a:r>
              <a:rPr lang="zh-CN" altLang="en-US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lang="zh-CN" altLang="en-US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的用例图和</a:t>
            </a:r>
            <a:r>
              <a:rPr lang="zh-CN" altLang="en-US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分析类图，建立主要用例的行为逻辑模型（时序</a:t>
            </a:r>
            <a:r>
              <a:rPr lang="zh-CN" altLang="en-US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图或协作图）</a:t>
            </a:r>
            <a:endParaRPr lang="zh-CN" altLang="en-US" sz="19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65113" lvl="0" indent="-265113" algn="just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800100" algn="l"/>
              </a:tabLst>
              <a:defRPr/>
            </a:pPr>
            <a:r>
              <a:rPr lang="en-US" altLang="zh-CN" sz="19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zh-CN" altLang="en-US" sz="19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系统设计</a:t>
            </a:r>
            <a:r>
              <a:rPr lang="zh-CN" altLang="en-US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lang="zh-CN" altLang="en-US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的用例图，划分</a:t>
            </a:r>
            <a:r>
              <a:rPr lang="en-US" altLang="zh-CN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V3.0</a:t>
            </a:r>
            <a:r>
              <a:rPr lang="zh-CN" altLang="en-US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系统的功能结构，设计软件系统的</a:t>
            </a:r>
            <a:r>
              <a:rPr lang="en-US" altLang="zh-CN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UI</a:t>
            </a:r>
            <a:r>
              <a:rPr lang="zh-CN" altLang="en-US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菜单结构；设计主要</a:t>
            </a:r>
            <a:r>
              <a:rPr lang="en-US" altLang="zh-CN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UI</a:t>
            </a:r>
            <a:r>
              <a:rPr lang="zh-CN" altLang="en-US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界面（挑选主要的边界类对应的</a:t>
            </a:r>
            <a:r>
              <a:rPr lang="en-US" altLang="zh-CN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UI</a:t>
            </a:r>
            <a:r>
              <a:rPr lang="zh-CN" altLang="en-US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界面</a:t>
            </a:r>
            <a:r>
              <a:rPr lang="zh-CN" altLang="en-US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）；根据（</a:t>
            </a:r>
            <a:r>
              <a:rPr lang="en-US" altLang="zh-CN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）的分析类图，考虑实体类，设计物理数据库</a:t>
            </a:r>
            <a:r>
              <a:rPr lang="en-US" altLang="zh-CN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Table</a:t>
            </a:r>
            <a:r>
              <a:rPr lang="zh-CN" altLang="en-US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</a:t>
            </a:r>
            <a:endParaRPr lang="en-US" altLang="zh-CN" sz="19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65113" indent="-265113" algn="just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800100" algn="l"/>
              </a:tabLst>
              <a:defRPr/>
            </a:pPr>
            <a:r>
              <a:rPr lang="en-US" altLang="zh-CN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 </a:t>
            </a:r>
            <a:r>
              <a:rPr lang="zh-CN" altLang="en-US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系统实现：</a:t>
            </a:r>
            <a:r>
              <a:rPr lang="zh-CN" altLang="en-US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V2.0</a:t>
            </a:r>
            <a:r>
              <a:rPr lang="zh-CN" altLang="en-US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基础上，依据（</a:t>
            </a:r>
            <a:r>
              <a:rPr lang="en-US" altLang="zh-CN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）的设计，迭代、增量实现</a:t>
            </a:r>
            <a:r>
              <a:rPr lang="en-US" altLang="zh-CN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V3.0</a:t>
            </a:r>
            <a:r>
              <a:rPr lang="zh-CN" altLang="en-US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</a:t>
            </a:r>
            <a:endParaRPr lang="zh-CN" altLang="en-US" sz="19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实验</a:t>
            </a:r>
            <a:r>
              <a:rPr lang="en-US" altLang="zh-CN" b="1" noProof="0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6+8</a:t>
            </a:r>
            <a:r>
              <a:rPr lang="zh-CN" altLang="en-US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（</a:t>
            </a:r>
            <a:r>
              <a:rPr lang="zh-CN" altLang="en-US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综合实践</a:t>
            </a:r>
            <a:r>
              <a:rPr lang="en-US" altLang="zh-CN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）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：迭代增量开发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V3.0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833137"/>
      </p:ext>
    </p:extLst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实验步骤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502" y="1196752"/>
            <a:ext cx="8064946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algn="just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800100" algn="l"/>
              </a:tabLst>
              <a:defRPr/>
            </a:pPr>
            <a:r>
              <a:rPr lang="en-US" altLang="zh-CN" sz="19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系统重构与优化：</a:t>
            </a:r>
            <a:r>
              <a:rPr lang="zh-CN" altLang="en-US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针对数据库结构、系统某些功能模块、系统框架</a:t>
            </a:r>
            <a:r>
              <a:rPr lang="zh-CN" altLang="en-US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、某些</a:t>
            </a:r>
            <a:r>
              <a:rPr lang="en-US" altLang="zh-CN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UI</a:t>
            </a:r>
            <a:r>
              <a:rPr lang="zh-CN" altLang="en-US" sz="19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界面、某些模块的代码</a:t>
            </a:r>
            <a:r>
              <a:rPr lang="zh-CN" altLang="en-US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等，选择部分内容进行重构或优化，至少完成</a:t>
            </a:r>
            <a:r>
              <a:rPr lang="en-US" altLang="zh-CN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个内容</a:t>
            </a:r>
            <a:endParaRPr lang="en-US" altLang="zh-CN" sz="19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65113" marR="0" lvl="0" indent="-265113" algn="just" defTabSz="914400" latinLnBrk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800100" algn="l"/>
              </a:tabLst>
              <a:defRPr/>
            </a:pPr>
            <a:r>
              <a:rPr lang="en-US" altLang="zh-CN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 </a:t>
            </a:r>
            <a:r>
              <a:rPr lang="zh-CN" altLang="en-US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按照模板撰写</a:t>
            </a:r>
            <a:r>
              <a:rPr lang="en-US" altLang="zh-CN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V3.0</a:t>
            </a:r>
            <a:r>
              <a:rPr lang="zh-CN" altLang="en-US" sz="19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系统分析与设计说明书：</a:t>
            </a:r>
            <a:r>
              <a:rPr lang="zh-CN" altLang="en-US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可以复制</a:t>
            </a:r>
            <a:r>
              <a:rPr lang="en-US" altLang="zh-CN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Lab5</a:t>
            </a:r>
            <a:r>
              <a:rPr lang="zh-CN" altLang="en-US" sz="19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报告的部分内容，并填写增量和修订的部分</a:t>
            </a:r>
            <a:endParaRPr lang="en-US" altLang="zh-CN" sz="19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6+8</a:t>
            </a: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综合实践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：迭代增量开发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V3.0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170141"/>
      </p:ext>
    </p:extLst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提交方式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67494" y="1268760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>
                <a:srgbClr val="FF822D"/>
              </a:buClr>
            </a:pPr>
            <a:r>
              <a:rPr lang="zh-CN" altLang="en-US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提交文件：</a:t>
            </a:r>
            <a:endParaRPr lang="en-US" altLang="zh-CN" dirty="0" smtClean="0"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实验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报告文件：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30187" lvl="1" indent="0" eaLnBrk="1" hangingPunct="1">
              <a:buClr>
                <a:srgbClr val="FF822D"/>
              </a:buClr>
              <a:buNone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（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）按照“</a:t>
            </a:r>
            <a:r>
              <a:rPr lang="zh-CN" altLang="en-US" b="1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系统分析与设计说明书</a:t>
            </a:r>
            <a:r>
              <a:rPr lang="en-US" altLang="zh-CN" b="1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V3.0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模板撰写实验报告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，提交文件命名格式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b="1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系统分析与设计说明书</a:t>
            </a:r>
            <a:r>
              <a:rPr lang="en-US" altLang="zh-CN" b="1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V3.0-</a:t>
            </a:r>
            <a:r>
              <a:rPr lang="zh-CN" altLang="en-US" b="1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组长学号</a:t>
            </a:r>
            <a:r>
              <a:rPr lang="en-US" altLang="zh-CN" b="1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组长姓名</a:t>
            </a:r>
            <a:r>
              <a:rPr lang="en-US" altLang="zh-CN" b="1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b="1" i="1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docx</a:t>
            </a:r>
            <a:endParaRPr lang="en-US" altLang="zh-CN" b="1" i="1" dirty="0" smtClean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30187" lvl="1" indent="0" eaLnBrk="1" hangingPunct="1">
              <a:buClr>
                <a:srgbClr val="FF822D"/>
              </a:buClr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（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）按照“</a:t>
            </a:r>
            <a:r>
              <a:rPr lang="zh-CN" altLang="en-US" b="1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系统使用说明书</a:t>
            </a:r>
            <a:r>
              <a:rPr lang="en-US" altLang="zh-CN" b="1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V3.0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”模板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撰写系统使用说明书，提交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文件命名格式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b="1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系统使用说明书</a:t>
            </a:r>
            <a:r>
              <a:rPr lang="en-US" altLang="zh-CN" b="1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V3.0-</a:t>
            </a:r>
            <a:r>
              <a:rPr lang="zh-CN" altLang="en-US" b="1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组长</a:t>
            </a:r>
            <a:r>
              <a:rPr lang="zh-CN" altLang="en-US" b="1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学号</a:t>
            </a:r>
            <a:r>
              <a:rPr lang="en-US" altLang="zh-CN" b="1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组长姓名</a:t>
            </a:r>
            <a:r>
              <a:rPr lang="en-US" altLang="zh-CN" b="1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b="1" i="1" dirty="0" err="1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docx</a:t>
            </a:r>
            <a:endParaRPr lang="en-US" altLang="zh-CN" b="1" i="1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</a:pP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建模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源文件：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保存到文件夹“</a:t>
            </a:r>
            <a:r>
              <a:rPr lang="zh-CN" altLang="en-US" b="1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项目</a:t>
            </a:r>
            <a:r>
              <a:rPr lang="en-US" altLang="zh-CN" b="1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V3.0</a:t>
            </a:r>
            <a:r>
              <a:rPr lang="zh-CN" altLang="en-US" b="1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模型源文件</a:t>
            </a:r>
            <a:r>
              <a:rPr lang="en-US" altLang="zh-CN" b="1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组长学号</a:t>
            </a:r>
            <a:r>
              <a:rPr lang="en-US" altLang="zh-CN" b="1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组长姓名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中，压缩后提交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</a:pP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代码文件（含代码源文件、执行文件、其他辅助文件）：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保存到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文件夹“</a:t>
            </a:r>
            <a:r>
              <a:rPr lang="zh-CN" altLang="en-US" b="1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</a:t>
            </a:r>
            <a:r>
              <a:rPr lang="en-US" altLang="zh-CN" b="1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V3.0</a:t>
            </a:r>
            <a:r>
              <a:rPr lang="zh-CN" altLang="en-US" b="1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代码文件</a:t>
            </a:r>
            <a:r>
              <a:rPr lang="en-US" altLang="zh-CN" b="1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组长学号</a:t>
            </a:r>
            <a:r>
              <a:rPr lang="en-US" altLang="zh-CN" b="1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i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组长姓名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中，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压缩后提交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提交日期：第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17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周周日晚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12:00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前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提交方式：在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GitLab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上的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Lab6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中提交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实验</a:t>
            </a:r>
            <a:r>
              <a:rPr lang="en-US" altLang="zh-CN" b="1" noProof="0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6+8</a:t>
            </a:r>
            <a:r>
              <a:rPr lang="zh-CN" altLang="en-US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（</a:t>
            </a:r>
            <a:r>
              <a:rPr lang="zh-CN" altLang="en-US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综合实践</a:t>
            </a:r>
            <a:r>
              <a:rPr lang="en-US" altLang="zh-CN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sz="1800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）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：迭代增量开发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V3.0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060191"/>
      </p:ext>
    </p:extLst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Book Antiqua"/>
        <a:ea typeface="楷体_GB2312"/>
        <a:cs typeface="宋体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1496</TotalTime>
  <Words>1413</Words>
  <Application>Microsoft Office PowerPoint</Application>
  <PresentationFormat>全屏显示(4:3)</PresentationFormat>
  <Paragraphs>72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华文行楷</vt:lpstr>
      <vt:lpstr>华文新魏</vt:lpstr>
      <vt:lpstr>楷体</vt:lpstr>
      <vt:lpstr>楷体_GB2312</vt:lpstr>
      <vt:lpstr>宋体</vt:lpstr>
      <vt:lpstr>Arial</vt:lpstr>
      <vt:lpstr>Book Antiqua</vt:lpstr>
      <vt:lpstr>Times New Roman</vt:lpstr>
      <vt:lpstr>Wingdings</vt:lpstr>
      <vt:lpstr>1_CITRUS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第一章 软件工程概论 1-1 软件工程概论</dc:title>
  <dc:creator>hitfgx</dc:creator>
  <cp:lastModifiedBy>hitfgx</cp:lastModifiedBy>
  <cp:revision>163</cp:revision>
  <dcterms:modified xsi:type="dcterms:W3CDTF">2020-11-30T03:47:27Z</dcterms:modified>
</cp:coreProperties>
</file>