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21"/>
  </p:notesMasterIdLst>
  <p:handoutMasterIdLst>
    <p:handoutMasterId r:id="rId122"/>
  </p:handoutMasterIdLst>
  <p:sldIdLst>
    <p:sldId id="257" r:id="rId3"/>
    <p:sldId id="314" r:id="rId4"/>
    <p:sldId id="325" r:id="rId5"/>
    <p:sldId id="326" r:id="rId6"/>
    <p:sldId id="464" r:id="rId7"/>
    <p:sldId id="345" r:id="rId8"/>
    <p:sldId id="327" r:id="rId9"/>
    <p:sldId id="328" r:id="rId10"/>
    <p:sldId id="346" r:id="rId11"/>
    <p:sldId id="476" r:id="rId12"/>
    <p:sldId id="477" r:id="rId13"/>
    <p:sldId id="347" r:id="rId14"/>
    <p:sldId id="478" r:id="rId15"/>
    <p:sldId id="473" r:id="rId16"/>
    <p:sldId id="474" r:id="rId17"/>
    <p:sldId id="388" r:id="rId18"/>
    <p:sldId id="336" r:id="rId19"/>
    <p:sldId id="389" r:id="rId20"/>
    <p:sldId id="337" r:id="rId21"/>
    <p:sldId id="338" r:id="rId22"/>
    <p:sldId id="348" r:id="rId23"/>
    <p:sldId id="390" r:id="rId24"/>
    <p:sldId id="359" r:id="rId25"/>
    <p:sldId id="362" r:id="rId26"/>
    <p:sldId id="360" r:id="rId27"/>
    <p:sldId id="351" r:id="rId28"/>
    <p:sldId id="352" r:id="rId29"/>
    <p:sldId id="353" r:id="rId30"/>
    <p:sldId id="355" r:id="rId31"/>
    <p:sldId id="479" r:id="rId32"/>
    <p:sldId id="481" r:id="rId33"/>
    <p:sldId id="482" r:id="rId34"/>
    <p:sldId id="356" r:id="rId35"/>
    <p:sldId id="357" r:id="rId36"/>
    <p:sldId id="391" r:id="rId37"/>
    <p:sldId id="364" r:id="rId38"/>
    <p:sldId id="365" r:id="rId39"/>
    <p:sldId id="366" r:id="rId40"/>
    <p:sldId id="367" r:id="rId41"/>
    <p:sldId id="374" r:id="rId42"/>
    <p:sldId id="375" r:id="rId43"/>
    <p:sldId id="376" r:id="rId44"/>
    <p:sldId id="392" r:id="rId45"/>
    <p:sldId id="368" r:id="rId46"/>
    <p:sldId id="369" r:id="rId47"/>
    <p:sldId id="377" r:id="rId48"/>
    <p:sldId id="371" r:id="rId49"/>
    <p:sldId id="456" r:id="rId50"/>
    <p:sldId id="466" r:id="rId51"/>
    <p:sldId id="372" r:id="rId52"/>
    <p:sldId id="394" r:id="rId53"/>
    <p:sldId id="378" r:id="rId54"/>
    <p:sldId id="379" r:id="rId55"/>
    <p:sldId id="380" r:id="rId56"/>
    <p:sldId id="381" r:id="rId57"/>
    <p:sldId id="395" r:id="rId58"/>
    <p:sldId id="382" r:id="rId59"/>
    <p:sldId id="383" r:id="rId60"/>
    <p:sldId id="450" r:id="rId61"/>
    <p:sldId id="451" r:id="rId62"/>
    <p:sldId id="452" r:id="rId63"/>
    <p:sldId id="453" r:id="rId64"/>
    <p:sldId id="447" r:id="rId65"/>
    <p:sldId id="448" r:id="rId66"/>
    <p:sldId id="449" r:id="rId67"/>
    <p:sldId id="418" r:id="rId68"/>
    <p:sldId id="384" r:id="rId69"/>
    <p:sldId id="385" r:id="rId70"/>
    <p:sldId id="386" r:id="rId71"/>
    <p:sldId id="454" r:id="rId72"/>
    <p:sldId id="455" r:id="rId73"/>
    <p:sldId id="419" r:id="rId74"/>
    <p:sldId id="480" r:id="rId75"/>
    <p:sldId id="387" r:id="rId76"/>
    <p:sldId id="396" r:id="rId77"/>
    <p:sldId id="397" r:id="rId78"/>
    <p:sldId id="398" r:id="rId79"/>
    <p:sldId id="399" r:id="rId80"/>
    <p:sldId id="400" r:id="rId81"/>
    <p:sldId id="401" r:id="rId82"/>
    <p:sldId id="402" r:id="rId83"/>
    <p:sldId id="403" r:id="rId84"/>
    <p:sldId id="475" r:id="rId85"/>
    <p:sldId id="467" r:id="rId86"/>
    <p:sldId id="468" r:id="rId87"/>
    <p:sldId id="469" r:id="rId88"/>
    <p:sldId id="420" r:id="rId89"/>
    <p:sldId id="406" r:id="rId90"/>
    <p:sldId id="407" r:id="rId91"/>
    <p:sldId id="435" r:id="rId92"/>
    <p:sldId id="436" r:id="rId93"/>
    <p:sldId id="408" r:id="rId94"/>
    <p:sldId id="409" r:id="rId95"/>
    <p:sldId id="410" r:id="rId96"/>
    <p:sldId id="458" r:id="rId97"/>
    <p:sldId id="421" r:id="rId98"/>
    <p:sldId id="411" r:id="rId99"/>
    <p:sldId id="442" r:id="rId100"/>
    <p:sldId id="412" r:id="rId101"/>
    <p:sldId id="422" r:id="rId102"/>
    <p:sldId id="459" r:id="rId103"/>
    <p:sldId id="460" r:id="rId104"/>
    <p:sldId id="461" r:id="rId105"/>
    <p:sldId id="443" r:id="rId106"/>
    <p:sldId id="413" r:id="rId107"/>
    <p:sldId id="414" r:id="rId108"/>
    <p:sldId id="415" r:id="rId109"/>
    <p:sldId id="440" r:id="rId110"/>
    <p:sldId id="441" r:id="rId111"/>
    <p:sldId id="423" r:id="rId112"/>
    <p:sldId id="433" r:id="rId113"/>
    <p:sldId id="434" r:id="rId114"/>
    <p:sldId id="437" r:id="rId115"/>
    <p:sldId id="438" r:id="rId116"/>
    <p:sldId id="439" r:id="rId117"/>
    <p:sldId id="316" r:id="rId118"/>
    <p:sldId id="444" r:id="rId119"/>
    <p:sldId id="445" r:id="rId120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1426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631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3907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32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1650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104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805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9477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836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341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418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109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5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From MOOC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13069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59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5631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4743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138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1220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962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4829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118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1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62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87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4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3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71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0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有没有不同意见？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答对的同学请举手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8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30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9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9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57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3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87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74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307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347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2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5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35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11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10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52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7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92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1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6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29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80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38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9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08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95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9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3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325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dirty="0"/>
              <a:t>S→LS’		SELECT={0,1}	</a:t>
            </a:r>
            <a:endParaRPr lang="zh-CN" altLang="zh-CN" dirty="0"/>
          </a:p>
          <a:p>
            <a:r>
              <a:rPr lang="en-GB" altLang="zh-CN" dirty="0"/>
              <a:t>S’→ . L		SELECT={ . }</a:t>
            </a:r>
            <a:endParaRPr lang="zh-CN" altLang="zh-CN" dirty="0"/>
          </a:p>
          <a:p>
            <a:r>
              <a:rPr lang="en-GB" altLang="zh-CN" dirty="0"/>
              <a:t>S’→</a:t>
            </a:r>
            <a:r>
              <a:rPr lang="zh-CN" altLang="zh-CN" dirty="0"/>
              <a:t>ε</a:t>
            </a:r>
            <a:r>
              <a:rPr lang="en-GB" altLang="zh-CN" dirty="0"/>
              <a:t>		SELECT={ $}</a:t>
            </a:r>
            <a:endParaRPr lang="zh-CN" altLang="zh-CN" dirty="0"/>
          </a:p>
          <a:p>
            <a:r>
              <a:rPr lang="en-GB" altLang="zh-CN" dirty="0"/>
              <a:t>L→BL’ 	SELECT={0,1}</a:t>
            </a:r>
            <a:endParaRPr lang="zh-CN" altLang="zh-CN" dirty="0"/>
          </a:p>
          <a:p>
            <a:r>
              <a:rPr lang="en-GB" altLang="zh-CN" dirty="0"/>
              <a:t>L’→BL’ 	SELECT={0,1}</a:t>
            </a:r>
            <a:endParaRPr lang="zh-CN" altLang="zh-CN" dirty="0"/>
          </a:p>
          <a:p>
            <a:r>
              <a:rPr lang="en-GB" altLang="zh-CN" dirty="0"/>
              <a:t>L’→</a:t>
            </a:r>
            <a:r>
              <a:rPr lang="zh-CN" altLang="zh-CN" dirty="0"/>
              <a:t>ε</a:t>
            </a:r>
            <a:r>
              <a:rPr lang="en-GB" altLang="zh-CN" dirty="0"/>
              <a:t>		SELECT={ $, . }</a:t>
            </a:r>
            <a:endParaRPr lang="zh-CN" altLang="zh-CN" dirty="0"/>
          </a:p>
          <a:p>
            <a:r>
              <a:rPr lang="en-GB" altLang="zh-CN" dirty="0"/>
              <a:t>B→ 0		SELECT={ 0 }</a:t>
            </a:r>
            <a:endParaRPr lang="zh-CN" altLang="zh-CN" dirty="0"/>
          </a:p>
          <a:p>
            <a:r>
              <a:rPr lang="en-GB" altLang="zh-CN" dirty="0"/>
              <a:t>B→ 1		SELECT={ 1 }</a:t>
            </a:r>
            <a:endParaRPr lang="zh-CN" altLang="zh-CN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22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0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7912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1817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12.3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1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12.4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3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66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693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065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0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302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5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127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516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60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320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820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66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870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71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46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053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13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701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72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287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957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68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09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301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094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989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7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03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009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3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584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233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20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69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204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87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159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666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6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614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90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903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403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496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835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2891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48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96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605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9150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98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5176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99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0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7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44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62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6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0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0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1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写出“注释”的正则定义，并为其设计一个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之间的串，且串中没有不在双引号（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）中的*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401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对下图中的流图，计算活跃变量分析中的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def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use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575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程序中的变量，若在第一次引用前没有置初值的话，则称它为</a:t>
            </a:r>
            <a:r>
              <a:rPr lang="zh-CN" altLang="en-US" sz="28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未初始化变量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。请运用数据流分析技术，给出计算程序的未初始化变量集合的方法。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7295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赋值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读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写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条件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语句和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循环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基于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属性，说明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在什么情况下有同样的语义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read ( id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     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lit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056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的语言，其中所有的变量都是整型（不需要显式声明），并且仅包含赋值语句、读语句、写语句、条件语句和循环语句。下面的产生式定义了该语言的语法（其中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华文楷体" panose="02010600040101010101" pitchFamily="2" charset="-122"/>
              </a:rPr>
              <a:t>一定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会定值且该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定值前未引用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华文楷体" panose="02010600040101010101" pitchFamily="2" charset="-122"/>
              </a:rPr>
              <a:t>可能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出现的</a:t>
            </a:r>
            <a:r>
              <a:rPr lang="zh-CN" altLang="en-US" sz="2000" b="1" dirty="0">
                <a:solidFill>
                  <a:srgbClr val="3366FF"/>
                </a:solidFill>
                <a:latin typeface="Times New Roman" pitchFamily="18" charset="0"/>
                <a:ea typeface="华文楷体" panose="02010600040101010101" pitchFamily="2" charset="-122"/>
              </a:rPr>
              <a:t>引用前未定值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基于上面的计算，程序可能未赋初值的变量集合从哪儿可以得到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read ( id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)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     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end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id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lit</a:t>
            </a: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056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264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找出流图中的循环。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中的语句（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）和（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）都是复制语句。其中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都被赋予了常量值。我们可以对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的哪些使用进行复制传播，并把对它们的使用替换为对一个常量的使用？在所有可能的地方进行这种替换。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对每个循环，找出所有的全局公公子表达式。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寻找每个循环中的归纳变量。同时要考虑在（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）中引入的所有常量。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寻找每个循环的全部循环不变计算。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4540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87" y="8994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6642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359225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93" y="160525"/>
            <a:ext cx="4502202" cy="6660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4350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5912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0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将下列正则表达式转换成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( (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ε|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1424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53" y="990890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图是用来计算两个向量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的点积的中间代码。尽你所能，通过下列方法优化这个代码：消除公共子表达式，对归纳变量进行强度消减，消除归纳变量。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1470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47069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</p:spTree>
    <p:extLst>
      <p:ext uri="{BB962C8B-B14F-4D97-AF65-F5344CB8AC3E}">
        <p14:creationId xmlns:p14="http://schemas.microsoft.com/office/powerpoint/2010/main" val="29249659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37380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69" y="182844"/>
            <a:ext cx="5591331" cy="6675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9454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583664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06" y="160525"/>
            <a:ext cx="4836670" cy="669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0988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42" y="160525"/>
            <a:ext cx="2489674" cy="6555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6421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43" y="160525"/>
            <a:ext cx="3153632" cy="669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8333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6425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294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3"/>
            <a:ext cx="1583570" cy="2666710"/>
          </a:xfrm>
        </p:spPr>
        <p:txBody>
          <a:bodyPr/>
          <a:lstStyle/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 b="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①最左推导</a:t>
            </a:r>
            <a:endParaRPr lang="en-US" altLang="zh-CN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+*SSS</a:t>
            </a: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aSS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2.2(2) 1603001**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86737" y="1185763"/>
            <a:ext cx="1583570" cy="266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②最右推导</a:t>
            </a:r>
            <a:endParaRPr lang="en-US" altLang="zh-CN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+Sa</a:t>
            </a: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SSa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Saa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1526" y="1185763"/>
            <a:ext cx="2867897" cy="313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lvl="1" indent="0">
              <a:lnSpc>
                <a:spcPts val="2800"/>
              </a:lnSpc>
              <a:spcBef>
                <a:spcPts val="1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③语法分析树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S</a:t>
            </a: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S    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S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a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6197503" y="2073615"/>
            <a:ext cx="733336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H="1" flipV="1">
            <a:off x="6930839" y="2073615"/>
            <a:ext cx="800985" cy="34183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913349" y="2073615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6559763" y="2915562"/>
            <a:ext cx="359964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H="1" flipV="1">
            <a:off x="6966559" y="2915562"/>
            <a:ext cx="453233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6930839" y="2915562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7731824" y="2995848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876260" y="375751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7367712" y="377250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500063" y="4935823"/>
            <a:ext cx="45720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④运算分量为</a:t>
            </a:r>
            <a:r>
              <a:rPr lang="en-GB" altLang="zh-CN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的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前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缀表达式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⑤无二义性</a:t>
            </a:r>
          </a:p>
        </p:txBody>
      </p:sp>
      <p:sp>
        <p:nvSpPr>
          <p:cNvPr id="53" name="矩形 52"/>
          <p:cNvSpPr/>
          <p:nvPr/>
        </p:nvSpPr>
        <p:spPr>
          <a:xfrm>
            <a:off x="164892" y="160525"/>
            <a:ext cx="8779083" cy="649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92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某程序设计语言声明部分的文法如下：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给出其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及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L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real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id | id</a:t>
            </a: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6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0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85762"/>
            <a:ext cx="8601075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根据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计算方法：</a:t>
            </a:r>
            <a:r>
              <a:rPr lang="zh-CN" altLang="en-US" sz="28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8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800" b="1" dirty="0">
                <a:solidFill>
                  <a:schemeClr val="tx1"/>
                </a:solidFill>
              </a:rPr>
              <a:t>且</a:t>
            </a:r>
            <a:r>
              <a:rPr lang="en-US" altLang="zh-CN" sz="2800" b="1" i="1" dirty="0">
                <a:solidFill>
                  <a:schemeClr val="tx1"/>
                </a:solidFill>
              </a:rPr>
              <a:t>FIRST </a:t>
            </a:r>
            <a:r>
              <a:rPr lang="en-US" altLang="zh-CN" sz="2800" b="1" dirty="0">
                <a:solidFill>
                  <a:schemeClr val="tx1"/>
                </a:solidFill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800" b="1" dirty="0">
                <a:solidFill>
                  <a:schemeClr val="tx1"/>
                </a:solidFill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</a:rPr>
              <a:t>包含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zh-CN" altLang="en-US" sz="2800" b="1" dirty="0">
                <a:solidFill>
                  <a:srgbClr val="3366FF"/>
                </a:solidFill>
              </a:rPr>
              <a:t>那么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A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中的所有符号都在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B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请问，蓝色字体部分为什么不是“</a:t>
            </a:r>
            <a:r>
              <a:rPr lang="zh-CN" altLang="en-US" sz="2800" b="1" dirty="0"/>
              <a:t>那么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B </a:t>
            </a:r>
            <a:r>
              <a:rPr lang="en-US" altLang="zh-CN" sz="2800" b="1" dirty="0"/>
              <a:t>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b="1" dirty="0"/>
              <a:t>中的所有符号都在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05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*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	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	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E → E or T | T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56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为下面的文法设计一个预测分析器，并给出预测分析表。你可能先要对文法进行提取左公因子或消除左递归的操作。计算文法的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98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5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-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S ( S ) S | 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23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8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000111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00S11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6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*+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*a++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43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我们可以根据语法分析栈中的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状态来推断出这个状态表示了什么文法符号。我们如何推导出这个信息？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19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9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36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a | S + S |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48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 a S b S | b S a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68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49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→S A | A 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→a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53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下面是一个二义性文法：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S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S A | a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构造出这个文法的规范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项集族。如果我们试图为这个文法构造出一个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语法分析表，必然会存在某些冲突动作。都有哪些冲突动作？假设我们使用这个语法分析表，并且在出现冲突时不确定地选择一个可能的动作。给出处理输入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abab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时的所有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可能的动作序列。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58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S S + | S S * | a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38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C++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程序划分成正确的词素（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token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）序列。哪些词素应该有相关联的属性值？应该具有什么值？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float </a:t>
            </a:r>
            <a:r>
              <a:rPr lang="en-US" altLang="zh-CN" sz="2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1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0 S 1 | 0 1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806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|ε		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36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( L ) | a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	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959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d c | b d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71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B c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83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57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(3+4)*(5+6)n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1*2*3*(4+5)n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(9+8*(7+6)+5)*4n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71" y="1799470"/>
            <a:ext cx="5689704" cy="3357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7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04438"/>
            <a:ext cx="8215312" cy="5266581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给定图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是句子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的注释分析树的依赖图。图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的全部拓扑顺序有哪些？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03" y="3552669"/>
            <a:ext cx="5900972" cy="3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446"/>
            <a:ext cx="4032354" cy="25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29397" y="45190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567" y="638755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a,b,c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real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w,x,y,z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03" y="3354126"/>
            <a:ext cx="5006433" cy="3503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063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6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符号表中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字段为什么要设计字符串表这样一种数据结构？而不是把标识符对应的字符串直接存放到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847" y="3193858"/>
            <a:ext cx="6264861" cy="33849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622117" y="2944485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208" y="5951060"/>
            <a:ext cx="1577898" cy="369332"/>
            <a:chOff x="2057998" y="3867894"/>
            <a:chExt cx="1577898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06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A.i+B.s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9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3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009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4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这样的项。扩展下图中的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图中所示的那样处理表达式。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45" y="2675042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65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小数点的哪一边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66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38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计算了一个由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组成的串的值。它把输入的符号串当作按照正二进制数来解释。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 →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.val+1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1	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=1 }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改写这个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，使得基础文法不再是左递归的，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但仍然可以计算出整个输入串的相同的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118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所生成的串中的配对括号的个数。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548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表示。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63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9. 2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实现为递归下降的语法分析器。</a:t>
            </a:r>
            <a:endParaRPr lang="zh-CN" altLang="zh-CN" sz="2800" dirty="0"/>
          </a:p>
          <a:p>
            <a:pPr marL="273050" lvl="0" indent="-273050" eaLnBrk="1" hangingPunct="1">
              <a:lnSpc>
                <a:spcPts val="1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13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19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将算术表达式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+ - (b + c)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翻译成四元式序列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56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将下列赋值语句翻译成四元式序列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（假设每个数组元素占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个存储单元）。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= b*c - b*d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y+l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+ 2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915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82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594" y="2413072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393302" y="2067454"/>
            <a:ext cx="2975548" cy="1051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</a:t>
            </a:r>
          </a:p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x = a[b[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</p:spTree>
    <p:extLst>
      <p:ext uri="{BB962C8B-B14F-4D97-AF65-F5344CB8AC3E}">
        <p14:creationId xmlns:p14="http://schemas.microsoft.com/office/powerpoint/2010/main" val="2861052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94" y="2339945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312" y="2339945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83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53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997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969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82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70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i:=m step 2 until n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a&lt;b then x:=x+1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153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i:=1 step 1 until n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while a&lt;b do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if c&gt;d then x:=-b+c else x:=a*b+c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13.3(3)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383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if w&lt;1 then a:=b*c+d else repeat a:=a-1 until a&lt;0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13.3(4)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436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Pascal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语言的标准将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ctr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v := E1 to E2 do S1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定义成和下面的代码序列有同样的含义：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begin 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v :=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E1; 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while v &lt;= E2 do begin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S1;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v := </a:t>
            </a:r>
            <a:r>
              <a:rPr lang="en-US" altLang="zh-CN" sz="2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(v);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请为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语句设计一种合理的中间代码结构，并写出产生中间代码的翻译方案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334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S → id := E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if B then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while B do S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begin S ; S end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break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试给出完成如下翻译所要求的翻译模式：如果发现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未出现在循环语句中，则报告错误。</a:t>
            </a:r>
            <a:endParaRPr lang="zh-CN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999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 := if B then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的语义子程序。其中，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为布尔表达式，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是算术表达式，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代表与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同类的简单变量。按照写出的语义子程序，生成条件赋值语句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 := if a&gt;c then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x-y+0.5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的四元式序列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242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988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 a == b &amp;&amp; c == d ) &amp;&amp;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152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.truelist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44" y="3126400"/>
            <a:ext cx="5384631" cy="34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330744" y="3126400"/>
            <a:ext cx="5384631" cy="3484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62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81" y="804438"/>
            <a:ext cx="8473893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节（回填）中的翻译方案对下图进行翻译时，我们为每条语句创建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列表。一开始是赋值语句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，然后逐步处理越来越大的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语句和语句块。在下图中有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个这种类型的结构语句：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GB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：包含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的语句块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else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：整个程序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对于这些结构语句，我们可以通过一个规则用其他的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列表以及程序中的表达式的列表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.truelist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.falselist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构造出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。给出计算下列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列表的规则：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(3)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(4)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(5)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zh-CN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1798820"/>
            <a:ext cx="4107657" cy="25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83259" y="1857268"/>
            <a:ext cx="4251470" cy="2489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0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考虑上下文无关文法：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以及串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aa+a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 给出这个串的一个最左推导。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 给出这个串的一个最右推导。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 给出这个串的一棵语法分析树。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④ 该文法生成的语言是什么？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⑤ 这个文法是否是二义性的？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313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67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设有形如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call(E)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的过程调用语句，其中，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为算术表达式，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个不带参数的过程的名字。该调用语句执行的流程为：首先计算表达式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的值，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E=0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E&gt;0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E&lt;0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。该语句执行时，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中有且仅有一个被调用。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）试给出该调用语句的三地址码。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）给出该调用语句适于自底向上分析的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887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68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语言的过程递归调用和过程嵌套声明特性会影响编译器的哪些问题？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286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节（栈式存储分配）中的程序（如下图所示）使用如下的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partition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函数：该函数总是将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作为分割值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。同时假设在对数组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a[m],…, a[n]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重新排序时总是尽量保存原来的顺序。也就是说，首先是以原顺序保持所有小于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的元素，然后保存所有等于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的元素，最后按原来顺序保存所有大于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画出对数字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进行排序时的活动树。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同时在栈中出现的活动记录最多有多少个？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27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6" y="1199214"/>
            <a:ext cx="6742449" cy="51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3" y="1032808"/>
            <a:ext cx="7521937" cy="55928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7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4387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下图是递归计算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数列的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语言代码。假设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的活动记录按顺序包含下列元素：（返回值，参数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）。通常在活动记录中还会有其他元素。下面的问题假设初始调用是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f(5)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639555"/>
            <a:ext cx="4572000" cy="3218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给出完整的活动树。</a:t>
            </a: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调用即将返回时，运行时刻栈和其中的活动记录是什么样子的？</a:t>
            </a: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调用即将返回时，运行时刻栈和其中的活动记录是什么样子的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？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5" y="3908527"/>
            <a:ext cx="3315791" cy="22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631151" y="3863557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54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下面是两个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的概述：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; ...return i+1; ...}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g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j; ...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j+l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 ...}</a:t>
            </a: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也就是说，函数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。画出在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即将返回时，运行时刻栈中从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的活动记录开始的顶端部分。你可以只考虑返回值、参数、控制链以及存放局部数据的空间。你不用考虑存放的机器状态，也不用考虑没有在代码中显示的局部值和临时值。但是你应该指出：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哪个函数在栈中为各个元素创建了所使用的空间？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哪个函数写入了各个元素的值？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这些元素属于哪个活动记录？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393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下图中给出了一个按照非标准方式计算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并计算第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。请注意，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都不需要检查基本情况。我们考虑从对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的调用开始，直到（对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的）第一次调用即将返回的阶段。请描述出当时的活动记录栈，并给出栈中的各个活动记录的访问链。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44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8643937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对下列各文法重复习题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2.1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000111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) ( ) )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a , a ) , a , ( a ) )</a:t>
            </a: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S → a S b S | b S a S | 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(7) E → E or T | T</a:t>
            </a: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T → T and F | F</a:t>
            </a: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F → not F | ( E ) | true | false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（只需完成第</a:t>
            </a:r>
            <a:r>
              <a:rPr lang="zh-CN" altLang="en-US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④⑤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两题）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1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44" y="941022"/>
            <a:ext cx="7686829" cy="5812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6348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72" y="80443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58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407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确定下列声明序列中各个标识符的类型和相对地址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float x;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float x; float y; ) p;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tag; float x; float y; ) q;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622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；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k: integer: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function f(n: integer): integer;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begin if n &lt;=0 then f: =1 else f:=n* f(n-1) end;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k: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f(10);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writeln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(k)  end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若采用访问链存取非局部名字，当第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次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递归地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进入后，试绘制运行栈中的活动记录示意图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至少画出访问链和控制链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display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表方式，重做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8015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i: integer;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b: array[1..2] of integer;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procedure q(x: integer);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begin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 end;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i:=1; b[1]:=1; b2]:=2; q(b[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]); write(b[1], b[2]) end;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若参数传递分别采用传值、传地址、传值结果和传名方式，程序执行后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b[1]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b[2]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的值分别是什么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309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的定义如下：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f(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+=1;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+=2;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;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是整型变量并且当前值是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。那么执行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的返回值是多少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4661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14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下图是一个简单的矩阵乘法程序。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假设矩阵的元素是需要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个字节的数值，而且矩阵按行存放。把程序翻译成三地址语句。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86" y="1714343"/>
            <a:ext cx="6449401" cy="296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9854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下图中是计算从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2~n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之间素数个数的代码。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假设数组的元素是需要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个字节存放的的整数，把程序翻译成三地址语句。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25" y="1821179"/>
            <a:ext cx="6112786" cy="318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80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287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y) - ((x +y) * (x -y))) + ((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(x -y))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3525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+ b + (a + b)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 + b + a + b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 + a + ((a + a + a + (a + a + a + a) )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6921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对于下面的基本块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d =b * c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a +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b * c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 = e – d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为该基本块构造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分别按照下列两种假设简化上述三地址代码</a:t>
            </a: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只有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259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。请不要忘记包含比较指令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- 1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t6 = 88 * t5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a[t6] = 1.0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B6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408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3481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考虑下面的三地址语句序列：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1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2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w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b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 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L1: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L3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L2:	c = 3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4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c = 6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L3:	if y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z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L4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L5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L4:	g = g + 1</a:t>
            </a: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h = 8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L1 </a:t>
            </a: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L5:	h = 9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0090" y="3628390"/>
            <a:ext cx="523391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在该代码中用横线将代码分成基本块，并给每个基本块赋一个序号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画出该代码的流图，每个基本块就用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中的序号表示</a:t>
            </a:r>
            <a:endParaRPr lang="en-US" altLang="zh-CN" sz="2400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(3)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若有循环，则列出构成每个循环的结点</a:t>
            </a:r>
          </a:p>
        </p:txBody>
      </p:sp>
    </p:spTree>
    <p:extLst>
      <p:ext uri="{BB962C8B-B14F-4D97-AF65-F5344CB8AC3E}">
        <p14:creationId xmlns:p14="http://schemas.microsoft.com/office/powerpoint/2010/main" val="6251411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4000" b="1" spc="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397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72" y="1148913"/>
            <a:ext cx="3472330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对下图中的流图，计算下列值：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1808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45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对下图中的流图，计算可用表达式问题中的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12387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7243</Words>
  <Application>Microsoft Office PowerPoint</Application>
  <PresentationFormat>全屏显示(4:3)</PresentationFormat>
  <Paragraphs>752</Paragraphs>
  <Slides>118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118</vt:i4>
      </vt:variant>
    </vt:vector>
  </HeadingPairs>
  <TitlesOfParts>
    <vt:vector size="132" baseType="lpstr">
      <vt:lpstr>Meiryo</vt:lpstr>
      <vt:lpstr>华文楷体</vt:lpstr>
      <vt:lpstr>楷体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1_Blends</vt:lpstr>
      <vt:lpstr>Blends</vt:lpstr>
      <vt:lpstr>PowerPoint 演示文稿</vt:lpstr>
      <vt:lpstr>PowerPoint 演示文稿</vt:lpstr>
      <vt:lpstr>习题1.1</vt:lpstr>
      <vt:lpstr>习题1.2</vt:lpstr>
      <vt:lpstr>习题1.3</vt:lpstr>
      <vt:lpstr>PowerPoint 演示文稿</vt:lpstr>
      <vt:lpstr>习题2.1</vt:lpstr>
      <vt:lpstr>习题2.2</vt:lpstr>
      <vt:lpstr>PowerPoint 演示文稿</vt:lpstr>
      <vt:lpstr>习题3.1</vt:lpstr>
      <vt:lpstr>习题3.2</vt:lpstr>
      <vt:lpstr>PowerPoint 演示文稿</vt:lpstr>
      <vt:lpstr>习题4.1</vt:lpstr>
      <vt:lpstr>习题4.2</vt:lpstr>
      <vt:lpstr>习题4.3</vt:lpstr>
      <vt:lpstr>PowerPoint 演示文稿</vt:lpstr>
      <vt:lpstr>习题5.1</vt:lpstr>
      <vt:lpstr>PowerPoint 演示文稿</vt:lpstr>
      <vt:lpstr>习题6.1</vt:lpstr>
      <vt:lpstr>习题6.2</vt:lpstr>
      <vt:lpstr>习题6.3</vt:lpstr>
      <vt:lpstr>PowerPoint 演示文稿</vt:lpstr>
      <vt:lpstr>习题7.1</vt:lpstr>
      <vt:lpstr>习题7.1</vt:lpstr>
      <vt:lpstr>习题7.1</vt:lpstr>
      <vt:lpstr>习题7.2</vt:lpstr>
      <vt:lpstr>习题7.3</vt:lpstr>
      <vt:lpstr>习题7.4</vt:lpstr>
      <vt:lpstr>习题7.5</vt:lpstr>
      <vt:lpstr>习题7.5</vt:lpstr>
      <vt:lpstr>习题7.5</vt:lpstr>
      <vt:lpstr>习题7.5</vt:lpstr>
      <vt:lpstr>习题7.6</vt:lpstr>
      <vt:lpstr>习题7.7</vt:lpstr>
      <vt:lpstr>PowerPoint 演示文稿</vt:lpstr>
      <vt:lpstr>习题8.1</vt:lpstr>
      <vt:lpstr>习题8.2</vt:lpstr>
      <vt:lpstr>习题8.3</vt:lpstr>
      <vt:lpstr>习题8.4</vt:lpstr>
      <vt:lpstr>习题8.4</vt:lpstr>
      <vt:lpstr>习题8.4</vt:lpstr>
      <vt:lpstr>习题8.4</vt:lpstr>
      <vt:lpstr>PowerPoint 演示文稿</vt:lpstr>
      <vt:lpstr>习题9.1</vt:lpstr>
      <vt:lpstr>习题9.2</vt:lpstr>
      <vt:lpstr>习题9.3</vt:lpstr>
      <vt:lpstr>习题9.4</vt:lpstr>
      <vt:lpstr>习题9.5</vt:lpstr>
      <vt:lpstr>PowerPoint 演示文稿</vt:lpstr>
      <vt:lpstr>习题10.1</vt:lpstr>
      <vt:lpstr>PowerPoint 演示文稿</vt:lpstr>
      <vt:lpstr>习题12.1</vt:lpstr>
      <vt:lpstr>习题12.2</vt:lpstr>
      <vt:lpstr>习题12.3</vt:lpstr>
      <vt:lpstr>习题12.4</vt:lpstr>
      <vt:lpstr>PowerPoint 演示文稿</vt:lpstr>
      <vt:lpstr>习题13.1</vt:lpstr>
      <vt:lpstr>习题13.2</vt:lpstr>
      <vt:lpstr>习题13.3(1)</vt:lpstr>
      <vt:lpstr>习题13.3(2)</vt:lpstr>
      <vt:lpstr>习题13.3(3)</vt:lpstr>
      <vt:lpstr>习题13.3(4)</vt:lpstr>
      <vt:lpstr>习题13.4</vt:lpstr>
      <vt:lpstr>习题13.5</vt:lpstr>
      <vt:lpstr>习题13.6</vt:lpstr>
      <vt:lpstr>PowerPoint 演示文稿</vt:lpstr>
      <vt:lpstr>习题14.1</vt:lpstr>
      <vt:lpstr>习题14.2</vt:lpstr>
      <vt:lpstr>习题14.3</vt:lpstr>
      <vt:lpstr>习题14.4</vt:lpstr>
      <vt:lpstr>习题14.5</vt:lpstr>
      <vt:lpstr>PowerPoint 演示文稿</vt:lpstr>
      <vt:lpstr>习题15.1</vt:lpstr>
      <vt:lpstr>习题15.2</vt:lpstr>
      <vt:lpstr>习题15.2（con.）</vt:lpstr>
      <vt:lpstr>习题15.3</vt:lpstr>
      <vt:lpstr>习题15.4</vt:lpstr>
      <vt:lpstr>习题15.5</vt:lpstr>
      <vt:lpstr>习题15.6</vt:lpstr>
      <vt:lpstr>习题15.6（con.）</vt:lpstr>
      <vt:lpstr>习题15.7</vt:lpstr>
      <vt:lpstr>习题15.7（con.）</vt:lpstr>
      <vt:lpstr>习题15.8</vt:lpstr>
      <vt:lpstr>习题15.9</vt:lpstr>
      <vt:lpstr>习题15.10</vt:lpstr>
      <vt:lpstr>习题15.11</vt:lpstr>
      <vt:lpstr>PowerPoint 演示文稿</vt:lpstr>
      <vt:lpstr>习题16.1</vt:lpstr>
      <vt:lpstr>习题16.2</vt:lpstr>
      <vt:lpstr>习题16.3</vt:lpstr>
      <vt:lpstr>习题16.4</vt:lpstr>
      <vt:lpstr>习题16.5</vt:lpstr>
      <vt:lpstr>习题16.6</vt:lpstr>
      <vt:lpstr>习题16.7</vt:lpstr>
      <vt:lpstr>习题16.8</vt:lpstr>
      <vt:lpstr>PowerPoint 演示文稿</vt:lpstr>
      <vt:lpstr>习题17.1</vt:lpstr>
      <vt:lpstr>PowerPoint 演示文稿</vt:lpstr>
      <vt:lpstr>习题18.1</vt:lpstr>
      <vt:lpstr>习题18.2</vt:lpstr>
      <vt:lpstr>习题18.3</vt:lpstr>
      <vt:lpstr>习题18.4</vt:lpstr>
      <vt:lpstr>习题18.5</vt:lpstr>
      <vt:lpstr>PowerPoint 演示文稿</vt:lpstr>
      <vt:lpstr>习题19.1</vt:lpstr>
      <vt:lpstr>习题19.1（con.）</vt:lpstr>
      <vt:lpstr>习题19.2</vt:lpstr>
      <vt:lpstr>习题19.3</vt:lpstr>
      <vt:lpstr>习题19.4</vt:lpstr>
      <vt:lpstr>习题19.5</vt:lpstr>
      <vt:lpstr>习题19.6</vt:lpstr>
      <vt:lpstr>习题19.7</vt:lpstr>
      <vt:lpstr>习题19.8</vt:lpstr>
      <vt:lpstr>习题19.9</vt:lpstr>
      <vt:lpstr>习题19.10</vt:lpstr>
      <vt:lpstr>PowerPoint 演示文稿</vt:lpstr>
      <vt:lpstr>习题2.2(2) 1603001** 张三</vt:lpstr>
      <vt:lpstr>习题11.2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1</cp:lastModifiedBy>
  <cp:revision>198</cp:revision>
  <cp:lastPrinted>2020-01-12T02:45:29Z</cp:lastPrinted>
  <dcterms:created xsi:type="dcterms:W3CDTF">2016-09-11T10:44:03Z</dcterms:created>
  <dcterms:modified xsi:type="dcterms:W3CDTF">2021-03-09T05:09:54Z</dcterms:modified>
</cp:coreProperties>
</file>