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3" r:id="rId2"/>
    <p:sldMasterId id="2147483666" r:id="rId3"/>
  </p:sldMasterIdLst>
  <p:notesMasterIdLst>
    <p:notesMasterId r:id="rId16"/>
  </p:notesMasterIdLst>
  <p:sldIdLst>
    <p:sldId id="1114" r:id="rId4"/>
    <p:sldId id="817" r:id="rId5"/>
    <p:sldId id="1135" r:id="rId6"/>
    <p:sldId id="1136" r:id="rId7"/>
    <p:sldId id="1137" r:id="rId8"/>
    <p:sldId id="1138" r:id="rId9"/>
    <p:sldId id="1139" r:id="rId10"/>
    <p:sldId id="1121" r:id="rId11"/>
    <p:sldId id="949" r:id="rId12"/>
    <p:sldId id="1143" r:id="rId13"/>
    <p:sldId id="1142" r:id="rId14"/>
    <p:sldId id="114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97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BAEB-C613-4AE6-807B-B20A3725287B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CF716-A851-49EF-A370-BBA1C9CF5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F2882AB-092C-4DED-8286-A1B63B90C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98C56BCC-F0DD-4B62-BF10-3CDD8082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998BA8-43A9-4E62-8BF4-C954FBDB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DC4CFE-5AB9-453E-9DF7-5118B6C2BF8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4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2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6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40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7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36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3323A94-A8C3-430E-BF56-BCFB5705A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9B6EB3-D9B8-4A37-A72F-A4A59C27F35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5B8A1DC-0F26-43A4-81F5-2902B263E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8A40776-805A-47E0-99AC-25F7D0737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3356F47-DAEB-4A95-BE4E-E888B53718CA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595CA8F-5E21-46DF-AABD-E1C617B61F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66B9C9F-6154-4806-8893-5ACA45443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F341F3-CE16-4696-9D19-5D9B68F39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585F271-49AD-410E-97F2-6541264621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91E649C-9C28-43B1-B60B-3AFE76249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C779AF4-5A70-4CC1-8D30-F981ED4440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E6D04C-1FE3-4076-A7A5-B8F5B14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661E24-6C68-490D-BB46-BC66C3F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D1661F-288E-4584-84A7-C8F6F13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87DE510-11C3-4DC2-8281-94FAA976A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8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41-AA40-4350-8D67-79D63CA5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5D82-1287-4F6A-8D97-3208471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BC6-0FB7-4FFE-B119-5290713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6C7ADC2-8A8D-47BC-ABC4-670B2FEB3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56995CD-B919-4BFE-8E3D-BD4DF05CD0A0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1FB5BA3-0A70-4B7D-BAB6-347E7F06D6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61B7F7D-397A-44B3-B5EA-569F424E40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BCE1D68-B250-4293-A8E6-C218CF30C6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4996FC6-B765-4B2B-88C1-ACF4A6DCC9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E8B8F78-8DDB-4D25-A9D6-793D7295D7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91606B1-4203-4662-BC6C-06471EA9D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3A7C16F-C2B2-49D7-A652-895A69B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D35264-269A-40B9-AD08-863736B7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6C722E-EE9A-4746-83C3-B6D2174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94CC947F-9DA8-44BD-8DCC-7E5D4325A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7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824A-476D-46DD-96C2-94AB4F3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CA8E-79D6-4C96-B52A-51D09EB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C337-2D0B-44C2-A475-62A6EAF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125D370-12AE-436B-A950-9970C2C29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96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41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6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57EDF-367D-404E-88BB-45CABED0C4D7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BB52B3F-311A-4BD6-8A7F-DA7B2FA11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638467EC-2B05-42BC-9B89-37FF481D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6D68A959-DE09-434D-BA58-6D01A119D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2C668718-48B4-436B-AFBD-5099539465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08BA513-12BC-4118-944B-6D6652BD2B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C8788783-A8B6-4C50-8ADB-C53E4BCA3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BE93C01-5072-4CF9-BD6A-CACC67E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BAB-0997-4330-9ABA-E8BA3BD1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A77-FA4D-43E0-AF05-12AA1EC3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7AF-9224-4311-88E1-683DB883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8097F9-AEBB-457A-869B-7123AC1EE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E6B1BF14-FAE8-4F82-AA28-D94E4034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39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82CF52-05DE-43D9-83F6-AF72D9D85A96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BCE2FE74-4529-4C47-A206-A88245B91B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097A06D6-C05F-4AB6-8909-80438DF3BD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37A93C1-20C4-4903-BF1C-DDFAAC4FA0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C7C8CA89-109D-437F-96E0-555E3A2492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38A2FBC6-DC40-4105-8988-77F69685C0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CB1A5AD-0224-4E63-9885-77EEBEA39D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3319E5A0-5342-4042-AC55-0B9B7B9BE4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A9F7-F807-4F34-8A47-BBC8DFF4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6380-B60B-424C-A237-84B9BF0A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B62-23FF-4245-879C-037528F9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smtClean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8FA33560-1C3B-4375-B9D6-DFF0ECC69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6216D568-E801-4AE0-8B08-14CC546DD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80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55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G:\QQ截图201607142012副本.jpg">
            <a:extLst>
              <a:ext uri="{FF2B5EF4-FFF2-40B4-BE49-F238E27FC236}">
                <a16:creationId xmlns:a16="http://schemas.microsoft.com/office/drawing/2014/main" id="{8E56CA7B-3635-4538-90BA-0A60B0D1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9F9275B-3470-4640-B55D-BF94E10C99DA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语法分析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EC937-2305-4AA1-BCE5-FF86D5642F0C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DEBA3-3C8C-4DC1-B901-8A81C4459A0A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52500"/>
            <a:ext cx="11220451" cy="4301067"/>
          </a:xfrm>
        </p:spPr>
        <p:txBody>
          <a:bodyPr/>
          <a:lstStyle/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S→Ax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(2)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A→bB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(3)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B→Cb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(4)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C→cBc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4000" i="1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D03274-3888-42AC-BD7A-A9CE6713090F}"/>
              </a:ext>
            </a:extLst>
          </p:cNvPr>
          <p:cNvGrpSpPr/>
          <p:nvPr/>
        </p:nvGrpSpPr>
        <p:grpSpPr>
          <a:xfrm>
            <a:off x="5353423" y="1456095"/>
            <a:ext cx="5334922" cy="584775"/>
            <a:chOff x="4982720" y="5805673"/>
            <a:chExt cx="5334922" cy="584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C02D46-F18E-4599-9402-3F03186F1AA3}"/>
                </a:ext>
              </a:extLst>
            </p:cNvPr>
            <p:cNvSpPr/>
            <p:nvPr/>
          </p:nvSpPr>
          <p:spPr>
            <a:xfrm>
              <a:off x="4982720" y="5805673"/>
              <a:ext cx="533492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)⸦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AFD3BE7-1599-41B8-90CC-8A47672B7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00551" y="6289582"/>
              <a:ext cx="3266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346276B-1206-476E-9C75-7EE6140B07C2}"/>
              </a:ext>
            </a:extLst>
          </p:cNvPr>
          <p:cNvSpPr/>
          <p:nvPr/>
        </p:nvSpPr>
        <p:spPr>
          <a:xfrm>
            <a:off x="9208678" y="2109040"/>
            <a:ext cx="397866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2473925"/>
          </a:xfrm>
        </p:spPr>
        <p:txBody>
          <a:bodyPr/>
          <a:lstStyle/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消除歧义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文法改造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677323" lvl="1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33" b="1" dirty="0">
                <a:solidFill>
                  <a:prstClr val="black"/>
                </a:solidFill>
                <a:cs typeface="Times New Roman" panose="02020603050405020304" pitchFamily="18" charset="0"/>
              </a:rPr>
              <a:t>消除左递归</a:t>
            </a:r>
            <a:endParaRPr lang="en-US" altLang="zh-CN" sz="2233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677323" lvl="1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33" b="1" dirty="0">
                <a:solidFill>
                  <a:prstClr val="black"/>
                </a:solidFill>
                <a:cs typeface="Times New Roman" panose="02020603050405020304" pitchFamily="18" charset="0"/>
              </a:rPr>
              <a:t>提取左公因子</a:t>
            </a:r>
            <a:endParaRPr lang="en-US" altLang="zh-CN" sz="2233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LL(1)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文法判定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r>
              <a:rPr lang="en-US" altLang="zh-CN" sz="4000" spc="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top_down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E64530-8F0B-41EB-B107-0B3F5DF596D4}"/>
              </a:ext>
            </a:extLst>
          </p:cNvPr>
          <p:cNvSpPr/>
          <p:nvPr/>
        </p:nvSpPr>
        <p:spPr>
          <a:xfrm>
            <a:off x="3116990" y="10761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无二义性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0CB6C1-76EC-4A56-BC0F-625CA88E50F6}"/>
              </a:ext>
            </a:extLst>
          </p:cNvPr>
          <p:cNvSpPr/>
          <p:nvPr/>
        </p:nvSpPr>
        <p:spPr>
          <a:xfrm>
            <a:off x="3371332" y="29673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确定性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5DC55C-D528-4DC0-A298-BB1F59AA3534}"/>
              </a:ext>
            </a:extLst>
          </p:cNvPr>
          <p:cNvGrpSpPr/>
          <p:nvPr/>
        </p:nvGrpSpPr>
        <p:grpSpPr>
          <a:xfrm>
            <a:off x="5770605" y="1298487"/>
            <a:ext cx="4720281" cy="1729946"/>
            <a:chOff x="5770605" y="1298487"/>
            <a:chExt cx="4720281" cy="17299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A98A02-FB7A-49F9-BC11-B296C8B15431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776C5C-02B0-43A6-9E21-415A58579BF7}"/>
                </a:ext>
              </a:extLst>
            </p:cNvPr>
            <p:cNvSpPr/>
            <p:nvPr/>
          </p:nvSpPr>
          <p:spPr>
            <a:xfrm>
              <a:off x="7422859" y="137227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967EBC-BA28-4422-97B8-6D0A90B6FC2B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1A1F6-7693-4327-9FC8-62F4FE3895B7}"/>
                </a:ext>
              </a:extLst>
            </p:cNvPr>
            <p:cNvSpPr/>
            <p:nvPr/>
          </p:nvSpPr>
          <p:spPr>
            <a:xfrm>
              <a:off x="7422859" y="222747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008717AB-8839-4A24-B9E2-F341105BA5A7}"/>
              </a:ext>
            </a:extLst>
          </p:cNvPr>
          <p:cNvSpPr/>
          <p:nvPr/>
        </p:nvSpPr>
        <p:spPr>
          <a:xfrm>
            <a:off x="3682313" y="1509416"/>
            <a:ext cx="285125" cy="132542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AC1E4-98C1-4708-BCF3-B169168F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83" y="3400030"/>
            <a:ext cx="6443791" cy="29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语法分析的任务：识别句子，确定句子的类型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对于不同类型的语句，后续的语义分析器将执行不同的语义动作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语法分析技术分类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top_down</a:t>
            </a:r>
            <a:endParaRPr lang="en-US" altLang="zh-CN" sz="30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bottom_up</a:t>
            </a:r>
            <a:endParaRPr lang="en-US" altLang="zh-CN" sz="3067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ADF12CF-6457-4AF8-B6A5-49CDC79C4967}"/>
              </a:ext>
            </a:extLst>
          </p:cNvPr>
          <p:cNvSpPr/>
          <p:nvPr/>
        </p:nvSpPr>
        <p:spPr>
          <a:xfrm>
            <a:off x="3813614" y="3606805"/>
            <a:ext cx="326082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前提：</a:t>
            </a:r>
            <a:r>
              <a:rPr lang="en-US" altLang="zh-CN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CFG</a:t>
            </a:r>
            <a:r>
              <a:rPr lang="zh-CN" altLang="en-US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85513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通用形式：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4.1top_down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0D6E0F5-087C-4328-84EB-D2A05F5B8EDB}"/>
              </a:ext>
            </a:extLst>
          </p:cNvPr>
          <p:cNvSpPr/>
          <p:nvPr/>
        </p:nvSpPr>
        <p:spPr bwMode="auto">
          <a:xfrm>
            <a:off x="2339744" y="2276872"/>
            <a:ext cx="670984" cy="28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</a:t>
            </a:r>
            <a:endParaRPr lang="zh-CN" altLang="en-US" sz="2667" b="1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BED2355-6CEC-4128-8B7A-AF09AC913675}"/>
              </a:ext>
            </a:extLst>
          </p:cNvPr>
          <p:cNvGrpSpPr/>
          <p:nvPr/>
        </p:nvGrpSpPr>
        <p:grpSpPr>
          <a:xfrm>
            <a:off x="1391477" y="2659988"/>
            <a:ext cx="3242729" cy="827616"/>
            <a:chOff x="1043607" y="1994991"/>
            <a:chExt cx="2432047" cy="62071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65F4E5-EB1F-4B6A-9180-20F4125F9F07}"/>
                </a:ext>
              </a:extLst>
            </p:cNvPr>
            <p:cNvCxnSpPr/>
            <p:nvPr/>
          </p:nvCxnSpPr>
          <p:spPr bwMode="auto">
            <a:xfrm flipH="1">
              <a:off x="1296021" y="1994991"/>
              <a:ext cx="682625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E2F81C6-3993-498D-96C2-769ADF8AB9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78646" y="1994991"/>
              <a:ext cx="2" cy="207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0C08D7-8B9E-4F7E-A3A9-0898C2D4BFDC}"/>
                </a:ext>
              </a:extLst>
            </p:cNvPr>
            <p:cNvCxnSpPr/>
            <p:nvPr/>
          </p:nvCxnSpPr>
          <p:spPr bwMode="auto">
            <a:xfrm>
              <a:off x="1978646" y="1994991"/>
              <a:ext cx="747712" cy="207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E78C16-3F55-463A-97B2-E1214291EC1A}"/>
                </a:ext>
              </a:extLst>
            </p:cNvPr>
            <p:cNvSpPr/>
            <p:nvPr/>
          </p:nvSpPr>
          <p:spPr bwMode="auto">
            <a:xfrm>
              <a:off x="1043607" y="2218828"/>
              <a:ext cx="2432047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667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…   X</a:t>
              </a:r>
              <a:r>
                <a:rPr lang="en-US" altLang="zh-CN" sz="2667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i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   …  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667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</a:t>
              </a:r>
              <a:endParaRPr lang="zh-CN" altLang="en-US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59B9A5-FF78-4AC3-B322-CC71BCC62B8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55574" y="3429792"/>
            <a:ext cx="380509" cy="237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AD0A0C-FCA2-414F-A20B-C2D85289275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6082" y="3429793"/>
            <a:ext cx="1" cy="27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A2ED7B6-2CAD-4DC8-B7D9-488B59BBA0E9}"/>
              </a:ext>
            </a:extLst>
          </p:cNvPr>
          <p:cNvCxnSpPr/>
          <p:nvPr/>
        </p:nvCxnSpPr>
        <p:spPr bwMode="auto">
          <a:xfrm>
            <a:off x="2636082" y="3429793"/>
            <a:ext cx="996949" cy="27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7693C0-50BB-4BA1-819A-BEC2B68F2F40}"/>
              </a:ext>
            </a:extLst>
          </p:cNvPr>
          <p:cNvSpPr/>
          <p:nvPr/>
        </p:nvSpPr>
        <p:spPr bwMode="auto">
          <a:xfrm>
            <a:off x="1967543" y="3728242"/>
            <a:ext cx="2400267" cy="52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Y</a:t>
            </a:r>
            <a:r>
              <a:rPr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 … </a:t>
            </a:r>
            <a:r>
              <a:rPr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667" b="1" i="1" baseline="-2500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</a:t>
            </a:r>
            <a:endParaRPr lang="zh-CN" altLang="en-US" sz="2667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7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E995EB-4187-49F1-8C59-A8F53DFFE1BD}"/>
              </a:ext>
            </a:extLst>
          </p:cNvPr>
          <p:cNvSpPr/>
          <p:nvPr/>
        </p:nvSpPr>
        <p:spPr bwMode="auto">
          <a:xfrm>
            <a:off x="6831943" y="2839245"/>
            <a:ext cx="2880315" cy="240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DACB3E-F566-4BA2-B31C-3C73E7E7D694}"/>
                  </a:ext>
                </a:extLst>
              </p:cNvPr>
              <p:cNvSpPr/>
              <p:nvPr/>
            </p:nvSpPr>
            <p:spPr>
              <a:xfrm>
                <a:off x="5083985" y="3140969"/>
                <a:ext cx="1526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DACB3E-F566-4BA2-B31C-3C73E7E7D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5" y="3140969"/>
                <a:ext cx="1526049" cy="461665"/>
              </a:xfrm>
              <a:prstGeom prst="rect">
                <a:avLst/>
              </a:prstGeom>
              <a:blipFill>
                <a:blip r:embed="rId3"/>
                <a:stretch>
                  <a:fillRect l="-64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>
            <a:extLst>
              <a:ext uri="{FF2B5EF4-FFF2-40B4-BE49-F238E27FC236}">
                <a16:creationId xmlns:a16="http://schemas.microsoft.com/office/drawing/2014/main" id="{10D285C5-D1F0-45C4-B66B-38ADD9C82010}"/>
              </a:ext>
            </a:extLst>
          </p:cNvPr>
          <p:cNvSpPr/>
          <p:nvPr/>
        </p:nvSpPr>
        <p:spPr>
          <a:xfrm>
            <a:off x="4908559" y="3303687"/>
            <a:ext cx="240723" cy="11299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185498B2-7665-4C39-93A0-7B6CB0B74B68}"/>
              </a:ext>
            </a:extLst>
          </p:cNvPr>
          <p:cNvSpPr/>
          <p:nvPr/>
        </p:nvSpPr>
        <p:spPr>
          <a:xfrm>
            <a:off x="6566542" y="3295379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4AE130D-4738-4BA0-9B7F-4EB7F152F056}"/>
                  </a:ext>
                </a:extLst>
              </p:cNvPr>
              <p:cNvSpPr/>
              <p:nvPr/>
            </p:nvSpPr>
            <p:spPr>
              <a:xfrm>
                <a:off x="6703034" y="3140969"/>
                <a:ext cx="24204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4AE130D-4738-4BA0-9B7F-4EB7F152F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34" y="3140969"/>
                <a:ext cx="2420483" cy="461665"/>
              </a:xfrm>
              <a:prstGeom prst="rect">
                <a:avLst/>
              </a:prstGeom>
              <a:blipFill>
                <a:blip r:embed="rId4"/>
                <a:stretch>
                  <a:fillRect l="-403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B59B8BFA-0277-4435-9716-69650C1F2708}"/>
              </a:ext>
            </a:extLst>
          </p:cNvPr>
          <p:cNvSpPr/>
          <p:nvPr/>
        </p:nvSpPr>
        <p:spPr>
          <a:xfrm>
            <a:off x="8968750" y="3140969"/>
            <a:ext cx="3205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GetNextToken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8658D8-4B06-458B-98B9-F7722CADC29A}"/>
                  </a:ext>
                </a:extLst>
              </p:cNvPr>
              <p:cNvSpPr/>
              <p:nvPr/>
            </p:nvSpPr>
            <p:spPr>
              <a:xfrm>
                <a:off x="6703034" y="3576313"/>
                <a:ext cx="2880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8658D8-4B06-458B-98B9-F7722CAD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34" y="3576313"/>
                <a:ext cx="2880315" cy="461665"/>
              </a:xfrm>
              <a:prstGeom prst="rect">
                <a:avLst/>
              </a:prstGeom>
              <a:blipFill>
                <a:blip r:embed="rId5"/>
                <a:stretch>
                  <a:fillRect l="-339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4C8FCCD-2149-4847-B36E-37129DEC60B5}"/>
              </a:ext>
            </a:extLst>
          </p:cNvPr>
          <p:cNvSpPr/>
          <p:nvPr/>
        </p:nvSpPr>
        <p:spPr>
          <a:xfrm>
            <a:off x="9638883" y="3576313"/>
            <a:ext cx="2431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8B37905-DFE4-43D5-B5AC-D55E479AF6CA}"/>
                  </a:ext>
                </a:extLst>
              </p:cNvPr>
              <p:cNvSpPr/>
              <p:nvPr/>
            </p:nvSpPr>
            <p:spPr>
              <a:xfrm>
                <a:off x="5095548" y="4095611"/>
                <a:ext cx="2278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8B37905-DFE4-43D5-B5AC-D55E479AF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48" y="4095611"/>
                <a:ext cx="2278235" cy="461665"/>
              </a:xfrm>
              <a:prstGeom prst="rect">
                <a:avLst/>
              </a:prstGeom>
              <a:blipFill>
                <a:blip r:embed="rId6"/>
                <a:stretch>
                  <a:fillRect l="-42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F4344D-A35C-47D7-908E-07B858D50DCB}"/>
                  </a:ext>
                </a:extLst>
              </p:cNvPr>
              <p:cNvSpPr/>
              <p:nvPr/>
            </p:nvSpPr>
            <p:spPr>
              <a:xfrm>
                <a:off x="7560772" y="4095611"/>
                <a:ext cx="922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F4344D-A35C-47D7-908E-07B858D50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772" y="4095611"/>
                <a:ext cx="922816" cy="461665"/>
              </a:xfrm>
              <a:prstGeom prst="rect">
                <a:avLst/>
              </a:prstGeom>
              <a:blipFill>
                <a:blip r:embed="rId7"/>
                <a:stretch>
                  <a:fillRect l="-131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F84EF043-837C-429F-B2D9-03674EF85A3C}"/>
              </a:ext>
            </a:extLst>
          </p:cNvPr>
          <p:cNvSpPr/>
          <p:nvPr/>
        </p:nvSpPr>
        <p:spPr>
          <a:xfrm>
            <a:off x="4367809" y="1758975"/>
            <a:ext cx="135646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void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)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en-US" altLang="zh-CN" sz="2133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F18F85-FEBB-4D60-82D6-81AD5AD60D0D}"/>
              </a:ext>
            </a:extLst>
          </p:cNvPr>
          <p:cNvSpPr/>
          <p:nvPr/>
        </p:nvSpPr>
        <p:spPr>
          <a:xfrm>
            <a:off x="3393998" y="1054483"/>
            <a:ext cx="2752677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递归下降分析</a:t>
            </a:r>
            <a:endParaRPr lang="zh-CN" altLang="en-US" sz="24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188017-45DD-44A4-9CB3-12C87C9446E5}"/>
              </a:ext>
            </a:extLst>
          </p:cNvPr>
          <p:cNvSpPr/>
          <p:nvPr/>
        </p:nvSpPr>
        <p:spPr>
          <a:xfrm>
            <a:off x="4661466" y="2123810"/>
            <a:ext cx="5546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选择一个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产生式：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 →X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696760F-FE98-48ED-974C-9961A99BD6E9}"/>
              </a:ext>
            </a:extLst>
          </p:cNvPr>
          <p:cNvSpPr/>
          <p:nvPr/>
        </p:nvSpPr>
        <p:spPr>
          <a:xfrm>
            <a:off x="4745231" y="2557045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 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E1AC6AB-6DC3-4135-801F-A0E91982B1B5}"/>
              </a:ext>
            </a:extLst>
          </p:cNvPr>
          <p:cNvSpPr/>
          <p:nvPr/>
        </p:nvSpPr>
        <p:spPr>
          <a:xfrm>
            <a:off x="8914748" y="4348169"/>
            <a:ext cx="2263505" cy="420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1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→Y</a:t>
            </a:r>
            <a:r>
              <a:rPr lang="en-US" altLang="zh-CN" sz="21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1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lang="en-US" altLang="zh-CN" sz="21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1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5C87FBA-8513-4C2C-AFC7-3388253E98C9}"/>
              </a:ext>
            </a:extLst>
          </p:cNvPr>
          <p:cNvSpPr/>
          <p:nvPr/>
        </p:nvSpPr>
        <p:spPr>
          <a:xfrm>
            <a:off x="527382" y="2276872"/>
            <a:ext cx="275087" cy="1690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9AFC2AC6-8959-4C1A-B991-15C8CC2D83D7}"/>
              </a:ext>
            </a:extLst>
          </p:cNvPr>
          <p:cNvSpPr/>
          <p:nvPr/>
        </p:nvSpPr>
        <p:spPr>
          <a:xfrm>
            <a:off x="7158596" y="2705622"/>
            <a:ext cx="1601453" cy="28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08A91B2-4FE5-472A-89BE-8ADEAA2F6CD3}"/>
              </a:ext>
            </a:extLst>
          </p:cNvPr>
          <p:cNvSpPr/>
          <p:nvPr/>
        </p:nvSpPr>
        <p:spPr>
          <a:xfrm>
            <a:off x="6082371" y="1124744"/>
            <a:ext cx="567334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模拟了自顶向下建树过程，最左推导</a:t>
            </a:r>
            <a:endParaRPr lang="zh-CN" altLang="en-US" sz="2133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/>
              <p:nvPr/>
            </p:nvSpPr>
            <p:spPr>
              <a:xfrm>
                <a:off x="200475" y="5206072"/>
                <a:ext cx="7119962" cy="502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问题：假设</a:t>
                </a:r>
                <a:r>
                  <a:rPr lang="en-US" altLang="zh-CN" sz="2667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667" b="1" dirty="0">
                    <a:solidFill>
                      <a:srgbClr val="0000FF"/>
                    </a:solidFill>
                    <a:latin typeface="Tahoma" panose="020B060403050404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667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选哪一个</a:t>
                </a:r>
                <a:r>
                  <a:rPr lang="en-US" altLang="zh-CN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endParaRPr lang="zh-CN" altLang="en-US" sz="2667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5" y="5206072"/>
                <a:ext cx="7119962" cy="502766"/>
              </a:xfrm>
              <a:prstGeom prst="rect">
                <a:avLst/>
              </a:prstGeom>
              <a:blipFill>
                <a:blip r:embed="rId8"/>
                <a:stretch>
                  <a:fillRect l="-1627" t="-14634" r="-942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F498117A-317F-4ED8-9D90-1C124A4EDDDD}"/>
              </a:ext>
            </a:extLst>
          </p:cNvPr>
          <p:cNvSpPr/>
          <p:nvPr/>
        </p:nvSpPr>
        <p:spPr>
          <a:xfrm>
            <a:off x="206628" y="5631448"/>
            <a:ext cx="533030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需要回溯的分析（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不确定的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05FCA6-8DD6-4C34-B195-49DA606CA81C}"/>
              </a:ext>
            </a:extLst>
          </p:cNvPr>
          <p:cNvSpPr/>
          <p:nvPr/>
        </p:nvSpPr>
        <p:spPr>
          <a:xfrm>
            <a:off x="200476" y="5997105"/>
            <a:ext cx="39581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预测分析（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CA6423-02ED-436E-AF31-3D17AAD52B63}"/>
              </a:ext>
            </a:extLst>
          </p:cNvPr>
          <p:cNvSpPr/>
          <p:nvPr/>
        </p:nvSpPr>
        <p:spPr>
          <a:xfrm>
            <a:off x="4122024" y="6026555"/>
            <a:ext cx="327205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什么样的文法可以？</a:t>
            </a:r>
            <a:endParaRPr lang="zh-CN" altLang="en-US" sz="2667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840228D-F62A-4D4B-BDBC-4E79FA12E3B1}"/>
              </a:ext>
            </a:extLst>
          </p:cNvPr>
          <p:cNvSpPr/>
          <p:nvPr/>
        </p:nvSpPr>
        <p:spPr>
          <a:xfrm>
            <a:off x="7379548" y="6038193"/>
            <a:ext cx="172515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LL(1)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zh-CN" altLang="en-US" sz="2667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/>
      <p:bldP spid="41" grpId="0"/>
      <p:bldP spid="42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44" grpId="0"/>
      <p:bldP spid="45" grpId="0"/>
      <p:bldP spid="54" grpId="0"/>
      <p:bldP spid="55" grpId="0"/>
      <p:bldP spid="58" grpId="0" animBg="1"/>
      <p:bldP spid="59" grpId="0" animBg="1"/>
      <p:bldP spid="60" grpId="0" animBg="1"/>
      <p:bldP spid="63" grpId="0"/>
      <p:bldP spid="64" grpId="0"/>
      <p:bldP spid="67" grpId="0"/>
      <p:bldP spid="68" grpId="0"/>
      <p:bldP spid="69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F6026C4-095E-4E10-9828-745A97B972DC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3216B0-0E6A-4BE3-882E-5D08E34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14">
              <a:extLst>
                <a:ext uri="{FF2B5EF4-FFF2-40B4-BE49-F238E27FC236}">
                  <a16:creationId xmlns:a16="http://schemas.microsoft.com/office/drawing/2014/main" id="{C5C862A1-0466-4490-B8D7-F7C409F5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073C36-E219-4385-9CC7-ABBDE19D5392}"/>
                  </a:ext>
                </a:extLst>
              </p:cNvPr>
              <p:cNvSpPr/>
              <p:nvPr/>
            </p:nvSpPr>
            <p:spPr>
              <a:xfrm>
                <a:off x="1007533" y="2212151"/>
                <a:ext cx="94124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⋯∩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该文法称为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文法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073C36-E219-4385-9CC7-ABBDE19D5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2212151"/>
                <a:ext cx="9412448" cy="1200329"/>
              </a:xfrm>
              <a:prstGeom prst="rect">
                <a:avLst/>
              </a:prstGeom>
              <a:blipFill>
                <a:blip r:embed="rId4"/>
                <a:stretch>
                  <a:fillRect l="-97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4E9965-FF2E-4082-99F0-CC2FF38BE32F}"/>
              </a:ext>
            </a:extLst>
          </p:cNvPr>
          <p:cNvGrpSpPr>
            <a:grpSpLocks/>
          </p:cNvGrpSpPr>
          <p:nvPr/>
        </p:nvGrpSpPr>
        <p:grpSpPr bwMode="auto">
          <a:xfrm>
            <a:off x="3410465" y="1475317"/>
            <a:ext cx="1599215" cy="664272"/>
            <a:chOff x="3939242" y="531839"/>
            <a:chExt cx="1199708" cy="4971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DAE308D-BE9E-4452-A03D-1ADFF351ACE8}"/>
                </a:ext>
              </a:extLst>
            </p:cNvPr>
            <p:cNvSpPr/>
            <p:nvPr/>
          </p:nvSpPr>
          <p:spPr>
            <a:xfrm>
              <a:off x="4076859" y="683477"/>
              <a:ext cx="1062091" cy="345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如何求？</a:t>
              </a:r>
              <a:endParaRPr lang="zh-CN" altLang="en-US" sz="3733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CC607325-69C2-496C-B71A-F204D2444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242" y="531839"/>
              <a:ext cx="250287" cy="2098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4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0" lvl="0" indent="0" eaLnBrk="1" hangingPunct="1">
                  <a:lnSpc>
                    <a:spcPts val="3200"/>
                  </a:lnSpc>
                  <a:buClr>
                    <a:schemeClr val="tx1"/>
                  </a:buClr>
                  <a:buNone/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FIRST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72" t="-6429" b="-1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BA01D0-7A23-495A-BB4F-ABC2BB224589}"/>
              </a:ext>
            </a:extLst>
          </p:cNvPr>
          <p:cNvGrpSpPr>
            <a:grpSpLocks/>
          </p:cNvGrpSpPr>
          <p:nvPr/>
        </p:nvGrpSpPr>
        <p:grpSpPr bwMode="auto">
          <a:xfrm>
            <a:off x="3302465" y="1456253"/>
            <a:ext cx="1629444" cy="827575"/>
            <a:chOff x="4556791" y="-477607"/>
            <a:chExt cx="1222384" cy="61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/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FIRST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𝜶</m:t>
                      </m:r>
                    </m:oMath>
                  </a14:m>
                  <a:r>
                    <a:rPr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)</a:t>
                  </a:r>
                  <a:endParaRPr lang="zh-CN" altLang="en-US" sz="3733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  <a:blipFill>
                  <a:blip r:embed="rId4"/>
                  <a:stretch>
                    <a:fillRect l="-5288" t="-7576" r="-384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29C752A-6530-4480-8AFA-2AEC22E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91" y="-477607"/>
              <a:ext cx="377660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4A49C1-B6D6-4CD4-8158-C2B43BD0F986}"/>
              </a:ext>
            </a:extLst>
          </p:cNvPr>
          <p:cNvGrpSpPr>
            <a:grpSpLocks/>
          </p:cNvGrpSpPr>
          <p:nvPr/>
        </p:nvGrpSpPr>
        <p:grpSpPr bwMode="auto">
          <a:xfrm>
            <a:off x="1853593" y="1475317"/>
            <a:ext cx="1685270" cy="808511"/>
            <a:chOff x="4827718" y="-463339"/>
            <a:chExt cx="1264264" cy="60511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D89887-7A1D-43A5-B7BE-6B804F03BFA3}"/>
                </a:ext>
              </a:extLst>
            </p:cNvPr>
            <p:cNvSpPr/>
            <p:nvPr/>
          </p:nvSpPr>
          <p:spPr>
            <a:xfrm>
              <a:off x="4827718" y="-157679"/>
              <a:ext cx="1264264" cy="29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FOLLOW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endParaRPr lang="zh-CN" altLang="en-US" sz="3733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FDCEA37-CB00-4A6E-9A54-520DC8074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744" y="-463339"/>
              <a:ext cx="189993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/>
              <p:nvPr/>
            </p:nvSpPr>
            <p:spPr>
              <a:xfrm>
                <a:off x="5516279" y="2052995"/>
                <a:ext cx="211929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79" y="2052995"/>
                <a:ext cx="2119298" cy="461665"/>
              </a:xfrm>
              <a:prstGeom prst="rect">
                <a:avLst/>
              </a:prstGeom>
              <a:blipFill>
                <a:blip r:embed="rId5"/>
                <a:stretch>
                  <a:fillRect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/>
              <p:nvPr/>
            </p:nvSpPr>
            <p:spPr>
              <a:xfrm>
                <a:off x="2428153" y="3429000"/>
                <a:ext cx="1382045" cy="472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153" y="3429000"/>
                <a:ext cx="1382045" cy="472245"/>
              </a:xfrm>
              <a:prstGeom prst="rect">
                <a:avLst/>
              </a:prstGeom>
              <a:blipFill>
                <a:blip r:embed="rId6"/>
                <a:stretch>
                  <a:fillRect l="-6608" t="-7792" r="-396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/>
              <p:nvPr/>
            </p:nvSpPr>
            <p:spPr>
              <a:xfrm>
                <a:off x="2696228" y="3029520"/>
                <a:ext cx="1850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28" y="3029520"/>
                <a:ext cx="1850122" cy="461665"/>
              </a:xfrm>
              <a:prstGeom prst="rect">
                <a:avLst/>
              </a:prstGeom>
              <a:blipFill>
                <a:blip r:embed="rId7"/>
                <a:stretch>
                  <a:fillRect t="-11842" r="-4276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/>
              <p:nvPr/>
            </p:nvSpPr>
            <p:spPr>
              <a:xfrm>
                <a:off x="4088085" y="3420759"/>
                <a:ext cx="1382045" cy="472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5" y="3420759"/>
                <a:ext cx="1382045" cy="472245"/>
              </a:xfrm>
              <a:prstGeom prst="rect">
                <a:avLst/>
              </a:prstGeom>
              <a:blipFill>
                <a:blip r:embed="rId8"/>
                <a:stretch>
                  <a:fillRect l="-7080" t="-7692" r="-398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/>
              <p:nvPr/>
            </p:nvSpPr>
            <p:spPr>
              <a:xfrm>
                <a:off x="4356160" y="3021279"/>
                <a:ext cx="1850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60" y="3021279"/>
                <a:ext cx="1850122" cy="461665"/>
              </a:xfrm>
              <a:prstGeom prst="rect">
                <a:avLst/>
              </a:prstGeom>
              <a:blipFill>
                <a:blip r:embed="rId9"/>
                <a:stretch>
                  <a:fillRect t="-12000" r="-429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/>
              <p:nvPr/>
            </p:nvSpPr>
            <p:spPr>
              <a:xfrm>
                <a:off x="6176719" y="3025395"/>
                <a:ext cx="79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19" y="3025395"/>
                <a:ext cx="7932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/>
              <p:nvPr/>
            </p:nvSpPr>
            <p:spPr>
              <a:xfrm>
                <a:off x="1147522" y="4300006"/>
                <a:ext cx="1763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22" y="4300006"/>
                <a:ext cx="1763560" cy="461665"/>
              </a:xfrm>
              <a:prstGeom prst="rect">
                <a:avLst/>
              </a:prstGeom>
              <a:blipFill>
                <a:blip r:embed="rId11"/>
                <a:stretch>
                  <a:fillRect l="-5172" t="-11842" r="-4138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BDFCD473-093E-48E0-A5BA-6173BB3E8CD7}"/>
              </a:ext>
            </a:extLst>
          </p:cNvPr>
          <p:cNvSpPr/>
          <p:nvPr/>
        </p:nvSpPr>
        <p:spPr>
          <a:xfrm>
            <a:off x="3023659" y="4249589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/>
              <p:nvPr/>
            </p:nvSpPr>
            <p:spPr>
              <a:xfrm>
                <a:off x="6621264" y="4112508"/>
                <a:ext cx="16342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64" y="4112508"/>
                <a:ext cx="1634271" cy="461665"/>
              </a:xfrm>
              <a:prstGeom prst="rect">
                <a:avLst/>
              </a:prstGeom>
              <a:blipFill>
                <a:blip r:embed="rId12"/>
                <a:stretch>
                  <a:fillRect l="-559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/>
              <p:nvPr/>
            </p:nvSpPr>
            <p:spPr>
              <a:xfrm>
                <a:off x="3215680" y="4061594"/>
                <a:ext cx="793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061594"/>
                <a:ext cx="793294" cy="461665"/>
              </a:xfrm>
              <a:prstGeom prst="rect">
                <a:avLst/>
              </a:prstGeom>
              <a:blipFill>
                <a:blip r:embed="rId13"/>
                <a:stretch>
                  <a:fillRect l="-1230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/>
              <p:nvPr/>
            </p:nvSpPr>
            <p:spPr>
              <a:xfrm>
                <a:off x="3160151" y="4530523"/>
                <a:ext cx="38098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产生式右部求</a:t>
                </a:r>
                <a:endParaRPr lang="en-US" altLang="zh-CN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51" y="4530523"/>
                <a:ext cx="3809862" cy="461665"/>
              </a:xfrm>
              <a:prstGeom prst="rect">
                <a:avLst/>
              </a:prstGeom>
              <a:blipFill>
                <a:blip r:embed="rId14"/>
                <a:stretch>
                  <a:fillRect l="-2400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/>
              <p:nvPr/>
            </p:nvSpPr>
            <p:spPr>
              <a:xfrm>
                <a:off x="6621264" y="4561012"/>
                <a:ext cx="16342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64" y="4561012"/>
                <a:ext cx="1634271" cy="461665"/>
              </a:xfrm>
              <a:prstGeom prst="rect">
                <a:avLst/>
              </a:prstGeom>
              <a:blipFill>
                <a:blip r:embed="rId15"/>
                <a:stretch>
                  <a:fillRect l="-559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50868E1-0DE1-4DB0-8A36-2CE277DEE865}"/>
              </a:ext>
            </a:extLst>
          </p:cNvPr>
          <p:cNvSpPr/>
          <p:nvPr/>
        </p:nvSpPr>
        <p:spPr>
          <a:xfrm>
            <a:off x="1234338" y="5382683"/>
            <a:ext cx="368562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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FIRST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CEC2A4-220C-4CAF-88D4-572A7B22A12F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032213A-033B-44CF-8795-5DF6036A218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073A33A7-BC7A-4128-A15A-58F74B4D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i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FOLLOW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：可以在某句型中</a:t>
                </a:r>
                <a:r>
                  <a:rPr lang="zh-CN" altLang="en-US" sz="2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紧跟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后边的</a:t>
                </a:r>
                <a:r>
                  <a:rPr lang="zh-CN" altLang="en-US" sz="2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构成的集合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 b="-2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BA01D0-7A23-495A-BB4F-ABC2BB224589}"/>
              </a:ext>
            </a:extLst>
          </p:cNvPr>
          <p:cNvGrpSpPr>
            <a:grpSpLocks/>
          </p:cNvGrpSpPr>
          <p:nvPr/>
        </p:nvGrpSpPr>
        <p:grpSpPr bwMode="auto">
          <a:xfrm>
            <a:off x="3302465" y="1456253"/>
            <a:ext cx="1629444" cy="827575"/>
            <a:chOff x="4556791" y="-477607"/>
            <a:chExt cx="1222384" cy="61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/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21917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FIRST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0" lang="zh-CN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𝜶</m:t>
                      </m:r>
                    </m:oMath>
                  </a14:m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)</a:t>
                  </a:r>
                  <a:endParaRPr kumimoji="0" lang="zh-CN" altLang="en-US" sz="37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  <a:blipFill>
                  <a:blip r:embed="rId4"/>
                  <a:stretch>
                    <a:fillRect l="-5288" t="-7576" r="-384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29C752A-6530-4480-8AFA-2AEC22E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91" y="-477607"/>
              <a:ext cx="377660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4A49C1-B6D6-4CD4-8158-C2B43BD0F986}"/>
              </a:ext>
            </a:extLst>
          </p:cNvPr>
          <p:cNvGrpSpPr>
            <a:grpSpLocks/>
          </p:cNvGrpSpPr>
          <p:nvPr/>
        </p:nvGrpSpPr>
        <p:grpSpPr bwMode="auto">
          <a:xfrm>
            <a:off x="1853593" y="1475317"/>
            <a:ext cx="1685270" cy="808511"/>
            <a:chOff x="4827718" y="-463339"/>
            <a:chExt cx="1264264" cy="60511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D89887-7A1D-43A5-B7BE-6B804F03BFA3}"/>
                </a:ext>
              </a:extLst>
            </p:cNvPr>
            <p:cNvSpPr/>
            <p:nvPr/>
          </p:nvSpPr>
          <p:spPr>
            <a:xfrm>
              <a:off x="4827718" y="-157679"/>
              <a:ext cx="1264264" cy="29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FOLLOW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endParaRPr kumimoji="0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FDCEA37-CB00-4A6E-9A54-520DC8074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744" y="-463339"/>
              <a:ext cx="189993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18FC34-F44D-4D4B-9184-D47169D81DF4}"/>
              </a:ext>
            </a:extLst>
          </p:cNvPr>
          <p:cNvGrpSpPr/>
          <p:nvPr/>
        </p:nvGrpSpPr>
        <p:grpSpPr>
          <a:xfrm>
            <a:off x="2150076" y="3929449"/>
            <a:ext cx="2795938" cy="522732"/>
            <a:chOff x="2150076" y="3929449"/>
            <a:chExt cx="2795938" cy="52273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691C1EC-2217-4C9F-A252-3E02BB41E72C}"/>
                </a:ext>
              </a:extLst>
            </p:cNvPr>
            <p:cNvCxnSpPr/>
            <p:nvPr/>
          </p:nvCxnSpPr>
          <p:spPr>
            <a:xfrm>
              <a:off x="2150076" y="3929449"/>
              <a:ext cx="395416" cy="28420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328A9BB-6AD9-4EC1-BDD2-1A10C6A7F4A1}"/>
                </a:ext>
              </a:extLst>
            </p:cNvPr>
            <p:cNvSpPr/>
            <p:nvPr/>
          </p:nvSpPr>
          <p:spPr>
            <a:xfrm>
              <a:off x="2517144" y="3975127"/>
              <a:ext cx="242887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计算方法见课件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8F4C94-7B9D-4A9D-83B2-AD362E7049DA}"/>
                  </a:ext>
                </a:extLst>
              </p:cNvPr>
              <p:cNvSpPr/>
              <p:nvPr/>
            </p:nvSpPr>
            <p:spPr>
              <a:xfrm>
                <a:off x="768992" y="4849738"/>
                <a:ext cx="269977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8F4C94-7B9D-4A9D-83B2-AD362E704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2" y="4849738"/>
                <a:ext cx="2699778" cy="477054"/>
              </a:xfrm>
              <a:prstGeom prst="rect">
                <a:avLst/>
              </a:prstGeom>
              <a:blipFill>
                <a:blip r:embed="rId5"/>
                <a:stretch>
                  <a:fillRect l="-3612" t="-12821" r="-293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号 36">
            <a:extLst>
              <a:ext uri="{FF2B5EF4-FFF2-40B4-BE49-F238E27FC236}">
                <a16:creationId xmlns:a16="http://schemas.microsoft.com/office/drawing/2014/main" id="{F9C0D62D-BF27-4A6D-97A6-1F29203CCC4E}"/>
              </a:ext>
            </a:extLst>
          </p:cNvPr>
          <p:cNvSpPr/>
          <p:nvPr/>
        </p:nvSpPr>
        <p:spPr>
          <a:xfrm>
            <a:off x="3538863" y="4784536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4BAA76-179E-44F8-9461-4C4336E40341}"/>
                  </a:ext>
                </a:extLst>
              </p:cNvPr>
              <p:cNvSpPr/>
              <p:nvPr/>
            </p:nvSpPr>
            <p:spPr>
              <a:xfrm>
                <a:off x="8125005" y="4610385"/>
                <a:ext cx="305786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∈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4BAA76-179E-44F8-9461-4C4336E4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05" y="4610385"/>
                <a:ext cx="3057861" cy="477054"/>
              </a:xfrm>
              <a:prstGeom prst="rect">
                <a:avLst/>
              </a:prstGeom>
              <a:blipFill>
                <a:blip r:embed="rId6"/>
                <a:stretch>
                  <a:fillRect l="-3194" t="-10127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F290B15-B47B-4B8B-9D9D-47965B9D0AAD}"/>
                  </a:ext>
                </a:extLst>
              </p:cNvPr>
              <p:cNvSpPr/>
              <p:nvPr/>
            </p:nvSpPr>
            <p:spPr>
              <a:xfrm>
                <a:off x="3730884" y="4596541"/>
                <a:ext cx="1940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FIRST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F290B15-B47B-4B8B-9D9D-47965B9D0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84" y="4596541"/>
                <a:ext cx="1940868" cy="461665"/>
              </a:xfrm>
              <a:prstGeom prst="rect">
                <a:avLst/>
              </a:prstGeom>
              <a:blipFill>
                <a:blip r:embed="rId7"/>
                <a:stretch>
                  <a:fillRect l="-94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7E3324B-2FC9-4039-B021-2F87571D4042}"/>
                  </a:ext>
                </a:extLst>
              </p:cNvPr>
              <p:cNvSpPr/>
              <p:nvPr/>
            </p:nvSpPr>
            <p:spPr>
              <a:xfrm>
                <a:off x="3675354" y="5065470"/>
                <a:ext cx="44183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-{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7E3324B-2FC9-4039-B021-2F87571D4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54" y="5065470"/>
                <a:ext cx="4418321" cy="461665"/>
              </a:xfrm>
              <a:prstGeom prst="rect">
                <a:avLst/>
              </a:prstGeom>
              <a:blipFill>
                <a:blip r:embed="rId8"/>
                <a:stretch>
                  <a:fillRect l="-220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3CFB92-795D-4CB2-806D-09FE1A6210E2}"/>
                  </a:ext>
                </a:extLst>
              </p:cNvPr>
              <p:cNvSpPr/>
              <p:nvPr/>
            </p:nvSpPr>
            <p:spPr>
              <a:xfrm>
                <a:off x="8125005" y="5058888"/>
                <a:ext cx="2824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∈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3CFB92-795D-4CB2-806D-09FE1A62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05" y="5058888"/>
                <a:ext cx="2824784" cy="461665"/>
              </a:xfrm>
              <a:prstGeom prst="rect">
                <a:avLst/>
              </a:prstGeom>
              <a:blipFill>
                <a:blip r:embed="rId9"/>
                <a:stretch>
                  <a:fillRect l="-345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782870D-6A09-43E1-959A-8FF688F24D5B}"/>
              </a:ext>
            </a:extLst>
          </p:cNvPr>
          <p:cNvCxnSpPr/>
          <p:nvPr/>
        </p:nvCxnSpPr>
        <p:spPr>
          <a:xfrm>
            <a:off x="8686802" y="4747465"/>
            <a:ext cx="0" cy="273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0328FB7-C5B0-4F72-8A46-18B9C371B561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721B1E7-46B6-4197-BEDD-5AD53906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429E0126-BC72-46B1-B161-0DAA5669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7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 animBg="1"/>
      <p:bldP spid="38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i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FOLLOW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：可以在某句型中</a:t>
                </a:r>
                <a:r>
                  <a:rPr lang="zh-CN" altLang="en-US" sz="2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紧跟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后边的</a:t>
                </a:r>
                <a:r>
                  <a:rPr lang="zh-CN" altLang="en-US" sz="2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构成的集合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 b="-2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26CD0D-D581-430B-AE97-81A6FAA3D0F2}"/>
              </a:ext>
            </a:extLst>
          </p:cNvPr>
          <p:cNvGrpSpPr>
            <a:grpSpLocks/>
          </p:cNvGrpSpPr>
          <p:nvPr/>
        </p:nvGrpSpPr>
        <p:grpSpPr bwMode="auto">
          <a:xfrm>
            <a:off x="1448761" y="1463019"/>
            <a:ext cx="2727029" cy="461664"/>
            <a:chOff x="1255569" y="2922579"/>
            <a:chExt cx="2296838" cy="346335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12D0860-6077-4E02-B137-2430DAF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669276" cy="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1063DAA4-5B87-4246-BB3E-D85EEA16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922579"/>
              <a:ext cx="2296838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E52504-37B6-4C6B-BED9-327E820AEF79}"/>
              </a:ext>
            </a:extLst>
          </p:cNvPr>
          <p:cNvGrpSpPr>
            <a:grpSpLocks/>
          </p:cNvGrpSpPr>
          <p:nvPr/>
        </p:nvGrpSpPr>
        <p:grpSpPr bwMode="auto">
          <a:xfrm>
            <a:off x="1094534" y="2890617"/>
            <a:ext cx="2031325" cy="461664"/>
            <a:chOff x="1255569" y="2885499"/>
            <a:chExt cx="1710882" cy="346335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C3148EE-C5E4-41CA-B95E-257D80B0F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906220"/>
              <a:ext cx="20825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EBD14CA-7217-40D7-AEFE-B7A34B97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885499"/>
              <a:ext cx="1710882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串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AB97A4-5676-41C6-BBCE-05C374D65C93}"/>
              </a:ext>
            </a:extLst>
          </p:cNvPr>
          <p:cNvGrpSpPr>
            <a:grpSpLocks/>
          </p:cNvGrpSpPr>
          <p:nvPr/>
        </p:nvGrpSpPr>
        <p:grpSpPr bwMode="auto">
          <a:xfrm>
            <a:off x="1203396" y="3913384"/>
            <a:ext cx="2954655" cy="461743"/>
            <a:chOff x="922520" y="2931790"/>
            <a:chExt cx="2488555" cy="346394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5655C4-6F08-4973-8F99-16B085C28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46572" y="2931790"/>
              <a:ext cx="25741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AC69DE8C-9D36-4180-91E2-62106C72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20" y="2931849"/>
              <a:ext cx="2488555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非终结符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DBBA71B-09A8-4303-929A-E0F3A3AB015E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2D8EC6-637A-452E-AA84-10DBAD3FE90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4">
              <a:extLst>
                <a:ext uri="{FF2B5EF4-FFF2-40B4-BE49-F238E27FC236}">
                  <a16:creationId xmlns:a16="http://schemas.microsoft.com/office/drawing/2014/main" id="{800F0391-60F2-4709-95B9-6CD5D161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30D0FFBA-6A5C-423C-8F50-80700B275BED}"/>
              </a:ext>
            </a:extLst>
          </p:cNvPr>
          <p:cNvSpPr/>
          <p:nvPr/>
        </p:nvSpPr>
        <p:spPr>
          <a:xfrm>
            <a:off x="3464604" y="2919425"/>
            <a:ext cx="14223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可含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>
            <a:extLst>
              <a:ext uri="{FF2B5EF4-FFF2-40B4-BE49-F238E27FC236}">
                <a16:creationId xmlns:a16="http://schemas.microsoft.com/office/drawing/2014/main" id="{0892C54B-8195-4C21-A257-910477B78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1" y="952501"/>
            <a:ext cx="10191749" cy="59055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1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667"/>
              </a:lnSpc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733"/>
              </a:lnSpc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7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什么时候使用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产生式？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4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如果当前某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与当前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输入符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不匹配时，若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存在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，可以通过检查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是否可以出现在 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的后面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，来决定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是否使用产生式 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（若文法中无 </a:t>
            </a: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，则应报错）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7107B6-2EB2-4518-8C02-CF3A3767C5AB}"/>
              </a:ext>
            </a:extLst>
          </p:cNvPr>
          <p:cNvSpPr/>
          <p:nvPr/>
        </p:nvSpPr>
        <p:spPr>
          <a:xfrm>
            <a:off x="5005918" y="1733551"/>
            <a:ext cx="5471583" cy="238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39C1311-109D-472A-87EA-5EE85616FA1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005918" y="952501"/>
            <a:ext cx="5471583" cy="766233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</a:t>
            </a:r>
            <a:r>
              <a:rPr lang="en-US" altLang="zh-CN" sz="266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67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 d a e</a:t>
            </a:r>
          </a:p>
          <a:p>
            <a:pPr eaLnBrk="1" hangingPunct="1">
              <a:defRPr/>
            </a:pPr>
            <a:endParaRPr lang="en-US" altLang="zh-CN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</a:t>
            </a:r>
            <a:endParaRPr lang="en-US" altLang="zh-CN" sz="3333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i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B8334E-0A0D-4A16-8BE6-282DCA744FFE}"/>
              </a:ext>
            </a:extLst>
          </p:cNvPr>
          <p:cNvSpPr/>
          <p:nvPr/>
        </p:nvSpPr>
        <p:spPr>
          <a:xfrm>
            <a:off x="1123952" y="952501"/>
            <a:ext cx="3905249" cy="3155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71911D-3C4F-4B59-8ABD-C1A2702FF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9388F2A2-1EFB-4716-B0C6-9CE0FD0AD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0484" y="1477434"/>
            <a:ext cx="0" cy="21801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64807FF8-6CE7-455B-9134-663191CE8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8351" y="14774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ADB1C27C-21F2-4C0C-83DF-1D8209602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500" y="14774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2">
            <a:extLst>
              <a:ext uri="{FF2B5EF4-FFF2-40B4-BE49-F238E27FC236}">
                <a16:creationId xmlns:a16="http://schemas.microsoft.com/office/drawing/2014/main" id="{4037BF03-45F4-4737-93A2-C1868492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167" y="952500"/>
            <a:ext cx="2571751" cy="302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→ aBCD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bC 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dB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c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a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 → e</a:t>
            </a:r>
          </a:p>
        </p:txBody>
      </p:sp>
      <p:sp>
        <p:nvSpPr>
          <p:cNvPr id="16395" name="Rectangle 4">
            <a:extLst>
              <a:ext uri="{FF2B5EF4-FFF2-40B4-BE49-F238E27FC236}">
                <a16:creationId xmlns:a16="http://schemas.microsoft.com/office/drawing/2014/main" id="{6F61ECC5-D344-48BD-A75E-9F2F7907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1676401"/>
            <a:ext cx="2302933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adae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396" name="矩形 3">
            <a:extLst>
              <a:ext uri="{FF2B5EF4-FFF2-40B4-BE49-F238E27FC236}">
                <a16:creationId xmlns:a16="http://schemas.microsoft.com/office/drawing/2014/main" id="{06D3B075-5447-41EC-B702-4DFC42B3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334" y="952501"/>
            <a:ext cx="1799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</a:rPr>
              <a:t>a d e e</a:t>
            </a:r>
            <a:endParaRPr lang="zh-CN" altLang="en-US" sz="32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Line 7">
            <a:extLst>
              <a:ext uri="{FF2B5EF4-FFF2-40B4-BE49-F238E27FC236}">
                <a16:creationId xmlns:a16="http://schemas.microsoft.com/office/drawing/2014/main" id="{19B37B16-9936-4E35-82D6-A9669223C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1167" y="1500717"/>
            <a:ext cx="0" cy="21801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Line 8">
            <a:extLst>
              <a:ext uri="{FF2B5EF4-FFF2-40B4-BE49-F238E27FC236}">
                <a16:creationId xmlns:a16="http://schemas.microsoft.com/office/drawing/2014/main" id="{62371E99-33C3-49C9-9F50-B4CA5367B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9033" y="15028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Line 9">
            <a:extLst>
              <a:ext uri="{FF2B5EF4-FFF2-40B4-BE49-F238E27FC236}">
                <a16:creationId xmlns:a16="http://schemas.microsoft.com/office/drawing/2014/main" id="{1A1BB537-196A-4F7D-A4CE-CE63C26AA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15028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Rectangle 4">
            <a:extLst>
              <a:ext uri="{FF2B5EF4-FFF2-40B4-BE49-F238E27FC236}">
                <a16:creationId xmlns:a16="http://schemas.microsoft.com/office/drawing/2014/main" id="{15D84528-CE27-481C-9AB7-928ABF2A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4" y="1676401"/>
            <a:ext cx="2135717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81F3D5-3D95-40AC-A280-0B3A55B30766}"/>
              </a:ext>
            </a:extLst>
          </p:cNvPr>
          <p:cNvSpPr/>
          <p:nvPr/>
        </p:nvSpPr>
        <p:spPr>
          <a:xfrm>
            <a:off x="1102784" y="4197351"/>
            <a:ext cx="5049780" cy="438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可以紧跟 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后面出现的终结符：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3733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2" name="Line 9">
            <a:extLst>
              <a:ext uri="{FF2B5EF4-FFF2-40B4-BE49-F238E27FC236}">
                <a16:creationId xmlns:a16="http://schemas.microsoft.com/office/drawing/2014/main" id="{1945F47D-4B73-4D71-86F4-A2ABF44C0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7951" y="1485901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5905E-6839-4E71-BAE3-CB822B21105E}"/>
              </a:ext>
            </a:extLst>
          </p:cNvPr>
          <p:cNvSpPr/>
          <p:nvPr/>
        </p:nvSpPr>
        <p:spPr>
          <a:xfrm>
            <a:off x="4406901" y="952500"/>
            <a:ext cx="345017" cy="5249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52500"/>
            <a:ext cx="11220451" cy="4301067"/>
          </a:xfrm>
        </p:spPr>
        <p:txBody>
          <a:bodyPr/>
          <a:lstStyle/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sz="3733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3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32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3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32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B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32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3200" b="1" dirty="0">
                <a:solidFill>
                  <a:schemeClr val="tx1"/>
                </a:solidFill>
              </a:rPr>
              <a:t>且</a:t>
            </a:r>
            <a:r>
              <a:rPr lang="en-US" altLang="zh-CN" sz="3200" b="1" i="1" dirty="0">
                <a:solidFill>
                  <a:schemeClr val="tx1"/>
                </a:solidFill>
              </a:rPr>
              <a:t>FIRST 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3200" b="1" dirty="0">
                <a:solidFill>
                  <a:schemeClr val="tx1"/>
                </a:solidFill>
              </a:rPr>
              <a:t>) </a:t>
            </a:r>
            <a:r>
              <a:rPr lang="zh-CN" altLang="en-US" sz="3200" b="1" dirty="0">
                <a:solidFill>
                  <a:schemeClr val="tx1"/>
                </a:solidFill>
              </a:rPr>
              <a:t>包含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3200" b="1" dirty="0">
                <a:solidFill>
                  <a:schemeClr val="tx1"/>
                </a:solidFill>
              </a:rPr>
              <a:t>，那么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A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B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4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计算方法</a:t>
            </a:r>
            <a:endParaRPr lang="zh-CN" altLang="en-US" sz="4000" i="1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0AECA-37B8-4717-B58A-F30567111373}"/>
              </a:ext>
            </a:extLst>
          </p:cNvPr>
          <p:cNvSpPr/>
          <p:nvPr/>
        </p:nvSpPr>
        <p:spPr>
          <a:xfrm>
            <a:off x="753762" y="4769708"/>
            <a:ext cx="11038189" cy="1730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867B47-98D1-4050-874B-3F32CE6CED1C}"/>
              </a:ext>
            </a:extLst>
          </p:cNvPr>
          <p:cNvGrpSpPr/>
          <p:nvPr/>
        </p:nvGrpSpPr>
        <p:grpSpPr>
          <a:xfrm>
            <a:off x="4982720" y="5805673"/>
            <a:ext cx="5334922" cy="584775"/>
            <a:chOff x="4982720" y="5805673"/>
            <a:chExt cx="5334922" cy="5847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C08EB2C-687F-486D-B5D3-82F0F5898B86}"/>
                </a:ext>
              </a:extLst>
            </p:cNvPr>
            <p:cNvSpPr/>
            <p:nvPr/>
          </p:nvSpPr>
          <p:spPr>
            <a:xfrm>
              <a:off x="4982720" y="5805673"/>
              <a:ext cx="533492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)⸦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344000E-8755-43E4-9AEC-FD8E39320C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00551" y="6289582"/>
              <a:ext cx="3266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宽屏</PresentationFormat>
  <Paragraphs>172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等线</vt:lpstr>
      <vt:lpstr>华文楷体</vt:lpstr>
      <vt:lpstr>楷体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4_波形</vt:lpstr>
      <vt:lpstr>3_波形</vt:lpstr>
      <vt:lpstr>1_波形</vt:lpstr>
      <vt:lpstr>PowerPoint 演示文稿</vt:lpstr>
      <vt:lpstr>第4讲（语法分析_1）要点</vt:lpstr>
      <vt:lpstr>4.1top_down</vt:lpstr>
      <vt:lpstr>LL(1) 文法</vt:lpstr>
      <vt:lpstr>LL(1) 文法</vt:lpstr>
      <vt:lpstr>LL(1) 文法</vt:lpstr>
      <vt:lpstr>LL(1) 文法</vt:lpstr>
      <vt:lpstr>例</vt:lpstr>
      <vt:lpstr>FOLLOW(A)计算方法</vt:lpstr>
      <vt:lpstr>例</vt:lpstr>
      <vt:lpstr>小结：top_down步骤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2020-08-11T23:09:16Z</dcterms:created>
  <dcterms:modified xsi:type="dcterms:W3CDTF">2020-08-11T23:11:54Z</dcterms:modified>
</cp:coreProperties>
</file>