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23"/>
  </p:notesMasterIdLst>
  <p:handoutMasterIdLst>
    <p:handoutMasterId r:id="rId24"/>
  </p:handoutMasterIdLst>
  <p:sldIdLst>
    <p:sldId id="656" r:id="rId2"/>
    <p:sldId id="753" r:id="rId3"/>
    <p:sldId id="727" r:id="rId4"/>
    <p:sldId id="728" r:id="rId5"/>
    <p:sldId id="757" r:id="rId6"/>
    <p:sldId id="729" r:id="rId7"/>
    <p:sldId id="755" r:id="rId8"/>
    <p:sldId id="748" r:id="rId9"/>
    <p:sldId id="763" r:id="rId10"/>
    <p:sldId id="759" r:id="rId11"/>
    <p:sldId id="733" r:id="rId12"/>
    <p:sldId id="732" r:id="rId13"/>
    <p:sldId id="742" r:id="rId14"/>
    <p:sldId id="741" r:id="rId15"/>
    <p:sldId id="711" r:id="rId16"/>
    <p:sldId id="712" r:id="rId17"/>
    <p:sldId id="734" r:id="rId18"/>
    <p:sldId id="762" r:id="rId19"/>
    <p:sldId id="735" r:id="rId20"/>
    <p:sldId id="754" r:id="rId21"/>
    <p:sldId id="739" r:id="rId22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FF"/>
    <a:srgbClr val="FF33CC"/>
    <a:srgbClr val="3333CC"/>
    <a:srgbClr val="FFFF99"/>
    <a:srgbClr val="FF99CC"/>
    <a:srgbClr val="FFCCCC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3198" autoAdjust="0"/>
  </p:normalViewPr>
  <p:slideViewPr>
    <p:cSldViewPr>
      <p:cViewPr varScale="1">
        <p:scale>
          <a:sx n="74" d="100"/>
          <a:sy n="74" d="100"/>
        </p:scale>
        <p:origin x="125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6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49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1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8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4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15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16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40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84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9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8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99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1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6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1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87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14758" y="1714494"/>
            <a:ext cx="414337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</a:t>
            </a:r>
            <a:r>
              <a:rPr lang="en-US" altLang="zh-CN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 课程导学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307236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lang="en-US" altLang="zh-CN" sz="2000" b="1" dirty="0">
              <a:solidFill>
                <a:schemeClr val="bg1"/>
              </a:solidFill>
              <a:latin typeface="+mj-lt"/>
              <a:ea typeface="楷体" pitchFamily="49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Email: chenyin@hit.edu.cn </a:t>
            </a:r>
          </a:p>
          <a:p>
            <a:pPr lvl="0"/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Tel:      13936368045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编译系统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教学日历（预）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线下教学活动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86041"/>
              </p:ext>
            </p:extLst>
          </p:nvPr>
        </p:nvGraphicFramePr>
        <p:xfrm>
          <a:off x="467544" y="1419622"/>
          <a:ext cx="856895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1.1~1.3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RE-&gt;DFA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4.1~4.3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6.1~6.3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92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7.1~7.7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8.1(3)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9.1~9.5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13.1~13.6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14.1~14.5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764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15.1~15.8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15.9~15.11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表、参数传递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16.4(3)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18.1~18.5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9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28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课程考核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期末笔试：</a:t>
            </a:r>
            <a:r>
              <a:rPr lang="en-US" altLang="zh-CN" b="1" dirty="0">
                <a:solidFill>
                  <a:schemeClr val="tx1"/>
                </a:solidFill>
              </a:rPr>
              <a:t>	70%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实验：</a:t>
            </a:r>
            <a:r>
              <a:rPr lang="en-US" altLang="zh-CN" b="1" dirty="0">
                <a:solidFill>
                  <a:schemeClr val="tx1"/>
                </a:solidFill>
              </a:rPr>
              <a:t>	20%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随堂考核：</a:t>
            </a:r>
            <a:r>
              <a:rPr lang="en-US" altLang="zh-CN" b="1" dirty="0">
                <a:solidFill>
                  <a:schemeClr val="tx1"/>
                </a:solidFill>
              </a:rPr>
              <a:t>	10%</a:t>
            </a: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线上课程：</a:t>
            </a:r>
            <a:r>
              <a:rPr lang="en-US" altLang="zh-CN" sz="2000" b="1" dirty="0">
                <a:solidFill>
                  <a:schemeClr val="tx1"/>
                </a:solidFill>
              </a:rPr>
              <a:t>	5%</a:t>
            </a:r>
          </a:p>
          <a:p>
            <a:pPr lvl="2">
              <a:lnSpc>
                <a:spcPts val="2200"/>
              </a:lnSpc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</a:rPr>
              <a:t>SPOC</a:t>
            </a:r>
            <a:r>
              <a:rPr lang="zh-CN" altLang="en-US" sz="1800" b="1" dirty="0">
                <a:solidFill>
                  <a:schemeClr val="tx1"/>
                </a:solidFill>
              </a:rPr>
              <a:t>成绩≥</a:t>
            </a:r>
            <a:r>
              <a:rPr lang="en-US" altLang="zh-CN" sz="1800" b="1" dirty="0">
                <a:solidFill>
                  <a:schemeClr val="tx1"/>
                </a:solidFill>
              </a:rPr>
              <a:t>85</a:t>
            </a:r>
            <a:r>
              <a:rPr lang="zh-CN" altLang="en-US" sz="1800" b="1" dirty="0">
                <a:solidFill>
                  <a:schemeClr val="tx1"/>
                </a:solidFill>
              </a:rPr>
              <a:t>分，得</a:t>
            </a:r>
            <a:r>
              <a:rPr lang="en-US" altLang="zh-CN" sz="1800" b="1" dirty="0">
                <a:solidFill>
                  <a:schemeClr val="tx1"/>
                </a:solidFill>
              </a:rPr>
              <a:t>5</a:t>
            </a:r>
            <a:r>
              <a:rPr lang="zh-CN" altLang="en-US" sz="18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2200"/>
              </a:lnSpc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</a:rPr>
              <a:t>60</a:t>
            </a:r>
            <a:r>
              <a:rPr lang="zh-CN" altLang="en-US" sz="1800" b="1" dirty="0">
                <a:solidFill>
                  <a:schemeClr val="tx1"/>
                </a:solidFill>
              </a:rPr>
              <a:t>分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≤SP</a:t>
            </a:r>
            <a:r>
              <a:rPr lang="en-US" altLang="zh-CN" sz="1800" b="1" dirty="0">
                <a:solidFill>
                  <a:schemeClr val="tx1"/>
                </a:solidFill>
              </a:rPr>
              <a:t>OC</a:t>
            </a:r>
            <a:r>
              <a:rPr lang="zh-CN" altLang="en-US" sz="1800" b="1" dirty="0">
                <a:solidFill>
                  <a:schemeClr val="tx1"/>
                </a:solidFill>
              </a:rPr>
              <a:t>成绩</a:t>
            </a:r>
            <a:r>
              <a:rPr lang="en-US" altLang="zh-CN" sz="1800" b="1" dirty="0">
                <a:solidFill>
                  <a:schemeClr val="tx1"/>
                </a:solidFill>
              </a:rPr>
              <a:t>&lt; 85</a:t>
            </a:r>
            <a:r>
              <a:rPr lang="zh-CN" altLang="en-US" sz="1800" b="1" dirty="0">
                <a:solidFill>
                  <a:schemeClr val="tx1"/>
                </a:solidFill>
              </a:rPr>
              <a:t>分，得</a:t>
            </a:r>
            <a:r>
              <a:rPr lang="en-US" altLang="zh-CN" sz="1800" b="1" dirty="0">
                <a:solidFill>
                  <a:schemeClr val="tx1"/>
                </a:solidFill>
              </a:rPr>
              <a:t>3</a:t>
            </a:r>
            <a:r>
              <a:rPr lang="zh-CN" altLang="en-US" sz="18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2200"/>
              </a:lnSpc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</a:rPr>
              <a:t>MOOC</a:t>
            </a:r>
            <a:r>
              <a:rPr lang="zh-CN" altLang="en-US" sz="1800" b="1" dirty="0">
                <a:solidFill>
                  <a:schemeClr val="tx1"/>
                </a:solidFill>
              </a:rPr>
              <a:t>成绩</a:t>
            </a:r>
            <a:r>
              <a:rPr lang="en-US" altLang="zh-CN" sz="1800" b="1" dirty="0">
                <a:solidFill>
                  <a:schemeClr val="tx1"/>
                </a:solidFill>
              </a:rPr>
              <a:t>&lt; 60</a:t>
            </a:r>
            <a:r>
              <a:rPr lang="zh-CN" altLang="en-US" sz="1800" b="1" dirty="0">
                <a:solidFill>
                  <a:schemeClr val="tx1"/>
                </a:solidFill>
              </a:rPr>
              <a:t>分，不得分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3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线下课程：</a:t>
            </a:r>
            <a:r>
              <a:rPr lang="en-US" altLang="zh-CN" sz="2000" b="1" dirty="0">
                <a:solidFill>
                  <a:schemeClr val="tx1"/>
                </a:solidFill>
              </a:rPr>
              <a:t> 5%</a:t>
            </a:r>
          </a:p>
          <a:p>
            <a:pPr lvl="2">
              <a:lnSpc>
                <a:spcPts val="22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习题讲</a:t>
            </a:r>
            <a:r>
              <a:rPr lang="zh-CN" altLang="zh-CN" sz="1800" b="1" dirty="0">
                <a:solidFill>
                  <a:schemeClr val="tx1"/>
                </a:solidFill>
              </a:rPr>
              <a:t>解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22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助答正确额外加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分，多次参与解答可以多次得分（加满为止）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为什么采取这种教学模式？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90457"/>
              </p:ext>
            </p:extLst>
          </p:nvPr>
        </p:nvGraphicFramePr>
        <p:xfrm>
          <a:off x="377002" y="1059582"/>
          <a:ext cx="845316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以往学生的反馈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解决办法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课程内容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太抽象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理解起来很困难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，一个地方没理解，后面就都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跟不上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线上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教学中，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对于课程中难度较大的理论和抽象内容，可以</a:t>
                      </a:r>
                      <a:r>
                        <a:rPr lang="zh-CN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反复观看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在线视频，</a:t>
                      </a:r>
                      <a:r>
                        <a:rPr lang="zh-CN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有足够的时间独立思考和消化知识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虽然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课堂上暂时听懂了，但是课后温习时，却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忘记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老师当时是怎么讲的了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带着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课前布置的习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题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看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视频，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观看过程将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更有针对性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，有助于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深入</a:t>
                      </a:r>
                      <a:r>
                        <a:rPr lang="zh-CN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理解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内容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课堂上的内容虽然听懂了，但是一到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做题时就没有思路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线下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教学中，利用翻转课堂的作业展示环节进行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习题讲解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一、课堂表现（</a:t>
            </a:r>
            <a:r>
              <a:rPr lang="en-US" altLang="zh-CN" sz="2800" b="1" dirty="0">
                <a:solidFill>
                  <a:schemeClr val="tx1"/>
                </a:solidFill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出勤情况（按时，迟到，早退，缺席）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是否遵守课堂纪律</a:t>
            </a:r>
          </a:p>
          <a:p>
            <a:pPr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二、操作表现（</a:t>
            </a:r>
            <a:r>
              <a:rPr lang="en-US" altLang="zh-CN" sz="2800" b="1" dirty="0">
                <a:solidFill>
                  <a:schemeClr val="tx1"/>
                </a:solidFill>
              </a:rPr>
              <a:t>50</a:t>
            </a:r>
            <a:r>
              <a:rPr lang="zh-CN" altLang="en-US" sz="28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功能齐全，结果正确无误（</a:t>
            </a:r>
            <a:r>
              <a:rPr lang="en-US" altLang="zh-CN" sz="2600" b="1" dirty="0">
                <a:solidFill>
                  <a:schemeClr val="tx1"/>
                </a:solidFill>
              </a:rPr>
              <a:t>25</a:t>
            </a:r>
            <a:r>
              <a:rPr lang="zh-CN" altLang="en-US" sz="26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程序输出格式规范（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r>
              <a:rPr lang="zh-CN" altLang="en-US" sz="2600" b="1" dirty="0">
                <a:solidFill>
                  <a:schemeClr val="tx1"/>
                </a:solidFill>
              </a:rPr>
              <a:t>分）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讲解清楚明了，具有良好演示效果（</a:t>
            </a:r>
            <a:r>
              <a:rPr lang="en-US" altLang="zh-CN" sz="2600" b="1" dirty="0">
                <a:solidFill>
                  <a:schemeClr val="tx1"/>
                </a:solidFill>
              </a:rPr>
              <a:t>10</a:t>
            </a:r>
            <a:r>
              <a:rPr lang="zh-CN" altLang="en-US" sz="2600" b="1" dirty="0">
                <a:solidFill>
                  <a:schemeClr val="tx1"/>
                </a:solidFill>
              </a:rPr>
              <a:t>分）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当堂按时完成（</a:t>
            </a:r>
            <a:r>
              <a:rPr lang="en-US" altLang="zh-CN" sz="2600" b="1" dirty="0">
                <a:solidFill>
                  <a:schemeClr val="tx1"/>
                </a:solidFill>
              </a:rPr>
              <a:t>10</a:t>
            </a:r>
            <a:r>
              <a:rPr lang="zh-CN" altLang="en-US" sz="2600" b="1" dirty="0">
                <a:solidFill>
                  <a:schemeClr val="tx1"/>
                </a:solidFill>
              </a:rPr>
              <a:t>分）</a:t>
            </a:r>
          </a:p>
          <a:p>
            <a:pPr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三、实验报告（</a:t>
            </a:r>
            <a:r>
              <a:rPr lang="en-US" altLang="zh-CN" sz="2800" b="1" dirty="0">
                <a:solidFill>
                  <a:schemeClr val="tx1"/>
                </a:solidFill>
              </a:rPr>
              <a:t>40</a:t>
            </a:r>
            <a:r>
              <a:rPr lang="zh-CN" altLang="en-US" sz="28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需求分析（</a:t>
            </a:r>
            <a:r>
              <a:rPr lang="en-US" altLang="zh-CN" sz="2600" b="1" dirty="0">
                <a:solidFill>
                  <a:schemeClr val="tx1"/>
                </a:solidFill>
              </a:rPr>
              <a:t>10</a:t>
            </a:r>
            <a:r>
              <a:rPr lang="zh-CN" altLang="en-US" sz="2600" b="1" dirty="0">
                <a:solidFill>
                  <a:schemeClr val="tx1"/>
                </a:solidFill>
              </a:rPr>
              <a:t>分）</a:t>
            </a:r>
            <a:r>
              <a:rPr lang="en-US" altLang="zh-CN" sz="2600" b="1" dirty="0">
                <a:solidFill>
                  <a:schemeClr val="tx1"/>
                </a:solidFill>
              </a:rPr>
              <a:t>		</a:t>
            </a:r>
            <a:r>
              <a:rPr lang="zh-CN" altLang="en-US" sz="2600" b="1" dirty="0">
                <a:solidFill>
                  <a:schemeClr val="tx1"/>
                </a:solidFill>
              </a:rPr>
              <a:t>实验</a:t>
            </a:r>
            <a:r>
              <a:rPr lang="zh-CN" altLang="en-US" sz="2600" b="1" dirty="0">
                <a:solidFill>
                  <a:srgbClr val="FF0000"/>
                </a:solidFill>
              </a:rPr>
              <a:t>前</a:t>
            </a:r>
            <a:r>
              <a:rPr lang="zh-CN" altLang="en-US" sz="2600" b="1" dirty="0">
                <a:solidFill>
                  <a:schemeClr val="tx1"/>
                </a:solidFill>
              </a:rPr>
              <a:t>填写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设计（</a:t>
            </a:r>
            <a:r>
              <a:rPr lang="en-US" altLang="zh-CN" sz="2600" b="1" dirty="0">
                <a:solidFill>
                  <a:schemeClr val="tx1"/>
                </a:solidFill>
              </a:rPr>
              <a:t>20</a:t>
            </a:r>
            <a:r>
              <a:rPr lang="zh-CN" altLang="en-US" sz="2600" b="1" dirty="0">
                <a:solidFill>
                  <a:schemeClr val="tx1"/>
                </a:solidFill>
              </a:rPr>
              <a:t>分）	  	</a:t>
            </a:r>
            <a:r>
              <a:rPr lang="en-US" altLang="zh-CN" sz="2600" b="1" dirty="0">
                <a:solidFill>
                  <a:schemeClr val="tx1"/>
                </a:solidFill>
              </a:rPr>
              <a:t>	</a:t>
            </a:r>
            <a:r>
              <a:rPr lang="zh-CN" altLang="en-US" sz="2600" b="1" dirty="0">
                <a:solidFill>
                  <a:schemeClr val="tx1"/>
                </a:solidFill>
              </a:rPr>
              <a:t>实验</a:t>
            </a:r>
            <a:r>
              <a:rPr lang="zh-CN" altLang="en-US" sz="2600" b="1" dirty="0">
                <a:solidFill>
                  <a:srgbClr val="FF0000"/>
                </a:solidFill>
              </a:rPr>
              <a:t>前</a:t>
            </a:r>
            <a:r>
              <a:rPr lang="zh-CN" altLang="en-US" sz="2600" b="1" dirty="0">
                <a:solidFill>
                  <a:schemeClr val="tx1"/>
                </a:solidFill>
              </a:rPr>
              <a:t>填写</a:t>
            </a:r>
          </a:p>
          <a:p>
            <a:pPr lvl="1">
              <a:lnSpc>
                <a:spcPts val="21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实现及结果分析（</a:t>
            </a:r>
            <a:r>
              <a:rPr lang="en-US" altLang="zh-CN" sz="2600" b="1" dirty="0">
                <a:solidFill>
                  <a:schemeClr val="tx1"/>
                </a:solidFill>
              </a:rPr>
              <a:t>10</a:t>
            </a:r>
            <a:r>
              <a:rPr lang="zh-CN" altLang="en-US" sz="2600" b="1" dirty="0">
                <a:solidFill>
                  <a:schemeClr val="tx1"/>
                </a:solidFill>
              </a:rPr>
              <a:t>分）</a:t>
            </a:r>
            <a:r>
              <a:rPr lang="en-US" altLang="zh-CN" sz="2600" b="1" dirty="0">
                <a:solidFill>
                  <a:schemeClr val="tx1"/>
                </a:solidFill>
              </a:rPr>
              <a:t>	</a:t>
            </a:r>
            <a:r>
              <a:rPr lang="zh-CN" altLang="en-US" sz="2600" b="1" dirty="0">
                <a:solidFill>
                  <a:schemeClr val="tx1"/>
                </a:solidFill>
              </a:rPr>
              <a:t>可以实验</a:t>
            </a:r>
            <a:r>
              <a:rPr lang="zh-CN" altLang="en-US" sz="2600" b="1" dirty="0">
                <a:solidFill>
                  <a:srgbClr val="FF0000"/>
                </a:solidFill>
              </a:rPr>
              <a:t>后</a:t>
            </a:r>
            <a:r>
              <a:rPr lang="zh-CN" altLang="en-US" sz="2600" b="1" dirty="0">
                <a:solidFill>
                  <a:schemeClr val="tx1"/>
                </a:solidFill>
              </a:rPr>
              <a:t>填写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实验评分标准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7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评分结果分为：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90-100</a:t>
            </a:r>
            <a:r>
              <a:rPr lang="zh-CN" altLang="en-US" sz="2600" b="1" dirty="0">
                <a:solidFill>
                  <a:schemeClr val="tx1"/>
                </a:solidFill>
              </a:rPr>
              <a:t>（优秀）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80-89</a:t>
            </a:r>
            <a:r>
              <a:rPr lang="zh-CN" altLang="en-US" sz="2600" b="1" dirty="0">
                <a:solidFill>
                  <a:schemeClr val="tx1"/>
                </a:solidFill>
              </a:rPr>
              <a:t>（良好）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70-79</a:t>
            </a:r>
            <a:r>
              <a:rPr lang="zh-CN" altLang="en-US" sz="2600" b="1" dirty="0">
                <a:solidFill>
                  <a:schemeClr val="tx1"/>
                </a:solidFill>
              </a:rPr>
              <a:t>（中等）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60-69</a:t>
            </a:r>
            <a:r>
              <a:rPr lang="zh-CN" altLang="en-US" sz="2600" b="1" dirty="0">
                <a:solidFill>
                  <a:schemeClr val="tx1"/>
                </a:solidFill>
              </a:rPr>
              <a:t>（及格）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&lt;60</a:t>
            </a:r>
            <a:r>
              <a:rPr lang="zh-CN" altLang="en-US" sz="2600" b="1" dirty="0">
                <a:solidFill>
                  <a:schemeClr val="tx1"/>
                </a:solidFill>
              </a:rPr>
              <a:t>（不及格）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90</a:t>
            </a:r>
            <a:r>
              <a:rPr lang="zh-CN" altLang="en-US" sz="2800" b="1" dirty="0">
                <a:solidFill>
                  <a:schemeClr val="tx1"/>
                </a:solidFill>
              </a:rPr>
              <a:t>分以上比例≤</a:t>
            </a:r>
            <a:r>
              <a:rPr lang="en-US" altLang="zh-CN" sz="2800" b="1" dirty="0">
                <a:solidFill>
                  <a:schemeClr val="tx1"/>
                </a:solidFill>
              </a:rPr>
              <a:t>20%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buClrTx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实验评分标准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Alfred </a:t>
            </a:r>
            <a:r>
              <a:rPr lang="en-US" altLang="zh-CN" b="1" dirty="0" err="1">
                <a:solidFill>
                  <a:schemeClr val="tx1"/>
                </a:solidFill>
              </a:rPr>
              <a:t>Aho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ect</a:t>
            </a:r>
            <a:r>
              <a:rPr lang="en-US" altLang="zh-CN" b="1" dirty="0">
                <a:solidFill>
                  <a:schemeClr val="tx1"/>
                </a:solidFill>
              </a:rPr>
              <a:t>. 《</a:t>
            </a: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本科教学版</a:t>
            </a:r>
            <a:r>
              <a:rPr lang="zh-CN" altLang="en-US" b="1" dirty="0">
                <a:solidFill>
                  <a:schemeClr val="tx1"/>
                </a:solidFill>
              </a:rPr>
              <a:t>，赵建华等译，机械工业出版社，</a:t>
            </a:r>
            <a:r>
              <a:rPr lang="en-US" altLang="zh-CN" b="1" dirty="0">
                <a:solidFill>
                  <a:schemeClr val="tx1"/>
                </a:solidFill>
              </a:rPr>
              <a:t>2010.3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51670"/>
            <a:ext cx="2160240" cy="31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0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V. </a:t>
            </a:r>
            <a:r>
              <a:rPr lang="en-US" altLang="zh-CN" dirty="0" err="1">
                <a:solidFill>
                  <a:schemeClr val="tx1"/>
                </a:solidFill>
              </a:rPr>
              <a:t>Aho</a:t>
            </a:r>
            <a:r>
              <a:rPr lang="en-US" altLang="zh-CN" dirty="0">
                <a:solidFill>
                  <a:schemeClr val="tx1"/>
                </a:solidFill>
              </a:rPr>
              <a:t>, Monica S. Lam, Ravi </a:t>
            </a:r>
            <a:r>
              <a:rPr lang="en-US" altLang="zh-CN" dirty="0" err="1">
                <a:solidFill>
                  <a:schemeClr val="tx1"/>
                </a:solidFill>
              </a:rPr>
              <a:t>Sethi</a:t>
            </a:r>
            <a:r>
              <a:rPr lang="en-US" altLang="zh-CN" dirty="0">
                <a:solidFill>
                  <a:schemeClr val="tx1"/>
                </a:solidFill>
              </a:rPr>
              <a:t>, Jeffrey D. Ullman. </a:t>
            </a:r>
            <a:r>
              <a:rPr lang="en-US" altLang="zh-CN" i="1" dirty="0">
                <a:solidFill>
                  <a:srgbClr val="FF0000"/>
                </a:solidFill>
              </a:rPr>
              <a:t>Compilers: Principles, Techniques and Tools </a:t>
            </a:r>
            <a:r>
              <a:rPr lang="en-US" altLang="zh-CN" dirty="0">
                <a:solidFill>
                  <a:schemeClr val="tx1"/>
                </a:solidFill>
              </a:rPr>
              <a:t>(Second Edition). Pearson Education, Inc. 2006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31" y="2067695"/>
            <a:ext cx="251258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3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编译原理 </a:t>
            </a:r>
            <a:r>
              <a:rPr lang="en-US" altLang="zh-CN" dirty="0">
                <a:solidFill>
                  <a:schemeClr val="tx1"/>
                </a:solidFill>
              </a:rPr>
              <a:t>ISBN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978-7-04-029058-5</a:t>
            </a:r>
            <a:r>
              <a:rPr lang="zh-CN" altLang="en-US" dirty="0">
                <a:solidFill>
                  <a:schemeClr val="tx1"/>
                </a:solidFill>
              </a:rPr>
              <a:t>主编：蒋宗礼 姜守旭 高等教育出版社，</a:t>
            </a:r>
            <a:r>
              <a:rPr lang="en-US" altLang="zh-CN" dirty="0">
                <a:solidFill>
                  <a:schemeClr val="tx1"/>
                </a:solidFill>
              </a:rPr>
              <a:t>2010.2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3" y="1769638"/>
            <a:ext cx="2664296" cy="32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实验教材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编译原理实践与指导教程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许畅 陈嘉 朱晓瑞编著 机械工业出版社，</a:t>
            </a:r>
            <a:r>
              <a:rPr lang="en-US" altLang="zh-CN" dirty="0">
                <a:solidFill>
                  <a:schemeClr val="tx1"/>
                </a:solidFill>
              </a:rPr>
              <a:t>2015.6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C00E6D5-E3D8-4FBE-8A65-054A108A5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78506"/>
            <a:ext cx="1853870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MOOC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各讲与教材对应关系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79761"/>
              </p:ext>
            </p:extLst>
          </p:nvPr>
        </p:nvGraphicFramePr>
        <p:xfrm>
          <a:off x="899592" y="843558"/>
          <a:ext cx="5400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MOOC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教材（龙书）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：绪论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：程序设计语言及其文法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：词法分析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：运行存储分配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：代码生成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课程基本信息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课程编号：</a:t>
            </a:r>
            <a:r>
              <a:rPr lang="en-US" altLang="zh-CN" b="1" dirty="0">
                <a:solidFill>
                  <a:schemeClr val="tx1"/>
                </a:solidFill>
              </a:rPr>
              <a:t>CS13101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课程名称：编译系统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英文名称：</a:t>
            </a:r>
            <a:r>
              <a:rPr lang="en-US" altLang="zh-CN" b="1" dirty="0">
                <a:solidFill>
                  <a:schemeClr val="tx1"/>
                </a:solidFill>
              </a:rPr>
              <a:t>SYSTEMS OF COMPILING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课程类别：专业基础课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总学时： </a:t>
            </a:r>
            <a:r>
              <a:rPr lang="en-US" altLang="zh-CN" b="1" dirty="0">
                <a:solidFill>
                  <a:schemeClr val="tx1"/>
                </a:solidFill>
              </a:rPr>
              <a:t>48</a:t>
            </a:r>
            <a:r>
              <a:rPr lang="zh-CN" altLang="en-US" b="1" dirty="0">
                <a:solidFill>
                  <a:schemeClr val="tx1"/>
                </a:solidFill>
              </a:rPr>
              <a:t>   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授课：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实验：</a:t>
            </a:r>
            <a:r>
              <a:rPr lang="en-US" altLang="zh-CN" sz="2000" b="1" dirty="0">
                <a:solidFill>
                  <a:schemeClr val="tx1"/>
                </a:solidFill>
              </a:rPr>
              <a:t>8 </a:t>
            </a:r>
            <a:r>
              <a:rPr lang="zh-CN" altLang="en-US" sz="2000" b="1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总学分：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447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学号前面加上“</a:t>
            </a:r>
            <a:r>
              <a:rPr lang="en-US" altLang="zh-CN" sz="2800" b="1" dirty="0">
                <a:solidFill>
                  <a:schemeClr val="tx1"/>
                </a:solidFill>
              </a:rPr>
              <a:t>hit”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例如：张三的学号为 </a:t>
            </a:r>
            <a:r>
              <a:rPr lang="en-US" altLang="zh-CN" sz="2400" b="1" dirty="0">
                <a:solidFill>
                  <a:schemeClr val="tx1"/>
                </a:solidFill>
              </a:rPr>
              <a:t>180310501</a:t>
            </a:r>
            <a:r>
              <a:rPr lang="zh-CN" altLang="en-US" sz="24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400" b="1" dirty="0">
                <a:solidFill>
                  <a:schemeClr val="tx1"/>
                </a:solidFill>
              </a:rPr>
              <a:t>hit180310501”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例如：李四的学号为</a:t>
            </a:r>
            <a:r>
              <a:rPr lang="en-US" altLang="zh-CN" sz="2400" b="1" dirty="0">
                <a:solidFill>
                  <a:schemeClr val="tx1"/>
                </a:solidFill>
              </a:rPr>
              <a:t>180310205</a:t>
            </a:r>
            <a:r>
              <a:rPr lang="zh-CN" altLang="en-US" sz="24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400" b="1" dirty="0">
                <a:solidFill>
                  <a:schemeClr val="tx1"/>
                </a:solidFill>
              </a:rPr>
              <a:t>hit180310205”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</a:rPr>
              <a:t>本课程按照“昵称”处理成绩。如果未按此规则命名，将可能导致成绩按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分处理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爱课程网账号昵称的命名规则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5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50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本课程教学模式：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“线上</a:t>
            </a:r>
            <a:r>
              <a:rPr lang="en-US" altLang="zh-CN" sz="2800" b="1" dirty="0">
                <a:solidFill>
                  <a:schemeClr val="tx1"/>
                </a:solidFill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</a:rPr>
              <a:t>线下”混合式教学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线上教学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中国大学</a:t>
            </a:r>
            <a:r>
              <a:rPr lang="en-US" altLang="zh-CN" sz="2400" b="1" dirty="0">
                <a:solidFill>
                  <a:schemeClr val="tx1"/>
                </a:solidFill>
              </a:rPr>
              <a:t>MOOC</a:t>
            </a:r>
            <a:r>
              <a:rPr lang="zh-CN" altLang="en-US" sz="2400" b="1" dirty="0">
                <a:solidFill>
                  <a:schemeClr val="tx1"/>
                </a:solidFill>
              </a:rPr>
              <a:t>平台：</a:t>
            </a:r>
            <a:r>
              <a:rPr lang="en-US" altLang="zh-CN" sz="2400" b="1" dirty="0">
                <a:solidFill>
                  <a:schemeClr val="tx1"/>
                </a:solidFill>
              </a:rPr>
              <a:t>《</a:t>
            </a:r>
            <a:r>
              <a:rPr lang="zh-CN" altLang="en-US" sz="2400" b="1" dirty="0">
                <a:solidFill>
                  <a:schemeClr val="tx1"/>
                </a:solidFill>
              </a:rPr>
              <a:t>编译原理</a:t>
            </a:r>
            <a:r>
              <a:rPr lang="en-US" altLang="zh-CN" sz="2400" b="1" dirty="0">
                <a:solidFill>
                  <a:schemeClr val="tx1"/>
                </a:solidFill>
              </a:rPr>
              <a:t>》MOOC+SPOC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0" y="2643758"/>
            <a:ext cx="8395928" cy="24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3857009" cy="3888025"/>
          </a:xfrm>
        </p:spPr>
        <p:txBody>
          <a:bodyPr>
            <a:normAutofit fontScale="92500"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课程视频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课程讲义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模拟练习题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测验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分，在限定时间内提交，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期末考试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随机产生</a:t>
            </a:r>
            <a:r>
              <a:rPr lang="en-US" altLang="zh-CN" sz="1700" b="1" dirty="0">
                <a:solidFill>
                  <a:schemeClr val="tx1"/>
                </a:solidFill>
              </a:rPr>
              <a:t>30</a:t>
            </a:r>
            <a:r>
              <a:rPr lang="zh-CN" altLang="en-US" sz="1700" b="1" dirty="0">
                <a:solidFill>
                  <a:schemeClr val="tx1"/>
                </a:solidFill>
              </a:rPr>
              <a:t>题，每题</a:t>
            </a:r>
            <a:r>
              <a:rPr lang="en-US" altLang="zh-CN" sz="1700" b="1" dirty="0">
                <a:solidFill>
                  <a:schemeClr val="tx1"/>
                </a:solidFill>
              </a:rPr>
              <a:t>1</a:t>
            </a:r>
            <a:r>
              <a:rPr lang="zh-CN" altLang="en-US" sz="1700" b="1" dirty="0">
                <a:solidFill>
                  <a:schemeClr val="tx1"/>
                </a:solidFill>
              </a:rPr>
              <a:t>分，共计</a:t>
            </a:r>
            <a:r>
              <a:rPr lang="en-US" altLang="zh-CN" sz="1700" b="1" dirty="0">
                <a:solidFill>
                  <a:schemeClr val="tx1"/>
                </a:solidFill>
              </a:rPr>
              <a:t>30</a:t>
            </a:r>
            <a:r>
              <a:rPr lang="zh-CN" altLang="en-US" sz="17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课程讨论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在“课堂交流区”中选择至少</a:t>
            </a:r>
            <a:r>
              <a:rPr lang="en-US" altLang="zh-CN" sz="1700" b="1" dirty="0">
                <a:solidFill>
                  <a:schemeClr val="tx1"/>
                </a:solidFill>
              </a:rPr>
              <a:t>10</a:t>
            </a:r>
            <a:r>
              <a:rPr lang="zh-CN" altLang="en-US" sz="1700" b="1" dirty="0">
                <a:solidFill>
                  <a:schemeClr val="tx1"/>
                </a:solidFill>
              </a:rPr>
              <a:t>个讨论题目进回复，则获得讨论分</a:t>
            </a:r>
            <a:r>
              <a:rPr lang="en-US" altLang="zh-CN" sz="1700" b="1" dirty="0">
                <a:solidFill>
                  <a:schemeClr val="tx1"/>
                </a:solidFill>
              </a:rPr>
              <a:t>10</a:t>
            </a:r>
            <a:r>
              <a:rPr lang="zh-CN" altLang="en-US" sz="1700" b="1" dirty="0">
                <a:solidFill>
                  <a:schemeClr val="tx1"/>
                </a:solidFill>
              </a:rPr>
              <a:t>分</a:t>
            </a:r>
            <a:endParaRPr lang="en-US" altLang="zh-CN" sz="17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</a:rPr>
              <a:t>编译原理</a:t>
            </a:r>
            <a:r>
              <a:rPr lang="en-US" altLang="zh-CN" sz="2800" dirty="0">
                <a:solidFill>
                  <a:schemeClr val="tx1"/>
                </a:solidFill>
              </a:rPr>
              <a:t>》MOOC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687450"/>
            <a:ext cx="3569859" cy="4258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3768" y="1058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提前一周发布</a:t>
            </a:r>
          </a:p>
        </p:txBody>
      </p:sp>
      <p:sp>
        <p:nvSpPr>
          <p:cNvPr id="3" name="矩形 2"/>
          <p:cNvSpPr/>
          <p:nvPr/>
        </p:nvSpPr>
        <p:spPr>
          <a:xfrm>
            <a:off x="2137519" y="22031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可以有两次测验机会</a:t>
            </a:r>
          </a:p>
        </p:txBody>
      </p:sp>
    </p:spTree>
    <p:extLst>
      <p:ext uri="{BB962C8B-B14F-4D97-AF65-F5344CB8AC3E}">
        <p14:creationId xmlns:p14="http://schemas.microsoft.com/office/powerpoint/2010/main" val="554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48467" y="3958245"/>
            <a:ext cx="7745441" cy="86409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对本课程班私有的要求（讲义、习题、课程进度、实验要求、通知等），将在</a:t>
            </a:r>
            <a:r>
              <a:rPr lang="en-US" altLang="zh-CN" sz="1800" b="1" dirty="0">
                <a:solidFill>
                  <a:schemeClr val="tx1"/>
                </a:solidFill>
              </a:rPr>
              <a:t>SPOC </a:t>
            </a:r>
            <a:r>
              <a:rPr lang="zh-CN" altLang="en-US" sz="1800" b="1" dirty="0">
                <a:solidFill>
                  <a:schemeClr val="tx1"/>
                </a:solidFill>
              </a:rPr>
              <a:t>中发布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请下载</a:t>
            </a:r>
            <a:r>
              <a:rPr lang="en-US" altLang="zh-CN" sz="1600" b="1" dirty="0">
                <a:solidFill>
                  <a:srgbClr val="FF0000"/>
                </a:solidFill>
              </a:rPr>
              <a:t>SPOC</a:t>
            </a:r>
            <a:r>
              <a:rPr lang="zh-CN" altLang="en-US" sz="1600" b="1" dirty="0">
                <a:solidFill>
                  <a:srgbClr val="FF0000"/>
                </a:solidFill>
              </a:rPr>
              <a:t>讲义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本课程班学生均应通过</a:t>
            </a:r>
            <a:r>
              <a:rPr lang="en-US" altLang="zh-CN" sz="1800" b="1" dirty="0">
                <a:solidFill>
                  <a:srgbClr val="FF0000"/>
                </a:solidFill>
              </a:rPr>
              <a:t>SPOC</a:t>
            </a:r>
            <a:r>
              <a:rPr lang="zh-CN" altLang="en-US" sz="1800" b="1" dirty="0">
                <a:solidFill>
                  <a:schemeClr val="tx1"/>
                </a:solidFill>
              </a:rPr>
              <a:t>进入平台（选课密码</a:t>
            </a:r>
            <a:r>
              <a:rPr lang="en-US" altLang="zh-CN" sz="1800" b="1" dirty="0">
                <a:solidFill>
                  <a:schemeClr val="tx1"/>
                </a:solidFill>
              </a:rPr>
              <a:t>hit2021</a:t>
            </a:r>
            <a:r>
              <a:rPr lang="zh-CN" altLang="en-US" sz="1800" b="1" dirty="0">
                <a:solidFill>
                  <a:schemeClr val="tx1"/>
                </a:solidFill>
              </a:rPr>
              <a:t>），学习</a:t>
            </a:r>
            <a:r>
              <a:rPr lang="en-US" altLang="zh-CN" sz="1800" b="1" dirty="0">
                <a:solidFill>
                  <a:schemeClr val="tx1"/>
                </a:solidFill>
              </a:rPr>
              <a:t>MOOC/SPOC </a:t>
            </a:r>
            <a:r>
              <a:rPr lang="zh-CN" altLang="en-US" sz="1800" b="1" dirty="0">
                <a:solidFill>
                  <a:schemeClr val="tx1"/>
                </a:solidFill>
              </a:rPr>
              <a:t>相关的内容，完成相关的作业和</a:t>
            </a:r>
            <a:r>
              <a:rPr lang="zh-CN" altLang="en-US" sz="1800" b="1" dirty="0">
                <a:solidFill>
                  <a:srgbClr val="FF0000"/>
                </a:solidFill>
              </a:rPr>
              <a:t>考核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</a:rPr>
              <a:t>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1" y="720115"/>
            <a:ext cx="4736952" cy="31455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59" y="727378"/>
            <a:ext cx="3220064" cy="31455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AA5661-488B-4437-A2FA-648FA76DB58A}"/>
              </a:ext>
            </a:extLst>
          </p:cNvPr>
          <p:cNvSpPr txBox="1"/>
          <p:nvPr/>
        </p:nvSpPr>
        <p:spPr>
          <a:xfrm>
            <a:off x="5328223" y="4737506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2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本课程教学模式：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“线上</a:t>
            </a:r>
            <a:r>
              <a:rPr lang="en-US" altLang="zh-CN" sz="2800" b="1" dirty="0">
                <a:solidFill>
                  <a:schemeClr val="tx1"/>
                </a:solidFill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</a:rPr>
              <a:t>线下”混合式教学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线上教学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中国大学</a:t>
            </a:r>
            <a:r>
              <a:rPr lang="en-US" altLang="zh-CN" sz="2400" b="1" dirty="0">
                <a:solidFill>
                  <a:schemeClr val="tx1"/>
                </a:solidFill>
              </a:rPr>
              <a:t>MOOC</a:t>
            </a:r>
            <a:r>
              <a:rPr lang="zh-CN" altLang="en-US" sz="2400" b="1" dirty="0">
                <a:solidFill>
                  <a:schemeClr val="tx1"/>
                </a:solidFill>
              </a:rPr>
              <a:t>平台：</a:t>
            </a:r>
            <a:r>
              <a:rPr lang="en-US" altLang="zh-CN" sz="2400" b="1" dirty="0">
                <a:solidFill>
                  <a:schemeClr val="tx1"/>
                </a:solidFill>
              </a:rPr>
              <a:t>《</a:t>
            </a:r>
            <a:r>
              <a:rPr lang="zh-CN" altLang="en-US" sz="2400" b="1" dirty="0">
                <a:solidFill>
                  <a:schemeClr val="tx1"/>
                </a:solidFill>
              </a:rPr>
              <a:t>编译原理</a:t>
            </a:r>
            <a:r>
              <a:rPr lang="en-US" altLang="zh-CN" sz="2400" b="1" dirty="0">
                <a:solidFill>
                  <a:schemeClr val="tx1"/>
                </a:solidFill>
              </a:rPr>
              <a:t>》MOOC+SPOC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线下教学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研讨为主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D872D6-31E7-4A09-8128-547FBC5DD587}"/>
              </a:ext>
            </a:extLst>
          </p:cNvPr>
          <p:cNvSpPr/>
          <p:nvPr/>
        </p:nvSpPr>
        <p:spPr>
          <a:xfrm>
            <a:off x="859007" y="2643758"/>
            <a:ext cx="8033473" cy="108012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599993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教师答疑（约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如果对课件或习题中的内容存在任何疑问，可以</a:t>
            </a:r>
            <a:r>
              <a:rPr lang="zh-CN" altLang="en-US" b="1" dirty="0">
                <a:solidFill>
                  <a:srgbClr val="0000FF"/>
                </a:solidFill>
              </a:rPr>
              <a:t>课前提交至</a:t>
            </a:r>
            <a:r>
              <a:rPr lang="en-US" altLang="zh-CN" b="1" dirty="0">
                <a:solidFill>
                  <a:srgbClr val="0000FF"/>
                </a:solidFill>
              </a:rPr>
              <a:t>SPOC</a:t>
            </a:r>
            <a:r>
              <a:rPr lang="zh-CN" altLang="en-US" b="1" dirty="0">
                <a:solidFill>
                  <a:srgbClr val="0000FF"/>
                </a:solidFill>
              </a:rPr>
              <a:t>讨论区</a:t>
            </a:r>
            <a:r>
              <a:rPr lang="zh-CN" altLang="en-US" b="1" dirty="0">
                <a:solidFill>
                  <a:schemeClr val="tx1"/>
                </a:solidFill>
              </a:rPr>
              <a:t>，请在</a:t>
            </a:r>
            <a:r>
              <a:rPr lang="zh-CN" altLang="en-US" b="1" dirty="0">
                <a:solidFill>
                  <a:srgbClr val="0000FF"/>
                </a:solidFill>
              </a:rPr>
              <a:t>标题</a:t>
            </a:r>
            <a:r>
              <a:rPr lang="zh-CN" altLang="en-US" b="1" dirty="0">
                <a:solidFill>
                  <a:schemeClr val="tx1"/>
                </a:solidFill>
              </a:rPr>
              <a:t>中注明</a:t>
            </a:r>
            <a:r>
              <a:rPr lang="zh-CN" altLang="en-US" b="1" dirty="0">
                <a:solidFill>
                  <a:srgbClr val="0000FF"/>
                </a:solidFill>
              </a:rPr>
              <a:t>哪一讲</a:t>
            </a:r>
            <a:r>
              <a:rPr lang="zh-CN" altLang="en-US" b="1" dirty="0">
                <a:solidFill>
                  <a:schemeClr val="tx1"/>
                </a:solidFill>
              </a:rPr>
              <a:t>或</a:t>
            </a:r>
            <a:r>
              <a:rPr lang="zh-CN" altLang="en-US" b="1" dirty="0">
                <a:solidFill>
                  <a:srgbClr val="0000FF"/>
                </a:solidFill>
              </a:rPr>
              <a:t>哪一题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线下教学活动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4320073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0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教师答疑</a:t>
            </a:r>
            <a:r>
              <a:rPr lang="zh-CN" altLang="en-US" b="1" dirty="0">
                <a:solidFill>
                  <a:prstClr val="black"/>
                </a:solidFill>
              </a:rPr>
              <a:t>（约</a:t>
            </a:r>
            <a:r>
              <a:rPr lang="en-US" altLang="zh-CN" b="1" dirty="0">
                <a:solidFill>
                  <a:prstClr val="black"/>
                </a:solidFill>
              </a:rPr>
              <a:t>20</a:t>
            </a:r>
            <a:r>
              <a:rPr lang="zh-CN" altLang="en-US" b="1" dirty="0">
                <a:solidFill>
                  <a:prstClr val="black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学习成果展示（约</a:t>
            </a:r>
            <a:r>
              <a:rPr lang="en-US" altLang="zh-CN" b="1" dirty="0">
                <a:solidFill>
                  <a:schemeClr val="tx1"/>
                </a:solidFill>
              </a:rPr>
              <a:t>60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chemeClr val="tx1"/>
                </a:solidFill>
              </a:rPr>
              <a:t>每讲均配置若干</a:t>
            </a:r>
            <a:r>
              <a:rPr lang="zh-CN" altLang="en-US" sz="2000" b="1" dirty="0">
                <a:solidFill>
                  <a:srgbClr val="0000FF"/>
                </a:solidFill>
              </a:rPr>
              <a:t>习</a:t>
            </a:r>
            <a:r>
              <a:rPr lang="zh-CN" altLang="zh-CN" sz="2000" b="1" dirty="0">
                <a:solidFill>
                  <a:srgbClr val="0000FF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（发布在</a:t>
            </a:r>
            <a:r>
              <a:rPr lang="en-US" altLang="zh-CN" sz="2000" b="1" dirty="0">
                <a:solidFill>
                  <a:schemeClr val="tx1"/>
                </a:solidFill>
              </a:rPr>
              <a:t>SPOC</a:t>
            </a:r>
            <a:r>
              <a:rPr lang="zh-CN" altLang="en-US" sz="2000" b="1" dirty="0">
                <a:solidFill>
                  <a:schemeClr val="tx1"/>
                </a:solidFill>
              </a:rPr>
              <a:t>中）</a:t>
            </a:r>
            <a:r>
              <a:rPr lang="zh-CN" altLang="zh-CN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20</a:t>
            </a:r>
            <a:r>
              <a:rPr lang="zh-CN" altLang="zh-CN" sz="2000" b="1" dirty="0">
                <a:solidFill>
                  <a:schemeClr val="tx1"/>
                </a:solidFill>
              </a:rPr>
              <a:t>讲共约</a:t>
            </a:r>
            <a:r>
              <a:rPr lang="en-US" altLang="zh-CN" sz="2000" b="1" dirty="0">
                <a:solidFill>
                  <a:schemeClr val="tx1"/>
                </a:solidFill>
              </a:rPr>
              <a:t>100</a:t>
            </a:r>
            <a:r>
              <a:rPr lang="zh-CN" altLang="zh-CN" sz="2000" b="1" dirty="0">
                <a:solidFill>
                  <a:schemeClr val="tx1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，每位同学都要完成所有作业题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chemeClr val="tx1"/>
                </a:solidFill>
              </a:rPr>
              <a:t>每人</a:t>
            </a:r>
            <a:r>
              <a:rPr lang="zh-CN" altLang="en-US" sz="2000" b="1" dirty="0">
                <a:solidFill>
                  <a:schemeClr val="tx1"/>
                </a:solidFill>
              </a:rPr>
              <a:t>负责讲解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PPT</a:t>
            </a:r>
            <a:r>
              <a:rPr lang="zh-CN" altLang="en-US" sz="2000" b="1" dirty="0">
                <a:solidFill>
                  <a:srgbClr val="0000FF"/>
                </a:solidFill>
              </a:rPr>
              <a:t>形式</a:t>
            </a:r>
            <a:r>
              <a:rPr lang="zh-CN" altLang="en-US" sz="2000" b="1" dirty="0">
                <a:solidFill>
                  <a:schemeClr val="tx1"/>
                </a:solidFill>
              </a:rPr>
              <a:t>（文件命名方式：习题</a:t>
            </a:r>
            <a:r>
              <a:rPr lang="en-US" altLang="zh-CN" sz="2000" b="1" dirty="0">
                <a:solidFill>
                  <a:schemeClr val="tx1"/>
                </a:solidFill>
              </a:rPr>
              <a:t>x_</a:t>
            </a:r>
            <a:r>
              <a:rPr lang="zh-CN" altLang="en-US" sz="2000" b="1" dirty="0">
                <a:solidFill>
                  <a:schemeClr val="tx1"/>
                </a:solidFill>
              </a:rPr>
              <a:t>姓名）。根据解答情况</a:t>
            </a:r>
            <a:r>
              <a:rPr lang="zh-CN" altLang="en-US" sz="2000" b="1" dirty="0">
                <a:solidFill>
                  <a:srgbClr val="0000FF"/>
                </a:solidFill>
              </a:rPr>
              <a:t>获得相应得分</a:t>
            </a:r>
            <a:r>
              <a:rPr lang="zh-CN" altLang="en-US" sz="2000" b="1" dirty="0">
                <a:solidFill>
                  <a:schemeClr val="tx1"/>
                </a:solidFill>
              </a:rPr>
              <a:t>（参考</a:t>
            </a:r>
            <a:r>
              <a:rPr lang="zh-CN" altLang="en-US" sz="2000" b="1" dirty="0">
                <a:solidFill>
                  <a:srgbClr val="0000FF"/>
                </a:solidFill>
              </a:rPr>
              <a:t>慕课堂</a:t>
            </a:r>
            <a:r>
              <a:rPr lang="zh-CN" altLang="en-US" sz="2000" b="1" dirty="0">
                <a:solidFill>
                  <a:schemeClr val="tx1"/>
                </a:solidFill>
              </a:rPr>
              <a:t>班级投票）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2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在微信内搜索“慕课堂”，找到“慕课堂智慧教学”小程序</a:t>
            </a:r>
          </a:p>
          <a:p>
            <a:pPr lvl="2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用爱课程账号登录微信小程序端</a:t>
            </a:r>
          </a:p>
          <a:p>
            <a:pPr lvl="2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通过微信扫描教师提供的课堂二维码加入课堂，或者在慕课堂微信小程序点击</a:t>
            </a:r>
            <a:r>
              <a:rPr lang="en-US" altLang="zh-CN" sz="1600" b="1" dirty="0">
                <a:solidFill>
                  <a:schemeClr val="tx1"/>
                </a:solidFill>
              </a:rPr>
              <a:t>【+</a:t>
            </a:r>
            <a:r>
              <a:rPr lang="zh-CN" altLang="en-US" sz="1600" b="1" dirty="0">
                <a:solidFill>
                  <a:schemeClr val="tx1"/>
                </a:solidFill>
              </a:rPr>
              <a:t>添加课堂</a:t>
            </a:r>
            <a:r>
              <a:rPr lang="en-US" altLang="zh-CN" sz="1600" b="1" dirty="0">
                <a:solidFill>
                  <a:schemeClr val="tx1"/>
                </a:solidFill>
              </a:rPr>
              <a:t>】</a:t>
            </a:r>
            <a:r>
              <a:rPr lang="zh-CN" altLang="en-US" sz="1600" b="1" dirty="0">
                <a:solidFill>
                  <a:schemeClr val="tx1"/>
                </a:solidFill>
              </a:rPr>
              <a:t>，输入六位课堂码加入课堂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线下教学活动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CC0D9A1-BF89-4A86-86DD-B30AD484370C}"/>
              </a:ext>
            </a:extLst>
          </p:cNvPr>
          <p:cNvSpPr txBox="1"/>
          <p:nvPr/>
        </p:nvSpPr>
        <p:spPr>
          <a:xfrm>
            <a:off x="-972616" y="4424761"/>
            <a:ext cx="147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744009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0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教师答疑</a:t>
            </a:r>
            <a:r>
              <a:rPr lang="zh-CN" altLang="en-US" b="1" dirty="0">
                <a:solidFill>
                  <a:prstClr val="black"/>
                </a:solidFill>
              </a:rPr>
              <a:t>（约</a:t>
            </a:r>
            <a:r>
              <a:rPr lang="en-US" altLang="zh-CN" b="1" dirty="0">
                <a:solidFill>
                  <a:prstClr val="black"/>
                </a:solidFill>
              </a:rPr>
              <a:t>20</a:t>
            </a:r>
            <a:r>
              <a:rPr lang="zh-CN" altLang="en-US" b="1" dirty="0">
                <a:solidFill>
                  <a:prstClr val="black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学习成果展示（约</a:t>
            </a:r>
            <a:r>
              <a:rPr lang="en-US" altLang="zh-CN" b="1" dirty="0">
                <a:solidFill>
                  <a:schemeClr val="tx1"/>
                </a:solidFill>
              </a:rPr>
              <a:t>60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chemeClr val="tx1"/>
                </a:solidFill>
              </a:rPr>
              <a:t>每讲均配置若干</a:t>
            </a:r>
            <a:r>
              <a:rPr lang="zh-CN" altLang="en-US" sz="2000" b="1" dirty="0">
                <a:solidFill>
                  <a:srgbClr val="0000FF"/>
                </a:solidFill>
              </a:rPr>
              <a:t>习</a:t>
            </a:r>
            <a:r>
              <a:rPr lang="zh-CN" altLang="zh-CN" sz="2000" b="1" dirty="0">
                <a:solidFill>
                  <a:srgbClr val="0000FF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（发布在</a:t>
            </a:r>
            <a:r>
              <a:rPr lang="en-US" altLang="zh-CN" sz="2000" b="1" dirty="0">
                <a:solidFill>
                  <a:schemeClr val="tx1"/>
                </a:solidFill>
              </a:rPr>
              <a:t>SPOC</a:t>
            </a:r>
            <a:r>
              <a:rPr lang="zh-CN" altLang="en-US" sz="2000" b="1" dirty="0">
                <a:solidFill>
                  <a:schemeClr val="tx1"/>
                </a:solidFill>
              </a:rPr>
              <a:t>中）</a:t>
            </a:r>
            <a:r>
              <a:rPr lang="zh-CN" altLang="zh-CN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20</a:t>
            </a:r>
            <a:r>
              <a:rPr lang="zh-CN" altLang="zh-CN" sz="2000" b="1" dirty="0">
                <a:solidFill>
                  <a:schemeClr val="tx1"/>
                </a:solidFill>
              </a:rPr>
              <a:t>讲共约</a:t>
            </a:r>
            <a:r>
              <a:rPr lang="en-US" altLang="zh-CN" sz="2000" b="1" dirty="0">
                <a:solidFill>
                  <a:schemeClr val="tx1"/>
                </a:solidFill>
              </a:rPr>
              <a:t>100</a:t>
            </a:r>
            <a:r>
              <a:rPr lang="zh-CN" altLang="zh-CN" sz="2000" b="1" dirty="0">
                <a:solidFill>
                  <a:schemeClr val="tx1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，每位同学都要完成所有作业题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chemeClr val="tx1"/>
                </a:solidFill>
              </a:rPr>
              <a:t>每人</a:t>
            </a:r>
            <a:r>
              <a:rPr lang="zh-CN" altLang="en-US" sz="2000" b="1" dirty="0">
                <a:solidFill>
                  <a:schemeClr val="tx1"/>
                </a:solidFill>
              </a:rPr>
              <a:t>负责讲解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PPT</a:t>
            </a:r>
            <a:r>
              <a:rPr lang="zh-CN" altLang="en-US" sz="2000" b="1" dirty="0">
                <a:solidFill>
                  <a:srgbClr val="0000FF"/>
                </a:solidFill>
              </a:rPr>
              <a:t>形式</a:t>
            </a:r>
            <a:r>
              <a:rPr lang="zh-CN" altLang="en-US" sz="2000" b="1" dirty="0">
                <a:solidFill>
                  <a:schemeClr val="tx1"/>
                </a:solidFill>
              </a:rPr>
              <a:t>（文件命名方式：习题</a:t>
            </a:r>
            <a:r>
              <a:rPr lang="en-US" altLang="zh-CN" sz="2000" b="1" dirty="0">
                <a:solidFill>
                  <a:schemeClr val="tx1"/>
                </a:solidFill>
              </a:rPr>
              <a:t>x_</a:t>
            </a:r>
            <a:r>
              <a:rPr lang="zh-CN" altLang="en-US" sz="2000" b="1" dirty="0">
                <a:solidFill>
                  <a:schemeClr val="tx1"/>
                </a:solidFill>
              </a:rPr>
              <a:t>姓名）。根据解答情况</a:t>
            </a:r>
            <a:r>
              <a:rPr lang="zh-CN" altLang="en-US" sz="2000" b="1" dirty="0">
                <a:solidFill>
                  <a:srgbClr val="0000FF"/>
                </a:solidFill>
              </a:rPr>
              <a:t>获得相应得分</a:t>
            </a:r>
            <a:r>
              <a:rPr lang="zh-CN" altLang="en-US" sz="2000" b="1" dirty="0">
                <a:solidFill>
                  <a:schemeClr val="tx1"/>
                </a:solidFill>
              </a:rPr>
              <a:t>（参考</a:t>
            </a:r>
            <a:r>
              <a:rPr lang="zh-CN" altLang="en-US" sz="2000" b="1" dirty="0">
                <a:solidFill>
                  <a:srgbClr val="0000FF"/>
                </a:solidFill>
              </a:rPr>
              <a:t>慕课堂</a:t>
            </a:r>
            <a:r>
              <a:rPr lang="zh-CN" altLang="en-US" sz="2000" b="1" dirty="0">
                <a:solidFill>
                  <a:schemeClr val="tx1"/>
                </a:solidFill>
              </a:rPr>
              <a:t>班级投票）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如果</a:t>
            </a:r>
            <a:r>
              <a:rPr lang="zh-CN" altLang="zh-CN" sz="2000" b="1" dirty="0">
                <a:solidFill>
                  <a:schemeClr val="tx1"/>
                </a:solidFill>
              </a:rPr>
              <a:t>某位同学的解题过程有错误，其他同学可以</a:t>
            </a:r>
            <a:r>
              <a:rPr lang="zh-CN" altLang="en-US" sz="2000" b="1" dirty="0">
                <a:solidFill>
                  <a:schemeClr val="tx1"/>
                </a:solidFill>
              </a:rPr>
              <a:t>补充</a:t>
            </a:r>
            <a:r>
              <a:rPr lang="zh-CN" altLang="zh-CN" sz="2000" b="1" dirty="0">
                <a:solidFill>
                  <a:schemeClr val="tx1"/>
                </a:solidFill>
              </a:rPr>
              <a:t>自己的</a:t>
            </a:r>
            <a:r>
              <a:rPr lang="zh-CN" altLang="en-US" sz="2000" b="1" dirty="0">
                <a:solidFill>
                  <a:schemeClr val="tx1"/>
                </a:solidFill>
              </a:rPr>
              <a:t>观点</a:t>
            </a:r>
            <a:r>
              <a:rPr lang="zh-CN" altLang="zh-CN" sz="2000" b="1" dirty="0">
                <a:solidFill>
                  <a:schemeClr val="tx1"/>
                </a:solidFill>
              </a:rPr>
              <a:t>，如正确，</a:t>
            </a:r>
            <a:r>
              <a:rPr lang="zh-CN" altLang="en-US" sz="2000" b="1" dirty="0">
                <a:solidFill>
                  <a:schemeClr val="tx1"/>
                </a:solidFill>
              </a:rPr>
              <a:t>给予</a:t>
            </a:r>
            <a:r>
              <a:rPr lang="zh-CN" altLang="zh-CN" sz="2000" b="1" dirty="0">
                <a:solidFill>
                  <a:srgbClr val="0000FF"/>
                </a:solidFill>
              </a:rPr>
              <a:t>额外加分</a:t>
            </a:r>
            <a:r>
              <a:rPr lang="zh-CN" altLang="zh-CN" sz="2000" b="1" dirty="0">
                <a:solidFill>
                  <a:schemeClr val="tx1"/>
                </a:solidFill>
              </a:rPr>
              <a:t>。多次参与解答可以</a:t>
            </a:r>
            <a:r>
              <a:rPr lang="zh-CN" altLang="zh-CN" sz="2000" b="1" dirty="0">
                <a:solidFill>
                  <a:srgbClr val="0000FF"/>
                </a:solidFill>
              </a:rPr>
              <a:t>多次得分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加满为止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线下教学活动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CC0D9A1-BF89-4A86-86DD-B30AD484370C}"/>
              </a:ext>
            </a:extLst>
          </p:cNvPr>
          <p:cNvSpPr txBox="1"/>
          <p:nvPr/>
        </p:nvSpPr>
        <p:spPr>
          <a:xfrm>
            <a:off x="-972616" y="4424761"/>
            <a:ext cx="147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5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17283</TotalTime>
  <Words>1495</Words>
  <Application>Microsoft Office PowerPoint</Application>
  <PresentationFormat>全屏显示(16:9)</PresentationFormat>
  <Paragraphs>239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华文楷体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课程基本信息</vt:lpstr>
      <vt:lpstr>本课程教学模式：</vt:lpstr>
      <vt:lpstr>《编译原理》MOOC</vt:lpstr>
      <vt:lpstr>《编译原理》SPOC</vt:lpstr>
      <vt:lpstr>本课程教学模式：</vt:lpstr>
      <vt:lpstr>线下教学活动</vt:lpstr>
      <vt:lpstr>线下教学活动</vt:lpstr>
      <vt:lpstr>线下教学活动</vt:lpstr>
      <vt:lpstr>线下教学活动</vt:lpstr>
      <vt:lpstr>课程考核</vt:lpstr>
      <vt:lpstr>为什么采取这种教学模式？</vt:lpstr>
      <vt:lpstr>实验评分标准</vt:lpstr>
      <vt:lpstr>实验评分标准</vt:lpstr>
      <vt:lpstr>教材</vt:lpstr>
      <vt:lpstr>教材</vt:lpstr>
      <vt:lpstr>教材</vt:lpstr>
      <vt:lpstr>教材</vt:lpstr>
      <vt:lpstr>MOOC各讲与教材对应关系</vt:lpstr>
      <vt:lpstr>爱课程网账号昵称的命名规则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1</cp:lastModifiedBy>
  <cp:revision>1088</cp:revision>
  <cp:lastPrinted>2019-02-26T05:34:23Z</cp:lastPrinted>
  <dcterms:created xsi:type="dcterms:W3CDTF">2003-07-09T14:46:46Z</dcterms:created>
  <dcterms:modified xsi:type="dcterms:W3CDTF">2021-03-07T23:44:05Z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