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04" r:id="rId1"/>
  </p:sldMasterIdLst>
  <p:notesMasterIdLst>
    <p:notesMasterId r:id="rId58"/>
  </p:notesMasterIdLst>
  <p:handoutMasterIdLst>
    <p:handoutMasterId r:id="rId59"/>
  </p:handoutMasterIdLst>
  <p:sldIdLst>
    <p:sldId id="656" r:id="rId2"/>
    <p:sldId id="696" r:id="rId3"/>
    <p:sldId id="655" r:id="rId4"/>
    <p:sldId id="657" r:id="rId5"/>
    <p:sldId id="597" r:id="rId6"/>
    <p:sldId id="658" r:id="rId7"/>
    <p:sldId id="659" r:id="rId8"/>
    <p:sldId id="695" r:id="rId9"/>
    <p:sldId id="450" r:id="rId10"/>
    <p:sldId id="406" r:id="rId11"/>
    <p:sldId id="662" r:id="rId12"/>
    <p:sldId id="602" r:id="rId13"/>
    <p:sldId id="542" r:id="rId14"/>
    <p:sldId id="697" r:id="rId15"/>
    <p:sldId id="507" r:id="rId16"/>
    <p:sldId id="721" r:id="rId17"/>
    <p:sldId id="679" r:id="rId18"/>
    <p:sldId id="688" r:id="rId19"/>
    <p:sldId id="513" r:id="rId20"/>
    <p:sldId id="566" r:id="rId21"/>
    <p:sldId id="681" r:id="rId22"/>
    <p:sldId id="572" r:id="rId23"/>
    <p:sldId id="625" r:id="rId24"/>
    <p:sldId id="691" r:id="rId25"/>
    <p:sldId id="627" r:id="rId26"/>
    <p:sldId id="687" r:id="rId27"/>
    <p:sldId id="722" r:id="rId28"/>
    <p:sldId id="692" r:id="rId29"/>
    <p:sldId id="683" r:id="rId30"/>
    <p:sldId id="579" r:id="rId31"/>
    <p:sldId id="580" r:id="rId32"/>
    <p:sldId id="581" r:id="rId33"/>
    <p:sldId id="582" r:id="rId34"/>
    <p:sldId id="690" r:id="rId35"/>
    <p:sldId id="612" r:id="rId36"/>
    <p:sldId id="611" r:id="rId37"/>
    <p:sldId id="744" r:id="rId38"/>
    <p:sldId id="738" r:id="rId39"/>
    <p:sldId id="739" r:id="rId40"/>
    <p:sldId id="740" r:id="rId41"/>
    <p:sldId id="741" r:id="rId42"/>
    <p:sldId id="742" r:id="rId43"/>
    <p:sldId id="743" r:id="rId44"/>
    <p:sldId id="699" r:id="rId45"/>
    <p:sldId id="700" r:id="rId46"/>
    <p:sldId id="701" r:id="rId47"/>
    <p:sldId id="702" r:id="rId48"/>
    <p:sldId id="703" r:id="rId49"/>
    <p:sldId id="705" r:id="rId50"/>
    <p:sldId id="706" r:id="rId51"/>
    <p:sldId id="707" r:id="rId52"/>
    <p:sldId id="704" r:id="rId53"/>
    <p:sldId id="708" r:id="rId54"/>
    <p:sldId id="709" r:id="rId55"/>
    <p:sldId id="710" r:id="rId56"/>
    <p:sldId id="685" r:id="rId57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FF00FF"/>
    <a:srgbClr val="FF33CC"/>
    <a:srgbClr val="0000FF"/>
    <a:srgbClr val="3333CC"/>
    <a:srgbClr val="FFFF99"/>
    <a:srgbClr val="FF99CC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9" autoAdjust="0"/>
    <p:restoredTop sz="68169" autoAdjust="0"/>
  </p:normalViewPr>
  <p:slideViewPr>
    <p:cSldViewPr>
      <p:cViewPr varScale="1">
        <p:scale>
          <a:sx n="60" d="100"/>
          <a:sy n="60" d="100"/>
        </p:scale>
        <p:origin x="120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40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48AA596-337F-488F-89AF-E0E1B958A628}" type="datetimeFigureOut">
              <a:rPr lang="zh-CN" altLang="en-US" smtClean="0"/>
              <a:pPr/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4511AFB4-51AD-4D63-AAD5-8EFB9F200E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9C248093-BC3A-480A-B4FF-423A59574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86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5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4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6AC119F-C965-4607-AE9B-1048D84D090F}" type="slidenum">
              <a:rPr lang="zh-CN" altLang="en-US">
                <a:latin typeface="Arial" pitchFamily="34" charset="0"/>
              </a:rPr>
              <a:pPr eaLnBrk="1" hangingPunct="1"/>
              <a:t>15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B2B01EE-BE0F-41AE-B034-DC3D56A24BFF}" type="slidenum">
              <a:rPr lang="zh-CN" altLang="en-US">
                <a:latin typeface="Arial" pitchFamily="34" charset="0"/>
              </a:rPr>
              <a:pPr eaLnBrk="1" hangingPunct="1"/>
              <a:t>16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7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17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18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35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5060FE8-6131-4518-866E-DDCFB10BC222}" type="slidenum">
              <a:rPr lang="zh-CN" altLang="en-US">
                <a:latin typeface="Arial" pitchFamily="34" charset="0"/>
              </a:rPr>
              <a:pPr eaLnBrk="1" hangingPunct="1"/>
              <a:t>19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82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6831DBE-FB91-469E-A4CB-4095D082C06F}" type="slidenum">
              <a:rPr lang="zh-CN" altLang="en-US">
                <a:latin typeface="Arial" pitchFamily="34" charset="0"/>
              </a:rPr>
              <a:pPr eaLnBrk="1" hangingPunct="1"/>
              <a:t>20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74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21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F133A-7E3A-413E-964C-873A5BA34320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30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076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055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0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756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zh-CN" altLang="en-US" dirty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29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26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609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69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F133A-7E3A-413E-964C-873A5BA34320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267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152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208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787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35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750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36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9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38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93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39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23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4887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40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310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41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158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2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6665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651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lvl="1" defTabSz="948873" eaLnBrk="1" hangingPunct="1">
              <a:defRPr/>
            </a:pPr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27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983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48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49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87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015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2368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52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957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66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55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0964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98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236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5C23693-4CDF-48A0-BC30-60941A2A3AE6}" type="slidenum">
              <a:rPr lang="zh-CN" altLang="en-US">
                <a:latin typeface="Arial" pitchFamily="34" charset="0"/>
              </a:rPr>
              <a:pPr eaLnBrk="1" hangingPunct="1"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823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8487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0AE390-45C7-4B8F-A2C5-5E70510F9A67}" type="slidenum">
              <a:rPr lang="zh-CN" altLang="en-US">
                <a:latin typeface="Arial" pitchFamily="34" charset="0"/>
              </a:rPr>
              <a:pPr eaLnBrk="1" hangingPunct="1"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115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4044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4" y="1059583"/>
            <a:ext cx="8824831" cy="5760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787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3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5" y="1368352"/>
            <a:ext cx="5927571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5" r:id="rId1"/>
    <p:sldLayoutId id="214748560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714876" y="171449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第一章 绪论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242887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编译原理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014442" y="929247"/>
            <a:ext cx="7772400" cy="12138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16415" name="Picture 3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86942" y="1340798"/>
            <a:ext cx="648074" cy="101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5824" y="1571618"/>
            <a:ext cx="1512888" cy="163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~~~~~~~~~~~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00364" y="1697299"/>
            <a:ext cx="325438" cy="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548059" y="1675749"/>
            <a:ext cx="52387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46184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09983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1891" y="1433302"/>
            <a:ext cx="350837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62146" y="1433302"/>
            <a:ext cx="350838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12" y="3214692"/>
            <a:ext cx="3818350" cy="192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13" name="Picture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905" y="3017107"/>
            <a:ext cx="434409" cy="45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15359" y="857238"/>
            <a:ext cx="418573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Clr>
                <a:srgbClr val="3333CC"/>
              </a:buClr>
              <a:buFont typeface="Wingdings" pitchFamily="2" charset="2"/>
              <a:buNone/>
            </a:pP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在房间里，他用锤子砸了一扇窗户。</a:t>
            </a:r>
          </a:p>
        </p:txBody>
      </p:sp>
      <p:pic>
        <p:nvPicPr>
          <p:cNvPr id="16414" name="Picture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857370"/>
            <a:ext cx="882688" cy="42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0739" name="AutoShape 51"/>
          <p:cNvSpPr>
            <a:spLocks/>
          </p:cNvSpPr>
          <p:nvPr/>
        </p:nvSpPr>
        <p:spPr bwMode="auto">
          <a:xfrm>
            <a:off x="1857356" y="3995878"/>
            <a:ext cx="2030202" cy="647574"/>
          </a:xfrm>
          <a:prstGeom prst="borderCallout2">
            <a:avLst>
              <a:gd name="adj1" fmla="val 19412"/>
              <a:gd name="adj2" fmla="val 100884"/>
              <a:gd name="adj3" fmla="val 3306"/>
              <a:gd name="adj4" fmla="val 107361"/>
              <a:gd name="adj5" fmla="val 1458"/>
              <a:gd name="adj6" fmla="val 125454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中间表示，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独立于具体的语言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325991" y="1720962"/>
            <a:ext cx="668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补语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572079" y="1720962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状语</a:t>
            </a: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2843808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主语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3516295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谓语</a:t>
            </a: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4440819" y="1720962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宾语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28596" y="2297398"/>
            <a:ext cx="7715304" cy="809625"/>
            <a:chOff x="-338076" y="2499742"/>
            <a:chExt cx="7715304" cy="809625"/>
          </a:xfrm>
        </p:grpSpPr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971601" y="2499742"/>
              <a:ext cx="1367308" cy="809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V="1">
              <a:off x="-338076" y="2913508"/>
              <a:ext cx="1309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4" name="Rectangle 34"/>
            <p:cNvSpPr>
              <a:spLocks noChangeArrowheads="1"/>
            </p:cNvSpPr>
            <p:nvPr/>
          </p:nvSpPr>
          <p:spPr bwMode="auto">
            <a:xfrm>
              <a:off x="-338076" y="2536081"/>
              <a:ext cx="1215782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源语言句子</a:t>
              </a:r>
            </a:p>
          </p:txBody>
        </p:sp>
        <p:sp>
          <p:nvSpPr>
            <p:cNvPr id="45" name="Oval 36"/>
            <p:cNvSpPr>
              <a:spLocks noChangeArrowheads="1"/>
            </p:cNvSpPr>
            <p:nvPr/>
          </p:nvSpPr>
          <p:spPr bwMode="auto">
            <a:xfrm>
              <a:off x="2627783" y="2680915"/>
              <a:ext cx="1510479" cy="4668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句子的</a:t>
              </a:r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语义</a:t>
              </a:r>
              <a:endPara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4139108" y="2931790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4427139" y="2499742"/>
              <a:ext cx="1546623" cy="7929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生成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6013005" y="2913508"/>
              <a:ext cx="1364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5867300" y="2536081"/>
              <a:ext cx="129698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目标语言句子</a:t>
              </a:r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2340446" y="2931790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51" name="Rectangle 44"/>
          <p:cNvSpPr>
            <a:spLocks noChangeArrowheads="1"/>
          </p:cNvSpPr>
          <p:nvPr/>
        </p:nvSpPr>
        <p:spPr bwMode="auto">
          <a:xfrm>
            <a:off x="1090199" y="3335005"/>
            <a:ext cx="2797359" cy="270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语义分析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Semantic Analysis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V="1">
            <a:off x="2458352" y="3119500"/>
            <a:ext cx="0" cy="21550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54" name="五边形 53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五边形 54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  <p:bldP spid="32" grpId="0"/>
      <p:bldP spid="33" grpId="0"/>
      <p:bldP spid="34" grpId="0"/>
      <p:bldP spid="2" grpId="0" animBg="1"/>
      <p:bldP spid="2" grpId="1" animBg="1"/>
      <p:bldP spid="370739" grpId="0" animBg="1"/>
      <p:bldP spid="370739" grpId="1" animBg="1"/>
      <p:bldP spid="36" grpId="0"/>
      <p:bldP spid="37" grpId="0"/>
      <p:bldP spid="39" grpId="0"/>
      <p:bldP spid="40" grpId="0"/>
      <p:bldP spid="51" grpId="1" animBg="1"/>
      <p:bldP spid="5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Grp="1" noChangeArrowheads="1"/>
          </p:cNvSpPr>
          <p:nvPr>
            <p:ph idx="1"/>
          </p:nvPr>
        </p:nvSpPr>
        <p:spPr>
          <a:xfrm>
            <a:off x="1014442" y="929247"/>
            <a:ext cx="7772400" cy="121387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>
              <a:solidFill>
                <a:srgbClr val="0000FF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1571604" y="1947444"/>
            <a:ext cx="6535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介短</a:t>
            </a:r>
            <a:r>
              <a:rPr lang="en-US" altLang="zh-CN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名短   动短      名短             介短</a:t>
            </a:r>
          </a:p>
        </p:txBody>
      </p:sp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1079287" y="3602839"/>
            <a:ext cx="2797359" cy="498902"/>
            <a:chOff x="1474" y="3148"/>
            <a:chExt cx="589" cy="418"/>
          </a:xfrm>
        </p:grpSpPr>
        <p:sp>
          <p:nvSpPr>
            <p:cNvPr id="55" name="Line 45"/>
            <p:cNvSpPr>
              <a:spLocks noChangeShapeType="1"/>
            </p:cNvSpPr>
            <p:nvPr/>
          </p:nvSpPr>
          <p:spPr bwMode="auto">
            <a:xfrm flipV="1">
              <a:off x="1762" y="3148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1474" y="3339"/>
              <a:ext cx="589" cy="2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语法分析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Syntax Analysis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1079287" y="4101737"/>
            <a:ext cx="2797359" cy="485775"/>
            <a:chOff x="612" y="3612"/>
            <a:chExt cx="2222" cy="408"/>
          </a:xfrm>
        </p:grpSpPr>
        <p:sp>
          <p:nvSpPr>
            <p:cNvPr id="58" name="Line 47"/>
            <p:cNvSpPr>
              <a:spLocks noChangeShapeType="1"/>
            </p:cNvSpPr>
            <p:nvPr/>
          </p:nvSpPr>
          <p:spPr bwMode="auto">
            <a:xfrm flipV="1">
              <a:off x="1699" y="3612"/>
              <a:ext cx="0" cy="1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612" y="3754"/>
              <a:ext cx="2222" cy="2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词法分析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Lexical Analysis</a:t>
              </a:r>
              <a:r>
                <a:rPr lang="zh-CN" altLang="en-US" sz="1600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）</a:t>
              </a:r>
            </a:p>
          </p:txBody>
        </p:sp>
      </p:grp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127237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1763688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235249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3203848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3792655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>
            <a:off x="4427984" y="1214950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507605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>
            <a:off x="6012160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8" name="Line 19"/>
          <p:cNvSpPr>
            <a:spLocks noChangeShapeType="1"/>
          </p:cNvSpPr>
          <p:nvPr/>
        </p:nvSpPr>
        <p:spPr bwMode="auto">
          <a:xfrm>
            <a:off x="651621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>
            <a:off x="7236296" y="1214428"/>
            <a:ext cx="0" cy="161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974751" y="875874"/>
            <a:ext cx="73120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 dirty="0">
                <a:latin typeface="Times New Roman" pitchFamily="18" charset="0"/>
                <a:ea typeface="楷体" pitchFamily="49" charset="-122"/>
              </a:rPr>
              <a:t>介词  冠词    名词        代词    动词    冠词    名词           介词  </a:t>
            </a:r>
            <a:r>
              <a:rPr lang="zh-CN" altLang="en-US" sz="1600" b="1">
                <a:latin typeface="Times New Roman" pitchFamily="18" charset="0"/>
                <a:ea typeface="楷体" pitchFamily="49" charset="-122"/>
              </a:rPr>
              <a:t>冠词      名词 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4185824" y="1571618"/>
            <a:ext cx="1512888" cy="1631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~~~~~~~~~~~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3000364" y="1697299"/>
            <a:ext cx="325438" cy="0"/>
          </a:xfrm>
          <a:prstGeom prst="line">
            <a:avLst/>
          </a:prstGeom>
          <a:ln w="7620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548059" y="1675749"/>
            <a:ext cx="523875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946184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609983" y="1361294"/>
            <a:ext cx="352425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491891" y="1433302"/>
            <a:ext cx="350837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662146" y="1433302"/>
            <a:ext cx="350838" cy="2357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6325991" y="1720962"/>
            <a:ext cx="6688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补语</a:t>
            </a: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1572079" y="1720962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状语</a:t>
            </a: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843808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主语</a:t>
            </a: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3516295" y="1714494"/>
            <a:ext cx="5982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谓语</a:t>
            </a: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4440819" y="1720962"/>
            <a:ext cx="707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1600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宾语</a:t>
            </a:r>
            <a:endParaRPr lang="zh-CN" altLang="en-US" sz="16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28596" y="2297398"/>
            <a:ext cx="7715304" cy="809625"/>
            <a:chOff x="-338076" y="2499742"/>
            <a:chExt cx="7715304" cy="809625"/>
          </a:xfrm>
        </p:grpSpPr>
        <p:sp>
          <p:nvSpPr>
            <p:cNvPr id="88" name="Rectangle 32"/>
            <p:cNvSpPr>
              <a:spLocks noChangeArrowheads="1"/>
            </p:cNvSpPr>
            <p:nvPr/>
          </p:nvSpPr>
          <p:spPr bwMode="auto">
            <a:xfrm>
              <a:off x="971601" y="2499742"/>
              <a:ext cx="1367308" cy="809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-338076" y="2913508"/>
              <a:ext cx="13092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>
              <a:off x="-338076" y="2536081"/>
              <a:ext cx="1215782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源语言句子</a:t>
              </a:r>
            </a:p>
          </p:txBody>
        </p:sp>
        <p:sp>
          <p:nvSpPr>
            <p:cNvPr id="91" name="Oval 36"/>
            <p:cNvSpPr>
              <a:spLocks noChangeArrowheads="1"/>
            </p:cNvSpPr>
            <p:nvPr/>
          </p:nvSpPr>
          <p:spPr bwMode="auto">
            <a:xfrm>
              <a:off x="2627783" y="2680915"/>
              <a:ext cx="1510479" cy="46689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句子的</a:t>
              </a:r>
              <a:r>
                <a:rPr lang="zh-CN" altLang="en-US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语义</a:t>
              </a:r>
              <a:endParaRPr lang="en-US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2" name="Line 37"/>
            <p:cNvSpPr>
              <a:spLocks noChangeShapeType="1"/>
            </p:cNvSpPr>
            <p:nvPr/>
          </p:nvSpPr>
          <p:spPr bwMode="auto">
            <a:xfrm>
              <a:off x="4139108" y="2931790"/>
              <a:ext cx="287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3" name="Rectangle 38"/>
            <p:cNvSpPr>
              <a:spLocks noChangeArrowheads="1"/>
            </p:cNvSpPr>
            <p:nvPr/>
          </p:nvSpPr>
          <p:spPr bwMode="auto">
            <a:xfrm>
              <a:off x="4427139" y="2499742"/>
              <a:ext cx="1546623" cy="7929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步</a:t>
              </a:r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生成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endParaRPr lang="en-US" altLang="zh-CN" b="1" dirty="0">
                <a:solidFill>
                  <a:srgbClr val="0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6013005" y="2913508"/>
              <a:ext cx="136422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5" name="Rectangle 40"/>
            <p:cNvSpPr>
              <a:spLocks noChangeArrowheads="1"/>
            </p:cNvSpPr>
            <p:nvPr/>
          </p:nvSpPr>
          <p:spPr bwMode="auto">
            <a:xfrm>
              <a:off x="5867300" y="2536081"/>
              <a:ext cx="1296988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目标语言句子</a:t>
              </a:r>
            </a:p>
          </p:txBody>
        </p:sp>
        <p:sp>
          <p:nvSpPr>
            <p:cNvPr id="96" name="Line 41"/>
            <p:cNvSpPr>
              <a:spLocks noChangeShapeType="1"/>
            </p:cNvSpPr>
            <p:nvPr/>
          </p:nvSpPr>
          <p:spPr bwMode="auto">
            <a:xfrm>
              <a:off x="2340446" y="2931790"/>
              <a:ext cx="287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</p:grp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090199" y="3335005"/>
            <a:ext cx="2797359" cy="2702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zh-CN" altLang="en-US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语义分析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Semantic Analysis</a:t>
            </a:r>
            <a:r>
              <a:rPr lang="zh-CN" altLang="en-US" sz="16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98" name="Line 53"/>
          <p:cNvSpPr>
            <a:spLocks noChangeShapeType="1"/>
          </p:cNvSpPr>
          <p:nvPr/>
        </p:nvSpPr>
        <p:spPr bwMode="auto">
          <a:xfrm flipV="1">
            <a:off x="2458352" y="3119500"/>
            <a:ext cx="0" cy="215504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2" name="五边形 10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五边形 10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3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/>
      <p:bldP spid="70" grpId="1"/>
      <p:bldP spid="74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54" y="1643056"/>
            <a:ext cx="5597826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86262"/>
            <a:ext cx="5256584" cy="80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3"/>
          <p:cNvPicPr>
            <a:picLocks noChangeAspect="1" noChangeArrowheads="1"/>
          </p:cNvPicPr>
          <p:nvPr/>
        </p:nvPicPr>
        <p:blipFill>
          <a:blip r:embed="rId5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78" y="3555349"/>
            <a:ext cx="5575786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562568" y="4214823"/>
            <a:ext cx="395328" cy="1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4" y="3214692"/>
            <a:ext cx="3092502" cy="1820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1069498" y="702978"/>
            <a:ext cx="7772400" cy="401191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1800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  <a:ea typeface="楷体_GB2312" pitchFamily="49" charset="-122"/>
              <a:cs typeface="Times New Roman" pitchFamily="18" charset="0"/>
            </a:endParaRPr>
          </a:p>
          <a:p>
            <a:pPr lvl="1" eaLnBrk="1" hangingPunct="1"/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词法分析</a:t>
            </a:r>
            <a:endParaRPr lang="en-US" altLang="zh-CN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0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语法分析</a:t>
            </a:r>
            <a:endParaRPr lang="en-US" altLang="zh-CN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语义分析</a:t>
            </a:r>
          </a:p>
          <a:p>
            <a:pPr lvl="0">
              <a:buClr>
                <a:srgbClr val="31B6FD"/>
              </a:buClr>
            </a:pPr>
            <a:endParaRPr lang="zh-CN" altLang="en-US" sz="2800" b="1" dirty="0">
              <a:solidFill>
                <a:srgbClr val="073E87"/>
              </a:solidFill>
              <a:latin typeface="楷体" pitchFamily="49" charset="-122"/>
              <a:cs typeface="Times New Roman" pitchFamily="18" charset="0"/>
            </a:endParaRPr>
          </a:p>
          <a:p>
            <a:pPr eaLnBrk="1" hangingPunct="1"/>
            <a:endParaRPr lang="zh-CN" altLang="en-US" sz="2000" dirty="0"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sz="1800" dirty="0"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14442" y="929247"/>
            <a:ext cx="7772400" cy="121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In  the  room  , he  broke  a  window  with  a  hammer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人工英汉翻译的例子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0" name="五边形 1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9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904"/>
            <a:ext cx="2221826" cy="5117606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9" name="五边形 18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2" name="五边形 2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五边形 2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12"/>
          <p:cNvGrpSpPr/>
          <p:nvPr/>
        </p:nvGrpSpPr>
        <p:grpSpPr>
          <a:xfrm>
            <a:off x="1619672" y="392891"/>
            <a:ext cx="4454071" cy="2394883"/>
            <a:chOff x="2518423" y="40347"/>
            <a:chExt cx="4822579" cy="31931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5" name="右箭头 34"/>
            <p:cNvSpPr/>
            <p:nvPr/>
          </p:nvSpPr>
          <p:spPr>
            <a:xfrm>
              <a:off x="2518423" y="562706"/>
              <a:ext cx="2183035" cy="2190765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分析部分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前端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(front end)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4909165" y="40347"/>
              <a:ext cx="2431837" cy="31931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664" y="3304940"/>
            <a:ext cx="4589702" cy="1643074"/>
            <a:chOff x="1547664" y="3304940"/>
            <a:chExt cx="4589702" cy="1643074"/>
          </a:xfrm>
        </p:grpSpPr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 flipH="1">
              <a:off x="3779911" y="3714759"/>
              <a:ext cx="2357455" cy="10172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547664" y="3304940"/>
              <a:ext cx="2072842" cy="1643074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综合部分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后端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(back end)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904"/>
            <a:ext cx="2221826" cy="5117606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9" name="五边形 18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2" name="五边形 2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五边形 2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4" name="Rectangle 42"/>
          <p:cNvSpPr>
            <a:spLocks noChangeArrowheads="1"/>
          </p:cNvSpPr>
          <p:nvPr/>
        </p:nvSpPr>
        <p:spPr bwMode="auto">
          <a:xfrm>
            <a:off x="3978613" y="339502"/>
            <a:ext cx="1961539" cy="44405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1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42919" y="714362"/>
            <a:ext cx="8272485" cy="3226273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词法分析的主要任务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从左向右逐行扫描源程序的字符，识别出各个单词，确定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单词的类型</a:t>
            </a:r>
            <a:r>
              <a:rPr lang="zh-CN" altLang="en-US" sz="2000" b="1" dirty="0">
                <a:solidFill>
                  <a:schemeClr val="tx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将识别出的单词转换成统一的</a:t>
            </a:r>
            <a:r>
              <a:rPr lang="zh-CN" altLang="en-US" sz="2000" b="1" dirty="0">
                <a:solidFill>
                  <a:srgbClr val="FF0000"/>
                </a:solidFill>
              </a:rPr>
              <a:t>机内表示</a:t>
            </a:r>
            <a:r>
              <a:rPr lang="en-US" altLang="zh-CN" sz="2000" b="1" dirty="0">
                <a:solidFill>
                  <a:schemeClr val="tx1"/>
                </a:solidFill>
              </a:rPr>
              <a:t>——</a:t>
            </a:r>
            <a:r>
              <a:rPr lang="zh-CN" altLang="en-US" sz="2000" b="1" dirty="0">
                <a:solidFill>
                  <a:schemeClr val="tx1"/>
                </a:solidFill>
              </a:rPr>
              <a:t>词法单元</a:t>
            </a:r>
            <a:r>
              <a:rPr lang="en-US" altLang="zh-CN" sz="1600" b="1" dirty="0">
                <a:solidFill>
                  <a:schemeClr val="tx1"/>
                </a:solidFill>
              </a:rPr>
              <a:t>(token)</a:t>
            </a:r>
            <a:r>
              <a:rPr lang="zh-CN" altLang="en-US" sz="2000" b="1" dirty="0">
                <a:solidFill>
                  <a:schemeClr val="tx1"/>
                </a:solidFill>
              </a:rPr>
              <a:t>形式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</a:rPr>
              <a:t>token</a:t>
            </a:r>
            <a:r>
              <a:rPr lang="zh-CN" altLang="en-US" sz="1800" b="1" dirty="0">
                <a:solidFill>
                  <a:schemeClr val="tx1"/>
                </a:solidFill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</a:rPr>
              <a:t>&lt; </a:t>
            </a:r>
            <a:r>
              <a:rPr lang="zh-CN" altLang="en-US" sz="1800" b="1" dirty="0">
                <a:solidFill>
                  <a:schemeClr val="tx1"/>
                </a:solidFill>
              </a:rPr>
              <a:t>种别码，属性值 </a:t>
            </a:r>
            <a:r>
              <a:rPr lang="en-US" altLang="zh-CN" sz="1800" b="1" dirty="0">
                <a:solidFill>
                  <a:schemeClr val="tx1"/>
                </a:solidFill>
              </a:rPr>
              <a:t>&gt;</a:t>
            </a:r>
          </a:p>
          <a:p>
            <a:pPr lvl="1"/>
            <a:endParaRPr lang="en-US" altLang="zh-CN" sz="1800" b="1" dirty="0"/>
          </a:p>
          <a:p>
            <a:pPr lvl="1">
              <a:buClr>
                <a:srgbClr val="3333CC"/>
              </a:buClr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/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3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词法分析</a:t>
            </a:r>
            <a:r>
              <a:rPr lang="en-US" altLang="zh-CN" sz="33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/</a:t>
            </a:r>
            <a:r>
              <a:rPr lang="zh-CN" altLang="en-US" sz="33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扫描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</a:rPr>
              <a:t>Scanning</a:t>
            </a:r>
            <a:r>
              <a:rPr lang="en-US" altLang="zh-CN" sz="360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zh-CN" altLang="en-US" sz="5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63292"/>
              </p:ext>
            </p:extLst>
          </p:nvPr>
        </p:nvGraphicFramePr>
        <p:xfrm>
          <a:off x="714348" y="2214560"/>
          <a:ext cx="7715306" cy="2889624"/>
        </p:xfrm>
        <a:graphic>
          <a:graphicData uri="http://schemas.openxmlformats.org/drawingml/2006/table">
            <a:tbl>
              <a:tblPr/>
              <a:tblGrid>
                <a:gridCol w="3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单词类型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关键字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program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then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变量名、数组名、记录名、过程名、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多词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常量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整型、浮点型、字符型、布尔型、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6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运算符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算术（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  -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*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  ++  --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关系（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==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!=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&gt;=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&lt;=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逻辑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&amp;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|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~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  <a:endParaRPr lang="en-US" altLang="zh-CN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或</a:t>
                      </a:r>
                      <a:endParaRPr lang="en-US" altLang="zh-CN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界限符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五边形 1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14348" y="2215354"/>
            <a:ext cx="7716099" cy="2928941"/>
            <a:chOff x="857224" y="2215354"/>
            <a:chExt cx="7716099" cy="2928941"/>
          </a:xfrm>
        </p:grpSpPr>
        <p:sp>
          <p:nvSpPr>
            <p:cNvPr id="13" name="矩形 12"/>
            <p:cNvSpPr/>
            <p:nvPr/>
          </p:nvSpPr>
          <p:spPr>
            <a:xfrm>
              <a:off x="7284090" y="2571750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84090" y="2959936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0000"/>
                </a:spcBef>
                <a:buClr>
                  <a:schemeClr val="folHlink"/>
                </a:buClr>
                <a:buSzPct val="60000"/>
              </a:pPr>
              <a:endPara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84090" y="3357568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-606452" y="3679031"/>
              <a:ext cx="2928148" cy="7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7108058" y="3679031"/>
              <a:ext cx="292894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0" y="5114924"/>
            <a:ext cx="9144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例：词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法分析后得到的</a:t>
            </a:r>
            <a:r>
              <a:rPr lang="en-US" altLang="zh-CN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序列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000114"/>
            <a:ext cx="9072594" cy="5857916"/>
          </a:xfrm>
        </p:spPr>
        <p:txBody>
          <a:bodyPr>
            <a:noAutofit/>
          </a:bodyPr>
          <a:lstStyle/>
          <a:p>
            <a:pPr eaLnBrk="1" hangingPunct="1">
              <a:lnSpc>
                <a:spcPts val="8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输入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while(value!=100){</a:t>
            </a:r>
            <a:r>
              <a:rPr lang="en-US" altLang="zh-CN" b="1" dirty="0" err="1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++;}</a:t>
            </a:r>
          </a:p>
          <a:p>
            <a:pPr eaLnBrk="1" hangingPunct="1">
              <a:lnSpc>
                <a:spcPts val="8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8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输出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   while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WHILE ,       - </a:t>
            </a:r>
            <a:r>
              <a:rPr lang="en-US" altLang="zh-CN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2      (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SLP     ,       -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3 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value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IDN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, 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value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4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!=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     ,        - 	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5    100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CONST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100       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6       )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    SRP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	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7       {     	&lt;     LP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	&gt;</a:t>
            </a: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>
              <a:lnSpc>
                <a:spcPts val="8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8   </a:t>
            </a:r>
            <a:r>
              <a:rPr lang="en-US" altLang="zh-CN" sz="2400" b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	&lt;    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IDN</a:t>
            </a: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</a:t>
            </a:r>
            <a:r>
              <a:rPr lang="en-US" altLang="zh-CN" sz="2400" b="1" dirty="0" err="1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num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&gt;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 9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   	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INC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	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10       ;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 SEMI    ,        - 	&gt;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</a:t>
            </a:r>
          </a:p>
          <a:p>
            <a:pPr lvl="1" algn="just" eaLnBrk="1" hangingPunct="1">
              <a:lnSpc>
                <a:spcPts val="8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    11       } 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&lt;      RP</a:t>
            </a:r>
            <a:r>
              <a:rPr lang="en-US" altLang="zh-CN" sz="24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       - 	&gt;    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AutoShape 208"/>
          <p:cNvSpPr>
            <a:spLocks noChangeArrowheads="1"/>
          </p:cNvSpPr>
          <p:nvPr/>
        </p:nvSpPr>
        <p:spPr bwMode="auto">
          <a:xfrm>
            <a:off x="6143636" y="1500180"/>
            <a:ext cx="2857520" cy="1428760"/>
          </a:xfrm>
          <a:prstGeom prst="cloudCallout">
            <a:avLst>
              <a:gd name="adj1" fmla="val -49536"/>
              <a:gd name="adj2" fmla="val 71871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r>
              <a:rPr lang="zh-CN" altLang="en-US" sz="2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如何实现</a:t>
            </a:r>
            <a:endParaRPr lang="en-US" altLang="zh-CN" sz="26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6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词法分析器？</a:t>
            </a:r>
            <a:endParaRPr lang="en-US" altLang="zh-CN" sz="2600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3978613" y="1059582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语法分析 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( </a:t>
            </a:r>
            <a:r>
              <a:rPr lang="en-US" altLang="zh-CN" sz="3000" i="1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parsing</a:t>
            </a:r>
            <a:r>
              <a:rPr lang="en-US" altLang="zh-CN" sz="3000" dirty="0">
                <a:solidFill>
                  <a:schemeClr val="tx1"/>
                </a:solidFill>
                <a:ea typeface="微软雅黑" pitchFamily="34" charset="-122"/>
                <a:cs typeface="Times New Roman" panose="02020603050405020304" pitchFamily="18" charset="0"/>
              </a:rPr>
              <a:t>)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语法分析器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(parser)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从词法分析器输出的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token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序列中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识别出各类短语</a:t>
            </a: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，并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构造语法分析树</a:t>
            </a:r>
            <a:r>
              <a:rPr lang="en-US" altLang="zh-CN" sz="2500" b="1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(parse tree)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10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</a:rPr>
              <a:t>语法分析树描述了</a:t>
            </a:r>
            <a:r>
              <a:rPr lang="zh-CN" altLang="en-US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句子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</a:rPr>
              <a:t>的语法结构</a:t>
            </a:r>
          </a:p>
          <a:p>
            <a:endParaRPr lang="en-US" altLang="zh-CN" b="1" dirty="0"/>
          </a:p>
          <a:p>
            <a:endParaRPr lang="zh-CN" altLang="en-US" sz="2800" dirty="0"/>
          </a:p>
        </p:txBody>
      </p:sp>
      <p:pic>
        <p:nvPicPr>
          <p:cNvPr id="10" name="Picture 74"/>
          <p:cNvPicPr>
            <a:picLocks noChangeAspect="1" noChangeArrowheads="1"/>
          </p:cNvPicPr>
          <p:nvPr/>
        </p:nvPicPr>
        <p:blipFill>
          <a:blip r:embed="rId3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06" y="2211710"/>
            <a:ext cx="5597826" cy="18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3"/>
          <p:cNvPicPr>
            <a:picLocks noChangeAspect="1" noChangeArrowheads="1"/>
          </p:cNvPicPr>
          <p:nvPr/>
        </p:nvPicPr>
        <p:blipFill>
          <a:blip r:embed="rId4" cstate="print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30" y="4124003"/>
            <a:ext cx="5575786" cy="6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27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-252536" y="857238"/>
            <a:ext cx="9468006" cy="258802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	    </a:t>
            </a:r>
            <a:r>
              <a:rPr lang="en-US" altLang="zh-CN" sz="2800" b="1" dirty="0">
                <a:solidFill>
                  <a:schemeClr val="tx1"/>
                </a:solidFill>
              </a:rPr>
              <a:t>position  =   initial  +   rate  *    60     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1000" b="1" dirty="0">
                <a:solidFill>
                  <a:schemeClr val="tx1"/>
                </a:solidFill>
              </a:rPr>
              <a:t>       </a:t>
            </a:r>
            <a:r>
              <a:rPr lang="en-US" altLang="zh-CN" sz="1600" b="1" dirty="0">
                <a:solidFill>
                  <a:schemeClr val="tx1"/>
                </a:solidFill>
              </a:rPr>
              <a:t>                     &lt;id, position&gt;  &lt;=&gt;   &lt;</a:t>
            </a:r>
            <a:r>
              <a:rPr lang="en-US" altLang="zh-CN" sz="1600" b="1" dirty="0" err="1">
                <a:solidFill>
                  <a:schemeClr val="tx1"/>
                </a:solidFill>
              </a:rPr>
              <a:t>id,initial</a:t>
            </a:r>
            <a:r>
              <a:rPr lang="en-US" altLang="zh-CN" sz="1600" b="1" dirty="0">
                <a:solidFill>
                  <a:schemeClr val="tx1"/>
                </a:solidFill>
              </a:rPr>
              <a:t>&gt;  &lt;+&gt; &lt;id, rate&gt; &lt;*&gt; &lt;num,60&gt; &lt;;&gt;</a:t>
            </a:r>
          </a:p>
          <a:p>
            <a:pPr>
              <a:defRPr/>
            </a:pPr>
            <a:endParaRPr lang="zh-CN" altLang="en-US" sz="2000" dirty="0"/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：赋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值语句的分析树</a:t>
            </a:r>
          </a:p>
        </p:txBody>
      </p:sp>
      <p:grpSp>
        <p:nvGrpSpPr>
          <p:cNvPr id="9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" name="五边形 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7624" y="1923678"/>
            <a:ext cx="6088835" cy="2578381"/>
            <a:chOff x="787421" y="2081601"/>
            <a:chExt cx="7409259" cy="3061899"/>
          </a:xfrm>
        </p:grpSpPr>
        <p:grpSp>
          <p:nvGrpSpPr>
            <p:cNvPr id="3" name="组合 2"/>
            <p:cNvGrpSpPr/>
            <p:nvPr/>
          </p:nvGrpSpPr>
          <p:grpSpPr>
            <a:xfrm>
              <a:off x="787421" y="2081601"/>
              <a:ext cx="7409259" cy="3061899"/>
              <a:chOff x="787421" y="2081601"/>
              <a:chExt cx="7409259" cy="3061899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421" y="2081601"/>
                <a:ext cx="7409259" cy="3061899"/>
              </a:xfrm>
              <a:prstGeom prst="rect">
                <a:avLst/>
              </a:prstGeom>
            </p:spPr>
          </p:pic>
          <p:cxnSp>
            <p:nvCxnSpPr>
              <p:cNvPr id="4" name="直接连接符 3"/>
              <p:cNvCxnSpPr/>
              <p:nvPr/>
            </p:nvCxnSpPr>
            <p:spPr>
              <a:xfrm>
                <a:off x="3779912" y="2427734"/>
                <a:ext cx="2448272" cy="36004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矩形 4"/>
              <p:cNvSpPr/>
              <p:nvPr/>
            </p:nvSpPr>
            <p:spPr>
              <a:xfrm>
                <a:off x="6048164" y="2787775"/>
                <a:ext cx="360040" cy="229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771800" y="2643758"/>
              <a:ext cx="216024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55776" y="3003798"/>
            <a:ext cx="4824536" cy="1512168"/>
            <a:chOff x="2555776" y="3003798"/>
            <a:chExt cx="4824536" cy="1512168"/>
          </a:xfrm>
        </p:grpSpPr>
        <p:sp>
          <p:nvSpPr>
            <p:cNvPr id="8" name="矩形 7"/>
            <p:cNvSpPr/>
            <p:nvPr/>
          </p:nvSpPr>
          <p:spPr>
            <a:xfrm>
              <a:off x="2555776" y="3003798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913009" y="3507854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89273" y="3507854"/>
              <a:ext cx="1091039" cy="10081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2948905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9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59" name="五边形 5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五边形 5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-10870"/>
            <a:ext cx="8229600" cy="939546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：变量声明语句的分析树</a:t>
            </a:r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557242" y="857238"/>
            <a:ext cx="8229600" cy="382307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文法：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&gt;;</a:t>
            </a: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| real | char | </a:t>
            </a: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id | &lt;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&gt;, id 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输入：</a:t>
            </a:r>
            <a:endParaRPr lang="en-US" altLang="zh-CN" sz="2500" b="1" dirty="0">
              <a:solidFill>
                <a:schemeClr val="tx1"/>
              </a:solidFill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b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;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32040" y="907412"/>
            <a:ext cx="4071966" cy="3588073"/>
            <a:chOff x="3837410" y="2390105"/>
            <a:chExt cx="3025328" cy="2555789"/>
          </a:xfrm>
        </p:grpSpPr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5471320" y="3364805"/>
              <a:ext cx="377539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b="1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6372200" y="2950121"/>
              <a:ext cx="490538" cy="312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latin typeface="Times New Roman" pitchFamily="18" charset="0"/>
                </a:rPr>
                <a:t>;</a:t>
              </a:r>
              <a:endParaRPr kumimoji="1" lang="zh-CN" altLang="en-US" sz="2500" b="1" dirty="0">
                <a:latin typeface="Times New Roman" pitchFamily="18" charset="0"/>
              </a:endParaRPr>
            </a:p>
          </p:txBody>
        </p:sp>
        <p:sp>
          <p:nvSpPr>
            <p:cNvPr id="66" name="Line 47"/>
            <p:cNvSpPr>
              <a:spLocks noChangeShapeType="1"/>
            </p:cNvSpPr>
            <p:nvPr/>
          </p:nvSpPr>
          <p:spPr bwMode="auto">
            <a:xfrm flipH="1">
              <a:off x="4932040" y="3219821"/>
              <a:ext cx="648072" cy="216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>
              <a:off x="5580112" y="3184624"/>
              <a:ext cx="1588" cy="251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8" name="Line 49"/>
            <p:cNvSpPr>
              <a:spLocks noChangeShapeType="1"/>
            </p:cNvSpPr>
            <p:nvPr/>
          </p:nvSpPr>
          <p:spPr bwMode="auto">
            <a:xfrm>
              <a:off x="5580112" y="3219822"/>
              <a:ext cx="432048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69" name="Rectangle 51"/>
            <p:cNvSpPr>
              <a:spLocks noChangeArrowheads="1"/>
            </p:cNvSpPr>
            <p:nvPr/>
          </p:nvSpPr>
          <p:spPr bwMode="auto">
            <a:xfrm>
              <a:off x="5326176" y="2390105"/>
              <a:ext cx="581195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5217384" y="2863220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4102790" y="4221979"/>
              <a:ext cx="4168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000" b="1" dirty="0">
                  <a:latin typeface="Times New Roman" pitchFamily="18" charset="0"/>
                </a:rPr>
                <a:t> </a:t>
              </a:r>
              <a:r>
                <a:rPr kumimoji="1" lang="en-US" altLang="zh-CN" sz="2500" b="1" dirty="0">
                  <a:latin typeface="Times New Roman" pitchFamily="18" charset="0"/>
                </a:rPr>
                <a:t>id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a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3837410" y="2914384"/>
              <a:ext cx="554994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>
              <a:off x="4139952" y="2715766"/>
              <a:ext cx="144016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4" name="Line 56"/>
            <p:cNvSpPr>
              <a:spLocks noChangeShapeType="1"/>
            </p:cNvSpPr>
            <p:nvPr/>
          </p:nvSpPr>
          <p:spPr bwMode="auto">
            <a:xfrm>
              <a:off x="5580112" y="2715766"/>
              <a:ext cx="864096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4572000" y="3407813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5876872" y="3418384"/>
              <a:ext cx="4037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 id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c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7" name="Line 59"/>
            <p:cNvSpPr>
              <a:spLocks noChangeShapeType="1"/>
            </p:cNvSpPr>
            <p:nvPr/>
          </p:nvSpPr>
          <p:spPr bwMode="auto">
            <a:xfrm flipH="1">
              <a:off x="5580112" y="2715766"/>
              <a:ext cx="0" cy="2059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8" name="Line 60"/>
            <p:cNvSpPr>
              <a:spLocks noChangeShapeType="1"/>
            </p:cNvSpPr>
            <p:nvPr/>
          </p:nvSpPr>
          <p:spPr bwMode="auto">
            <a:xfrm flipH="1">
              <a:off x="4139952" y="3219152"/>
              <a:ext cx="0" cy="216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3943562" y="3407813"/>
              <a:ext cx="416841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 err="1">
                  <a:latin typeface="Times New Roman" pitchFamily="18" charset="0"/>
                </a:rPr>
                <a:t>int</a:t>
              </a:r>
              <a:endParaRPr kumimoji="1" lang="en-US" altLang="zh-CN" sz="2500" b="1" dirty="0">
                <a:latin typeface="Times New Roman" pitchFamily="18" charset="0"/>
              </a:endParaRP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4834409" y="3795812"/>
              <a:ext cx="377539" cy="34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b="1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81" name="Line 63"/>
            <p:cNvSpPr>
              <a:spLocks noChangeShapeType="1"/>
            </p:cNvSpPr>
            <p:nvPr/>
          </p:nvSpPr>
          <p:spPr bwMode="auto">
            <a:xfrm flipH="1">
              <a:off x="4283596" y="3723878"/>
              <a:ext cx="648444" cy="125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2" name="Line 64"/>
            <p:cNvSpPr>
              <a:spLocks noChangeShapeType="1"/>
            </p:cNvSpPr>
            <p:nvPr/>
          </p:nvSpPr>
          <p:spPr bwMode="auto">
            <a:xfrm>
              <a:off x="4932040" y="3723878"/>
              <a:ext cx="1588" cy="1790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932040" y="3723878"/>
              <a:ext cx="432048" cy="144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4" name="Line 66"/>
            <p:cNvSpPr>
              <a:spLocks noChangeShapeType="1"/>
            </p:cNvSpPr>
            <p:nvPr/>
          </p:nvSpPr>
          <p:spPr bwMode="auto">
            <a:xfrm flipH="1">
              <a:off x="4283596" y="4098230"/>
              <a:ext cx="0" cy="183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/>
            </a:p>
          </p:txBody>
        </p:sp>
        <p:sp>
          <p:nvSpPr>
            <p:cNvPr id="85" name="Rectangle 68"/>
            <p:cNvSpPr>
              <a:spLocks noChangeArrowheads="1"/>
            </p:cNvSpPr>
            <p:nvPr/>
          </p:nvSpPr>
          <p:spPr bwMode="auto">
            <a:xfrm>
              <a:off x="3907573" y="3789518"/>
              <a:ext cx="806290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b="1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b="1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6" name="Rectangle 69"/>
            <p:cNvSpPr>
              <a:spLocks noChangeArrowheads="1"/>
            </p:cNvSpPr>
            <p:nvPr/>
          </p:nvSpPr>
          <p:spPr bwMode="auto">
            <a:xfrm>
              <a:off x="5164308" y="3850580"/>
              <a:ext cx="429943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 id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b="1" dirty="0">
                  <a:latin typeface="Times New Roman" pitchFamily="18" charset="0"/>
                </a:rPr>
                <a:t>(</a:t>
              </a:r>
              <a:r>
                <a:rPr kumimoji="1" lang="en-US" altLang="zh-CN" sz="2500" b="1" i="1" dirty="0">
                  <a:latin typeface="Times New Roman" pitchFamily="18" charset="0"/>
                </a:rPr>
                <a:t>b</a:t>
              </a:r>
              <a:r>
                <a:rPr kumimoji="1" lang="en-US" altLang="zh-CN" sz="2500" b="1" dirty="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87" name="AutoShape 73"/>
          <p:cNvSpPr>
            <a:spLocks noChangeArrowheads="1"/>
          </p:cNvSpPr>
          <p:nvPr/>
        </p:nvSpPr>
        <p:spPr bwMode="auto">
          <a:xfrm>
            <a:off x="557242" y="3651870"/>
            <a:ext cx="4772076" cy="1355567"/>
          </a:xfrm>
          <a:prstGeom prst="cloudCallout">
            <a:avLst>
              <a:gd name="adj1" fmla="val -3555"/>
              <a:gd name="adj2" fmla="val -11608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500" b="1" kern="0" dirty="0">
                <a:latin typeface="楷体" pitchFamily="49" charset="-122"/>
                <a:ea typeface="楷体" pitchFamily="49" charset="-122"/>
              </a:rPr>
              <a:t>如何根据语法规则为输入句子构造分析树？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978613" y="1695670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843558"/>
            <a:ext cx="7200915" cy="322627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Times New Roman"/>
              </a:rPr>
              <a:t>收集标识符的属性信息                                                                                      </a:t>
            </a:r>
            <a:endParaRPr lang="en-US" altLang="zh-CN" sz="3000" b="1" dirty="0">
              <a:solidFill>
                <a:schemeClr val="tx1"/>
              </a:solidFill>
              <a:latin typeface="Times New Roman"/>
            </a:endParaRP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内容占位符 1"/>
          <p:cNvSpPr txBox="1">
            <a:spLocks/>
          </p:cNvSpPr>
          <p:nvPr/>
        </p:nvSpPr>
        <p:spPr>
          <a:xfrm>
            <a:off x="1071538" y="1783815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简单变量、复合变量（数组、记录、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）、过程、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…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804834" y="1343624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8397" y="1772252"/>
            <a:ext cx="6359619" cy="3226273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类型 </a:t>
            </a:r>
            <a:r>
              <a:rPr lang="en-US" altLang="zh-CN" sz="2500" b="1" dirty="0">
                <a:solidFill>
                  <a:schemeClr val="tx1"/>
                </a:solidFill>
                <a:ea typeface="楷体_GB2312" pitchFamily="49" charset="-122"/>
              </a:rPr>
              <a:t>(Type)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整型、实型、字符型、布尔型、指针型、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…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0" name="五边形 9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五边形 1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8397" y="2200880"/>
            <a:ext cx="6359619" cy="1952207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存储位置、长度</a:t>
            </a:r>
          </a:p>
          <a:p>
            <a:pPr lvl="1"/>
            <a:endParaRPr lang="en-US" altLang="zh-CN" sz="1600" b="1" dirty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28701" y="2712509"/>
            <a:ext cx="1800225" cy="184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lang="zh-CN" altLang="en-US" sz="2000" dirty="0"/>
              <a:t>例：</a:t>
            </a:r>
            <a:endParaRPr lang="en-US" altLang="zh-CN" sz="2000" dirty="0"/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begin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	real  </a:t>
            </a:r>
            <a:r>
              <a:rPr kumimoji="1" lang="en-US" altLang="zh-CN" sz="2000" i="1" dirty="0">
                <a:cs typeface="Times New Roman" pitchFamily="18" charset="0"/>
              </a:rPr>
              <a:t>x</a:t>
            </a:r>
            <a:r>
              <a:rPr kumimoji="1" lang="en-US" altLang="zh-CN" sz="2000" dirty="0">
                <a:cs typeface="Times New Roman" pitchFamily="18" charset="0"/>
              </a:rPr>
              <a:t>[8];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	integer  </a:t>
            </a:r>
            <a:r>
              <a:rPr kumimoji="1" lang="en-US" altLang="zh-CN" sz="2000" i="1" dirty="0">
                <a:cs typeface="Times New Roman" pitchFamily="18" charset="0"/>
              </a:rPr>
              <a:t>i</a:t>
            </a:r>
            <a:r>
              <a:rPr kumimoji="1" lang="en-US" altLang="zh-CN" sz="2000" dirty="0">
                <a:cs typeface="Times New Roman" pitchFamily="18" charset="0"/>
              </a:rPr>
              <a:t>, </a:t>
            </a:r>
            <a:r>
              <a:rPr kumimoji="1" lang="en-US" altLang="zh-CN" sz="2000" i="1" dirty="0">
                <a:cs typeface="Times New Roman" pitchFamily="18" charset="0"/>
              </a:rPr>
              <a:t>j</a:t>
            </a:r>
            <a:r>
              <a:rPr kumimoji="1" lang="en-US" altLang="zh-CN" sz="2000" dirty="0">
                <a:cs typeface="Times New Roman" pitchFamily="18" charset="0"/>
              </a:rPr>
              <a:t>;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     ……</a:t>
            </a:r>
          </a:p>
          <a:p>
            <a:pPr marL="0" indent="0">
              <a:lnSpc>
                <a:spcPts val="2000"/>
              </a:lnSpc>
              <a:buFont typeface="Wingdings" pitchFamily="2" charset="2"/>
              <a:buNone/>
              <a:defRPr/>
            </a:pPr>
            <a:r>
              <a:rPr kumimoji="1" lang="en-US" altLang="zh-CN" sz="2000" dirty="0">
                <a:cs typeface="Times New Roman" pitchFamily="18" charset="0"/>
              </a:rPr>
              <a:t>end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967707"/>
              </p:ext>
            </p:extLst>
          </p:nvPr>
        </p:nvGraphicFramePr>
        <p:xfrm>
          <a:off x="3131840" y="3228775"/>
          <a:ext cx="2015369" cy="1286784"/>
        </p:xfrm>
        <a:graphic>
          <a:graphicData uri="http://schemas.openxmlformats.org/drawingml/2006/table">
            <a:tbl>
              <a:tblPr/>
              <a:tblGrid>
                <a:gridCol w="80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名字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相对地址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" name="组合 36"/>
          <p:cNvGrpSpPr/>
          <p:nvPr/>
        </p:nvGrpSpPr>
        <p:grpSpPr>
          <a:xfrm>
            <a:off x="6059171" y="1315748"/>
            <a:ext cx="1127048" cy="3175462"/>
            <a:chOff x="6059171" y="1532179"/>
            <a:chExt cx="1127048" cy="3175462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078099" y="1532179"/>
              <a:ext cx="1108120" cy="3175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[0]</a:t>
              </a: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[1]</a:t>
              </a: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……</a:t>
              </a: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[7]</a:t>
              </a: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1" lang="en-US" altLang="zh-CN" sz="2400" i="1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078099" y="203131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078099" y="246805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078099" y="290479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078099" y="340392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078099" y="384066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059171" y="4239574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38"/>
          <p:cNvGrpSpPr/>
          <p:nvPr/>
        </p:nvGrpSpPr>
        <p:grpSpPr>
          <a:xfrm>
            <a:off x="5724128" y="1275199"/>
            <a:ext cx="389850" cy="3024336"/>
            <a:chOff x="5724128" y="1491630"/>
            <a:chExt cx="389850" cy="3024336"/>
          </a:xfrm>
        </p:grpSpPr>
        <p:sp>
          <p:nvSpPr>
            <p:cNvPr id="33" name="矩形 32"/>
            <p:cNvSpPr/>
            <p:nvPr/>
          </p:nvSpPr>
          <p:spPr>
            <a:xfrm>
              <a:off x="5724128" y="417741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0023" y="149163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96136" y="1945164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24128" y="331331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56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24128" y="379588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组合 37"/>
          <p:cNvGrpSpPr/>
          <p:nvPr/>
        </p:nvGrpSpPr>
        <p:grpSpPr>
          <a:xfrm>
            <a:off x="5147209" y="1315747"/>
            <a:ext cx="907359" cy="3055796"/>
            <a:chOff x="5147209" y="1532178"/>
            <a:chExt cx="907359" cy="305579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5652120" y="1532178"/>
              <a:ext cx="40244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24127" y="3828209"/>
              <a:ext cx="330439" cy="75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5743055" y="4238771"/>
              <a:ext cx="3115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>
              <a:stCxn id="6" idx="0"/>
            </p:cNvCxnSpPr>
            <p:nvPr/>
          </p:nvCxnSpPr>
          <p:spPr>
            <a:xfrm flipH="1">
              <a:off x="5147209" y="1532179"/>
              <a:ext cx="504911" cy="240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0"/>
            </p:cNvCxnSpPr>
            <p:nvPr/>
          </p:nvCxnSpPr>
          <p:spPr>
            <a:xfrm flipH="1">
              <a:off x="5148065" y="3828209"/>
              <a:ext cx="576062" cy="4717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148065" y="4238771"/>
              <a:ext cx="618426" cy="34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397980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>
              <a:solidFill>
                <a:schemeClr val="tx1"/>
              </a:solidFill>
              <a:latin typeface="Times New Roman"/>
            </a:endParaRPr>
          </a:p>
          <a:p>
            <a:pPr lvl="2"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/>
              </a:rPr>
              <a:t>参数个数、参数类型、参数传递方式、返回值类型、</a:t>
            </a:r>
            <a:r>
              <a:rPr lang="en-US" altLang="zh-CN" b="1" dirty="0">
                <a:solidFill>
                  <a:srgbClr val="073E87"/>
                </a:solidFill>
                <a:latin typeface="Times New Roman"/>
              </a:rPr>
              <a:t>…</a:t>
            </a:r>
          </a:p>
          <a:p>
            <a:pPr lvl="1"/>
            <a:endParaRPr lang="en-US" altLang="zh-CN" sz="1600" b="1" dirty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234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存储位置、长度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latin typeface="楷体" pitchFamily="49" charset="-122"/>
                <a:ea typeface="+mn-ea"/>
              </a:rPr>
              <a:t>值</a:t>
            </a:r>
            <a:endParaRPr lang="en-US" altLang="zh-CN" sz="2500" b="1" dirty="0">
              <a:latin typeface="楷体" pitchFamily="49" charset="-122"/>
              <a:ea typeface="+mn-ea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301943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2797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93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存储位置、长度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+mn-ea"/>
              <a:cs typeface="+mn-cs"/>
            </a:endParaRPr>
          </a:p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lang="zh-CN" altLang="en-US" sz="2500" b="1" dirty="0">
                <a:latin typeface="楷体" pitchFamily="49" charset="-122"/>
                <a:ea typeface="+mn-ea"/>
              </a:rPr>
              <a:t>值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034358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>
              <a:solidFill>
                <a:schemeClr val="tx1"/>
              </a:solidFill>
              <a:latin typeface="Times New Roman"/>
            </a:endParaRPr>
          </a:p>
          <a:p>
            <a:pPr lvl="1"/>
            <a:endParaRPr lang="en-US" altLang="zh-CN" sz="1600" b="1" dirty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类型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(Type)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种属</a:t>
            </a:r>
            <a:r>
              <a:rPr kumimoji="0" lang="zh-CN" altLang="en-US" sz="25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(Kind)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81291" y="1481931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lang="en-US" altLang="zh-CN" sz="1400" b="1" dirty="0">
                <a:latin typeface="楷体" pitchFamily="49" charset="-122"/>
              </a:rPr>
              <a:t>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758210" y="4434259"/>
            <a:ext cx="51342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符号表是用于存放标识符的属性信息的数据结构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758210" y="1643056"/>
            <a:ext cx="5488374" cy="2965409"/>
            <a:chOff x="3758210" y="1643056"/>
            <a:chExt cx="5488374" cy="2965409"/>
          </a:xfrm>
        </p:grpSpPr>
        <p:pic>
          <p:nvPicPr>
            <p:cNvPr id="18" name="Picture 2" descr="E:\工大编译\ppt\图片3副本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58210" y="1643056"/>
              <a:ext cx="5488374" cy="2965409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/>
          </p:nvSpPr>
          <p:spPr>
            <a:xfrm>
              <a:off x="3851920" y="2200880"/>
              <a:ext cx="360040" cy="1306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880976" y="3435846"/>
              <a:ext cx="5184576" cy="961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65232" y="2096357"/>
              <a:ext cx="1152128" cy="247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83968" y="2355727"/>
              <a:ext cx="1152128" cy="233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SYMBLE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305670" y="2616224"/>
              <a:ext cx="1152128" cy="218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05669" y="2864614"/>
              <a:ext cx="929777" cy="214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83253" y="3131978"/>
              <a:ext cx="929777" cy="2470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8024" y="2864614"/>
              <a:ext cx="204572" cy="23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64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"/>
          <p:cNvSpPr txBox="1">
            <a:spLocks/>
          </p:cNvSpPr>
          <p:nvPr/>
        </p:nvSpPr>
        <p:spPr>
          <a:xfrm>
            <a:off x="498397" y="2200880"/>
            <a:ext cx="6359619" cy="1933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存储位置、长度</a:t>
            </a:r>
            <a:endParaRPr lang="en-US" altLang="zh-CN" sz="2500" b="1" dirty="0">
              <a:solidFill>
                <a:prstClr val="black"/>
              </a:solidFill>
              <a:latin typeface="楷体" pitchFamily="49" charset="-122"/>
              <a:ea typeface="华文楷体" panose="02010600040101010101" pitchFamily="2" charset="-122"/>
            </a:endParaRPr>
          </a:p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值</a:t>
            </a:r>
            <a:endParaRPr lang="en-US" altLang="zh-CN" sz="1600" b="1" dirty="0">
              <a:solidFill>
                <a:srgbClr val="073E87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itchFamily="18" charset="2"/>
              <a:buChar char=""/>
              <a:defRPr/>
            </a:pP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3100479"/>
            <a:ext cx="7505477" cy="1034358"/>
          </a:xfrm>
        </p:spPr>
        <p:txBody>
          <a:bodyPr>
            <a:normAutofit/>
          </a:bodyPr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itchFamily="49" charset="-122"/>
              </a:rPr>
              <a:t>作用域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Times New Roman"/>
              </a:rPr>
              <a:t>参数和返回值信息</a:t>
            </a:r>
            <a:endParaRPr lang="en-US" altLang="zh-CN" sz="2500" b="1" dirty="0">
              <a:solidFill>
                <a:schemeClr val="tx1"/>
              </a:solidFill>
              <a:latin typeface="Times New Roman"/>
            </a:endParaRPr>
          </a:p>
          <a:p>
            <a:pPr lvl="1"/>
            <a:endParaRPr lang="en-US" altLang="zh-CN" sz="1600" b="1" dirty="0">
              <a:solidFill>
                <a:srgbClr val="073E87"/>
              </a:solidFill>
              <a:ea typeface="楷体_GB2312" pitchFamily="49" charset="-122"/>
            </a:endParaRP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0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2" name="五边形 1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5" name="内容占位符 1"/>
          <p:cNvSpPr txBox="1">
            <a:spLocks/>
          </p:cNvSpPr>
          <p:nvPr/>
        </p:nvSpPr>
        <p:spPr>
          <a:xfrm>
            <a:off x="500034" y="843558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lang="zh-CN" altLang="en-US" sz="3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498397" y="1772252"/>
            <a:ext cx="6359619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6263" lvl="1" indent="-274320" fontAlgn="auto"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类型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(Type)</a:t>
            </a: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>
          <a:xfrm>
            <a:off x="804834" y="1343624"/>
            <a:ext cx="7200915" cy="151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楷体" pitchFamily="49" charset="-122"/>
                <a:ea typeface="华文楷体" panose="02010600040101010101" pitchFamily="2" charset="-122"/>
              </a:rPr>
              <a:t>种属 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(Kind)</a:t>
            </a:r>
            <a:endParaRPr lang="zh-CN" altLang="en-US" sz="2000" dirty="0">
              <a:solidFill>
                <a:srgbClr val="073E87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18" name="Picture 2" descr="E:\工大编译\ppt\图片3副本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8210" y="1643056"/>
            <a:ext cx="5488374" cy="2965409"/>
          </a:xfrm>
          <a:prstGeom prst="rect">
            <a:avLst/>
          </a:prstGeom>
          <a:noFill/>
        </p:spPr>
      </p:pic>
      <p:sp>
        <p:nvSpPr>
          <p:cNvPr id="19" name="矩形 18"/>
          <p:cNvSpPr/>
          <p:nvPr/>
        </p:nvSpPr>
        <p:spPr>
          <a:xfrm>
            <a:off x="4881291" y="1481931"/>
            <a:ext cx="20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r>
              <a:rPr lang="en-US" altLang="zh-CN" sz="1400" b="1" dirty="0">
                <a:solidFill>
                  <a:prstClr val="black"/>
                </a:solidFill>
                <a:latin typeface="楷体" pitchFamily="49" charset="-122"/>
              </a:rPr>
              <a:t>(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Table)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8210" y="4434259"/>
            <a:ext cx="513427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符号表是用于存放标识符的属性信息的数据结构</a:t>
            </a:r>
            <a:endParaRPr lang="en-US" altLang="zh-CN" b="1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02014" y="4074219"/>
            <a:ext cx="1577898" cy="369332"/>
            <a:chOff x="2057998" y="3867894"/>
            <a:chExt cx="1577898" cy="36933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3116119" y="4011910"/>
              <a:ext cx="519777" cy="185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2057998" y="3867894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字符串表</a:t>
              </a:r>
              <a:endPara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1" name="AutoShape 73"/>
          <p:cNvSpPr>
            <a:spLocks noChangeArrowheads="1"/>
          </p:cNvSpPr>
          <p:nvPr/>
        </p:nvSpPr>
        <p:spPr bwMode="auto">
          <a:xfrm>
            <a:off x="4499992" y="251718"/>
            <a:ext cx="4627789" cy="962710"/>
          </a:xfrm>
          <a:prstGeom prst="cloudCallout">
            <a:avLst>
              <a:gd name="adj1" fmla="val -45191"/>
              <a:gd name="adj2" fmla="val 16873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000" b="1" kern="0" dirty="0">
                <a:solidFill>
                  <a:prstClr val="black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符号表中</a:t>
            </a:r>
            <a:r>
              <a:rPr lang="zh-CN" altLang="en-US" sz="2000" b="1" kern="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为什么要设计</a:t>
            </a:r>
            <a:r>
              <a:rPr lang="zh-CN" altLang="en-US" sz="2000" b="1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字符串表</a:t>
            </a:r>
            <a:r>
              <a:rPr lang="zh-CN" altLang="en-US" sz="2000" b="1" kern="0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这样一种数据结构？</a:t>
            </a:r>
          </a:p>
        </p:txBody>
      </p:sp>
    </p:spTree>
    <p:extLst>
      <p:ext uri="{BB962C8B-B14F-4D97-AF65-F5344CB8AC3E}">
        <p14:creationId xmlns:p14="http://schemas.microsoft.com/office/powerpoint/2010/main" val="6037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/>
      <p:bldP spid="20" grpId="1" animBg="1"/>
      <p:bldP spid="21" grpId="0" animBg="1"/>
      <p:bldP spid="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547" y="1464652"/>
            <a:ext cx="8862799" cy="5643602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语义</a:t>
            </a:r>
            <a:r>
              <a:rPr lang="zh-CN" altLang="en-US" sz="3000" b="1" dirty="0">
                <a:solidFill>
                  <a:prstClr val="black"/>
                </a:solidFill>
              </a:rPr>
              <a:t>检查</a:t>
            </a:r>
            <a:endParaRPr lang="en-US" altLang="zh-CN" sz="3000" b="1" dirty="0">
              <a:solidFill>
                <a:prstClr val="black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prstClr val="black"/>
                </a:solidFill>
              </a:rPr>
              <a:t> 变量（包括数组、指针、结构体）或过程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未经声明就使用</a:t>
            </a: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prstClr val="black"/>
                </a:solidFill>
              </a:rPr>
              <a:t> 变量（包括数组、指针、结构体）或过程名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重复声明</a:t>
            </a: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运算分量</a:t>
            </a:r>
            <a:r>
              <a:rPr lang="zh-CN" altLang="en-US" sz="1800" b="1" dirty="0">
                <a:solidFill>
                  <a:schemeClr val="tx1"/>
                </a:solidFill>
              </a:rPr>
              <a:t>类型不匹配</a:t>
            </a: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prstClr val="black"/>
                </a:solidFill>
              </a:rPr>
              <a:t> 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操作符</a:t>
            </a:r>
            <a:r>
              <a:rPr lang="zh-CN" altLang="en-US" sz="1800" b="1" dirty="0">
                <a:solidFill>
                  <a:schemeClr val="tx1"/>
                </a:solidFill>
              </a:rPr>
              <a:t>与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操作数</a:t>
            </a:r>
            <a:r>
              <a:rPr lang="zh-CN" altLang="en-US" sz="1800" b="1" dirty="0">
                <a:solidFill>
                  <a:prstClr val="black"/>
                </a:solidFill>
              </a:rPr>
              <a:t>之间</a:t>
            </a:r>
            <a:r>
              <a:rPr lang="zh-CN" altLang="en-US" sz="1800" b="1" dirty="0">
                <a:solidFill>
                  <a:schemeClr val="tx1"/>
                </a:solidFill>
              </a:rPr>
              <a:t>的类型不匹配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2">
              <a:lnSpc>
                <a:spcPts val="18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赋值号</a:t>
            </a:r>
            <a:r>
              <a:rPr lang="zh-CN" altLang="en-US" sz="1600" b="1" dirty="0">
                <a:solidFill>
                  <a:prstClr val="black"/>
                </a:solidFill>
              </a:rPr>
              <a:t>左边出现一个只有右值的表达式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数组下标</a:t>
            </a:r>
            <a:r>
              <a:rPr lang="zh-CN" altLang="en-US" sz="1600" b="1" dirty="0">
                <a:solidFill>
                  <a:prstClr val="black"/>
                </a:solidFill>
              </a:rPr>
              <a:t>不是整数</a:t>
            </a: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对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非数组变量</a:t>
            </a:r>
            <a:r>
              <a:rPr lang="zh-CN" altLang="en-US" sz="1600" b="1" dirty="0">
                <a:solidFill>
                  <a:prstClr val="black"/>
                </a:solidFill>
              </a:rPr>
              <a:t>使用</a:t>
            </a:r>
            <a:r>
              <a:rPr lang="zh-CN" altLang="en-US" sz="1600" b="1" dirty="0">
                <a:solidFill>
                  <a:schemeClr val="tx1"/>
                </a:solidFill>
              </a:rPr>
              <a:t>数组访问</a:t>
            </a:r>
            <a:r>
              <a:rPr lang="zh-CN" altLang="en-US" sz="1600" b="1" dirty="0">
                <a:solidFill>
                  <a:prstClr val="black"/>
                </a:solidFill>
              </a:rPr>
              <a:t>操作符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对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非结构体类型变量</a:t>
            </a:r>
            <a:r>
              <a:rPr lang="zh-CN" altLang="en-US" sz="1600" b="1" dirty="0">
                <a:solidFill>
                  <a:prstClr val="black"/>
                </a:solidFill>
              </a:rPr>
              <a:t>使用“</a:t>
            </a:r>
            <a:r>
              <a:rPr lang="en-US" altLang="zh-CN" sz="1600" b="1" dirty="0">
                <a:solidFill>
                  <a:prstClr val="black"/>
                </a:solidFill>
              </a:rPr>
              <a:t>.”</a:t>
            </a:r>
            <a:r>
              <a:rPr lang="zh-CN" altLang="en-US" sz="1600" b="1" dirty="0">
                <a:solidFill>
                  <a:prstClr val="black"/>
                </a:solidFill>
              </a:rPr>
              <a:t>操作符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对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非过程名</a:t>
            </a:r>
            <a:r>
              <a:rPr lang="zh-CN" altLang="en-US" sz="1600" b="1" dirty="0">
                <a:solidFill>
                  <a:prstClr val="black"/>
                </a:solidFill>
              </a:rPr>
              <a:t>使用</a:t>
            </a:r>
            <a:r>
              <a:rPr lang="zh-CN" altLang="en-US" sz="1600" b="1" dirty="0">
                <a:solidFill>
                  <a:schemeClr val="tx1"/>
                </a:solidFill>
              </a:rPr>
              <a:t>过程调用</a:t>
            </a:r>
            <a:r>
              <a:rPr lang="zh-CN" altLang="en-US" sz="1600" b="1" dirty="0">
                <a:solidFill>
                  <a:prstClr val="black"/>
                </a:solidFill>
              </a:rPr>
              <a:t>操作符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过程调用的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参数类型或数目</a:t>
            </a:r>
            <a:r>
              <a:rPr lang="zh-CN" altLang="en-US" sz="1600" b="1" dirty="0">
                <a:solidFill>
                  <a:prstClr val="black"/>
                </a:solidFill>
              </a:rPr>
              <a:t>不匹配</a:t>
            </a:r>
            <a:endParaRPr lang="en-US" altLang="zh-CN" sz="1600" b="1" dirty="0">
              <a:solidFill>
                <a:prstClr val="black"/>
              </a:solidFill>
            </a:endParaRPr>
          </a:p>
          <a:p>
            <a:pPr lvl="2">
              <a:lnSpc>
                <a:spcPts val="18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</a:rPr>
              <a:t> 函数</a:t>
            </a:r>
            <a:r>
              <a:rPr lang="zh-CN" alt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返回类型</a:t>
            </a:r>
            <a:r>
              <a:rPr lang="zh-CN" altLang="en-US" sz="1600" b="1" dirty="0">
                <a:solidFill>
                  <a:prstClr val="black"/>
                </a:solidFill>
              </a:rPr>
              <a:t>有误</a:t>
            </a:r>
            <a:endParaRPr lang="en-US" altLang="zh-CN" sz="1600" b="1" dirty="0">
              <a:solidFill>
                <a:prstClr val="black"/>
              </a:solidFill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语义分析的主要任务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内容占位符 1"/>
          <p:cNvSpPr txBox="1">
            <a:spLocks/>
          </p:cNvSpPr>
          <p:nvPr/>
        </p:nvSpPr>
        <p:spPr>
          <a:xfrm>
            <a:off x="500034" y="843965"/>
            <a:ext cx="7200915" cy="64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fontAlgn="auto">
              <a:spcBef>
                <a:spcPct val="20000"/>
              </a:spcBef>
              <a:spcAft>
                <a:spcPts val="0"/>
              </a:spcAft>
              <a:buSzPct val="100000"/>
              <a:buFont typeface="Wingdings" pitchFamily="2" charset="2"/>
              <a:buChar char="Ø"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</a:rPr>
              <a:t>收集标识符的属性信息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60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1631"/>
            <a:ext cx="2221826" cy="5117606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3978613" y="2383864"/>
            <a:ext cx="1961539" cy="40391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37"/>
          <p:cNvSpPr>
            <a:spLocks/>
          </p:cNvSpPr>
          <p:nvPr/>
        </p:nvSpPr>
        <p:spPr bwMode="auto">
          <a:xfrm>
            <a:off x="1142976" y="2138853"/>
            <a:ext cx="1582568" cy="345961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38453"/>
              <a:gd name="adj6" fmla="val 12096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引入助记符</a:t>
            </a:r>
          </a:p>
        </p:txBody>
      </p:sp>
      <p:sp>
        <p:nvSpPr>
          <p:cNvPr id="29" name="AutoShape 37"/>
          <p:cNvSpPr>
            <a:spLocks/>
          </p:cNvSpPr>
          <p:nvPr/>
        </p:nvSpPr>
        <p:spPr bwMode="auto">
          <a:xfrm>
            <a:off x="500034" y="3455290"/>
            <a:ext cx="2283650" cy="330906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95105"/>
              <a:gd name="adj6" fmla="val 12105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可以被计算机直接理解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什么是编译？</a:t>
            </a:r>
          </a:p>
        </p:txBody>
      </p:sp>
      <p:grpSp>
        <p:nvGrpSpPr>
          <p:cNvPr id="360486" name="Group 38"/>
          <p:cNvGrpSpPr>
            <a:grpSpLocks/>
          </p:cNvGrpSpPr>
          <p:nvPr/>
        </p:nvGrpSpPr>
        <p:grpSpPr bwMode="auto">
          <a:xfrm>
            <a:off x="2354552" y="1301883"/>
            <a:ext cx="1931011" cy="3198597"/>
            <a:chOff x="945" y="1304"/>
            <a:chExt cx="1134" cy="2533"/>
          </a:xfrm>
        </p:grpSpPr>
        <p:sp>
          <p:nvSpPr>
            <p:cNvPr id="7188" name="Rectangle 4"/>
            <p:cNvSpPr>
              <a:spLocks noChangeArrowheads="1"/>
            </p:cNvSpPr>
            <p:nvPr/>
          </p:nvSpPr>
          <p:spPr bwMode="auto">
            <a:xfrm>
              <a:off x="945" y="3348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机器语言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(Machine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9" name="Rectangle 8"/>
            <p:cNvSpPr>
              <a:spLocks noChangeArrowheads="1"/>
            </p:cNvSpPr>
            <p:nvPr/>
          </p:nvSpPr>
          <p:spPr bwMode="auto">
            <a:xfrm>
              <a:off x="945" y="2273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(Assembly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90" name="Rectangle 12"/>
            <p:cNvSpPr>
              <a:spLocks noChangeArrowheads="1"/>
            </p:cNvSpPr>
            <p:nvPr/>
          </p:nvSpPr>
          <p:spPr bwMode="auto">
            <a:xfrm>
              <a:off x="945" y="1304"/>
              <a:ext cx="1118" cy="4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高级语言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High Level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62" name="Group 14"/>
          <p:cNvGrpSpPr>
            <a:grpSpLocks/>
          </p:cNvGrpSpPr>
          <p:nvPr/>
        </p:nvGrpSpPr>
        <p:grpSpPr bwMode="auto">
          <a:xfrm>
            <a:off x="4803025" y="3347477"/>
            <a:ext cx="1224505" cy="769323"/>
            <a:chOff x="3802" y="3069"/>
            <a:chExt cx="900" cy="646"/>
          </a:xfrm>
        </p:grpSpPr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 rot="10800000" flipV="1">
              <a:off x="4241" y="3518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3802" y="3069"/>
              <a:ext cx="900" cy="4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70" name="Group 22"/>
          <p:cNvGrpSpPr>
            <a:grpSpLocks/>
          </p:cNvGrpSpPr>
          <p:nvPr/>
        </p:nvGrpSpPr>
        <p:grpSpPr bwMode="auto">
          <a:xfrm>
            <a:off x="4714876" y="1997102"/>
            <a:ext cx="1428760" cy="783614"/>
            <a:chOff x="3696" y="2886"/>
            <a:chExt cx="1143" cy="658"/>
          </a:xfrm>
        </p:grpSpPr>
        <p:sp>
          <p:nvSpPr>
            <p:cNvPr id="7183" name="Line 24"/>
            <p:cNvSpPr>
              <a:spLocks noChangeShapeType="1"/>
            </p:cNvSpPr>
            <p:nvPr/>
          </p:nvSpPr>
          <p:spPr bwMode="auto">
            <a:xfrm rot="10200000" flipV="1">
              <a:off x="4241" y="3315"/>
              <a:ext cx="3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2" name="Rectangle 23"/>
            <p:cNvSpPr>
              <a:spLocks noChangeArrowheads="1"/>
            </p:cNvSpPr>
            <p:nvPr/>
          </p:nvSpPr>
          <p:spPr bwMode="auto">
            <a:xfrm>
              <a:off x="3696" y="2886"/>
              <a:ext cx="1143" cy="4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360474" name="Oval 26"/>
          <p:cNvSpPr>
            <a:spLocks noChangeArrowheads="1"/>
          </p:cNvSpPr>
          <p:nvPr/>
        </p:nvSpPr>
        <p:spPr bwMode="auto">
          <a:xfrm>
            <a:off x="4360673" y="4110693"/>
            <a:ext cx="2211591" cy="341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C706 0000 0002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0475" name="Oval 27"/>
          <p:cNvSpPr>
            <a:spLocks noChangeArrowheads="1"/>
          </p:cNvSpPr>
          <p:nvPr/>
        </p:nvSpPr>
        <p:spPr bwMode="auto">
          <a:xfrm>
            <a:off x="4370199" y="2781505"/>
            <a:ext cx="2160572" cy="341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MOV X, 2</a:t>
            </a:r>
          </a:p>
        </p:txBody>
      </p:sp>
      <p:sp>
        <p:nvSpPr>
          <p:cNvPr id="360476" name="Oval 28"/>
          <p:cNvSpPr>
            <a:spLocks noChangeArrowheads="1"/>
          </p:cNvSpPr>
          <p:nvPr/>
        </p:nvSpPr>
        <p:spPr bwMode="auto">
          <a:xfrm>
            <a:off x="4370199" y="1401223"/>
            <a:ext cx="2160572" cy="3644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= 2</a:t>
            </a:r>
          </a:p>
        </p:txBody>
      </p:sp>
      <p:sp>
        <p:nvSpPr>
          <p:cNvPr id="25" name="矩形 24"/>
          <p:cNvSpPr/>
          <p:nvPr/>
        </p:nvSpPr>
        <p:spPr>
          <a:xfrm>
            <a:off x="571472" y="1298439"/>
            <a:ext cx="183569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接近人类表达习惯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不依赖于特定机器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编写效率高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AutoShape 37"/>
          <p:cNvSpPr>
            <a:spLocks/>
          </p:cNvSpPr>
          <p:nvPr/>
        </p:nvSpPr>
        <p:spPr bwMode="auto">
          <a:xfrm>
            <a:off x="678932" y="697160"/>
            <a:ext cx="2031236" cy="573208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94686"/>
              <a:gd name="adj6" fmla="val 125913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类似于数学定义或</a:t>
            </a:r>
            <a:endParaRPr lang="en-US" altLang="zh-CN" sz="16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自然语言的简洁形式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rot="10800000" flipV="1">
            <a:off x="5391537" y="3122959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rot="10800000" flipV="1">
            <a:off x="5393477" y="1765638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1472" y="3780068"/>
            <a:ext cx="1656184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与人类表达习惯相去甚远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难记忆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难编写、难阅读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易写错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1472" y="2466206"/>
            <a:ext cx="1876736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依赖于特定机器，非计算机专业人员使用受限制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编写效率依然很低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7" name="五边形 3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0487" name="Group 39"/>
          <p:cNvGrpSpPr>
            <a:grpSpLocks/>
          </p:cNvGrpSpPr>
          <p:nvPr/>
        </p:nvGrpSpPr>
        <p:grpSpPr bwMode="auto">
          <a:xfrm>
            <a:off x="6598135" y="1571618"/>
            <a:ext cx="1260013" cy="2714644"/>
            <a:chOff x="3742" y="1495"/>
            <a:chExt cx="870" cy="2177"/>
          </a:xfrm>
        </p:grpSpPr>
        <p:sp>
          <p:nvSpPr>
            <p:cNvPr id="7179" name="Rectangle 30"/>
            <p:cNvSpPr>
              <a:spLocks noChangeArrowheads="1"/>
            </p:cNvSpPr>
            <p:nvPr/>
          </p:nvSpPr>
          <p:spPr bwMode="auto">
            <a:xfrm>
              <a:off x="3742" y="2262"/>
              <a:ext cx="870" cy="4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0" name="Freeform 33"/>
            <p:cNvSpPr>
              <a:spLocks/>
            </p:cNvSpPr>
            <p:nvPr/>
          </p:nvSpPr>
          <p:spPr bwMode="auto">
            <a:xfrm>
              <a:off x="3742" y="1495"/>
              <a:ext cx="435" cy="726"/>
            </a:xfrm>
            <a:custGeom>
              <a:avLst/>
              <a:gdLst>
                <a:gd name="T0" fmla="*/ 0 w 726"/>
                <a:gd name="T1" fmla="*/ 0 h 907"/>
                <a:gd name="T2" fmla="*/ 590 w 726"/>
                <a:gd name="T3" fmla="*/ 363 h 907"/>
                <a:gd name="T4" fmla="*/ 726 w 726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907">
                  <a:moveTo>
                    <a:pt x="0" y="0"/>
                  </a:moveTo>
                  <a:cubicBezTo>
                    <a:pt x="234" y="106"/>
                    <a:pt x="469" y="212"/>
                    <a:pt x="590" y="363"/>
                  </a:cubicBezTo>
                  <a:cubicBezTo>
                    <a:pt x="711" y="514"/>
                    <a:pt x="703" y="816"/>
                    <a:pt x="726" y="90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1" name="Freeform 35"/>
            <p:cNvSpPr>
              <a:spLocks/>
            </p:cNvSpPr>
            <p:nvPr/>
          </p:nvSpPr>
          <p:spPr bwMode="auto">
            <a:xfrm>
              <a:off x="3754" y="2765"/>
              <a:ext cx="423" cy="907"/>
            </a:xfrm>
            <a:custGeom>
              <a:avLst/>
              <a:gdLst>
                <a:gd name="T0" fmla="*/ 681 w 681"/>
                <a:gd name="T1" fmla="*/ 0 h 817"/>
                <a:gd name="T2" fmla="*/ 499 w 681"/>
                <a:gd name="T3" fmla="*/ 635 h 817"/>
                <a:gd name="T4" fmla="*/ 0 w 681"/>
                <a:gd name="T5" fmla="*/ 817 h 8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817">
                  <a:moveTo>
                    <a:pt x="681" y="0"/>
                  </a:moveTo>
                  <a:cubicBezTo>
                    <a:pt x="647" y="249"/>
                    <a:pt x="613" y="499"/>
                    <a:pt x="499" y="635"/>
                  </a:cubicBezTo>
                  <a:cubicBezTo>
                    <a:pt x="385" y="771"/>
                    <a:pt x="192" y="794"/>
                    <a:pt x="0" y="8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0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9" grpId="0" animBg="1"/>
      <p:bldP spid="29" grpId="1" animBg="1"/>
      <p:bldP spid="360474" grpId="0" animBg="1"/>
      <p:bldP spid="360475" grpId="0" animBg="1"/>
      <p:bldP spid="360476" grpId="0" animBg="1"/>
      <p:bldP spid="25" grpId="0" uiExpand="1" build="allAtOnce"/>
      <p:bldP spid="27" grpId="0" animBg="1"/>
      <p:bldP spid="27" grpId="1" animBg="1"/>
      <p:bldP spid="35" grpId="0" animBg="1"/>
      <p:bldP spid="36" grpId="0" animBg="1"/>
      <p:bldP spid="36" grpId="1" animBg="1"/>
      <p:bldP spid="30" grpId="0" build="allAtOnce"/>
      <p:bldP spid="31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5786" y="1142990"/>
            <a:ext cx="6929486" cy="3226273"/>
          </a:xfrm>
        </p:spPr>
        <p:txBody>
          <a:bodyPr>
            <a:normAutofit/>
          </a:bodyPr>
          <a:lstStyle/>
          <a:p>
            <a:pPr lvl="0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三地址码</a:t>
            </a:r>
            <a:r>
              <a:rPr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(Three-address Code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  <a:endParaRPr lang="en-US" altLang="zh-CN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三地址码由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类似于汇编语言</a:t>
            </a:r>
            <a:r>
              <a:rPr lang="zh-CN" altLang="en-US" sz="2500" b="1" dirty="0">
                <a:solidFill>
                  <a:schemeClr val="tx1"/>
                </a:solidFill>
              </a:rPr>
              <a:t>的指令序列组成，每个指令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最多有三个操作数</a:t>
            </a:r>
            <a:r>
              <a:rPr lang="en-US" altLang="zh-CN" sz="2500" b="1" dirty="0">
                <a:solidFill>
                  <a:schemeClr val="tx1"/>
                </a:solidFill>
              </a:rPr>
              <a:t>(operand)</a:t>
            </a:r>
            <a:endParaRPr lang="zh-CN" altLang="en-US" sz="2500" b="1" dirty="0">
              <a:solidFill>
                <a:schemeClr val="tx1"/>
              </a:solidFill>
            </a:endParaRPr>
          </a:p>
          <a:p>
            <a:pPr lvl="0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语法结构树</a:t>
            </a:r>
            <a:r>
              <a:rPr lang="en-US" altLang="zh-CN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/</a:t>
            </a:r>
            <a:r>
              <a:rPr lang="zh-CN" altLang="en-US" sz="3000" b="1" dirty="0">
                <a:solidFill>
                  <a:schemeClr val="tx1"/>
                </a:solidFill>
                <a:latin typeface="楷体" pitchFamily="49" charset="-122"/>
                <a:cs typeface="Times New Roman" pitchFamily="18" charset="0"/>
              </a:rPr>
              <a:t>语法树</a:t>
            </a:r>
            <a:r>
              <a:rPr lang="en-US" altLang="zh-CN" sz="3000" b="1" dirty="0">
                <a:solidFill>
                  <a:schemeClr val="tx1"/>
                </a:solidFill>
              </a:rPr>
              <a:t> (Syntax Trees</a:t>
            </a:r>
            <a:r>
              <a:rPr lang="en-US" altLang="zh-CN" sz="3000" b="1" dirty="0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10000"/>
              </a:lnSpc>
            </a:pP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常用的中间表示形式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常用的三地址指令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>
            <a:spLocks noGrp="1"/>
          </p:cNvSpPr>
          <p:nvPr>
            <p:ph idx="1"/>
          </p:nvPr>
        </p:nvSpPr>
        <p:spPr>
          <a:xfrm>
            <a:off x="4312002" y="3519254"/>
            <a:ext cx="4474840" cy="1500768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地址</a:t>
            </a:r>
            <a:r>
              <a:rPr lang="zh-CN" altLang="en-US" sz="2000" b="1" dirty="0">
                <a:solidFill>
                  <a:schemeClr val="tx1"/>
                </a:solidFill>
              </a:rPr>
              <a:t>可以具有如下形式之一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源程序中的</a:t>
            </a:r>
            <a:r>
              <a:rPr lang="zh-CN" altLang="en-US" sz="2000" b="1" dirty="0">
                <a:solidFill>
                  <a:srgbClr val="0000FF"/>
                </a:solidFill>
              </a:rPr>
              <a:t>名字 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name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常量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constant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  <a:p>
            <a:pPr>
              <a:buClrTx/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 编译器生成的</a:t>
            </a:r>
            <a:r>
              <a:rPr lang="zh-CN" altLang="en-US" sz="2000" b="1" dirty="0">
                <a:solidFill>
                  <a:srgbClr val="0000FF"/>
                </a:solidFill>
              </a:rPr>
              <a:t>临时变量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</a:rPr>
              <a:t>temporary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7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五边形 8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42212"/>
              </p:ext>
            </p:extLst>
          </p:nvPr>
        </p:nvGraphicFramePr>
        <p:xfrm>
          <a:off x="390411" y="902026"/>
          <a:ext cx="3677533" cy="4190004"/>
        </p:xfrm>
        <a:graphic>
          <a:graphicData uri="http://schemas.openxmlformats.org/drawingml/2006/table">
            <a:tbl>
              <a:tblPr/>
              <a:tblGrid>
                <a:gridCol w="68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0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指令形式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88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1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>
                          <a:solidFill>
                            <a:schemeClr val="tx1"/>
                          </a:solidFill>
                        </a:rPr>
                        <a:t>赋值指令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z  </a:t>
                      </a:r>
                    </a:p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op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2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复制指令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3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条件跳转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relop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goto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4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非条件跳转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5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参数传递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param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98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6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5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过程调用</a:t>
                      </a:r>
                      <a:endParaRPr lang="en-US" altLang="zh-CN" sz="15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5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函数调用</a:t>
                      </a:r>
                      <a:endParaRPr lang="en-US" altLang="zh-CN" sz="15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256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7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过程返回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8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数组引用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15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 9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数组赋值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n-US" altLang="zh-CN" sz="15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9876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solidFill>
                            <a:schemeClr val="tx1"/>
                          </a:solidFill>
                        </a:rPr>
                        <a:t>   10</a:t>
                      </a:r>
                      <a:endParaRPr lang="zh-CN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地址及</a:t>
                      </a:r>
                      <a:endParaRPr lang="en-US" altLang="zh-CN" sz="15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5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指针操作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=&amp;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=*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5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59007" y="988551"/>
            <a:ext cx="5873233" cy="3887455"/>
          </a:xfrm>
        </p:spPr>
        <p:txBody>
          <a:bodyPr>
            <a:normAutofit/>
          </a:bodyPr>
          <a:lstStyle/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四元式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(Quadruples)</a:t>
            </a:r>
            <a:r>
              <a:rPr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altLang="zh-CN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op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arg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arg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result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三元式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(Triples)</a:t>
            </a:r>
          </a:p>
          <a:p>
            <a:pPr lvl="1"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kumimoji="1"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op</a:t>
            </a:r>
            <a:r>
              <a:rPr kumimoji="1"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kumimoji="1"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arg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kumimoji="1"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kumimoji="1"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agr</a:t>
            </a:r>
            <a:r>
              <a:rPr lang="en-US" altLang="zh-CN" sz="2500" b="1" i="1" baseline="-25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kumimoji="1"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r>
              <a:rPr kumimoji="1" lang="zh-CN" altLang="en-US" sz="3000" b="1" dirty="0">
                <a:solidFill>
                  <a:schemeClr val="tx1"/>
                </a:solidFill>
                <a:cs typeface="Times New Roman" pitchFamily="18" charset="0"/>
              </a:rPr>
              <a:t>间接三元式</a:t>
            </a:r>
            <a:r>
              <a:rPr kumimoji="1" lang="en-US" altLang="zh-CN" sz="3000" b="1" dirty="0">
                <a:solidFill>
                  <a:schemeClr val="tx1"/>
                </a:solidFill>
                <a:cs typeface="Times New Roman" pitchFamily="18" charset="0"/>
              </a:rPr>
              <a:t> (Indirect triples)</a:t>
            </a:r>
            <a:endParaRPr kumimoji="1" lang="zh-CN" altLang="en-US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lnSpc>
                <a:spcPts val="4500"/>
              </a:lnSpc>
              <a:buClrTx/>
              <a:buFont typeface="Wingdings" pitchFamily="2" charset="2"/>
              <a:buChar char="Ø"/>
            </a:pPr>
            <a:endParaRPr kumimoji="1" lang="zh-CN" altLang="en-US" sz="3000" b="1" dirty="0">
              <a:solidFill>
                <a:schemeClr val="tx1"/>
              </a:solidFill>
              <a:cs typeface="Times New Roman" pitchFamily="18" charset="0"/>
            </a:endParaRPr>
          </a:p>
          <a:p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三地址指令的表示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617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2" y="1481742"/>
            <a:ext cx="3807492" cy="251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605" y="785800"/>
            <a:ext cx="5927571" cy="4297825"/>
          </a:xfrm>
        </p:spPr>
        <p:txBody>
          <a:bodyPr>
            <a:noAutofit/>
          </a:bodyPr>
          <a:lstStyle/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z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 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=  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_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if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goto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relop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   ( </a:t>
            </a:r>
            <a:r>
              <a:rPr lang="en-US" altLang="zh-CN" sz="2300" b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goto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_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 (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param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_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call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n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         (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return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_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=[]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] 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[]=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 err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&amp;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&amp;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=*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    *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	        (</a:t>
            </a:r>
            <a:r>
              <a:rPr lang="zh-CN" altLang="en-US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lang="zh-CN" altLang="en-US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en-US" altLang="zh-CN" sz="2300" b="1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=    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  ,  _ ,  </a:t>
            </a:r>
            <a:r>
              <a:rPr lang="en-US" altLang="zh-CN" sz="2300" b="1" i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x </a:t>
            </a:r>
            <a:r>
              <a:rPr lang="en-US" altLang="zh-CN" sz="2300" b="1" dirty="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三地址指令的四元式表示</a:t>
            </a:r>
          </a:p>
        </p:txBody>
      </p:sp>
      <p:grpSp>
        <p:nvGrpSpPr>
          <p:cNvPr id="6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五边形 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508104" y="4172735"/>
            <a:ext cx="295232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三地址指令序列唯一确定了运算完成的顺序</a:t>
            </a:r>
          </a:p>
        </p:txBody>
      </p:sp>
    </p:spTree>
    <p:extLst>
      <p:ext uri="{BB962C8B-B14F-4D97-AF65-F5344CB8AC3E}">
        <p14:creationId xmlns:p14="http://schemas.microsoft.com/office/powerpoint/2010/main" val="3139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kern="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中间代码生成的例子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-36512" y="1034522"/>
            <a:ext cx="6573744" cy="4057508"/>
            <a:chOff x="-36512" y="2611852"/>
            <a:chExt cx="6573744" cy="4057508"/>
          </a:xfrm>
        </p:grpSpPr>
        <p:sp>
          <p:nvSpPr>
            <p:cNvPr id="5" name="Line 47"/>
            <p:cNvSpPr>
              <a:spLocks noChangeShapeType="1"/>
            </p:cNvSpPr>
            <p:nvPr/>
          </p:nvSpPr>
          <p:spPr bwMode="auto">
            <a:xfrm flipH="1">
              <a:off x="491107" y="3513205"/>
              <a:ext cx="272630" cy="255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48"/>
            <p:cNvSpPr>
              <a:spLocks noChangeShapeType="1"/>
            </p:cNvSpPr>
            <p:nvPr/>
          </p:nvSpPr>
          <p:spPr bwMode="auto">
            <a:xfrm>
              <a:off x="773264" y="3513205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49"/>
            <p:cNvSpPr>
              <a:spLocks noChangeShapeType="1"/>
            </p:cNvSpPr>
            <p:nvPr/>
          </p:nvSpPr>
          <p:spPr bwMode="auto">
            <a:xfrm>
              <a:off x="773265" y="3513205"/>
              <a:ext cx="42175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1329113" y="2611852"/>
              <a:ext cx="314189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227955" y="4307031"/>
              <a:ext cx="455253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Rectangle 54"/>
            <p:cNvSpPr>
              <a:spLocks noChangeArrowheads="1"/>
            </p:cNvSpPr>
            <p:nvPr/>
          </p:nvSpPr>
          <p:spPr bwMode="auto">
            <a:xfrm>
              <a:off x="-36512" y="3200815"/>
              <a:ext cx="2853345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B  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do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" name="Line 55"/>
            <p:cNvSpPr>
              <a:spLocks noChangeShapeType="1"/>
            </p:cNvSpPr>
            <p:nvPr/>
          </p:nvSpPr>
          <p:spPr bwMode="auto">
            <a:xfrm flipH="1">
              <a:off x="491108" y="3010315"/>
              <a:ext cx="1145979" cy="224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56"/>
            <p:cNvSpPr>
              <a:spLocks noChangeShapeType="1"/>
            </p:cNvSpPr>
            <p:nvPr/>
          </p:nvSpPr>
          <p:spPr bwMode="auto">
            <a:xfrm>
              <a:off x="1637088" y="3010315"/>
              <a:ext cx="95806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270905" y="3729229"/>
              <a:ext cx="1117935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 flipH="1">
              <a:off x="1637088" y="3010315"/>
              <a:ext cx="0" cy="274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 flipH="1">
              <a:off x="447440" y="4024818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62"/>
            <p:cNvSpPr>
              <a:spLocks noChangeArrowheads="1"/>
            </p:cNvSpPr>
            <p:nvPr/>
          </p:nvSpPr>
          <p:spPr bwMode="auto">
            <a:xfrm>
              <a:off x="1475656" y="3801237"/>
              <a:ext cx="4706417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if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then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else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        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  <a:endParaRPr kumimoji="1" lang="zh-CN" altLang="en-US" b="1" i="1" dirty="0"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63"/>
            <p:cNvSpPr>
              <a:spLocks noChangeShapeType="1"/>
            </p:cNvSpPr>
            <p:nvPr/>
          </p:nvSpPr>
          <p:spPr bwMode="auto">
            <a:xfrm flipH="1">
              <a:off x="1763216" y="3585213"/>
              <a:ext cx="925513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2698254" y="3585213"/>
              <a:ext cx="3044856" cy="322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 flipH="1">
              <a:off x="1198150" y="4097482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69"/>
            <p:cNvSpPr>
              <a:spLocks noChangeArrowheads="1"/>
            </p:cNvSpPr>
            <p:nvPr/>
          </p:nvSpPr>
          <p:spPr bwMode="auto">
            <a:xfrm>
              <a:off x="971600" y="4321871"/>
              <a:ext cx="468077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1" name="Line 59"/>
            <p:cNvSpPr>
              <a:spLocks noChangeShapeType="1"/>
            </p:cNvSpPr>
            <p:nvPr/>
          </p:nvSpPr>
          <p:spPr bwMode="auto">
            <a:xfrm flipH="1">
              <a:off x="849688" y="3030953"/>
              <a:ext cx="787400" cy="257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69"/>
            <p:cNvSpPr>
              <a:spLocks noChangeArrowheads="1"/>
            </p:cNvSpPr>
            <p:nvPr/>
          </p:nvSpPr>
          <p:spPr bwMode="auto">
            <a:xfrm>
              <a:off x="572325" y="3989487"/>
              <a:ext cx="471283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 flipH="1">
              <a:off x="1637359" y="4179549"/>
              <a:ext cx="350515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1997400" y="4179549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>
              <a:off x="1997400" y="4179550"/>
              <a:ext cx="461199" cy="2073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1393267" y="4973375"/>
              <a:ext cx="442429" cy="539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c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1495041" y="4395573"/>
              <a:ext cx="1175643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 flipH="1">
              <a:off x="1612752" y="4691162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 flipH="1">
              <a:off x="2458599" y="4763826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64"/>
            <p:cNvSpPr>
              <a:spLocks noChangeShapeType="1"/>
            </p:cNvSpPr>
            <p:nvPr/>
          </p:nvSpPr>
          <p:spPr bwMode="auto">
            <a:xfrm flipH="1">
              <a:off x="2050950" y="3585213"/>
              <a:ext cx="648842" cy="276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64"/>
            <p:cNvSpPr>
              <a:spLocks noChangeShapeType="1"/>
            </p:cNvSpPr>
            <p:nvPr/>
          </p:nvSpPr>
          <p:spPr bwMode="auto">
            <a:xfrm flipH="1">
              <a:off x="2688728" y="3585213"/>
              <a:ext cx="11061" cy="2763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64"/>
            <p:cNvSpPr>
              <a:spLocks noChangeShapeType="1"/>
            </p:cNvSpPr>
            <p:nvPr/>
          </p:nvSpPr>
          <p:spPr bwMode="auto">
            <a:xfrm>
              <a:off x="2699791" y="3585213"/>
              <a:ext cx="899840" cy="322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2699792" y="3585214"/>
              <a:ext cx="1658398" cy="3313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2681904" y="4351777"/>
              <a:ext cx="2276264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do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      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 flipH="1">
              <a:off x="3209524" y="4155349"/>
              <a:ext cx="437598" cy="2300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56"/>
            <p:cNvSpPr>
              <a:spLocks noChangeShapeType="1"/>
            </p:cNvSpPr>
            <p:nvPr/>
          </p:nvSpPr>
          <p:spPr bwMode="auto">
            <a:xfrm>
              <a:off x="3680249" y="4156809"/>
              <a:ext cx="1072173" cy="245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59"/>
            <p:cNvSpPr>
              <a:spLocks noChangeShapeType="1"/>
            </p:cNvSpPr>
            <p:nvPr/>
          </p:nvSpPr>
          <p:spPr bwMode="auto">
            <a:xfrm>
              <a:off x="3680249" y="4155348"/>
              <a:ext cx="453391" cy="282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H="1">
              <a:off x="3568104" y="4156809"/>
              <a:ext cx="90238" cy="2822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>
              <a:off x="3191146" y="4755613"/>
              <a:ext cx="272630" cy="2551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3473303" y="4755613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>
              <a:off x="3473304" y="4755613"/>
              <a:ext cx="421752" cy="2160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2970944" y="4971637"/>
              <a:ext cx="1117935" cy="3756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 err="1">
                  <a:latin typeface="Times New Roman" pitchFamily="18" charset="0"/>
                  <a:cs typeface="Times New Roman" panose="02020603050405020304" pitchFamily="18" charset="0"/>
                </a:rPr>
                <a:t>relop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>
                  <a:latin typeface="Times New Roman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 flipH="1">
              <a:off x="3147479" y="5267226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H="1">
              <a:off x="3898189" y="5339890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4224989" y="4975542"/>
              <a:ext cx="1375377" cy="7577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 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z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flipH="1">
              <a:off x="4577674" y="4691162"/>
              <a:ext cx="188075" cy="318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4752422" y="4707260"/>
              <a:ext cx="726208" cy="322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4762608" y="4691162"/>
              <a:ext cx="398739" cy="3180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9"/>
            <p:cNvSpPr>
              <a:spLocks noChangeShapeType="1"/>
            </p:cNvSpPr>
            <p:nvPr/>
          </p:nvSpPr>
          <p:spPr bwMode="auto">
            <a:xfrm>
              <a:off x="4752422" y="4703782"/>
              <a:ext cx="19075" cy="305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 flipH="1">
              <a:off x="4924643" y="5318945"/>
              <a:ext cx="208552" cy="2453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5142722" y="5318945"/>
              <a:ext cx="1588" cy="334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5142722" y="5318945"/>
              <a:ext cx="245175" cy="245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57"/>
            <p:cNvSpPr>
              <a:spLocks noChangeArrowheads="1"/>
            </p:cNvSpPr>
            <p:nvPr/>
          </p:nvSpPr>
          <p:spPr bwMode="auto">
            <a:xfrm>
              <a:off x="4712371" y="5534969"/>
              <a:ext cx="856004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4" name="Line 60"/>
            <p:cNvSpPr>
              <a:spLocks noChangeShapeType="1"/>
            </p:cNvSpPr>
            <p:nvPr/>
          </p:nvSpPr>
          <p:spPr bwMode="auto">
            <a:xfrm flipH="1">
              <a:off x="4830082" y="5830558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 flipH="1">
              <a:off x="5387897" y="5877272"/>
              <a:ext cx="0" cy="244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5508104" y="4552088"/>
              <a:ext cx="1029128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 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kumimoji="1"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5855695" y="4138584"/>
              <a:ext cx="119232" cy="386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5855695" y="4151154"/>
              <a:ext cx="536534" cy="353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>
              <a:off x="5855696" y="4161628"/>
              <a:ext cx="322679" cy="3639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 flipH="1">
              <a:off x="5655043" y="4138583"/>
              <a:ext cx="200653" cy="366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H="1">
              <a:off x="6208410" y="4796259"/>
              <a:ext cx="0" cy="288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763688" y="4653136"/>
              <a:ext cx="470000" cy="3970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kumimoji="1"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3" name="Rectangle 53"/>
            <p:cNvSpPr>
              <a:spLocks noChangeArrowheads="1"/>
            </p:cNvSpPr>
            <p:nvPr/>
          </p:nvSpPr>
          <p:spPr bwMode="auto">
            <a:xfrm>
              <a:off x="2195736" y="5013176"/>
              <a:ext cx="634789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  <a:endPara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5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4" name="Rectangle 53"/>
            <p:cNvSpPr>
              <a:spLocks noChangeArrowheads="1"/>
            </p:cNvSpPr>
            <p:nvPr/>
          </p:nvSpPr>
          <p:spPr bwMode="auto">
            <a:xfrm>
              <a:off x="2928678" y="5570774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5" name="Rectangle 53"/>
            <p:cNvSpPr>
              <a:spLocks noChangeArrowheads="1"/>
            </p:cNvSpPr>
            <p:nvPr/>
          </p:nvSpPr>
          <p:spPr bwMode="auto">
            <a:xfrm>
              <a:off x="3684699" y="5589240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3308629" y="5213623"/>
              <a:ext cx="471283" cy="39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7" name="Rectangle 53"/>
            <p:cNvSpPr>
              <a:spLocks noChangeArrowheads="1"/>
            </p:cNvSpPr>
            <p:nvPr/>
          </p:nvSpPr>
          <p:spPr bwMode="auto">
            <a:xfrm>
              <a:off x="4620803" y="6136264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5076056" y="6136264"/>
              <a:ext cx="634789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</a:t>
              </a:r>
              <a:endPara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5999131" y="5128152"/>
              <a:ext cx="455253" cy="533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id</a:t>
              </a:r>
            </a:p>
            <a:p>
              <a:pPr eaLnBrk="0" hangingPunct="0">
                <a:lnSpc>
                  <a:spcPts val="15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b="1" dirty="0">
                  <a:solidFill>
                    <a:srgbClr val="FF000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zh-CN" b="1" dirty="0">
                  <a:latin typeface="Times New Roman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70" name="内容占位符 2"/>
          <p:cNvSpPr txBox="1">
            <a:spLocks/>
          </p:cNvSpPr>
          <p:nvPr/>
        </p:nvSpPr>
        <p:spPr bwMode="auto">
          <a:xfrm>
            <a:off x="6702536" y="1453624"/>
            <a:ext cx="2242600" cy="35342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100: 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&lt;,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102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1800" b="1" kern="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101: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- ,  - , 112 )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102: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&lt;,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, 5 , 104 )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103: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, - ,  - , 110 )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104: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&gt;,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106 )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105: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, - ,  - , 100 )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106: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+ 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1 ,  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kern="0" baseline="-25000" dirty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kern="0" baseline="-250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107: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= 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1800" b="1" i="1" kern="0" baseline="-25000" dirty="0"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kern="0" baseline="-2500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, - ,  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 )</a:t>
            </a:r>
            <a:endParaRPr lang="en-US" altLang="zh-CN" sz="1800" b="1" kern="0" baseline="-2500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108: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, - ,  - , 104 )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109: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j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- ,  - , 100 )</a:t>
            </a:r>
            <a:endParaRPr lang="zh-CN" altLang="en-US" sz="1800" b="1" kern="0" dirty="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110: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 = ,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,  - ,   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  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111:</a:t>
            </a:r>
            <a:r>
              <a:rPr lang="zh-CN" altLang="en-US" sz="1800" b="1" kern="0" dirty="0"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i="1" kern="0" dirty="0">
                <a:ea typeface="楷体_GB2312" pitchFamily="49" charset="-122"/>
                <a:cs typeface="Times New Roman" panose="02020603050405020304" pitchFamily="18" charset="0"/>
              </a:rPr>
              <a:t> j  </a:t>
            </a: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, - ,  - , 100 )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kern="0" dirty="0">
                <a:ea typeface="楷体_GB2312" pitchFamily="49" charset="-122"/>
                <a:cs typeface="Times New Roman" panose="02020603050405020304" pitchFamily="18" charset="0"/>
              </a:rPr>
              <a:t>112:</a:t>
            </a:r>
          </a:p>
        </p:txBody>
      </p:sp>
      <p:grpSp>
        <p:nvGrpSpPr>
          <p:cNvPr id="71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72" name="五边形 7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五边形 7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标题 1"/>
          <p:cNvSpPr txBox="1">
            <a:spLocks/>
          </p:cNvSpPr>
          <p:nvPr/>
        </p:nvSpPr>
        <p:spPr>
          <a:xfrm>
            <a:off x="2786050" y="696442"/>
            <a:ext cx="1800066" cy="12323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while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if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&lt;5 then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while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do   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 z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+1; </a:t>
            </a:r>
          </a:p>
          <a:p>
            <a:pPr algn="l" fontAlgn="auto">
              <a:spcAft>
                <a:spcPts val="0"/>
              </a:spcAft>
            </a:pP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else 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1600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1600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endParaRPr lang="zh-CN" altLang="en-US" sz="1600" b="1" dirty="0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右箭头 74"/>
          <p:cNvSpPr/>
          <p:nvPr/>
        </p:nvSpPr>
        <p:spPr>
          <a:xfrm>
            <a:off x="5131296" y="1535864"/>
            <a:ext cx="138492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77309" y="699542"/>
            <a:ext cx="595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5" grpId="0" animBg="1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8596" y="931087"/>
            <a:ext cx="4431436" cy="4212431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目标代码生成以源程序的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中间表示形式</a:t>
            </a:r>
            <a:r>
              <a:rPr lang="zh-CN" altLang="en-US" b="1" dirty="0">
                <a:solidFill>
                  <a:schemeClr val="tx1"/>
                </a:solidFill>
              </a:rPr>
              <a:t>作为输入，并把它映射到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目标语言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目标代码生成的一个重要任务是为程序中使用的变量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合理分配寄存器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grpSp>
        <p:nvGrpSpPr>
          <p:cNvPr id="28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9" name="五边形 2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五边形 29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4798446" y="11631"/>
            <a:ext cx="2221826" cy="5117606"/>
          </a:xfrm>
          <a:prstGeom prst="rect">
            <a:avLst/>
          </a:prstGeom>
        </p:spPr>
      </p:pic>
      <p:sp>
        <p:nvSpPr>
          <p:cNvPr id="25" name="Rectangle 42"/>
          <p:cNvSpPr>
            <a:spLocks noChangeArrowheads="1"/>
          </p:cNvSpPr>
          <p:nvPr/>
        </p:nvSpPr>
        <p:spPr bwMode="auto">
          <a:xfrm flipV="1">
            <a:off x="4942462" y="3718875"/>
            <a:ext cx="1928826" cy="385766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4798446" y="11631"/>
            <a:ext cx="2221826" cy="5117606"/>
          </a:xfrm>
          <a:prstGeom prst="rect">
            <a:avLst/>
          </a:prstGeom>
        </p:spPr>
      </p:pic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pPr algn="l"/>
            <a:r>
              <a:rPr lang="zh-CN" altLang="en-US" sz="3000" b="1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编译器的结构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" name="Rectangle 42"/>
          <p:cNvSpPr>
            <a:spLocks noChangeArrowheads="1"/>
          </p:cNvSpPr>
          <p:nvPr/>
        </p:nvSpPr>
        <p:spPr bwMode="auto">
          <a:xfrm>
            <a:off x="4932040" y="4371950"/>
            <a:ext cx="1944216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4932040" y="3003798"/>
            <a:ext cx="1944216" cy="43204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71481" y="1202865"/>
            <a:ext cx="4416543" cy="3226273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</a:rPr>
              <a:t>代码优化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为改进代码所进行的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等价程序变换</a:t>
            </a:r>
            <a:r>
              <a:rPr lang="zh-CN" altLang="en-US" sz="2400" b="1" dirty="0">
                <a:solidFill>
                  <a:schemeClr val="tx1"/>
                </a:solidFill>
              </a:rPr>
              <a:t>，使其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运行得更快</a:t>
            </a:r>
            <a:r>
              <a:rPr lang="zh-CN" altLang="en-US" sz="2400" b="1" dirty="0">
                <a:solidFill>
                  <a:schemeClr val="tx1"/>
                </a:solidFill>
              </a:rPr>
              <a:t>一些、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占用空间更少</a:t>
            </a:r>
            <a:r>
              <a:rPr lang="zh-CN" altLang="en-US" sz="2400" b="1" dirty="0">
                <a:solidFill>
                  <a:schemeClr val="tx1"/>
                </a:solidFill>
              </a:rPr>
              <a:t>一些，或者二者兼顾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1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微软雅黑" pitchFamily="34" charset="-122"/>
                <a:ea typeface="微软雅黑" pitchFamily="34" charset="-122"/>
              </a:rPr>
              <a:t>1.3 编译程序的生成</a:t>
            </a:r>
            <a:endParaRPr lang="en-US" altLang="zh-CN" sz="2500" b="1" dirty="0">
              <a:solidFill>
                <a:srgbClr val="073E87">
                  <a:lumMod val="60000"/>
                  <a:lumOff val="4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dirty="0">
                <a:solidFill>
                  <a:prstClr val="white">
                    <a:lumMod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01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来编写编译程序（自展技术）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89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：编译器（程序）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实现语言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源语言程序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可执行</a:t>
            </a:r>
            <a:r>
              <a:rPr lang="zh-CN" altLang="en-US" sz="18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ea typeface="楷体" pitchFamily="49" charset="-122"/>
                <a:cs typeface="Times New Roman" panose="02020603050405020304" pitchFamily="18" charset="0"/>
              </a:rPr>
              <a:t>目标程序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形图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243282" y="1977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24509" y="1779662"/>
            <a:ext cx="2376264" cy="936104"/>
            <a:chOff x="1835696" y="3147814"/>
            <a:chExt cx="2376264" cy="93610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1835696" y="3147814"/>
              <a:ext cx="2368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835696" y="3579862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491880" y="3579862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27784" y="4011910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2059051" y="31745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83949" y="318839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960663" y="3714586"/>
              <a:ext cx="2712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835696" y="314781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211960" y="3147814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491880" y="357986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627784" y="3579862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2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071538" y="4529094"/>
            <a:ext cx="608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编译：将高级语言翻译成汇编语言或机器语言的过程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2195736" y="4857766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267744" y="4804964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源语言</a:t>
            </a:r>
            <a:endParaRPr lang="zh-CN" altLang="en-US" sz="14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3995936" y="4857766"/>
            <a:ext cx="22322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572000" y="4804964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目标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/>
                <a:cs typeface="Times New Roman" pitchFamily="18" charset="0"/>
              </a:rPr>
              <a:t>语言</a:t>
            </a:r>
            <a:endParaRPr lang="zh-CN" altLang="en-US" sz="1400" dirty="0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r>
              <a:rPr lang="en-US" altLang="zh-CN" sz="3000" spc="3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000" spc="3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什么是编译？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1" name="五边形 30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五边形 33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2354552" y="1301883"/>
            <a:ext cx="1931011" cy="3198597"/>
            <a:chOff x="945" y="1304"/>
            <a:chExt cx="1134" cy="2533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945" y="3348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机器语言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(Machine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945" y="2273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(Assembly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945" y="1304"/>
              <a:ext cx="1118" cy="4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高级语言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High Level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5" name="Group 14"/>
          <p:cNvGrpSpPr>
            <a:grpSpLocks/>
          </p:cNvGrpSpPr>
          <p:nvPr/>
        </p:nvGrpSpPr>
        <p:grpSpPr bwMode="auto">
          <a:xfrm>
            <a:off x="4803025" y="3347477"/>
            <a:ext cx="1224505" cy="769323"/>
            <a:chOff x="3802" y="3069"/>
            <a:chExt cx="900" cy="646"/>
          </a:xfrm>
        </p:grpSpPr>
        <p:sp>
          <p:nvSpPr>
            <p:cNvPr id="46" name="Line 16"/>
            <p:cNvSpPr>
              <a:spLocks noChangeShapeType="1"/>
            </p:cNvSpPr>
            <p:nvPr/>
          </p:nvSpPr>
          <p:spPr bwMode="auto">
            <a:xfrm rot="10800000" flipV="1">
              <a:off x="4241" y="3518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802" y="3069"/>
              <a:ext cx="900" cy="4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48" name="Group 22"/>
          <p:cNvGrpSpPr>
            <a:grpSpLocks/>
          </p:cNvGrpSpPr>
          <p:nvPr/>
        </p:nvGrpSpPr>
        <p:grpSpPr bwMode="auto">
          <a:xfrm>
            <a:off x="4714876" y="1997102"/>
            <a:ext cx="1428760" cy="783614"/>
            <a:chOff x="3696" y="2886"/>
            <a:chExt cx="1143" cy="658"/>
          </a:xfrm>
        </p:grpSpPr>
        <p:sp>
          <p:nvSpPr>
            <p:cNvPr id="49" name="Line 24"/>
            <p:cNvSpPr>
              <a:spLocks noChangeShapeType="1"/>
            </p:cNvSpPr>
            <p:nvPr/>
          </p:nvSpPr>
          <p:spPr bwMode="auto">
            <a:xfrm rot="10200000" flipV="1">
              <a:off x="4241" y="3315"/>
              <a:ext cx="3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3696" y="2886"/>
              <a:ext cx="1143" cy="4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360673" y="4110693"/>
            <a:ext cx="2211591" cy="341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C706 0000 0002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4370199" y="2781505"/>
            <a:ext cx="2160572" cy="341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MOV X, 2</a:t>
            </a:r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4370199" y="1401223"/>
            <a:ext cx="2160572" cy="3644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= 2</a:t>
            </a:r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rot="10800000" flipV="1">
            <a:off x="5391537" y="3122959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 rot="10800000" flipV="1">
            <a:off x="5393477" y="1765638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grpSp>
        <p:nvGrpSpPr>
          <p:cNvPr id="56" name="Group 39"/>
          <p:cNvGrpSpPr>
            <a:grpSpLocks/>
          </p:cNvGrpSpPr>
          <p:nvPr/>
        </p:nvGrpSpPr>
        <p:grpSpPr bwMode="auto">
          <a:xfrm>
            <a:off x="6598135" y="1571618"/>
            <a:ext cx="1260013" cy="2714644"/>
            <a:chOff x="3742" y="1495"/>
            <a:chExt cx="870" cy="2177"/>
          </a:xfrm>
        </p:grpSpPr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3742" y="2262"/>
              <a:ext cx="870" cy="4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3742" y="1495"/>
              <a:ext cx="435" cy="726"/>
            </a:xfrm>
            <a:custGeom>
              <a:avLst/>
              <a:gdLst>
                <a:gd name="T0" fmla="*/ 0 w 726"/>
                <a:gd name="T1" fmla="*/ 0 h 907"/>
                <a:gd name="T2" fmla="*/ 590 w 726"/>
                <a:gd name="T3" fmla="*/ 363 h 907"/>
                <a:gd name="T4" fmla="*/ 726 w 726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907">
                  <a:moveTo>
                    <a:pt x="0" y="0"/>
                  </a:moveTo>
                  <a:cubicBezTo>
                    <a:pt x="234" y="106"/>
                    <a:pt x="469" y="212"/>
                    <a:pt x="590" y="363"/>
                  </a:cubicBezTo>
                  <a:cubicBezTo>
                    <a:pt x="711" y="514"/>
                    <a:pt x="703" y="816"/>
                    <a:pt x="726" y="90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3754" y="2765"/>
              <a:ext cx="423" cy="907"/>
            </a:xfrm>
            <a:custGeom>
              <a:avLst/>
              <a:gdLst>
                <a:gd name="T0" fmla="*/ 681 w 681"/>
                <a:gd name="T1" fmla="*/ 0 h 817"/>
                <a:gd name="T2" fmla="*/ 499 w 681"/>
                <a:gd name="T3" fmla="*/ 635 h 817"/>
                <a:gd name="T4" fmla="*/ 0 w 681"/>
                <a:gd name="T5" fmla="*/ 817 h 8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817">
                  <a:moveTo>
                    <a:pt x="681" y="0"/>
                  </a:moveTo>
                  <a:cubicBezTo>
                    <a:pt x="647" y="249"/>
                    <a:pt x="613" y="499"/>
                    <a:pt x="499" y="635"/>
                  </a:cubicBezTo>
                  <a:cubicBezTo>
                    <a:pt x="385" y="771"/>
                    <a:pt x="192" y="794"/>
                    <a:pt x="0" y="8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自展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675288" y="2077619"/>
            <a:ext cx="2421508" cy="864096"/>
            <a:chOff x="1811407" y="3147814"/>
            <a:chExt cx="2421508" cy="864096"/>
          </a:xfrm>
        </p:grpSpPr>
        <p:grpSp>
          <p:nvGrpSpPr>
            <p:cNvPr id="81" name="组合 80"/>
            <p:cNvGrpSpPr/>
            <p:nvPr/>
          </p:nvGrpSpPr>
          <p:grpSpPr>
            <a:xfrm>
              <a:off x="1811407" y="3147814"/>
              <a:ext cx="2421508" cy="864096"/>
              <a:chOff x="1811407" y="3147814"/>
              <a:chExt cx="2421508" cy="864096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矩形 86"/>
              <p:cNvSpPr/>
              <p:nvPr/>
            </p:nvSpPr>
            <p:spPr>
              <a:xfrm>
                <a:off x="1811407" y="3174526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3419872" y="3188390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2649234" y="3641945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5BD078">
                        <a:lumMod val="7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5BD078">
                        <a:lumMod val="75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srgbClr val="5BD078">
                        <a:lumMod val="75000"/>
                      </a:srgbClr>
                    </a:solidFill>
                  </a:rPr>
                  <a:t>语言</a:t>
                </a:r>
                <a:endParaRPr lang="en-US" altLang="zh-CN" dirty="0">
                  <a:solidFill>
                    <a:srgbClr val="5BD078">
                      <a:lumMod val="75000"/>
                    </a:srgbClr>
                  </a:solidFill>
                </a:endParaRPr>
              </a:p>
            </p:txBody>
          </p:sp>
          <p:cxnSp>
            <p:nvCxnSpPr>
              <p:cNvPr id="90" name="直接连接符 89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矩形 81"/>
            <p:cNvSpPr/>
            <p:nvPr/>
          </p:nvSpPr>
          <p:spPr>
            <a:xfrm>
              <a:off x="2795016" y="3353913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dirty="0">
                  <a:solidFill>
                    <a:srgbClr val="FF0000"/>
                  </a:solidFill>
                </a:rPr>
                <a:t>’</a:t>
              </a: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059664" y="2077619"/>
            <a:ext cx="2421508" cy="936104"/>
            <a:chOff x="1811407" y="3147814"/>
            <a:chExt cx="2421508" cy="93610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811407" y="3147814"/>
              <a:ext cx="2421508" cy="936104"/>
              <a:chOff x="1811407" y="3147814"/>
              <a:chExt cx="2421508" cy="936104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1811407" y="3174526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419872" y="3188390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649234" y="371458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A5D02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A5D02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srgbClr val="A5D02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8" name="直接连接符 117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/>
            <p:cNvSpPr/>
            <p:nvPr/>
          </p:nvSpPr>
          <p:spPr>
            <a:xfrm>
              <a:off x="2795016" y="3353913"/>
              <a:ext cx="394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749418" y="3069015"/>
            <a:ext cx="2421508" cy="936104"/>
            <a:chOff x="1811407" y="3147814"/>
            <a:chExt cx="2421508" cy="93610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1811407" y="3147814"/>
              <a:ext cx="2421508" cy="936104"/>
              <a:chOff x="1811407" y="3147814"/>
              <a:chExt cx="2421508" cy="936104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1811407" y="3174526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419872" y="3188390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707691" y="371458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2" name="直接连接符 131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矩形 123"/>
            <p:cNvSpPr/>
            <p:nvPr/>
          </p:nvSpPr>
          <p:spPr>
            <a:xfrm>
              <a:off x="2795016" y="3370629"/>
              <a:ext cx="394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043393" y="2581675"/>
            <a:ext cx="2421508" cy="864096"/>
            <a:chOff x="1811407" y="3147814"/>
            <a:chExt cx="2421508" cy="864096"/>
          </a:xfrm>
        </p:grpSpPr>
        <p:grpSp>
          <p:nvGrpSpPr>
            <p:cNvPr id="137" name="组合 136"/>
            <p:cNvGrpSpPr/>
            <p:nvPr/>
          </p:nvGrpSpPr>
          <p:grpSpPr>
            <a:xfrm>
              <a:off x="1811407" y="3147814"/>
              <a:ext cx="2421508" cy="864096"/>
              <a:chOff x="1811407" y="3147814"/>
              <a:chExt cx="2421508" cy="864096"/>
            </a:xfrm>
          </p:grpSpPr>
          <p:cxnSp>
            <p:nvCxnSpPr>
              <p:cNvPr id="139" name="直接连接符 138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1811407" y="3174526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3419872" y="3188390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649234" y="3641945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073E8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rgbClr val="073E87"/>
                    </a:solidFill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</a:endParaRPr>
              </a:p>
            </p:txBody>
          </p:sp>
          <p:cxnSp>
            <p:nvCxnSpPr>
              <p:cNvPr id="146" name="直接连接符 145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2795016" y="3353913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solidFill>
                    <a:srgbClr val="FF0000"/>
                  </a:solidFill>
                </a:rPr>
                <a:t>’</a:t>
              </a:r>
              <a:endParaRPr lang="en-US" altLang="zh-CN" dirty="0">
                <a:solidFill>
                  <a:srgbClr val="FF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4403480" y="2581675"/>
            <a:ext cx="2421508" cy="936104"/>
            <a:chOff x="1811407" y="3147814"/>
            <a:chExt cx="2421508" cy="936104"/>
          </a:xfrm>
        </p:grpSpPr>
        <p:grpSp>
          <p:nvGrpSpPr>
            <p:cNvPr id="151" name="组合 150"/>
            <p:cNvGrpSpPr/>
            <p:nvPr/>
          </p:nvGrpSpPr>
          <p:grpSpPr>
            <a:xfrm>
              <a:off x="1811407" y="3147814"/>
              <a:ext cx="2421508" cy="936104"/>
              <a:chOff x="1811407" y="3147814"/>
              <a:chExt cx="2421508" cy="936104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矩形 156"/>
              <p:cNvSpPr/>
              <p:nvPr/>
            </p:nvSpPr>
            <p:spPr>
              <a:xfrm>
                <a:off x="1811407" y="3174526"/>
                <a:ext cx="864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</a:t>
                </a: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3419872" y="3188390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代码</a:t>
                </a: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649234" y="371458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1B6F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solidFill>
                      <a:srgbClr val="31B6F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直接连接符 159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矩形 151"/>
            <p:cNvSpPr/>
            <p:nvPr/>
          </p:nvSpPr>
          <p:spPr>
            <a:xfrm>
              <a:off x="2795016" y="3353913"/>
              <a:ext cx="394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" name="右箭头 2"/>
          <p:cNvSpPr/>
          <p:nvPr/>
        </p:nvSpPr>
        <p:spPr>
          <a:xfrm rot="-1020000">
            <a:off x="1822835" y="3710883"/>
            <a:ext cx="1635137" cy="5498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</a:rPr>
              <a:t>可执行目标程序</a:t>
            </a:r>
          </a:p>
        </p:txBody>
      </p:sp>
      <p:sp>
        <p:nvSpPr>
          <p:cNvPr id="98" name="右箭头 97"/>
          <p:cNvSpPr/>
          <p:nvPr/>
        </p:nvSpPr>
        <p:spPr>
          <a:xfrm rot="-1020000">
            <a:off x="103622" y="3284830"/>
            <a:ext cx="1635137" cy="54989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</a:rPr>
              <a:t>源程序</a:t>
            </a:r>
          </a:p>
        </p:txBody>
      </p:sp>
      <p:sp>
        <p:nvSpPr>
          <p:cNvPr id="4" name="矩形 3"/>
          <p:cNvSpPr/>
          <p:nvPr/>
        </p:nvSpPr>
        <p:spPr>
          <a:xfrm>
            <a:off x="1637712" y="237877"/>
            <a:ext cx="7686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（在同一台机器上实现不同语言的编译器）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5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1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编译器的移植</a:t>
            </a:r>
          </a:p>
        </p:txBody>
      </p:sp>
    </p:spTree>
    <p:extLst>
      <p:ext uri="{BB962C8B-B14F-4D97-AF65-F5344CB8AC3E}">
        <p14:creationId xmlns:p14="http://schemas.microsoft.com/office/powerpoint/2010/main" val="23845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编译器的移植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baseline="-25000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 B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机器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上运行的</a:t>
            </a:r>
            <a:r>
              <a:rPr lang="zh-CN" altLang="en-US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高级语言</a:t>
            </a:r>
            <a:r>
              <a:rPr lang="en-US" altLang="zh-CN" sz="2000" b="1" dirty="0">
                <a:solidFill>
                  <a:schemeClr val="tx2">
                    <a:lumMod val="40000"/>
                    <a:lumOff val="60000"/>
                  </a:schemeClr>
                </a:solidFill>
                <a:ea typeface="楷体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000" b="1" dirty="0">
                <a:solidFill>
                  <a:schemeClr val="tx1"/>
                </a:solidFill>
                <a:ea typeface="楷体" pitchFamily="49" charset="-122"/>
                <a:cs typeface="Times New Roman" panose="02020603050405020304" pitchFamily="18" charset="0"/>
              </a:rPr>
              <a:t>的编译器</a:t>
            </a:r>
            <a:endParaRPr lang="en-US" altLang="zh-CN" sz="2000" b="1" dirty="0">
              <a:solidFill>
                <a:schemeClr val="tx1"/>
              </a:solidFill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813529" y="3131098"/>
            <a:ext cx="2400553" cy="936104"/>
            <a:chOff x="1811407" y="3147814"/>
            <a:chExt cx="2400553" cy="936104"/>
          </a:xfrm>
        </p:grpSpPr>
        <p:grpSp>
          <p:nvGrpSpPr>
            <p:cNvPr id="109" name="组合 108"/>
            <p:cNvGrpSpPr/>
            <p:nvPr/>
          </p:nvGrpSpPr>
          <p:grpSpPr>
            <a:xfrm>
              <a:off x="1811407" y="3147814"/>
              <a:ext cx="2400553" cy="936104"/>
              <a:chOff x="1811407" y="3147814"/>
              <a:chExt cx="2400553" cy="936104"/>
            </a:xfrm>
          </p:grpSpPr>
          <p:cxnSp>
            <p:nvCxnSpPr>
              <p:cNvPr id="111" name="直接连接符 110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1811407" y="3174526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3419872" y="3188390"/>
                <a:ext cx="784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2707691" y="3714586"/>
                <a:ext cx="784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A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语言</a:t>
                </a:r>
                <a:endParaRPr lang="en-US" altLang="zh-CN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8" name="直接连接符 117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矩形 109"/>
            <p:cNvSpPr/>
            <p:nvPr/>
          </p:nvSpPr>
          <p:spPr>
            <a:xfrm>
              <a:off x="2795016" y="3398640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P1</a:t>
              </a: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21094" y="2651888"/>
            <a:ext cx="2400553" cy="936104"/>
            <a:chOff x="1811407" y="3147814"/>
            <a:chExt cx="2400553" cy="93610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1811407" y="3147814"/>
              <a:ext cx="2400553" cy="936104"/>
              <a:chOff x="1811407" y="3147814"/>
              <a:chExt cx="2400553" cy="936104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1811407" y="3174526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419872" y="3188390"/>
                <a:ext cx="782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649234" y="3714586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/>
                    </a:solidFill>
                  </a:rPr>
                  <a:t>L</a:t>
                </a:r>
                <a:r>
                  <a:rPr lang="zh-CN" altLang="en-US" dirty="0">
                    <a:solidFill>
                      <a:srgbClr val="073E87"/>
                    </a:solidFill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</a:endParaRPr>
              </a:p>
            </p:txBody>
          </p:sp>
          <p:cxnSp>
            <p:nvCxnSpPr>
              <p:cNvPr id="132" name="直接连接符 131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矩形 123"/>
            <p:cNvSpPr/>
            <p:nvPr/>
          </p:nvSpPr>
          <p:spPr>
            <a:xfrm>
              <a:off x="2795016" y="3398640"/>
              <a:ext cx="486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P2’</a:t>
              </a: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3455272" y="2663046"/>
            <a:ext cx="2400553" cy="936104"/>
            <a:chOff x="1811407" y="3147814"/>
            <a:chExt cx="2400553" cy="936104"/>
          </a:xfrm>
        </p:grpSpPr>
        <p:grpSp>
          <p:nvGrpSpPr>
            <p:cNvPr id="137" name="组合 136"/>
            <p:cNvGrpSpPr/>
            <p:nvPr/>
          </p:nvGrpSpPr>
          <p:grpSpPr>
            <a:xfrm>
              <a:off x="1811407" y="3147814"/>
              <a:ext cx="2400553" cy="936104"/>
              <a:chOff x="1811407" y="3147814"/>
              <a:chExt cx="2400553" cy="936104"/>
            </a:xfrm>
          </p:grpSpPr>
          <p:cxnSp>
            <p:nvCxnSpPr>
              <p:cNvPr id="139" name="直接连接符 138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1811407" y="3174526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3419872" y="3188390"/>
                <a:ext cx="782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683403" y="3714586"/>
                <a:ext cx="784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>
                        <a:lumMod val="60000"/>
                        <a:lumOff val="40000"/>
                      </a:srgbClr>
                    </a:solidFill>
                  </a:rPr>
                  <a:t>A</a:t>
                </a:r>
                <a:r>
                  <a:rPr lang="zh-CN" altLang="en-US" dirty="0">
                    <a:solidFill>
                      <a:srgbClr val="073E87">
                        <a:lumMod val="60000"/>
                        <a:lumOff val="40000"/>
                      </a:srgbClr>
                    </a:solidFill>
                  </a:rPr>
                  <a:t>语言</a:t>
                </a:r>
                <a:endParaRPr lang="en-US" altLang="zh-CN" dirty="0">
                  <a:solidFill>
                    <a:srgbClr val="073E87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46" name="直接连接符 145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/>
            <p:cNvSpPr/>
            <p:nvPr/>
          </p:nvSpPr>
          <p:spPr>
            <a:xfrm>
              <a:off x="2795016" y="3398640"/>
              <a:ext cx="534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P2’’</a:t>
              </a:r>
            </a:p>
          </p:txBody>
        </p:sp>
      </p:grpSp>
      <p:cxnSp>
        <p:nvCxnSpPr>
          <p:cNvPr id="150" name="直接箭头连接符 149"/>
          <p:cNvCxnSpPr/>
          <p:nvPr/>
        </p:nvCxnSpPr>
        <p:spPr>
          <a:xfrm>
            <a:off x="5438280" y="1581060"/>
            <a:ext cx="627262" cy="43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组合 192"/>
          <p:cNvGrpSpPr/>
          <p:nvPr/>
        </p:nvGrpSpPr>
        <p:grpSpPr>
          <a:xfrm>
            <a:off x="5081933" y="2147831"/>
            <a:ext cx="2400553" cy="936104"/>
            <a:chOff x="1811407" y="3147814"/>
            <a:chExt cx="2400553" cy="936104"/>
          </a:xfrm>
        </p:grpSpPr>
        <p:grpSp>
          <p:nvGrpSpPr>
            <p:cNvPr id="194" name="组合 193"/>
            <p:cNvGrpSpPr/>
            <p:nvPr/>
          </p:nvGrpSpPr>
          <p:grpSpPr>
            <a:xfrm>
              <a:off x="1811407" y="3147814"/>
              <a:ext cx="2400553" cy="936104"/>
              <a:chOff x="1811407" y="3147814"/>
              <a:chExt cx="2400553" cy="936104"/>
            </a:xfrm>
          </p:grpSpPr>
          <p:cxnSp>
            <p:nvCxnSpPr>
              <p:cNvPr id="196" name="直接连接符 195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矩形 199"/>
              <p:cNvSpPr/>
              <p:nvPr/>
            </p:nvSpPr>
            <p:spPr>
              <a:xfrm>
                <a:off x="1811407" y="3174526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3419872" y="3188390"/>
                <a:ext cx="782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2649234" y="3714586"/>
                <a:ext cx="782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31B6FD"/>
                    </a:solidFill>
                  </a:rPr>
                  <a:t>B</a:t>
                </a:r>
                <a:r>
                  <a:rPr lang="zh-CN" altLang="en-US" dirty="0">
                    <a:solidFill>
                      <a:srgbClr val="31B6FD"/>
                    </a:solidFill>
                  </a:rPr>
                  <a:t>语言</a:t>
                </a:r>
                <a:endParaRPr lang="en-US" altLang="zh-CN" dirty="0">
                  <a:solidFill>
                    <a:srgbClr val="31B6FD"/>
                  </a:solidFill>
                </a:endParaRPr>
              </a:p>
            </p:txBody>
          </p:sp>
          <p:cxnSp>
            <p:nvCxnSpPr>
              <p:cNvPr id="203" name="直接连接符 202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矩形 194"/>
            <p:cNvSpPr/>
            <p:nvPr/>
          </p:nvSpPr>
          <p:spPr>
            <a:xfrm>
              <a:off x="2795016" y="3398640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P2</a:t>
              </a: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1750865" y="2171413"/>
            <a:ext cx="2400553" cy="936104"/>
            <a:chOff x="1811407" y="3147814"/>
            <a:chExt cx="2400553" cy="936104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811407" y="3147814"/>
              <a:ext cx="2400553" cy="936104"/>
              <a:chOff x="1811407" y="3147814"/>
              <a:chExt cx="2400553" cy="936104"/>
            </a:xfrm>
          </p:grpSpPr>
          <p:cxnSp>
            <p:nvCxnSpPr>
              <p:cNvPr id="210" name="直接连接符 209"/>
              <p:cNvCxnSpPr/>
              <p:nvPr/>
            </p:nvCxnSpPr>
            <p:spPr>
              <a:xfrm>
                <a:off x="1835696" y="3147814"/>
                <a:ext cx="2368365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>
                <a:off x="1835696" y="3579862"/>
                <a:ext cx="792088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3491880" y="3579862"/>
                <a:ext cx="720080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>
                <a:off x="2627784" y="4011910"/>
                <a:ext cx="864096" cy="0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矩形 213"/>
              <p:cNvSpPr/>
              <p:nvPr/>
            </p:nvSpPr>
            <p:spPr>
              <a:xfrm>
                <a:off x="1811407" y="3174526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L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程序</a:t>
                </a: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3419872" y="3188390"/>
                <a:ext cx="782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B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代码</a:t>
                </a:r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2649234" y="3714586"/>
                <a:ext cx="7617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73E87"/>
                    </a:solidFill>
                  </a:rPr>
                  <a:t>L</a:t>
                </a:r>
                <a:r>
                  <a:rPr lang="zh-CN" altLang="en-US" dirty="0">
                    <a:solidFill>
                      <a:srgbClr val="073E87"/>
                    </a:solidFill>
                  </a:rPr>
                  <a:t>语言</a:t>
                </a:r>
                <a:endParaRPr lang="en-US" altLang="zh-CN" dirty="0">
                  <a:solidFill>
                    <a:srgbClr val="073E87"/>
                  </a:solidFill>
                </a:endParaRPr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1835696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>
                <a:off x="4211960" y="3147814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>
                <a:off x="3491880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>
                <a:off x="2627784" y="3579862"/>
                <a:ext cx="0" cy="432048"/>
              </a:xfrm>
              <a:prstGeom prst="line">
                <a:avLst/>
              </a:prstGeom>
              <a:ln w="254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矩形 208"/>
            <p:cNvSpPr/>
            <p:nvPr/>
          </p:nvSpPr>
          <p:spPr>
            <a:xfrm>
              <a:off x="2795016" y="3398640"/>
              <a:ext cx="486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P2’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0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  <a:endParaRPr lang="zh-CN" altLang="en-US" sz="3000" b="1" dirty="0">
              <a:solidFill>
                <a:schemeClr val="tx1"/>
              </a:solidFill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五边形 13"/>
          <p:cNvSpPr/>
          <p:nvPr/>
        </p:nvSpPr>
        <p:spPr>
          <a:xfrm>
            <a:off x="1" y="195486"/>
            <a:ext cx="755576" cy="432048"/>
          </a:xfrm>
          <a:prstGeom prst="homePlate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9" name="五边形 18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28595" y="843558"/>
            <a:ext cx="7743805" cy="3673711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1970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年以前，几乎所有的编译程序都是用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机器语言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编写的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优点：更好地发挥硬件系统的效率</a:t>
            </a:r>
            <a:endParaRPr lang="en-US" altLang="zh-CN" sz="1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缺点：可读性、可靠性、可维护性、编制效率差</a:t>
            </a:r>
          </a:p>
          <a:p>
            <a:pPr lvl="0" algn="just"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1980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年以后，通常用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高级语言</a:t>
            </a: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来编写编译程序</a:t>
            </a:r>
            <a:r>
              <a:rPr lang="zh-CN" altLang="en-US" sz="20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（自展技术）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编译器的移植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编译器的自动生成</a:t>
            </a:r>
            <a:endParaRPr lang="en-US" altLang="zh-CN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marL="561657" lvl="3" indent="-274320" algn="just"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LEX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词法分析程序生成器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YACC</a:t>
            </a:r>
            <a:r>
              <a:rPr lang="zh-CN" altLang="en-US" sz="1800" b="1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：语法分析程序生成器</a:t>
            </a:r>
          </a:p>
          <a:p>
            <a:pPr algn="just"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0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195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754790" y="915566"/>
            <a:ext cx="8229599" cy="48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       </a:t>
            </a:r>
            <a:r>
              <a:rPr lang="zh-CN" altLang="zh-CN" b="1" dirty="0">
                <a:solidFill>
                  <a:schemeClr val="tx1"/>
                </a:solidFill>
              </a:rPr>
              <a:t>编写编译器的原理和技术具有十分普遍的意义，以至于在每个计算机科学家的研究生涯中，本课程中的原理和技术都会反复用到。</a:t>
            </a:r>
            <a:endParaRPr lang="en-US" altLang="zh-CN" sz="2800" b="1" dirty="0">
              <a:solidFill>
                <a:schemeClr val="tx1"/>
              </a:solidFill>
              <a:latin typeface="楷体" pitchFamily="49" charset="-122"/>
            </a:endParaRPr>
          </a:p>
          <a:p>
            <a:pPr marL="0" indent="0" algn="r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——Alfred </a:t>
            </a:r>
            <a:r>
              <a:rPr lang="en-US" altLang="zh-CN" sz="2800" dirty="0" err="1">
                <a:solidFill>
                  <a:schemeClr val="tx1"/>
                </a:solidFill>
              </a:rPr>
              <a:t>V.Aho</a:t>
            </a:r>
            <a:endParaRPr lang="zh-CN" altLang="en-US" sz="2800" b="1" dirty="0">
              <a:solidFill>
                <a:schemeClr val="tx1"/>
              </a:solidFill>
              <a:latin typeface="楷体" pitchFamily="49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47" y="2245886"/>
            <a:ext cx="2371290" cy="278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407" y="2245886"/>
            <a:ext cx="1857923" cy="27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47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6" y="1059989"/>
            <a:ext cx="8033473" cy="3816017"/>
          </a:xfrm>
        </p:spPr>
        <p:txBody>
          <a:bodyPr>
            <a:normAutofit fontScale="92500"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更深刻地理解高级语言程序的内部运行机制</a:t>
            </a:r>
            <a:endParaRPr lang="en-US" altLang="zh-CN" sz="3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教给我们如何严谨地去思考、编写程序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编译原理涉及了计算机科学求解问题的基本思路和方法，即问题的“形式化描述→自动化处理”</a:t>
            </a:r>
            <a:endParaRPr lang="en-US" altLang="zh-CN" sz="3000" b="1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所涉及的理论和方法在很多领域都会被用到</a:t>
            </a: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900" b="1" dirty="0">
                <a:solidFill>
                  <a:schemeClr val="tx1"/>
                </a:solidFill>
                <a:cs typeface="Times New Roman" pitchFamily="18" charset="0"/>
              </a:rPr>
              <a:t>自然语言处理、模式识别、人工智能、</a:t>
            </a:r>
            <a:r>
              <a:rPr lang="en-US" altLang="zh-CN" sz="2900" b="1" dirty="0">
                <a:solidFill>
                  <a:schemeClr val="tx1"/>
                </a:solidFill>
                <a:cs typeface="Times New Roman" pitchFamily="18" charset="0"/>
              </a:rPr>
              <a:t>……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3000" b="1" dirty="0">
                <a:solidFill>
                  <a:schemeClr val="tx1"/>
                </a:solidFill>
              </a:rPr>
              <a:t>很多应用软件都会用到编译技术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通过本课程的学习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9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93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引导用户在语言的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语法约束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下编制程序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能自动地提供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关键字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与其匹配的关键字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08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对程序进行分析，打印出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结构清晰的程序</a:t>
            </a: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注释以一种特殊的字体打印</a:t>
            </a: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根据各个语句在程序的层次结构中的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嵌套深度</a:t>
            </a: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进行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缩进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0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1126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1126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214282" y="1892123"/>
            <a:ext cx="2714644" cy="1322569"/>
          </a:xfrm>
          <a:prstGeom prst="wedgeRoundRectCallout">
            <a:avLst>
              <a:gd name="adj1" fmla="val 47138"/>
              <a:gd name="adj2" fmla="val -69550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把存储在不同文件中的源程序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聚合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在一起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把被称为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宏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的缩写语句转换为原始语句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25" name="五边形 24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五边形 25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5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静态检测器（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静态定位程序中的错误</a:t>
            </a:r>
            <a:endParaRPr lang="en-US" altLang="zh-CN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释放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空指针</a:t>
            </a: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或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已释放过的指针</a:t>
            </a:r>
            <a:endParaRPr lang="en-US" altLang="zh-CN" sz="1800" b="1" dirty="0">
              <a:solidFill>
                <a:srgbClr val="0000FF"/>
              </a:solidFill>
              <a:cs typeface="Times New Roman" pitchFamily="18" charset="0"/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cs typeface="Times New Roman" pitchFamily="18" charset="0"/>
              </a:rPr>
              <a:t>检测出程序中</a:t>
            </a:r>
            <a:r>
              <a:rPr lang="zh-CN" altLang="en-US" sz="1800" b="1" dirty="0">
                <a:solidFill>
                  <a:srgbClr val="0000FF"/>
                </a:solidFill>
                <a:cs typeface="Times New Roman" pitchFamily="18" charset="0"/>
              </a:rPr>
              <a:t>永远不能被执行的语句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75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静态检测器（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文本格式器（</a:t>
            </a:r>
            <a:r>
              <a:rPr lang="en-US" altLang="zh-CN" b="1" dirty="0">
                <a:solidFill>
                  <a:schemeClr val="tx1"/>
                </a:solidFill>
              </a:rPr>
              <a:t>Text formatters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文本格式器处理的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字符流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中除了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需要排版输出的字符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以外，还包含一些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用来说明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字符流中的段落、图表或者上标和下标等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数学结构的命令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静态检测器（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文本格式器（</a:t>
            </a:r>
            <a:r>
              <a:rPr lang="en-US" altLang="zh-CN" b="1" dirty="0">
                <a:solidFill>
                  <a:schemeClr val="tx1"/>
                </a:solidFill>
              </a:rPr>
              <a:t>Text formatters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数据库查询解释器（ </a:t>
            </a:r>
            <a:r>
              <a:rPr lang="en-US" altLang="zh-CN" b="1" dirty="0">
                <a:solidFill>
                  <a:schemeClr val="tx1"/>
                </a:solidFill>
              </a:rPr>
              <a:t>Database Query Interpreters 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数据库查询语句由包含了关系和布尔运算的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谓词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组成。查询解释器把这些谓词翻译成</a:t>
            </a:r>
            <a:r>
              <a:rPr lang="zh-CN" altLang="en-US" sz="2000" b="1" dirty="0">
                <a:solidFill>
                  <a:srgbClr val="0000FF"/>
                </a:solidFill>
                <a:cs typeface="Times New Roman" pitchFamily="18" charset="0"/>
              </a:rPr>
              <a:t>数据库命令</a:t>
            </a:r>
            <a:r>
              <a:rPr lang="zh-CN" altLang="en-US" sz="2000" b="1" dirty="0">
                <a:solidFill>
                  <a:schemeClr val="tx1"/>
                </a:solidFill>
                <a:cs typeface="Times New Roman" pitchFamily="18" charset="0"/>
              </a:rPr>
              <a:t>，在数据库中查询满足条件的记录。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1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结构化编辑器（</a:t>
            </a:r>
            <a:r>
              <a:rPr lang="en-US" altLang="zh-CN" b="1" dirty="0">
                <a:solidFill>
                  <a:schemeClr val="tx1"/>
                </a:solidFill>
              </a:rPr>
              <a:t>Structure editors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智能打印机（</a:t>
            </a:r>
            <a:r>
              <a:rPr lang="en-US" altLang="zh-CN" b="1" dirty="0">
                <a:solidFill>
                  <a:schemeClr val="tx1"/>
                </a:solidFill>
              </a:rPr>
              <a:t>Pretty printers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静态检测器（</a:t>
            </a:r>
            <a:r>
              <a:rPr lang="en-US" altLang="zh-CN" b="1" dirty="0">
                <a:solidFill>
                  <a:schemeClr val="tx1"/>
                </a:solidFill>
              </a:rPr>
              <a:t>Static checkers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文本格式器（</a:t>
            </a:r>
            <a:r>
              <a:rPr lang="en-US" altLang="zh-CN" b="1" dirty="0">
                <a:solidFill>
                  <a:schemeClr val="tx1"/>
                </a:solidFill>
              </a:rPr>
              <a:t>Text formatters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数据库查询解释器（ </a:t>
            </a:r>
            <a:r>
              <a:rPr lang="en-US" altLang="zh-CN" b="1" dirty="0">
                <a:solidFill>
                  <a:schemeClr val="tx1"/>
                </a:solidFill>
              </a:rPr>
              <a:t>Database Query Interpreters 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高级语言的翻译工具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75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338095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本章小结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27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．绪论 			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学时）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2.   </a:t>
            </a:r>
            <a:r>
              <a:rPr lang="zh-CN" altLang="en-US" b="1" dirty="0">
                <a:solidFill>
                  <a:schemeClr val="tx1"/>
                </a:solidFill>
              </a:rPr>
              <a:t>语言及其文法		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．词法分析		（</a:t>
            </a: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4</a:t>
            </a:r>
            <a:r>
              <a:rPr lang="zh-CN" altLang="en-US" b="1" dirty="0">
                <a:solidFill>
                  <a:schemeClr val="tx1"/>
                </a:solidFill>
              </a:rPr>
              <a:t>．语法分析		（</a:t>
            </a:r>
            <a:r>
              <a:rPr lang="en-US" altLang="zh-CN" b="1" dirty="0">
                <a:solidFill>
                  <a:schemeClr val="tx1"/>
                </a:solidFill>
              </a:rPr>
              <a:t>9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．语法制导翻译		（</a:t>
            </a: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6</a:t>
            </a:r>
            <a:r>
              <a:rPr lang="zh-CN" altLang="en-US" b="1" dirty="0">
                <a:solidFill>
                  <a:schemeClr val="tx1"/>
                </a:solidFill>
              </a:rPr>
              <a:t>．中间代码生成		（</a:t>
            </a:r>
            <a:r>
              <a:rPr lang="en-US" altLang="zh-CN" b="1" dirty="0">
                <a:solidFill>
                  <a:schemeClr val="tx1"/>
                </a:solidFill>
              </a:rPr>
              <a:t>7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7</a:t>
            </a:r>
            <a:r>
              <a:rPr lang="zh-CN" altLang="en-US" b="1" dirty="0">
                <a:solidFill>
                  <a:schemeClr val="tx1"/>
                </a:solidFill>
              </a:rPr>
              <a:t>．运行时的存贮组织	（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8</a:t>
            </a:r>
            <a:r>
              <a:rPr lang="zh-CN" altLang="en-US" b="1" dirty="0">
                <a:solidFill>
                  <a:schemeClr val="tx1"/>
                </a:solidFill>
              </a:rPr>
              <a:t>．代码优化       		（</a:t>
            </a: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9</a:t>
            </a:r>
            <a:r>
              <a:rPr lang="zh-CN" altLang="en-US" b="1" dirty="0">
                <a:solidFill>
                  <a:schemeClr val="tx1"/>
                </a:solidFill>
              </a:rPr>
              <a:t>．代码生成       		（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学时） </a:t>
            </a: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课程主要内容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0620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064" y="1714494"/>
            <a:ext cx="2952328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35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875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467544" y="2427734"/>
            <a:ext cx="2428892" cy="1071570"/>
          </a:xfrm>
          <a:prstGeom prst="wedgeRoundRectCallout">
            <a:avLst>
              <a:gd name="adj1" fmla="val 57122"/>
              <a:gd name="adj2" fmla="val 75139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可重定位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6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Relocatable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在内存中存放的起始位置</a:t>
            </a:r>
            <a:r>
              <a:rPr lang="en-US" altLang="zh-CN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不是固定的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458" y="4559872"/>
            <a:ext cx="350043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30000"/>
              </a:spcBef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起始位置</a:t>
            </a:r>
            <a:r>
              <a:rPr lang="en-US" altLang="zh-CN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+ 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相对地址 </a:t>
            </a:r>
            <a:r>
              <a:rPr lang="en-US" altLang="zh-CN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绝对地址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47" name="五边形 46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五边形 47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5929322" y="2357436"/>
            <a:ext cx="2714644" cy="1357322"/>
          </a:xfrm>
          <a:prstGeom prst="wedgeRoundRectCallout">
            <a:avLst>
              <a:gd name="adj1" fmla="val -48451"/>
              <a:gd name="adj2" fmla="val 72695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加载器：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修改可重定位地址；</a:t>
            </a:r>
            <a:endParaRPr lang="en-US" altLang="zh-CN" b="1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将修改后的指令和数据放到内存中适当的位置</a:t>
            </a:r>
          </a:p>
        </p:txBody>
      </p:sp>
    </p:spTree>
    <p:extLst>
      <p:ext uri="{BB962C8B-B14F-4D97-AF65-F5344CB8AC3E}">
        <p14:creationId xmlns:p14="http://schemas.microsoft.com/office/powerpoint/2010/main" val="1271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4" grpId="0" animBg="1"/>
      <p:bldP spid="24" grpId="1" animBg="1"/>
      <p:bldP spid="49" grpId="0" animBg="1"/>
      <p:bldP spid="4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5496" y="3939902"/>
            <a:ext cx="2789288" cy="71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库文件</a:t>
            </a:r>
          </a:p>
          <a:p>
            <a:pPr algn="ctr"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其它可重定位目标程序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214282" y="2000246"/>
            <a:ext cx="2928958" cy="1616682"/>
          </a:xfrm>
          <a:prstGeom prst="wedgeRoundRectCallout">
            <a:avLst>
              <a:gd name="adj1" fmla="val 43797"/>
              <a:gd name="adj2" fmla="val 75076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链接器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将多个可重定位的机器代码文件（包括库文件）连接到一起</a:t>
            </a:r>
            <a:endParaRPr lang="en-US" altLang="zh-CN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解决外部内存地址问题</a:t>
            </a: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rot="10800000" flipH="1">
            <a:off x="1898485" y="4286262"/>
            <a:ext cx="60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编译器在语言处理系统中的位置</a:t>
            </a:r>
            <a:endParaRPr lang="en-US" altLang="zh-CN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32" name="五边形 31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五边形 32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72163" y="928676"/>
            <a:ext cx="3714349" cy="3920142"/>
            <a:chOff x="1753071" y="915566"/>
            <a:chExt cx="2967853" cy="3920142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3270962" y="3156364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</p:spTree>
    <p:extLst>
      <p:ext uri="{BB962C8B-B14F-4D97-AF65-F5344CB8AC3E}">
        <p14:creationId xmlns:p14="http://schemas.microsoft.com/office/powerpoint/2010/main" val="156636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0563" y="1357313"/>
            <a:ext cx="4357687" cy="26571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什么是编译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编译系统的结构</a:t>
            </a:r>
          </a:p>
          <a:p>
            <a:pPr>
              <a:lnSpc>
                <a:spcPts val="4000"/>
              </a:lnSpc>
              <a:defRPr/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编译程序的生成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为什么要学习编译原理</a:t>
            </a:r>
          </a:p>
          <a:p>
            <a:pPr>
              <a:lnSpc>
                <a:spcPts val="4000"/>
              </a:lnSpc>
              <a:defRPr/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编译技术的应用</a:t>
            </a:r>
          </a:p>
        </p:txBody>
      </p:sp>
      <p:pic>
        <p:nvPicPr>
          <p:cNvPr id="28676" name="Picture 7" descr="E:\工大编译\ppt\制作\0330e9c554c768200000158fc50d5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5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190800" y="1460003"/>
            <a:ext cx="5045496" cy="308610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1.2 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编译系统的结构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5076056" y="4571109"/>
            <a:ext cx="1916794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72" y="715516"/>
            <a:ext cx="3891852" cy="382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五边形 1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8" name="Picture 2" descr="E:\工大编译\ppt\图片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175322"/>
            <a:ext cx="2071702" cy="4292819"/>
          </a:xfrm>
          <a:prstGeom prst="rect">
            <a:avLst/>
          </a:prstGeom>
          <a:noFill/>
        </p:spPr>
      </p:pic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903210" y="4517528"/>
            <a:ext cx="1823016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785786" y="4643452"/>
            <a:ext cx="1954923" cy="188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高级语言程序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500562" y="4500576"/>
            <a:ext cx="3143272" cy="0"/>
          </a:xfrm>
          <a:prstGeom prst="lin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164708" y="4604164"/>
            <a:ext cx="3907754" cy="53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汇编语言程序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/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机器语言程序</a:t>
            </a:r>
            <a:endParaRPr lang="en-US" altLang="zh-CN" sz="2000" b="1" dirty="0">
              <a:solidFill>
                <a:schemeClr val="tx2">
                  <a:lumMod val="60000"/>
                  <a:lumOff val="40000"/>
                </a:schemeClr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/>
            <a:endParaRPr lang="en-US" altLang="zh-CN" sz="20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840040" y="3869830"/>
            <a:ext cx="1589084" cy="1025129"/>
          </a:xfrm>
          <a:prstGeom prst="cube">
            <a:avLst>
              <a:gd name="adj" fmla="val 2500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0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编译器</a:t>
            </a:r>
          </a:p>
        </p:txBody>
      </p:sp>
      <p:sp>
        <p:nvSpPr>
          <p:cNvPr id="455684" name="AutoShape 4"/>
          <p:cNvSpPr>
            <a:spLocks noChangeArrowheads="1"/>
          </p:cNvSpPr>
          <p:nvPr/>
        </p:nvSpPr>
        <p:spPr bwMode="auto">
          <a:xfrm>
            <a:off x="2143108" y="2071684"/>
            <a:ext cx="5381220" cy="1285884"/>
          </a:xfrm>
          <a:prstGeom prst="cloudCallout">
            <a:avLst>
              <a:gd name="adj1" fmla="val -12997"/>
              <a:gd name="adj2" fmla="val 86436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30000"/>
              </a:spcBef>
            </a:pPr>
            <a:r>
              <a:rPr lang="zh-CN" altLang="en-US" sz="2500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机器是如何自动翻译的？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17233</TotalTime>
  <Words>3342</Words>
  <Application>Microsoft Office PowerPoint</Application>
  <PresentationFormat>全屏显示(16:9)</PresentationFormat>
  <Paragraphs>711</Paragraphs>
  <Slides>56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Monotype Sorts</vt:lpstr>
      <vt:lpstr>华文楷体</vt:lpstr>
      <vt:lpstr>楷体</vt:lpstr>
      <vt:lpstr>楷体_GB2312</vt:lpstr>
      <vt:lpstr>微软雅黑</vt:lpstr>
      <vt:lpstr>Arial</vt:lpstr>
      <vt:lpstr>Calibri</vt:lpstr>
      <vt:lpstr>Candara</vt:lpstr>
      <vt:lpstr>Ebrima</vt:lpstr>
      <vt:lpstr>Symbol</vt:lpstr>
      <vt:lpstr>Tahoma</vt:lpstr>
      <vt:lpstr>Times New Roman</vt:lpstr>
      <vt:lpstr>Wingdings</vt:lpstr>
      <vt:lpstr>波形</vt:lpstr>
      <vt:lpstr>PowerPoint 演示文稿</vt:lpstr>
      <vt:lpstr>PowerPoint 演示文稿</vt:lpstr>
      <vt:lpstr>1.1 什么是编译？</vt:lpstr>
      <vt:lpstr>1.1 什么是编译？</vt:lpstr>
      <vt:lpstr>编译器在语言处理系统中的位置</vt:lpstr>
      <vt:lpstr>编译器在语言处理系统中的位置</vt:lpstr>
      <vt:lpstr>编译器在语言处理系统中的位置</vt:lpstr>
      <vt:lpstr>PowerPoint 演示文稿</vt:lpstr>
      <vt:lpstr>1.2 编译系统的结构</vt:lpstr>
      <vt:lpstr>人工英汉翻译的例子</vt:lpstr>
      <vt:lpstr>人工英汉翻译的例子</vt:lpstr>
      <vt:lpstr>人工英汉翻译的例子</vt:lpstr>
      <vt:lpstr>编译器的结构</vt:lpstr>
      <vt:lpstr>编译器的结构</vt:lpstr>
      <vt:lpstr>词法分析/扫描(Scanning)</vt:lpstr>
      <vt:lpstr>例：词法分析后得到的token序列</vt:lpstr>
      <vt:lpstr>编译器的结构</vt:lpstr>
      <vt:lpstr>语法分析 ( parsing)</vt:lpstr>
      <vt:lpstr>例1：赋值语句的分析树</vt:lpstr>
      <vt:lpstr> 例2：变量声明语句的分析树</vt:lpstr>
      <vt:lpstr>编译器的结构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语义分析的主要任务</vt:lpstr>
      <vt:lpstr>编译器的结构</vt:lpstr>
      <vt:lpstr>常用的中间表示形式</vt:lpstr>
      <vt:lpstr>常用的三地址指令</vt:lpstr>
      <vt:lpstr>三地址指令的表示</vt:lpstr>
      <vt:lpstr>三地址指令的四元式表示</vt:lpstr>
      <vt:lpstr>中间代码生成的例子</vt:lpstr>
      <vt:lpstr>编译器的结构</vt:lpstr>
      <vt:lpstr>编译器的结构</vt:lpstr>
      <vt:lpstr>PowerPoint 演示文稿</vt:lpstr>
      <vt:lpstr>1.3 编译程序的生成</vt:lpstr>
      <vt:lpstr>编译器的T形图</vt:lpstr>
      <vt:lpstr>自展</vt:lpstr>
      <vt:lpstr>编译程序的生成</vt:lpstr>
      <vt:lpstr>编译器的移植</vt:lpstr>
      <vt:lpstr>编译程序的生成</vt:lpstr>
      <vt:lpstr>PowerPoint 演示文稿</vt:lpstr>
      <vt:lpstr>1.4 为什么要学习编译原理</vt:lpstr>
      <vt:lpstr>通过本课程的学习</vt:lpstr>
      <vt:lpstr>PowerPoint 演示文稿</vt:lpstr>
      <vt:lpstr>1.5 编译技术的应用</vt:lpstr>
      <vt:lpstr>1.5 编译技术的应用</vt:lpstr>
      <vt:lpstr>1.5 编译技术的应用</vt:lpstr>
      <vt:lpstr>1.5 编译技术的应用</vt:lpstr>
      <vt:lpstr>1.5 编译技术的应用</vt:lpstr>
      <vt:lpstr>1.5 编译技术的应用</vt:lpstr>
      <vt:lpstr>PowerPoint 演示文稿</vt:lpstr>
      <vt:lpstr>课程主要内容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1</cp:lastModifiedBy>
  <cp:revision>1061</cp:revision>
  <cp:lastPrinted>2019-02-15T07:37:09Z</cp:lastPrinted>
  <dcterms:created xsi:type="dcterms:W3CDTF">2003-07-09T14:46:46Z</dcterms:created>
  <dcterms:modified xsi:type="dcterms:W3CDTF">2021-03-04T01:48:20Z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